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Relationships xmlns="http://schemas.openxmlformats.org/package/2006/relationships"><Relationship Target="ppt/presentation.xml" Type="http://schemas.openxmlformats.org/officeDocument/2006/relationships/officeDocument" Id="rId1"></Relationship><Relationship Target="docProps/app.xml" Type="http://schemas.openxmlformats.org/officeDocument/2006/relationships/extended-properties" Id="rId4"></Relationship><Relationship Target="docProps/core.xml" Type="http://schemas.openxmlformats.org/package/2006/relationships/metadata/core-properties" Id="rId5"></Relationship></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4"/>
  </p:notesMasterIdLst>
  <p:sldIdLst>
    <p:sldId id="259" r:id="rId2"/>
    <p:sldId id="260" r:id="rId3"/>
  </p:sldIdLst>
  <p:sldSz cx="7559675" cy="1069181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5A11"/>
    <a:srgbClr val="F0D290"/>
    <a:srgbClr val="CC6600"/>
    <a:srgbClr val="E6B64A"/>
    <a:srgbClr val="FF6199"/>
    <a:srgbClr val="FFE5EE"/>
    <a:srgbClr val="BFBFCE"/>
    <a:srgbClr val="FFD1E1"/>
    <a:srgbClr val="FFC5DA"/>
    <a:srgbClr val="FF7D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295" autoAdjust="0"/>
    <p:restoredTop sz="85961" autoAdjust="0"/>
  </p:normalViewPr>
  <p:slideViewPr>
    <p:cSldViewPr snapToGrid="0">
      <p:cViewPr varScale="1">
        <p:scale>
          <a:sx n="61" d="100"/>
          <a:sy n="61" d="100"/>
        </p:scale>
        <p:origin x="1978" y="72"/>
      </p:cViewPr>
      <p:guideLst/>
    </p:cSldViewPr>
  </p:slideViewPr>
  <p:notesTextViewPr>
    <p:cViewPr>
      <p:scale>
        <a:sx n="1" d="1"/>
        <a:sy n="1" d="1"/>
      </p:scale>
      <p:origin x="0" y="0"/>
    </p:cViewPr>
  </p:notesTextViewPr>
  <p:gridSpacing cx="72008" cy="72008"/>
</p:viewPr>
</file>

<file path=ppt/_rels/presentation.xml.rels><?xml version="1.0" encoding="UTF-8" ?><Relationships xmlns="http://schemas.openxmlformats.org/package/2006/relationships"><Relationship Target="tableStyles.xml" Type="http://schemas.openxmlformats.org/officeDocument/2006/relationships/tableStyles" Id="rId8"></Relationship><Relationship Target="slides/slide2.xml" Type="http://schemas.openxmlformats.org/officeDocument/2006/relationships/slide" Id="rId3"></Relationship><Relationship Target="theme/theme1.xml" Type="http://schemas.openxmlformats.org/officeDocument/2006/relationships/theme" Id="rId7"></Relationship><Relationship Target="slides/slide1.xml" Type="http://schemas.openxmlformats.org/officeDocument/2006/relationships/slide" Id="rId2"></Relationship><Relationship Target="slideMasters/slideMaster1.xml" Type="http://schemas.openxmlformats.org/officeDocument/2006/relationships/slideMaster" Id="rId1"></Relationship><Relationship Target="viewProps.xml" Type="http://schemas.openxmlformats.org/officeDocument/2006/relationships/viewProps" Id="rId6"></Relationship><Relationship Target="presProps.xml" Type="http://schemas.openxmlformats.org/officeDocument/2006/relationships/presProps" Id="rId5"></Relationship><Relationship Target="notesMasters/notesMaster1.xml" Type="http://schemas.openxmlformats.org/officeDocument/2006/relationships/notesMaster" Id="rId4"></Relationship></Relationships>
</file>

<file path=ppt/notesMasters/_rels/notesMaster1.xml.rels><?xml version="1.0" encoding="UTF-8" ?><Relationships xmlns="http://schemas.openxmlformats.org/package/2006/relationships"><Relationship Target="../theme/theme2.xml" Type="http://schemas.openxmlformats.org/officeDocument/2006/relationships/theme" Id="rId1"></Relationship></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6400" cy="496888"/>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0"/>
            <a:ext cx="2946400" cy="496888"/>
          </a:xfrm>
          <a:prstGeom prst="rect">
            <a:avLst/>
          </a:prstGeom>
        </p:spPr>
        <p:txBody>
          <a:bodyPr vert="horz" lIns="91431" tIns="45715" rIns="91431" bIns="45715" rtlCol="0"/>
          <a:lstStyle>
            <a:lvl1pPr algn="r">
              <a:defRPr sz="1200"/>
            </a:lvl1pPr>
          </a:lstStyle>
          <a:p>
            <a:fld id="{BBD080B2-087E-401D-916F-8754C22E37FB}" type="datetimeFigureOut">
              <a:rPr kumimoji="1" lang="ja-JP" altLang="en-US" smtClean="0"/>
              <a:t>2026/2/18</a:t>
            </a:fld>
            <a:endParaRPr kumimoji="1" lang="ja-JP" altLang="en-US"/>
          </a:p>
        </p:txBody>
      </p:sp>
      <p:sp>
        <p:nvSpPr>
          <p:cNvPr id="4" name="スライド イメージ プレースホルダー 3"/>
          <p:cNvSpPr>
            <a:spLocks noGrp="1" noRot="1" noChangeAspect="1"/>
          </p:cNvSpPr>
          <p:nvPr>
            <p:ph type="sldImg" idx="2"/>
          </p:nvPr>
        </p:nvSpPr>
        <p:spPr>
          <a:xfrm>
            <a:off x="2214563" y="1241425"/>
            <a:ext cx="2368550" cy="3349625"/>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79451" y="4776789"/>
            <a:ext cx="5438775" cy="3908425"/>
          </a:xfrm>
          <a:prstGeom prst="rect">
            <a:avLst/>
          </a:prstGeom>
        </p:spPr>
        <p:txBody>
          <a:bodyPr vert="horz" lIns="91431" tIns="45715" rIns="91431"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9750"/>
            <a:ext cx="2946400" cy="496888"/>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31" tIns="45715" rIns="91431" bIns="45715" rtlCol="0" anchor="b"/>
          <a:lstStyle>
            <a:lvl1pPr algn="r">
              <a:defRPr sz="1200"/>
            </a:lvl1pPr>
          </a:lstStyle>
          <a:p>
            <a:fld id="{8E6F72CD-3F07-4FAD-BDCB-01DBBF1E2C28}" type="slidenum">
              <a:rPr kumimoji="1" lang="ja-JP" altLang="en-US" smtClean="0"/>
              <a:t>‹#›</a:t>
            </a:fld>
            <a:endParaRPr kumimoji="1" lang="ja-JP" altLang="en-US"/>
          </a:p>
        </p:txBody>
      </p:sp>
    </p:spTree>
    <p:extLst>
      <p:ext uri="{BB962C8B-B14F-4D97-AF65-F5344CB8AC3E}">
        <p14:creationId xmlns:p14="http://schemas.microsoft.com/office/powerpoint/2010/main" val="4209733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endParaRPr kumimoji="1" lang="ja-JP" altLang="en-US" dirty="0"/>
          </a:p>
        </p:txBody>
      </p:sp>
      <p:sp>
        <p:nvSpPr>
          <p:cNvPr id="4" name="スライド番号プレースホルダー 3"/>
          <p:cNvSpPr>
            <a:spLocks noGrp="1"/>
          </p:cNvSpPr>
          <p:nvPr>
            <p:ph type="sldNum" sz="quarter" idx="5"/>
          </p:nvPr>
        </p:nvSpPr>
        <p:spPr/>
        <p:txBody>
          <a:bodyPr/>
          <a:lstStyle/>
          <a:p>
            <a:pPr defTabSz="456560">
              <a:defRPr/>
            </a:pPr>
            <a:fld id="{8E6F72CD-3F07-4FAD-BDCB-01DBBF1E2C28}" type="slidenum">
              <a:rPr kumimoji="1" lang="ja-JP" altLang="en-US">
                <a:solidFill>
                  <a:prstClr val="black"/>
                </a:solidFill>
                <a:latin typeface="游ゴシック" panose="020F0502020204030204"/>
                <a:ea typeface="游ゴシック" panose="020B0400000000000000" pitchFamily="50" charset="-128"/>
              </a:rPr>
              <a:pPr defTabSz="456560">
                <a:defRPr/>
              </a:pPr>
              <a:t>1</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034391884"/>
      </p:ext>
    </p:extLst>
  </p:cSld>
  <p:clrMapOvr>
    <a:masterClrMapping/>
  </p:clrMapOvr>
</p:notes>
</file>

<file path=ppt/slideLayouts/_rels/slideLayout1.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10.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11.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2.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3.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4.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5.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6.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7.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8.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9.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6DE2D7A-22E4-4DD6-BF05-26B4E527BA71}" type="datetimeFigureOut">
              <a:rPr kumimoji="1" lang="ja-JP" altLang="en-US" smtClean="0"/>
              <a:t>2026/2/18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4128841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6DE2D7A-22E4-4DD6-BF05-26B4E527BA71}" type="datetimeFigureOut">
              <a:rPr kumimoji="1" lang="ja-JP" altLang="en-US" smtClean="0"/>
              <a:t>2026/2/18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255865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6DE2D7A-22E4-4DD6-BF05-26B4E527BA71}" type="datetimeFigureOut">
              <a:rPr kumimoji="1" lang="ja-JP" altLang="en-US" smtClean="0"/>
              <a:t>2026/2/18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3959597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6DE2D7A-22E4-4DD6-BF05-26B4E527BA71}" type="datetimeFigureOut">
              <a:rPr kumimoji="1" lang="ja-JP" altLang="en-US" smtClean="0"/>
              <a:t>2026/2/18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3096543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6DE2D7A-22E4-4DD6-BF05-26B4E527BA71}" type="datetimeFigureOut">
              <a:rPr kumimoji="1" lang="ja-JP" altLang="en-US" smtClean="0"/>
              <a:t>2026/2/18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2542785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6DE2D7A-22E4-4DD6-BF05-26B4E527BA71}" type="datetimeFigureOut">
              <a:rPr kumimoji="1" lang="ja-JP" altLang="en-US" smtClean="0"/>
              <a:t>2026/2/18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806375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6DE2D7A-22E4-4DD6-BF05-26B4E527BA71}" type="datetimeFigureOut">
              <a:rPr kumimoji="1" lang="ja-JP" altLang="en-US" smtClean="0"/>
              <a:t>2026/2/18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3708637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6DE2D7A-22E4-4DD6-BF05-26B4E527BA71}" type="datetimeFigureOut">
              <a:rPr kumimoji="1" lang="ja-JP" altLang="en-US" smtClean="0"/>
              <a:t>2026/2/18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2880885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DE2D7A-22E4-4DD6-BF05-26B4E527BA71}" type="datetimeFigureOut">
              <a:rPr kumimoji="1" lang="ja-JP" altLang="en-US" smtClean="0"/>
              <a:t>2026/2/18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3199957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6DE2D7A-22E4-4DD6-BF05-26B4E527BA71}" type="datetimeFigureOut">
              <a:rPr kumimoji="1" lang="ja-JP" altLang="en-US" smtClean="0"/>
              <a:t>2026/2/18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556039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6DE2D7A-22E4-4DD6-BF05-26B4E527BA71}" type="datetimeFigureOut">
              <a:rPr kumimoji="1" lang="ja-JP" altLang="en-US" smtClean="0"/>
              <a:t>2026/2/18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3830388987"/>
      </p:ext>
    </p:extLst>
  </p:cSld>
  <p:clrMapOvr>
    <a:masterClrMapping/>
  </p:clrMapOvr>
</p:sldLayout>
</file>

<file path=ppt/slideMasters/_rels/slideMaster1.xml.rels><?xml version="1.0" encoding="UTF-8" ?><Relationships xmlns="http://schemas.openxmlformats.org/package/2006/relationships"><Relationship Target="../slideLayouts/slideLayout8.xml" Type="http://schemas.openxmlformats.org/officeDocument/2006/relationships/slideLayout" Id="rId8"></Relationship><Relationship Target="../slideLayouts/slideLayout3.xml" Type="http://schemas.openxmlformats.org/officeDocument/2006/relationships/slideLayout" Id="rId3"></Relationship><Relationship Target="../slideLayouts/slideLayout7.xml" Type="http://schemas.openxmlformats.org/officeDocument/2006/relationships/slideLayout" Id="rId7"></Relationship><Relationship Target="../theme/theme1.xml" Type="http://schemas.openxmlformats.org/officeDocument/2006/relationships/theme" Id="rId12"></Relationship><Relationship Target="../slideLayouts/slideLayout2.xml" Type="http://schemas.openxmlformats.org/officeDocument/2006/relationships/slideLayout" Id="rId2"></Relationship><Relationship Target="../slideLayouts/slideLayout1.xml" Type="http://schemas.openxmlformats.org/officeDocument/2006/relationships/slideLayout" Id="rId1"></Relationship><Relationship Target="../slideLayouts/slideLayout6.xml" Type="http://schemas.openxmlformats.org/officeDocument/2006/relationships/slideLayout" Id="rId6"></Relationship><Relationship Target="../slideLayouts/slideLayout11.xml" Type="http://schemas.openxmlformats.org/officeDocument/2006/relationships/slideLayout" Id="rId11"></Relationship><Relationship Target="../slideLayouts/slideLayout5.xml" Type="http://schemas.openxmlformats.org/officeDocument/2006/relationships/slideLayout" Id="rId5"></Relationship><Relationship Target="../slideLayouts/slideLayout10.xml" Type="http://schemas.openxmlformats.org/officeDocument/2006/relationships/slideLayout" Id="rId10"></Relationship><Relationship Target="../slideLayouts/slideLayout4.xml" Type="http://schemas.openxmlformats.org/officeDocument/2006/relationships/slideLayout" Id="rId4"></Relationship><Relationship Target="../slideLayouts/slideLayout9.xml" Type="http://schemas.openxmlformats.org/officeDocument/2006/relationships/slideLayout" Id="rId9"></Relationshi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26DE2D7A-22E4-4DD6-BF05-26B4E527BA71}" type="datetimeFigureOut">
              <a:rPr kumimoji="1" lang="ja-JP" altLang="en-US" smtClean="0"/>
              <a:t>2026/2/18</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5522CAEC-05F4-48B6-B89A-0499618E79B5}" type="slidenum">
              <a:rPr kumimoji="1" lang="ja-JP" altLang="en-US" smtClean="0"/>
              <a:t>‹#›</a:t>
            </a:fld>
            <a:endParaRPr kumimoji="1" lang="ja-JP" altLang="en-US"/>
          </a:p>
        </p:txBody>
      </p:sp>
    </p:spTree>
    <p:extLst>
      <p:ext uri="{BB962C8B-B14F-4D97-AF65-F5344CB8AC3E}">
        <p14:creationId xmlns:p14="http://schemas.microsoft.com/office/powerpoint/2010/main" val="3665774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Relationship Target="../media/image1.png" Type="http://schemas.openxmlformats.org/officeDocument/2006/relationships/image" Id="rId3"></Relationship><Relationship Target="../media/image5.png" Type="http://schemas.openxmlformats.org/officeDocument/2006/relationships/image" Id="rId7"></Relationship><Relationship Target="../notesSlides/notesSlide1.xml" Type="http://schemas.openxmlformats.org/officeDocument/2006/relationships/notesSlide" Id="rId2"></Relationship><Relationship Target="../slideLayouts/slideLayout1.xml" Type="http://schemas.openxmlformats.org/officeDocument/2006/relationships/slideLayout" Id="rId1"></Relationship><Relationship Target="../media/image4.png" Type="http://schemas.openxmlformats.org/officeDocument/2006/relationships/image" Id="rId6"></Relationship><Relationship Target="../media/image3.png" Type="http://schemas.openxmlformats.org/officeDocument/2006/relationships/image" Id="rId5"></Relationship><Relationship Target="../media/image2.png" Type="http://schemas.openxmlformats.org/officeDocument/2006/relationships/image" Id="rId4"></Relationship></Relationships>
</file>

<file path=ppt/slides/_rels/slide2.xml.rels><?xml version="1.0" encoding="UTF-8" ?><Relationships xmlns="http://schemas.openxmlformats.org/package/2006/relationships"><Relationship Target="../media/image8.png" Type="http://schemas.openxmlformats.org/officeDocument/2006/relationships/image" Id="rId8"></Relationship><Relationship Target="../media/image13.jpeg" Type="http://schemas.openxmlformats.org/officeDocument/2006/relationships/image" Id="rId13"></Relationship><Relationship TargetMode="External" Target="https://www.pref.osaka.lg.jp/soshikikarasagasu/shouhi/index.html" Type="http://schemas.openxmlformats.org/officeDocument/2006/relationships/hyperlink" Id="rId3"></Relationship><Relationship Target="../media/image7.png" Type="http://schemas.openxmlformats.org/officeDocument/2006/relationships/image" Id="rId7"></Relationship><Relationship Target="../media/image12.jpeg" Type="http://schemas.openxmlformats.org/officeDocument/2006/relationships/image" Id="rId12"></Relationship><Relationship TargetMode="External" Target="https://www.pref.osaka.lg.jp/" Type="http://schemas.openxmlformats.org/officeDocument/2006/relationships/hyperlink" Id="rId2"></Relationship><Relationship Target="../slideLayouts/slideLayout2.xml" Type="http://schemas.openxmlformats.org/officeDocument/2006/relationships/slideLayout" Id="rId1"></Relationship><Relationship TargetMode="External" Target="https://www.city.osaka.lg.jp/contents/wdu010/troublesoudan/" Type="http://schemas.openxmlformats.org/officeDocument/2006/relationships/hyperlink" Id="rId6"></Relationship><Relationship Target="../media/image11.jpeg" Type="http://schemas.openxmlformats.org/officeDocument/2006/relationships/image" Id="rId11"></Relationship><Relationship Target="../media/image6.png" Type="http://schemas.openxmlformats.org/officeDocument/2006/relationships/image" Id="rId5"></Relationship><Relationship Target="../media/image10.jpeg" Type="http://schemas.openxmlformats.org/officeDocument/2006/relationships/image" Id="rId10"></Relationship><Relationship TargetMode="External" Target="https://www.city.osaka.lg.jp/lnet/" Type="http://schemas.openxmlformats.org/officeDocument/2006/relationships/hyperlink" Id="rId4"></Relationship><Relationship Target="../media/image9.jpeg" Type="http://schemas.openxmlformats.org/officeDocument/2006/relationships/image" Id="rId9"></Relationship><Relationship Target="../media/image14.png" Type="http://schemas.openxmlformats.org/officeDocument/2006/relationships/image" Id="rId14"></Relationship></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9" name="テキスト ボックス 8"/>
          <p:cNvSpPr txBox="1"/>
          <p:nvPr/>
        </p:nvSpPr>
        <p:spPr>
          <a:xfrm>
            <a:off x="-2495" y="0"/>
            <a:ext cx="7562170" cy="2054203"/>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4" name="正方形/長方形 13"/>
          <p:cNvSpPr/>
          <p:nvPr/>
        </p:nvSpPr>
        <p:spPr>
          <a:xfrm>
            <a:off x="0" y="0"/>
            <a:ext cx="7559675" cy="10691813"/>
          </a:xfrm>
          <a:prstGeom prst="rect">
            <a:avLst/>
          </a:prstGeom>
          <a:noFill/>
          <a:ln w="88900">
            <a:solidFill>
              <a:srgbClr val="C55A1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0" name="グループ化 19">
            <a:extLst>
              <a:ext uri="{FF2B5EF4-FFF2-40B4-BE49-F238E27FC236}">
                <a16:creationId xmlns:a16="http://schemas.microsoft.com/office/drawing/2014/main" id="{828FF3FE-985A-4A60-97A2-A33261242B15}"/>
              </a:ext>
            </a:extLst>
          </p:cNvPr>
          <p:cNvGrpSpPr/>
          <p:nvPr/>
        </p:nvGrpSpPr>
        <p:grpSpPr>
          <a:xfrm>
            <a:off x="5641086" y="687709"/>
            <a:ext cx="1162050" cy="1143645"/>
            <a:chOff x="5421630" y="673993"/>
            <a:chExt cx="1162050" cy="1143645"/>
          </a:xfrm>
        </p:grpSpPr>
        <p:sp>
          <p:nvSpPr>
            <p:cNvPr id="11" name="円/楕円 1"/>
            <p:cNvSpPr/>
            <p:nvPr/>
          </p:nvSpPr>
          <p:spPr>
            <a:xfrm>
              <a:off x="5421630" y="673993"/>
              <a:ext cx="1162050" cy="1143645"/>
            </a:xfrm>
            <a:prstGeom prst="ellipse">
              <a:avLst/>
            </a:prstGeom>
            <a:solidFill>
              <a:srgbClr val="CD7B1E"/>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00" cap="none" spc="0" normalizeH="0" baseline="0" noProof="0">
                  <a:ln>
                    <a:noFill/>
                  </a:ln>
                  <a:solidFill>
                    <a:srgbClr val="FFFFFF"/>
                  </a:solidFill>
                  <a:effectLst/>
                  <a:uLnTx/>
                  <a:uFillTx/>
                  <a:latin typeface="Calibri" panose="020F0502020204030204"/>
                  <a:ea typeface="ＭＳ 明朝" panose="02020609040205080304" pitchFamily="17" charset="-128"/>
                  <a:cs typeface="Times New Roman" panose="02020603050405020304" pitchFamily="18" charset="0"/>
                </a:rPr>
                <a:t> </a:t>
              </a:r>
              <a:endParaRPr kumimoji="0" lang="ja-JP" altLang="en-US" sz="1050" b="0" i="0" u="none" strike="noStrike" kern="100" cap="none" spc="0" normalizeH="0" baseline="0" noProof="0">
                <a:ln>
                  <a:noFill/>
                </a:ln>
                <a:solidFill>
                  <a:prstClr val="white"/>
                </a:solidFill>
                <a:effectLst/>
                <a:uLnTx/>
                <a:uFillTx/>
                <a:latin typeface="Calibri" panose="020F0502020204030204"/>
                <a:ea typeface="ＭＳ 明朝" panose="02020609040205080304" pitchFamily="17" charset="-128"/>
                <a:cs typeface="Times New Roman" panose="02020603050405020304" pitchFamily="18" charset="0"/>
              </a:endParaRPr>
            </a:p>
          </p:txBody>
        </p:sp>
        <p:sp>
          <p:nvSpPr>
            <p:cNvPr id="12" name="フローチャート: 処理 11"/>
            <p:cNvSpPr/>
            <p:nvPr/>
          </p:nvSpPr>
          <p:spPr>
            <a:xfrm>
              <a:off x="5488686" y="928347"/>
              <a:ext cx="1061152" cy="61912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00" cap="none" spc="0" normalizeH="0" baseline="0" noProof="0" dirty="0">
                  <a:ln w="9525" cap="rnd" cmpd="sng" algn="ctr">
                    <a:solidFill>
                      <a:srgbClr val="FFFFFF"/>
                    </a:solidFill>
                    <a:prstDash val="solid"/>
                    <a:bevel/>
                  </a:ln>
                  <a:solidFill>
                    <a:srgbClr val="FFFFFF"/>
                  </a:solidFill>
                  <a:effectLst/>
                  <a:uLnTx/>
                  <a:uFillTx/>
                  <a:latin typeface="Calibri" panose="020F0502020204030204"/>
                  <a:ea typeface="ＭＳ 明朝" panose="02020609040205080304" pitchFamily="17" charset="-128"/>
                  <a:cs typeface="Times New Roman" panose="02020603050405020304" pitchFamily="18" charset="0"/>
                </a:rPr>
                <a:t>Vol.</a:t>
              </a:r>
              <a:r>
                <a:rPr lang="en-US" sz="2200" kern="100" dirty="0">
                  <a:ln w="9525" cap="rnd" cmpd="sng" algn="ctr">
                    <a:solidFill>
                      <a:srgbClr val="FFFFFF"/>
                    </a:solidFill>
                    <a:prstDash val="solid"/>
                    <a:bevel/>
                  </a:ln>
                  <a:solidFill>
                    <a:srgbClr val="FFFFFF"/>
                  </a:solidFill>
                  <a:latin typeface="Calibri" panose="020F0502020204030204"/>
                  <a:ea typeface="ＭＳ 明朝" panose="02020609040205080304" pitchFamily="17" charset="-128"/>
                  <a:cs typeface="Times New Roman" panose="02020603050405020304" pitchFamily="18" charset="0"/>
                </a:rPr>
                <a:t>121</a:t>
              </a:r>
              <a:endParaRPr kumimoji="0" lang="ja-JP" altLang="en-US" sz="1050" b="0" i="0" u="none" strike="noStrike" kern="100" cap="none" spc="0" normalizeH="0" baseline="0" noProof="0" dirty="0">
                <a:ln>
                  <a:noFill/>
                </a:ln>
                <a:solidFill>
                  <a:prstClr val="white"/>
                </a:solidFill>
                <a:effectLst/>
                <a:uLnTx/>
                <a:uFillTx/>
                <a:latin typeface="Calibri" panose="020F0502020204030204"/>
                <a:ea typeface="ＭＳ 明朝" panose="02020609040205080304" pitchFamily="17" charset="-128"/>
                <a:cs typeface="Times New Roman" panose="02020603050405020304" pitchFamily="18" charset="0"/>
              </a:endParaRPr>
            </a:p>
          </p:txBody>
        </p:sp>
      </p:grpSp>
      <p:sp>
        <p:nvSpPr>
          <p:cNvPr id="13" name="フローチャート: 処理 12"/>
          <p:cNvSpPr/>
          <p:nvPr/>
        </p:nvSpPr>
        <p:spPr>
          <a:xfrm>
            <a:off x="6032500" y="93956"/>
            <a:ext cx="1433879" cy="495300"/>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100" b="0" i="0" u="none" strike="noStrike" kern="100" cap="none" spc="0" normalizeH="0" baseline="0" noProof="0" dirty="0">
                <a:ln>
                  <a:noFill/>
                </a:ln>
                <a:solidFill>
                  <a:srgbClr val="000000"/>
                </a:solidFill>
                <a:effectLst/>
                <a:uLnTx/>
                <a:uFillTx/>
                <a:latin typeface="BIZ UDPゴシック" panose="020B0400000000000000" pitchFamily="50" charset="-128"/>
                <a:ea typeface="ＭＳ 明朝" panose="02020609040205080304" pitchFamily="17" charset="-128"/>
                <a:cs typeface="Times New Roman" panose="02020603050405020304" pitchFamily="18" charset="0"/>
              </a:rPr>
              <a:t>20</a:t>
            </a:r>
            <a:r>
              <a:rPr kumimoji="0" lang="en-US" altLang="ja-JP" sz="1100" b="0" i="0" u="none" strike="noStrike" kern="100" cap="none" spc="0" normalizeH="0" baseline="0" noProof="0" dirty="0">
                <a:ln>
                  <a:noFill/>
                </a:ln>
                <a:solidFill>
                  <a:srgbClr val="000000"/>
                </a:solidFill>
                <a:effectLst/>
                <a:uLnTx/>
                <a:uFillTx/>
                <a:latin typeface="BIZ UDPゴシック" panose="020B0400000000000000" pitchFamily="50" charset="-128"/>
                <a:ea typeface="ＭＳ 明朝" panose="02020609040205080304" pitchFamily="17" charset="-128"/>
                <a:cs typeface="Times New Roman" panose="02020603050405020304" pitchFamily="18" charset="0"/>
              </a:rPr>
              <a:t>2</a:t>
            </a:r>
            <a:r>
              <a:rPr lang="en-US" altLang="ja-JP" sz="1100" kern="100" dirty="0">
                <a:solidFill>
                  <a:srgbClr val="000000"/>
                </a:solidFill>
                <a:latin typeface="BIZ UDPゴシック" panose="020B0400000000000000" pitchFamily="50" charset="-128"/>
                <a:ea typeface="ＭＳ 明朝" panose="02020609040205080304" pitchFamily="17" charset="-128"/>
                <a:cs typeface="Times New Roman" panose="02020603050405020304" pitchFamily="18" charset="0"/>
              </a:rPr>
              <a:t>6</a:t>
            </a:r>
            <a:r>
              <a:rPr kumimoji="0" lang="ja-JP" altLang="en-US" sz="1100" b="0" i="0" u="none" strike="noStrike" kern="100" cap="none" spc="0" normalizeH="0" baseline="0" noProof="0" dirty="0">
                <a:ln>
                  <a:noFill/>
                </a:ln>
                <a:solidFill>
                  <a:srgbClr val="000000"/>
                </a:solidFill>
                <a:effectLst/>
                <a:uLnTx/>
                <a:uFillTx/>
                <a:latin typeface="Calibri" panose="020F0502020204030204"/>
                <a:ea typeface="BIZ UDPゴシック" panose="020B0400000000000000" pitchFamily="50" charset="-128"/>
                <a:cs typeface="Times New Roman" panose="02020603050405020304" pitchFamily="18" charset="0"/>
              </a:rPr>
              <a:t>年２月発行</a:t>
            </a:r>
            <a:endParaRPr kumimoji="0" lang="ja-JP" altLang="en-US" sz="1050" b="0" i="0" u="none" strike="noStrike" kern="100" cap="none" spc="0" normalizeH="0" baseline="0" noProof="0" dirty="0">
              <a:ln>
                <a:noFill/>
              </a:ln>
              <a:solidFill>
                <a:prstClr val="white"/>
              </a:solidFill>
              <a:effectLst/>
              <a:uLnTx/>
              <a:uFillTx/>
              <a:latin typeface="Calibri" panose="020F0502020204030204"/>
              <a:ea typeface="ＭＳ 明朝" panose="02020609040205080304" pitchFamily="17" charset="-128"/>
              <a:cs typeface="Times New Roman" panose="02020603050405020304" pitchFamily="18" charset="0"/>
            </a:endParaRPr>
          </a:p>
        </p:txBody>
      </p:sp>
      <p:sp>
        <p:nvSpPr>
          <p:cNvPr id="15" name="テキスト ボックス 72">
            <a:extLst>
              <a:ext uri="{FF2B5EF4-FFF2-40B4-BE49-F238E27FC236}">
                <a16:creationId xmlns:a16="http://schemas.microsoft.com/office/drawing/2014/main" id="{966B516B-C904-4125-8CCE-A1962B4722F1}"/>
              </a:ext>
            </a:extLst>
          </p:cNvPr>
          <p:cNvSpPr txBox="1"/>
          <p:nvPr/>
        </p:nvSpPr>
        <p:spPr>
          <a:xfrm>
            <a:off x="177751" y="2349424"/>
            <a:ext cx="7162001" cy="8120456"/>
          </a:xfrm>
          <a:prstGeom prst="rect">
            <a:avLst/>
          </a:prstGeom>
          <a:solidFill>
            <a:schemeClr val="lt1"/>
          </a:solidFill>
          <a:ln w="28575">
            <a:solidFill>
              <a:srgbClr val="C55A11"/>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l" defTabSz="457200" rtl="0" eaLnBrk="1" fontAlgn="auto" latinLnBrk="0" hangingPunct="1">
              <a:lnSpc>
                <a:spcPts val="1600"/>
              </a:lnSpc>
              <a:spcBef>
                <a:spcPts val="0"/>
              </a:spcBef>
              <a:spcAft>
                <a:spcPts val="0"/>
              </a:spcAft>
              <a:buClrTx/>
              <a:buSzTx/>
              <a:buFontTx/>
              <a:buNone/>
              <a:tabLst/>
              <a:defRPr/>
            </a:pPr>
            <a:r>
              <a:rPr kumimoji="0" lang="en-US" sz="1200" b="1" i="0" u="none" strike="noStrike" kern="100" cap="none" spc="0" normalizeH="0" baseline="0" noProof="0" dirty="0">
                <a:ln>
                  <a:noFill/>
                </a:ln>
                <a:solidFill>
                  <a:srgbClr val="D02D20"/>
                </a:solidFill>
                <a:effectLst/>
                <a:uLnTx/>
                <a:uFillTx/>
                <a:latin typeface="BIZ UDPゴシック" panose="020B0400000000000000" pitchFamily="50" charset="-128"/>
                <a:ea typeface="ＭＳ 明朝" panose="02020609040205080304" pitchFamily="17" charset="-128"/>
                <a:cs typeface="Times New Roman" panose="02020603050405020304" pitchFamily="18" charset="0"/>
              </a:rPr>
              <a:t> </a:t>
            </a:r>
            <a:endParaRPr kumimoji="0" lang="ja-JP" altLang="en-US" sz="1050" b="0" i="0" u="none" strike="noStrike" kern="100" cap="none" spc="0" normalizeH="0" baseline="0" noProof="0" dirty="0">
              <a:ln>
                <a:noFill/>
              </a:ln>
              <a:solidFill>
                <a:prstClr val="black"/>
              </a:solidFill>
              <a:effectLst/>
              <a:uLnTx/>
              <a:uFillTx/>
              <a:latin typeface="Century" panose="02040604050505020304" pitchFamily="18" charset="0"/>
              <a:ea typeface="ＭＳ 明朝" panose="02020609040205080304" pitchFamily="17" charset="-128"/>
              <a:cs typeface="Times New Roman" panose="02020603050405020304" pitchFamily="18" charset="0"/>
            </a:endParaRPr>
          </a:p>
        </p:txBody>
      </p:sp>
      <p:sp>
        <p:nvSpPr>
          <p:cNvPr id="16" name="横巻き 46">
            <a:extLst>
              <a:ext uri="{FF2B5EF4-FFF2-40B4-BE49-F238E27FC236}">
                <a16:creationId xmlns:a16="http://schemas.microsoft.com/office/drawing/2014/main" id="{0D197A08-EE04-4013-8715-FAA22D942F34}"/>
              </a:ext>
            </a:extLst>
          </p:cNvPr>
          <p:cNvSpPr/>
          <p:nvPr/>
        </p:nvSpPr>
        <p:spPr>
          <a:xfrm>
            <a:off x="486750" y="2054847"/>
            <a:ext cx="6583680" cy="970528"/>
          </a:xfrm>
          <a:prstGeom prst="horizontalScroll">
            <a:avLst/>
          </a:prstGeom>
          <a:solidFill>
            <a:srgbClr val="C55A1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2800" b="1" kern="100" dirty="0">
                <a:solidFill>
                  <a:prstClr val="white"/>
                </a:solidFill>
                <a:latin typeface="BIZ UDPゴシック" panose="020B0400000000000000" pitchFamily="50" charset="-128"/>
                <a:ea typeface="BIZ UDPゴシック" panose="020B0400000000000000" pitchFamily="50" charset="-128"/>
                <a:cs typeface="Times New Roman" panose="02020603050405020304" pitchFamily="18" charset="0"/>
              </a:rPr>
              <a:t>その情報、サイトは本物ですか？</a:t>
            </a:r>
            <a:endParaRPr kumimoji="0" lang="ja-JP" altLang="en-US" sz="2800" b="1" i="0" u="none" strike="noStrike" kern="1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9" name="正方形/長方形 28">
            <a:extLst>
              <a:ext uri="{FF2B5EF4-FFF2-40B4-BE49-F238E27FC236}">
                <a16:creationId xmlns:a16="http://schemas.microsoft.com/office/drawing/2014/main" id="{9B61FCEA-E5F3-48EF-87B0-EE10942C4F34}"/>
              </a:ext>
            </a:extLst>
          </p:cNvPr>
          <p:cNvSpPr/>
          <p:nvPr/>
        </p:nvSpPr>
        <p:spPr>
          <a:xfrm>
            <a:off x="465266" y="3907119"/>
            <a:ext cx="6629142" cy="2197294"/>
          </a:xfrm>
          <a:prstGeom prst="rect">
            <a:avLst/>
          </a:prstGeom>
          <a:solidFill>
            <a:schemeClr val="accent2">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10" name="図 9">
            <a:extLst>
              <a:ext uri="{FF2B5EF4-FFF2-40B4-BE49-F238E27FC236}">
                <a16:creationId xmlns:a16="http://schemas.microsoft.com/office/drawing/2014/main" id="{6A0D3544-271D-45AB-B476-2D121A3A57A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205" y="131387"/>
            <a:ext cx="4754881" cy="1872000"/>
          </a:xfrm>
          <a:prstGeom prst="rect">
            <a:avLst/>
          </a:prstGeom>
        </p:spPr>
      </p:pic>
      <p:sp>
        <p:nvSpPr>
          <p:cNvPr id="33" name="正方形/長方形 32">
            <a:extLst>
              <a:ext uri="{FF2B5EF4-FFF2-40B4-BE49-F238E27FC236}">
                <a16:creationId xmlns:a16="http://schemas.microsoft.com/office/drawing/2014/main" id="{669F736C-CA60-4AB3-9D16-7A2A9BB9E6FB}"/>
              </a:ext>
            </a:extLst>
          </p:cNvPr>
          <p:cNvSpPr/>
          <p:nvPr/>
        </p:nvSpPr>
        <p:spPr>
          <a:xfrm>
            <a:off x="497463" y="6845766"/>
            <a:ext cx="6629142" cy="3137301"/>
          </a:xfrm>
          <a:prstGeom prst="rect">
            <a:avLst/>
          </a:prstGeom>
          <a:solidFill>
            <a:schemeClr val="accent2">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latin typeface="Calibri" panose="020F0502020204030204"/>
              <a:ea typeface="游ゴシック" panose="020B0400000000000000"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endParaRPr kumimoji="1" lang="en-US" altLang="ja-JP" sz="1600" noProof="0" dirty="0">
              <a:solidFill>
                <a:schemeClr val="tx1"/>
              </a:solidFill>
              <a:latin typeface="Calibri" panose="020F0502020204030204"/>
              <a:ea typeface="游ゴシック" panose="020B0400000000000000" pitchFamily="50" charset="-128"/>
            </a:endParaRPr>
          </a:p>
        </p:txBody>
      </p:sp>
      <p:sp>
        <p:nvSpPr>
          <p:cNvPr id="17" name="四角形: 角を丸くする 16">
            <a:extLst>
              <a:ext uri="{FF2B5EF4-FFF2-40B4-BE49-F238E27FC236}">
                <a16:creationId xmlns:a16="http://schemas.microsoft.com/office/drawing/2014/main" id="{0D7EA451-A8BE-4D03-B875-DB683DA7370B}"/>
              </a:ext>
            </a:extLst>
          </p:cNvPr>
          <p:cNvSpPr/>
          <p:nvPr/>
        </p:nvSpPr>
        <p:spPr>
          <a:xfrm>
            <a:off x="498922" y="6598586"/>
            <a:ext cx="3685454" cy="396000"/>
          </a:xfrm>
          <a:prstGeom prst="roundRect">
            <a:avLst/>
          </a:prstGeom>
          <a:solidFill>
            <a:srgbClr val="F0D29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mn-cs"/>
              </a:rPr>
              <a:t>偽（ニセ）サイトに関するトラブル事例</a:t>
            </a:r>
          </a:p>
        </p:txBody>
      </p:sp>
      <p:sp>
        <p:nvSpPr>
          <p:cNvPr id="18" name="正方形/長方形 17">
            <a:extLst>
              <a:ext uri="{FF2B5EF4-FFF2-40B4-BE49-F238E27FC236}">
                <a16:creationId xmlns:a16="http://schemas.microsoft.com/office/drawing/2014/main" id="{ED9EDD20-7695-4BC0-8C15-B5A7A9010296}"/>
              </a:ext>
            </a:extLst>
          </p:cNvPr>
          <p:cNvSpPr/>
          <p:nvPr/>
        </p:nvSpPr>
        <p:spPr>
          <a:xfrm>
            <a:off x="523622" y="3714394"/>
            <a:ext cx="4194545" cy="315986"/>
          </a:xfrm>
          <a:prstGeom prst="rect">
            <a:avLst/>
          </a:prstGeom>
          <a:solidFill>
            <a:srgbClr val="F0D29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dirty="0">
                <a:solidFill>
                  <a:sysClr val="windowText" lastClr="000000"/>
                </a:solidFill>
                <a:latin typeface="BIZ UDPゴシック" panose="020B0400000000000000" pitchFamily="50" charset="-128"/>
                <a:ea typeface="BIZ UDPゴシック" panose="020B0400000000000000" pitchFamily="50" charset="-128"/>
              </a:rPr>
              <a:t>偽情報に惑わされないためのチェックポイント</a:t>
            </a:r>
            <a:endParaRPr kumimoji="1" lang="ja-JP" altLang="en-US" sz="140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21" name="テキスト ボックス 20">
            <a:extLst>
              <a:ext uri="{FF2B5EF4-FFF2-40B4-BE49-F238E27FC236}">
                <a16:creationId xmlns:a16="http://schemas.microsoft.com/office/drawing/2014/main" id="{D3FCA54C-9DCE-41C3-89D9-1DFA15ABB15F}"/>
              </a:ext>
            </a:extLst>
          </p:cNvPr>
          <p:cNvSpPr txBox="1"/>
          <p:nvPr/>
        </p:nvSpPr>
        <p:spPr>
          <a:xfrm>
            <a:off x="633924" y="2948777"/>
            <a:ext cx="6405772" cy="95410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dirty="0">
                <a:solidFill>
                  <a:prstClr val="black"/>
                </a:solidFill>
                <a:latin typeface="BIZ UDPゴシック" panose="020B0400000000000000" pitchFamily="50" charset="-128"/>
                <a:ea typeface="BIZ UDPゴシック" panose="020B0400000000000000" pitchFamily="50" charset="-128"/>
              </a:rPr>
              <a:t>　インターネット上には、人を混乱させるためにわざと流される情報など、真偽の不確かな情報がたくさんあります。</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目にした情報をうのみにせず、日ごろから注意して情報に接することが大切です</a:t>
            </a:r>
            <a:r>
              <a:rPr kumimoji="1" lang="ja-JP" altLang="en-US" sz="1400" dirty="0">
                <a:solidFill>
                  <a:prstClr val="black"/>
                </a:solidFill>
                <a:latin typeface="BIZ UDPゴシック" panose="020B0400000000000000" pitchFamily="50" charset="-128"/>
                <a:ea typeface="BIZ UDPゴシック" panose="020B0400000000000000" pitchFamily="50" charset="-128"/>
              </a:rPr>
              <a:t>。</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22" name="テキスト ボックス 21">
            <a:extLst>
              <a:ext uri="{FF2B5EF4-FFF2-40B4-BE49-F238E27FC236}">
                <a16:creationId xmlns:a16="http://schemas.microsoft.com/office/drawing/2014/main" id="{EFF6BEE3-41B3-41CB-830E-4C5B16B7ADC3}"/>
              </a:ext>
            </a:extLst>
          </p:cNvPr>
          <p:cNvSpPr txBox="1"/>
          <p:nvPr/>
        </p:nvSpPr>
        <p:spPr>
          <a:xfrm>
            <a:off x="545094" y="7775498"/>
            <a:ext cx="6412222" cy="29238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11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26" name="テキスト ボックス 25">
            <a:extLst>
              <a:ext uri="{FF2B5EF4-FFF2-40B4-BE49-F238E27FC236}">
                <a16:creationId xmlns:a16="http://schemas.microsoft.com/office/drawing/2014/main" id="{C75B8805-A07F-4173-A31F-24F9B35F5B4E}"/>
              </a:ext>
            </a:extLst>
          </p:cNvPr>
          <p:cNvSpPr txBox="1"/>
          <p:nvPr/>
        </p:nvSpPr>
        <p:spPr>
          <a:xfrm>
            <a:off x="553410" y="3903219"/>
            <a:ext cx="6470260" cy="29238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p>
        </p:txBody>
      </p:sp>
      <p:sp>
        <p:nvSpPr>
          <p:cNvPr id="27" name="テキスト ボックス 26">
            <a:extLst>
              <a:ext uri="{FF2B5EF4-FFF2-40B4-BE49-F238E27FC236}">
                <a16:creationId xmlns:a16="http://schemas.microsoft.com/office/drawing/2014/main" id="{33E0E819-932D-410C-A94F-BEF7C04DC191}"/>
              </a:ext>
            </a:extLst>
          </p:cNvPr>
          <p:cNvSpPr txBox="1"/>
          <p:nvPr/>
        </p:nvSpPr>
        <p:spPr>
          <a:xfrm>
            <a:off x="574422" y="4079761"/>
            <a:ext cx="6469200" cy="1892826"/>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a:t>
            </a:r>
            <a:r>
              <a:rPr kumimoji="1" lang="ja-JP" altLang="en-US"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他の情報と比べてみる</a:t>
            </a:r>
            <a:endParaRPr kumimoji="1" lang="en-US" altLang="ja-JP"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200" dirty="0">
                <a:latin typeface="BIZ UDPゴシック" panose="020B0400000000000000" pitchFamily="50" charset="-128"/>
                <a:ea typeface="BIZ UDPゴシック" panose="020B0400000000000000" pitchFamily="50" charset="-128"/>
              </a:rPr>
              <a:t>　   ネットや本、新聞など、複数の</a:t>
            </a:r>
            <a:r>
              <a:rPr kumimoji="1" lang="ja-JP" altLang="en-US" sz="1200">
                <a:latin typeface="BIZ UDPゴシック" panose="020B0400000000000000" pitchFamily="50" charset="-128"/>
                <a:ea typeface="BIZ UDPゴシック" panose="020B0400000000000000" pitchFamily="50" charset="-128"/>
              </a:rPr>
              <a:t>情報を比べて</a:t>
            </a:r>
            <a:r>
              <a:rPr kumimoji="1" lang="ja-JP" altLang="en-US" sz="1200" dirty="0">
                <a:latin typeface="BIZ UDPゴシック" panose="020B0400000000000000" pitchFamily="50" charset="-128"/>
                <a:ea typeface="BIZ UDPゴシック" panose="020B0400000000000000" pitchFamily="50" charset="-128"/>
              </a:rPr>
              <a:t>みる</a:t>
            </a:r>
            <a:endParaRPr kumimoji="1" lang="ja-JP" altLang="en-US"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a:t>
            </a:r>
            <a:r>
              <a:rPr kumimoji="1" lang="ja-JP" altLang="en-US"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情報の発信源を確かめる</a:t>
            </a:r>
            <a:endParaRPr kumimoji="1" lang="en-US" altLang="ja-JP"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200" dirty="0">
                <a:latin typeface="BIZ UDPゴシック" panose="020B0400000000000000" pitchFamily="50" charset="-128"/>
                <a:ea typeface="BIZ UDPゴシック" panose="020B0400000000000000" pitchFamily="50" charset="-128"/>
              </a:rPr>
              <a:t>　   発信元が明らかな場合でも、専門知識や必要な資格を持った信頼できる人なのか、</a:t>
            </a:r>
            <a:endParaRPr kumimoji="1" lang="en-US" altLang="ja-JP" sz="1200" dirty="0">
              <a:latin typeface="BIZ UDPゴシック" panose="020B0400000000000000" pitchFamily="50" charset="-128"/>
              <a:ea typeface="BIZ UDPゴシック" panose="020B0400000000000000"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200"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信頼できる</a:t>
            </a:r>
            <a:r>
              <a:rPr kumimoji="1" lang="en-US" altLang="ja-JP" sz="1200" dirty="0">
                <a:latin typeface="BIZ UDPゴシック" panose="020B0400000000000000" pitchFamily="50" charset="-128"/>
                <a:ea typeface="BIZ UDPゴシック" panose="020B0400000000000000" pitchFamily="50" charset="-128"/>
              </a:rPr>
              <a:t>Web</a:t>
            </a:r>
            <a:r>
              <a:rPr kumimoji="1" lang="ja-JP" altLang="en-US" sz="1200" dirty="0">
                <a:latin typeface="BIZ UDPゴシック" panose="020B0400000000000000" pitchFamily="50" charset="-128"/>
                <a:ea typeface="BIZ UDPゴシック" panose="020B0400000000000000" pitchFamily="50" charset="-128"/>
              </a:rPr>
              <a:t>サイトなのかを確認する</a:t>
            </a:r>
            <a:endParaRPr kumimoji="1" lang="ja-JP" altLang="en-US" sz="1200"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a:t>
            </a:r>
            <a:r>
              <a:rPr kumimoji="1" lang="ja-JP" altLang="en-US"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その情報はいつ頃書かれたものか確かめる</a:t>
            </a:r>
            <a:endParaRPr kumimoji="1" lang="en-US" altLang="ja-JP"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200" dirty="0">
                <a:latin typeface="BIZ UDPゴシック" panose="020B0400000000000000" pitchFamily="50" charset="-128"/>
                <a:ea typeface="BIZ UDPゴシック" panose="020B0400000000000000" pitchFamily="50" charset="-128"/>
              </a:rPr>
              <a:t>　　 元の情報が古いものだった場合、現在とは状況が異なるかもしれないので、注意する</a:t>
            </a:r>
            <a:endParaRPr kumimoji="1" lang="ja-JP" altLang="en-US"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a:t>
            </a:r>
            <a:r>
              <a:rPr kumimoji="1" lang="ja-JP" altLang="en-US"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一次情報を確かめる</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3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0" lang="ja-JP" altLang="en-US" sz="12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その情報が引用や伝聞だった場合は、元になったオリジナルの情報源を確かめてみる</a:t>
            </a:r>
            <a:endParaRPr kumimoji="0" lang="ja-JP" altLang="en-US" sz="13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42" name="正方形/長方形 41">
            <a:extLst>
              <a:ext uri="{FF2B5EF4-FFF2-40B4-BE49-F238E27FC236}">
                <a16:creationId xmlns:a16="http://schemas.microsoft.com/office/drawing/2014/main" id="{1E04CF33-4F68-45D6-8828-517A66F6083B}"/>
              </a:ext>
            </a:extLst>
          </p:cNvPr>
          <p:cNvSpPr/>
          <p:nvPr/>
        </p:nvSpPr>
        <p:spPr>
          <a:xfrm>
            <a:off x="545093" y="8005998"/>
            <a:ext cx="3844535" cy="339830"/>
          </a:xfrm>
          <a:prstGeom prst="rect">
            <a:avLst/>
          </a:prstGeom>
          <a:solidFill>
            <a:srgbClr val="F0D29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mn-cs"/>
              </a:rPr>
              <a:t>偽（ニセ）サイトを見分けるチェックポイント</a:t>
            </a:r>
          </a:p>
        </p:txBody>
      </p:sp>
      <p:sp>
        <p:nvSpPr>
          <p:cNvPr id="30" name="テキスト ボックス 29">
            <a:extLst>
              <a:ext uri="{FF2B5EF4-FFF2-40B4-BE49-F238E27FC236}">
                <a16:creationId xmlns:a16="http://schemas.microsoft.com/office/drawing/2014/main" id="{C76A3C1F-FA2D-4759-BF97-FD8E48AC75A1}"/>
              </a:ext>
            </a:extLst>
          </p:cNvPr>
          <p:cNvSpPr txBox="1"/>
          <p:nvPr/>
        </p:nvSpPr>
        <p:spPr>
          <a:xfrm>
            <a:off x="523622" y="8361931"/>
            <a:ext cx="6470260" cy="1800493"/>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サイトの</a:t>
            </a:r>
            <a:r>
              <a:rPr kumimoji="1" lang="en-US" altLang="ja-JP"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URL</a:t>
            </a:r>
            <a:r>
              <a:rPr kumimoji="1" lang="ja-JP" altLang="en-US"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の表記がおかしい</a:t>
            </a: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日本語の</a:t>
            </a:r>
            <a:r>
              <a:rPr kumimoji="1" lang="ja-JP" altLang="en-US" sz="1400" b="1" i="0" u="sng"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字体、文章表現がおかしい</a:t>
            </a: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販売価格が</a:t>
            </a:r>
            <a:r>
              <a:rPr kumimoji="1" lang="ja-JP" altLang="en-US" sz="1400" b="1" i="0" u="sng"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大幅に割引</a:t>
            </a:r>
            <a:r>
              <a:rPr kumimoji="1" lang="ja-JP" altLang="en-US"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されている</a:t>
            </a: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事業者の住所の記載がない、記載されている住所が虚偽</a:t>
            </a: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事業者への連絡方法が、問い合わせフォームやフリーメールのみ</a:t>
            </a: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支払い方法がクレジットカード決済のみなど、</a:t>
            </a:r>
            <a:r>
              <a:rPr kumimoji="1" lang="ja-JP" altLang="en-US" sz="1400" b="1" i="0" u="sng"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支払い方法が限定的</a:t>
            </a: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通販サイト内のリンクが適切に機能しない　など</a:t>
            </a:r>
            <a:endParaRPr kumimoji="1" lang="en-US" altLang="ja-JP" sz="14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34" name="テキスト ボックス 33">
            <a:extLst>
              <a:ext uri="{FF2B5EF4-FFF2-40B4-BE49-F238E27FC236}">
                <a16:creationId xmlns:a16="http://schemas.microsoft.com/office/drawing/2014/main" id="{BC6EB316-7961-48F2-A89A-DB2D7589DD14}"/>
              </a:ext>
            </a:extLst>
          </p:cNvPr>
          <p:cNvSpPr txBox="1"/>
          <p:nvPr/>
        </p:nvSpPr>
        <p:spPr>
          <a:xfrm>
            <a:off x="552880" y="7005697"/>
            <a:ext cx="6470260" cy="89255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300" dirty="0">
                <a:latin typeface="BIZ UDPゴシック" panose="020B0400000000000000" pitchFamily="50" charset="-128"/>
                <a:ea typeface="BIZ UDPゴシック" panose="020B0400000000000000" pitchFamily="50" charset="-128"/>
              </a:rPr>
              <a:t>　インターネット通販で「通常の販売価格より大幅に値引きされている通販サイトで商品を注文したが、商品が届かない」など、偽（ニセ）サイト（実在の企業のサイトと誤解させるように作成された偽物のサイトなど）に関する相談が寄せられています。少しでも怪しいと感じたら、注文しないことも大切です。</a:t>
            </a:r>
            <a:endParaRPr lang="en-US" altLang="ja-JP" sz="1300"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527DC935-5B9A-47EF-ACD4-C481901E8491}"/>
              </a:ext>
            </a:extLst>
          </p:cNvPr>
          <p:cNvPicPr>
            <a:picLocks noChangeAspect="1"/>
          </p:cNvPicPr>
          <p:nvPr/>
        </p:nvPicPr>
        <p:blipFill>
          <a:blip r:embed="rId4"/>
          <a:stretch>
            <a:fillRect/>
          </a:stretch>
        </p:blipFill>
        <p:spPr>
          <a:xfrm>
            <a:off x="3979884" y="8005998"/>
            <a:ext cx="409744" cy="337032"/>
          </a:xfrm>
          <a:prstGeom prst="rect">
            <a:avLst/>
          </a:prstGeom>
        </p:spPr>
      </p:pic>
      <p:pic>
        <p:nvPicPr>
          <p:cNvPr id="5" name="図 4">
            <a:extLst>
              <a:ext uri="{FF2B5EF4-FFF2-40B4-BE49-F238E27FC236}">
                <a16:creationId xmlns:a16="http://schemas.microsoft.com/office/drawing/2014/main" id="{2F4345E6-201A-405B-8005-8777CE16ECCE}"/>
              </a:ext>
            </a:extLst>
          </p:cNvPr>
          <p:cNvPicPr>
            <a:picLocks noChangeAspect="1"/>
          </p:cNvPicPr>
          <p:nvPr/>
        </p:nvPicPr>
        <p:blipFill>
          <a:blip r:embed="rId5"/>
          <a:stretch>
            <a:fillRect/>
          </a:stretch>
        </p:blipFill>
        <p:spPr>
          <a:xfrm>
            <a:off x="4287423" y="3695293"/>
            <a:ext cx="430744" cy="354305"/>
          </a:xfrm>
          <a:prstGeom prst="rect">
            <a:avLst/>
          </a:prstGeom>
        </p:spPr>
      </p:pic>
      <p:sp>
        <p:nvSpPr>
          <p:cNvPr id="35" name="テキスト ボックス 34">
            <a:extLst>
              <a:ext uri="{FF2B5EF4-FFF2-40B4-BE49-F238E27FC236}">
                <a16:creationId xmlns:a16="http://schemas.microsoft.com/office/drawing/2014/main" id="{F4338153-6C8F-4A68-BA2A-342B9824E08E}"/>
              </a:ext>
            </a:extLst>
          </p:cNvPr>
          <p:cNvSpPr txBox="1"/>
          <p:nvPr/>
        </p:nvSpPr>
        <p:spPr>
          <a:xfrm>
            <a:off x="411926" y="9977907"/>
            <a:ext cx="6773734" cy="461665"/>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その通販サイト本物ですか！？“偽サイト”に警戒を！！－最近の“偽サイト”の見分け方を知って、危険を回避しましょう！－</a:t>
            </a:r>
            <a:endPar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（独立行政法人国民生活センター）</a:t>
            </a:r>
            <a:endPar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https://www.kokusen.go.jp/news/data/n-20230130_1.html</a:t>
            </a:r>
            <a:endPar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37" name="テキスト ボックス 36">
            <a:extLst>
              <a:ext uri="{FF2B5EF4-FFF2-40B4-BE49-F238E27FC236}">
                <a16:creationId xmlns:a16="http://schemas.microsoft.com/office/drawing/2014/main" id="{4B56A602-8247-4F8A-9681-694FF2F828DC}"/>
              </a:ext>
            </a:extLst>
          </p:cNvPr>
          <p:cNvSpPr txBox="1"/>
          <p:nvPr/>
        </p:nvSpPr>
        <p:spPr>
          <a:xfrm>
            <a:off x="465266" y="6108521"/>
            <a:ext cx="6629142" cy="338554"/>
          </a:xfrm>
          <a:prstGeom prst="rect">
            <a:avLst/>
          </a:prstGeom>
          <a:noFill/>
        </p:spPr>
        <p:txBody>
          <a:bodyPr wrap="square" rtlCol="0">
            <a:spAutoFit/>
          </a:bodyPr>
          <a:lstStyle/>
          <a:p>
            <a:pPr algn="r">
              <a:defRPr/>
            </a:pP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上手にネットと付き合おう！安心・安全なインターネット利用ガイド</a:t>
            </a: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r>
              <a:rPr lang="ja-JP" altLang="en-US" sz="800" b="0" i="0" dirty="0">
                <a:solidFill>
                  <a:srgbClr val="000000"/>
                </a:solidFill>
                <a:effectLst/>
                <a:latin typeface="BIZ UDPゴシック" panose="020B0400000000000000" pitchFamily="50" charset="-128"/>
                <a:ea typeface="BIZ UDPゴシック" panose="020B0400000000000000" pitchFamily="50" charset="-128"/>
              </a:rPr>
              <a:t>インターネット上に流通する真偽の不確かな情報」（総務省）</a:t>
            </a:r>
          </a:p>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https://www.soumu.go.jp/use_the_internet_wisely/special/fakenews/</a:t>
            </a:r>
            <a:endPar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pic>
        <p:nvPicPr>
          <p:cNvPr id="24" name="図 23">
            <a:extLst>
              <a:ext uri="{FF2B5EF4-FFF2-40B4-BE49-F238E27FC236}">
                <a16:creationId xmlns:a16="http://schemas.microsoft.com/office/drawing/2014/main" id="{0C3CDB87-63E7-4BAD-8792-762ADD48C6B7}"/>
              </a:ext>
            </a:extLst>
          </p:cNvPr>
          <p:cNvPicPr>
            <a:picLocks noChangeAspect="1"/>
          </p:cNvPicPr>
          <p:nvPr/>
        </p:nvPicPr>
        <p:blipFill>
          <a:blip r:embed="rId6"/>
          <a:stretch>
            <a:fillRect/>
          </a:stretch>
        </p:blipFill>
        <p:spPr>
          <a:xfrm rot="253603">
            <a:off x="5827725" y="3527521"/>
            <a:ext cx="1226424" cy="1355165"/>
          </a:xfrm>
          <a:prstGeom prst="rect">
            <a:avLst/>
          </a:prstGeom>
        </p:spPr>
      </p:pic>
      <p:pic>
        <p:nvPicPr>
          <p:cNvPr id="38" name="図 37">
            <a:extLst>
              <a:ext uri="{FF2B5EF4-FFF2-40B4-BE49-F238E27FC236}">
                <a16:creationId xmlns:a16="http://schemas.microsoft.com/office/drawing/2014/main" id="{C8908A77-C7E5-4A85-9FBD-FE34E0921F35}"/>
              </a:ext>
            </a:extLst>
          </p:cNvPr>
          <p:cNvPicPr>
            <a:picLocks noChangeAspect="1"/>
          </p:cNvPicPr>
          <p:nvPr/>
        </p:nvPicPr>
        <p:blipFill>
          <a:blip r:embed="rId7"/>
          <a:stretch>
            <a:fillRect/>
          </a:stretch>
        </p:blipFill>
        <p:spPr>
          <a:xfrm>
            <a:off x="5430271" y="7761538"/>
            <a:ext cx="1483529" cy="1545342"/>
          </a:xfrm>
          <a:prstGeom prst="rect">
            <a:avLst/>
          </a:prstGeom>
        </p:spPr>
      </p:pic>
    </p:spTree>
    <p:extLst>
      <p:ext uri="{BB962C8B-B14F-4D97-AF65-F5344CB8AC3E}">
        <p14:creationId xmlns:p14="http://schemas.microsoft.com/office/powerpoint/2010/main" val="4032136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63" name="正方形/長方形 62"/>
          <p:cNvSpPr/>
          <p:nvPr/>
        </p:nvSpPr>
        <p:spPr>
          <a:xfrm>
            <a:off x="0" y="0"/>
            <a:ext cx="7559675" cy="10691813"/>
          </a:xfrm>
          <a:prstGeom prst="rect">
            <a:avLst/>
          </a:prstGeom>
          <a:noFill/>
          <a:ln w="88900">
            <a:solidFill>
              <a:srgbClr val="C55A1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52" name="正方形/長方形 51">
            <a:extLst>
              <a:ext uri="{FF2B5EF4-FFF2-40B4-BE49-F238E27FC236}">
                <a16:creationId xmlns:a16="http://schemas.microsoft.com/office/drawing/2014/main" id="{33CBE005-70DB-ED76-CC6F-C5C0609F353F}"/>
              </a:ext>
            </a:extLst>
          </p:cNvPr>
          <p:cNvSpPr/>
          <p:nvPr/>
        </p:nvSpPr>
        <p:spPr>
          <a:xfrm>
            <a:off x="83594" y="323012"/>
            <a:ext cx="7399401" cy="7767819"/>
          </a:xfrm>
          <a:prstGeom prst="rect">
            <a:avLst/>
          </a:prstGeom>
          <a:noFill/>
          <a:ln w="22225">
            <a:solidFill>
              <a:srgbClr val="C55A1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テキスト ボックス 42"/>
          <p:cNvSpPr txBox="1"/>
          <p:nvPr/>
        </p:nvSpPr>
        <p:spPr>
          <a:xfrm>
            <a:off x="139993" y="9346108"/>
            <a:ext cx="7281552" cy="1174012"/>
          </a:xfrm>
          <a:prstGeom prst="rect">
            <a:avLst/>
          </a:prstGeom>
          <a:solidFill>
            <a:schemeClr val="lt1"/>
          </a:solidFill>
          <a:ln w="22225" cmpd="sng">
            <a:solidFill>
              <a:srgbClr val="B4413C"/>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300" b="1" i="0" u="sng"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大阪府消費生活センター</a:t>
            </a:r>
            <a:r>
              <a:rPr kumimoji="0" lang="ja-JP" altLang="en-US" sz="14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en-US" sz="12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en-US" altLang="ja-JP" sz="12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06-6616-0888</a:t>
            </a:r>
            <a:endParaRPr kumimoji="0" lang="en-US" altLang="ja-JP" sz="12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00" cap="none" spc="0" normalizeH="0" baseline="0" noProof="0" dirty="0">
                <a:ln>
                  <a:noFill/>
                </a:ln>
                <a:solidFill>
                  <a:srgbClr val="C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ホームページ：</a:t>
            </a:r>
            <a:r>
              <a:rPr kumimoji="0" lang="en-US" altLang="ja-JP" sz="1200" b="1" i="0" u="none" strike="noStrike" kern="100" cap="none" spc="0" normalizeH="0" baseline="0" noProof="0" dirty="0">
                <a:ln>
                  <a:noFill/>
                </a:ln>
                <a:solidFill>
                  <a:srgbClr val="C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hlinkClick r:id="rId2"/>
              </a:rPr>
              <a:t>https://www.pref.osaka.lg.jp/</a:t>
            </a:r>
            <a:endParaRPr lang="en-US" altLang="ja-JP" sz="1200" b="1" kern="100" dirty="0">
              <a:solidFill>
                <a:srgbClr val="C00000"/>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1076325" algn="just" defTabSz="457200" rtl="0" eaLnBrk="1" fontAlgn="auto" latinLnBrk="0" hangingPunct="1">
              <a:lnSpc>
                <a:spcPct val="100000"/>
              </a:lnSpc>
              <a:spcBef>
                <a:spcPts val="0"/>
              </a:spcBef>
              <a:spcAft>
                <a:spcPts val="0"/>
              </a:spcAft>
              <a:buClrTx/>
              <a:buSzTx/>
              <a:buFontTx/>
              <a:buNone/>
              <a:tabLst/>
              <a:defRPr/>
            </a:pPr>
            <a:r>
              <a:rPr kumimoji="0" lang="en-US" altLang="ja-JP" sz="1200" b="1" i="0" u="none" strike="noStrike" kern="100" cap="none" spc="0" normalizeH="0" baseline="0" noProof="0" dirty="0" err="1">
                <a:ln>
                  <a:noFill/>
                </a:ln>
                <a:solidFill>
                  <a:srgbClr val="C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hlinkClick r:id="rId3"/>
              </a:rPr>
              <a:t>soshikikarasagasu</a:t>
            </a:r>
            <a:r>
              <a:rPr kumimoji="0" lang="en-US" altLang="ja-JP" sz="1200" b="1" i="0" u="none" strike="noStrike" kern="100" cap="none" spc="0" normalizeH="0" baseline="0" noProof="0" dirty="0">
                <a:ln>
                  <a:noFill/>
                </a:ln>
                <a:solidFill>
                  <a:srgbClr val="C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hlinkClick r:id="rId3"/>
              </a:rPr>
              <a:t>/shouhi/index.html</a:t>
            </a:r>
            <a:endParaRPr kumimoji="0" lang="en-US" altLang="ja-JP" sz="1400" b="1" i="0" u="none" strike="noStrike" kern="100" cap="none" spc="0" normalizeH="0" baseline="0" noProof="0" dirty="0">
              <a:ln>
                <a:noFill/>
              </a:ln>
              <a:solidFill>
                <a:srgbClr val="C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1076325" algn="just" defTabSz="457200" rtl="0" eaLnBrk="1" fontAlgn="auto" latinLnBrk="0" hangingPunct="1">
              <a:lnSpc>
                <a:spcPts val="500"/>
              </a:lnSpc>
              <a:spcBef>
                <a:spcPts val="0"/>
              </a:spcBef>
              <a:spcAft>
                <a:spcPts val="0"/>
              </a:spcAft>
              <a:buClrTx/>
              <a:buSzTx/>
              <a:buFontTx/>
              <a:buNone/>
              <a:tabLst/>
              <a:defRPr/>
            </a:pPr>
            <a:endParaRPr kumimoji="0" lang="en-US" altLang="ja-JP" sz="12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300" b="1" i="0" u="sng"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大阪市消費者センター</a:t>
            </a:r>
            <a:r>
              <a:rPr kumimoji="0" lang="ja-JP" altLang="en-US" sz="13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en-US" sz="12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en-US" altLang="ja-JP" sz="12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06-6614-0999</a:t>
            </a:r>
            <a:endParaRPr kumimoji="0" lang="en-US" altLang="ja-JP" sz="12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00" cap="none" spc="0" normalizeH="0" baseline="0" noProof="0" dirty="0">
                <a:ln>
                  <a:noFill/>
                </a:ln>
                <a:solidFill>
                  <a:srgbClr val="C000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ホームページ：</a:t>
            </a:r>
            <a:r>
              <a:rPr kumimoji="0" lang="en-US" altLang="ja-JP" sz="1200" b="1" i="0" u="none" strike="noStrike" kern="1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hlinkClick r:id="rId4"/>
              </a:rPr>
              <a:t>https://www.city.osaka.lg.jp/lnet/</a:t>
            </a:r>
            <a:endParaRPr kumimoji="0" lang="en-US" altLang="ja-JP" sz="1200" b="1" i="0" u="none" strike="noStrike" kern="1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sz="1200" b="1" i="0" u="sng" strike="noStrike" kern="100" cap="none" spc="0" normalizeH="0" baseline="0" noProof="0" dirty="0">
              <a:ln>
                <a:noFill/>
              </a:ln>
              <a:solidFill>
                <a:srgbClr val="0563C1"/>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pic>
        <p:nvPicPr>
          <p:cNvPr id="66" name="図 65"/>
          <p:cNvPicPr/>
          <p:nvPr/>
        </p:nvPicPr>
        <p:blipFill>
          <a:blip r:embed="rId5" cstate="print">
            <a:extLst>
              <a:ext uri="{28A0092B-C50C-407E-A947-70E740481C1C}">
                <a14:useLocalDpi xmlns:a14="http://schemas.microsoft.com/office/drawing/2010/main" val="0"/>
              </a:ext>
            </a:extLst>
          </a:blip>
          <a:stretch>
            <a:fillRect/>
          </a:stretch>
        </p:blipFill>
        <p:spPr>
          <a:xfrm>
            <a:off x="4734123" y="9433686"/>
            <a:ext cx="996315" cy="998855"/>
          </a:xfrm>
          <a:prstGeom prst="rect">
            <a:avLst/>
          </a:prstGeom>
        </p:spPr>
      </p:pic>
      <p:sp>
        <p:nvSpPr>
          <p:cNvPr id="36" name="角丸四角形 35"/>
          <p:cNvSpPr/>
          <p:nvPr/>
        </p:nvSpPr>
        <p:spPr>
          <a:xfrm>
            <a:off x="5818483" y="9430549"/>
            <a:ext cx="1527430" cy="998855"/>
          </a:xfrm>
          <a:prstGeom prst="roundRect">
            <a:avLst>
              <a:gd name="adj" fmla="val 10056"/>
            </a:avLst>
          </a:prstGeom>
          <a:solidFill>
            <a:schemeClr val="accent2">
              <a:lumMod val="75000"/>
            </a:schemeClr>
          </a:solidFill>
          <a:ln w="19050">
            <a:solidFill>
              <a:srgbClr val="B4413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7" name="フローチャート: 処理 36"/>
          <p:cNvSpPr/>
          <p:nvPr/>
        </p:nvSpPr>
        <p:spPr>
          <a:xfrm>
            <a:off x="5644896" y="9430549"/>
            <a:ext cx="1865937" cy="425115"/>
          </a:xfrm>
          <a:prstGeom prst="flowChartProcess">
            <a:avLst/>
          </a:prstGeom>
          <a:noFill/>
          <a:ln w="28575"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ts val="1500"/>
              </a:lnSpc>
              <a:spcBef>
                <a:spcPts val="0"/>
              </a:spcBef>
              <a:spcAft>
                <a:spcPts val="0"/>
              </a:spcAft>
              <a:buClrTx/>
              <a:buSzTx/>
              <a:buFontTx/>
              <a:buNone/>
              <a:tabLst/>
              <a:defRPr/>
            </a:pPr>
            <a:r>
              <a:rPr kumimoji="0" lang="ja-JP" altLang="en-US" sz="800" b="1" i="0" u="none" strike="noStrike" kern="1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被害にあっても、あきらめないで</a:t>
            </a:r>
            <a:endParaRPr kumimoji="0" lang="ja-JP" altLang="en-US" sz="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r>
              <a:rPr kumimoji="0" lang="ja-JP" altLang="en-US" sz="800" b="1" i="0" u="none" strike="noStrike" kern="1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消費者ホットライン</a:t>
            </a:r>
            <a:endParaRPr kumimoji="0" lang="ja-JP" altLang="en-US" sz="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8" name="フローチャート: 処理 37"/>
          <p:cNvSpPr/>
          <p:nvPr/>
        </p:nvSpPr>
        <p:spPr>
          <a:xfrm>
            <a:off x="5096256" y="9873953"/>
            <a:ext cx="3042940" cy="513136"/>
          </a:xfrm>
          <a:prstGeom prst="flowChartProcess">
            <a:avLst/>
          </a:prstGeom>
          <a:no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00" cap="none" spc="0" normalizeH="0" baseline="0" noProof="0" dirty="0">
                <a:ln>
                  <a:noFill/>
                </a:ln>
                <a:solidFill>
                  <a:srgbClr val="FFFF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☎１８８（いやや！）</a:t>
            </a:r>
            <a:endParaRPr kumimoji="0" lang="ja-JP" altLang="en-US" sz="700" b="1" i="0" u="none" strike="noStrike" kern="100" cap="none" spc="0" normalizeH="0" baseline="0" noProof="0" dirty="0">
              <a:ln>
                <a:noFill/>
              </a:ln>
              <a:solidFill>
                <a:srgbClr val="FFFF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900" b="1" i="0" u="none" strike="noStrike" kern="100" cap="none" spc="0" normalizeH="0" baseline="0" noProof="0" dirty="0">
                <a:ln>
                  <a:noFill/>
                </a:ln>
                <a:solidFill>
                  <a:srgbClr val="FFFF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en-US" sz="900" b="1" i="0" u="none" strike="noStrike" kern="100" cap="none" spc="0" normalizeH="0" baseline="0" noProof="0" dirty="0">
                <a:ln>
                  <a:noFill/>
                </a:ln>
                <a:solidFill>
                  <a:srgbClr val="FFFF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局番なし</a:t>
            </a:r>
            <a:endParaRPr kumimoji="0" lang="ja-JP" altLang="en-US" sz="700" b="1" i="0" u="none" strike="noStrike" kern="100" cap="none" spc="0" normalizeH="0" baseline="0" noProof="0" dirty="0">
              <a:ln>
                <a:noFill/>
              </a:ln>
              <a:solidFill>
                <a:srgbClr val="FFFF00"/>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9" name="角丸四角形 38"/>
          <p:cNvSpPr/>
          <p:nvPr/>
        </p:nvSpPr>
        <p:spPr>
          <a:xfrm>
            <a:off x="247964" y="8207588"/>
            <a:ext cx="1994853" cy="1014339"/>
          </a:xfrm>
          <a:prstGeom prst="roundRect">
            <a:avLst/>
          </a:prstGeom>
          <a:solidFill>
            <a:schemeClr val="accent4">
              <a:lumMod val="20000"/>
              <a:lumOff val="80000"/>
            </a:schemeClr>
          </a:solidFill>
          <a:ln w="19050">
            <a:solidFill>
              <a:srgbClr val="B441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1" name="正方形/長方形 40"/>
          <p:cNvSpPr/>
          <p:nvPr/>
        </p:nvSpPr>
        <p:spPr>
          <a:xfrm>
            <a:off x="1435374" y="8360119"/>
            <a:ext cx="712008" cy="669768"/>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2" name="角丸四角形 91"/>
          <p:cNvSpPr/>
          <p:nvPr/>
        </p:nvSpPr>
        <p:spPr>
          <a:xfrm>
            <a:off x="2467363" y="8207588"/>
            <a:ext cx="1994853" cy="1014339"/>
          </a:xfrm>
          <a:prstGeom prst="roundRect">
            <a:avLst/>
          </a:prstGeom>
          <a:solidFill>
            <a:schemeClr val="accent4">
              <a:lumMod val="20000"/>
              <a:lumOff val="80000"/>
            </a:schemeClr>
          </a:solidFill>
          <a:ln w="19050">
            <a:solidFill>
              <a:srgbClr val="B441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3" name="テキスト ボックス 92"/>
          <p:cNvSpPr txBox="1"/>
          <p:nvPr/>
        </p:nvSpPr>
        <p:spPr>
          <a:xfrm>
            <a:off x="2421366" y="8358792"/>
            <a:ext cx="1323507"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若者向け</a:t>
            </a:r>
            <a:endParaRPr kumimoji="1" lang="en-US" altLang="ja-JP"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消費生活情報</a:t>
            </a:r>
            <a:endParaRPr kumimoji="1" lang="en-US" altLang="ja-JP"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サイト</a:t>
            </a: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はこちら→</a:t>
            </a:r>
          </a:p>
        </p:txBody>
      </p:sp>
      <p:sp>
        <p:nvSpPr>
          <p:cNvPr id="94" name="正方形/長方形 93"/>
          <p:cNvSpPr/>
          <p:nvPr/>
        </p:nvSpPr>
        <p:spPr>
          <a:xfrm>
            <a:off x="3616165" y="8318634"/>
            <a:ext cx="734872" cy="734113"/>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6" name="テキスト ボックス 95"/>
          <p:cNvSpPr txBox="1"/>
          <p:nvPr/>
        </p:nvSpPr>
        <p:spPr>
          <a:xfrm>
            <a:off x="3681254" y="8998519"/>
            <a:ext cx="707004" cy="2308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大阪市</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HP</a:t>
            </a:r>
            <a:endPar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8" name="正方形/長方形 17"/>
          <p:cNvSpPr/>
          <p:nvPr/>
        </p:nvSpPr>
        <p:spPr>
          <a:xfrm>
            <a:off x="362596" y="323012"/>
            <a:ext cx="6971124" cy="5342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ja-JP" sz="2400" b="1" i="0" u="none" strike="noStrike" kern="100" cap="none" spc="0" normalizeH="0" baseline="0" noProof="0" dirty="0">
              <a:ln>
                <a:noFill/>
              </a:ln>
              <a:solidFill>
                <a:srgbClr val="000066"/>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pic>
        <p:nvPicPr>
          <p:cNvPr id="4" name="図 3">
            <a:hlinkClick r:id="rId6"/>
          </p:cNvPr>
          <p:cNvPicPr>
            <a:picLocks noChangeAspect="1"/>
          </p:cNvPicPr>
          <p:nvPr/>
        </p:nvPicPr>
        <p:blipFill>
          <a:blip r:embed="rId7"/>
          <a:stretch>
            <a:fillRect/>
          </a:stretch>
        </p:blipFill>
        <p:spPr>
          <a:xfrm>
            <a:off x="3639733" y="8341632"/>
            <a:ext cx="687735" cy="687735"/>
          </a:xfrm>
          <a:prstGeom prst="rect">
            <a:avLst/>
          </a:prstGeom>
        </p:spPr>
      </p:pic>
      <p:sp>
        <p:nvSpPr>
          <p:cNvPr id="2" name="四角形: 角を丸くする 1">
            <a:extLst>
              <a:ext uri="{FF2B5EF4-FFF2-40B4-BE49-F238E27FC236}">
                <a16:creationId xmlns:a16="http://schemas.microsoft.com/office/drawing/2014/main" id="{D2C8BD73-F1EA-2133-AECE-45E6B17B4289}"/>
              </a:ext>
            </a:extLst>
          </p:cNvPr>
          <p:cNvSpPr/>
          <p:nvPr/>
        </p:nvSpPr>
        <p:spPr>
          <a:xfrm>
            <a:off x="140522" y="102350"/>
            <a:ext cx="5208718" cy="613930"/>
          </a:xfrm>
          <a:prstGeom prst="roundRect">
            <a:avLst/>
          </a:prstGeom>
          <a:solidFill>
            <a:srgbClr val="F0D290"/>
          </a:solidFill>
          <a:ln>
            <a:solidFill>
              <a:srgbClr val="F0D2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ysClr val="windowText" lastClr="000000"/>
                </a:solidFill>
                <a:latin typeface="BIZ UDPゴシック" panose="020B0400000000000000" pitchFamily="50" charset="-128"/>
                <a:ea typeface="BIZ UDPゴシック" panose="020B0400000000000000" pitchFamily="50" charset="-128"/>
              </a:rPr>
              <a:t>仮想体験ツールで詐欺被害を予防しましょう</a:t>
            </a:r>
          </a:p>
        </p:txBody>
      </p:sp>
      <p:sp>
        <p:nvSpPr>
          <p:cNvPr id="13" name="テキスト ボックス 12">
            <a:extLst>
              <a:ext uri="{FF2B5EF4-FFF2-40B4-BE49-F238E27FC236}">
                <a16:creationId xmlns:a16="http://schemas.microsoft.com/office/drawing/2014/main" id="{63E461DF-DD22-4F24-2A06-EB2F49D3C854}"/>
              </a:ext>
            </a:extLst>
          </p:cNvPr>
          <p:cNvSpPr txBox="1"/>
          <p:nvPr/>
        </p:nvSpPr>
        <p:spPr>
          <a:xfrm>
            <a:off x="83595" y="1008428"/>
            <a:ext cx="7476080" cy="5047536"/>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　大阪府警察ホームページ「令和</a:t>
            </a:r>
            <a:r>
              <a:rPr kumimoji="1" lang="en-US" altLang="ja-JP" sz="1400" dirty="0">
                <a:latin typeface="BIZ UDPゴシック" panose="020B0400000000000000" pitchFamily="50" charset="-128"/>
                <a:ea typeface="BIZ UDPゴシック" panose="020B0400000000000000" pitchFamily="50" charset="-128"/>
              </a:rPr>
              <a:t>7</a:t>
            </a:r>
            <a:r>
              <a:rPr kumimoji="1" lang="ja-JP" altLang="en-US" sz="1400" dirty="0">
                <a:latin typeface="BIZ UDPゴシック" panose="020B0400000000000000" pitchFamily="50" charset="-128"/>
                <a:ea typeface="BIZ UDPゴシック" panose="020B0400000000000000" pitchFamily="50" charset="-128"/>
              </a:rPr>
              <a:t>年市町村・行政区別 特殊詐欺発生状況」</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によると、昨年の１１月末時点で</a:t>
            </a:r>
            <a:r>
              <a:rPr kumimoji="1" lang="en-US" altLang="ja-JP" sz="1400" dirty="0">
                <a:latin typeface="BIZ UDPゴシック" panose="020B0400000000000000" pitchFamily="50" charset="-128"/>
                <a:ea typeface="BIZ UDPゴシック" panose="020B0400000000000000" pitchFamily="50" charset="-128"/>
              </a:rPr>
              <a:t>3,009</a:t>
            </a:r>
            <a:r>
              <a:rPr kumimoji="1" lang="ja-JP" altLang="en-US" sz="1400" dirty="0">
                <a:latin typeface="BIZ UDPゴシック" panose="020B0400000000000000" pitchFamily="50" charset="-128"/>
                <a:ea typeface="BIZ UDPゴシック" panose="020B0400000000000000" pitchFamily="50" charset="-128"/>
              </a:rPr>
              <a:t>件となっており、令和６年の件数を</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大きく上回っています。（令和６年中確定値：</a:t>
            </a:r>
            <a:r>
              <a:rPr kumimoji="1" lang="en-US" altLang="ja-JP" sz="1400" dirty="0">
                <a:latin typeface="BIZ UDPゴシック" panose="020B0400000000000000" pitchFamily="50" charset="-128"/>
                <a:ea typeface="BIZ UDPゴシック" panose="020B0400000000000000" pitchFamily="50" charset="-128"/>
              </a:rPr>
              <a:t>2,644</a:t>
            </a:r>
            <a:r>
              <a:rPr kumimoji="1" lang="ja-JP" altLang="en-US" sz="1400" dirty="0">
                <a:latin typeface="BIZ UDPゴシック" panose="020B0400000000000000" pitchFamily="50" charset="-128"/>
                <a:ea typeface="BIZ UDPゴシック" panose="020B0400000000000000" pitchFamily="50" charset="-128"/>
              </a:rPr>
              <a:t>件）</a:t>
            </a:r>
            <a:endParaRPr kumimoji="1" lang="en-US" altLang="ja-JP" sz="1400" dirty="0">
              <a:latin typeface="BIZ UDPゴシック" panose="020B0400000000000000" pitchFamily="50" charset="-128"/>
              <a:ea typeface="BIZ UDPゴシック" panose="020B0400000000000000" pitchFamily="50" charset="-128"/>
            </a:endParaRPr>
          </a:p>
          <a:p>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最近では、警察官を装ったニセ警察詐欺、ＳＮＳ型投資詐欺、ロマンス詐欺</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など、多くの被害が報告されているとのことです。</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特に、警察署の電話番号を悪用したニセ警察官になりすまし「あなたの銀行</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口座が犯罪に利用されている」「あなたにも容疑がかかっている」「あなたに</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逮捕状が出ている」と言って、消費者を不安にさせて、個人情報や大切なお金</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をだまし取る手口が急増しています。</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このような状況を鑑みて、大阪府警察は香川大学サイバーセキュリティセンターとの共同開発で、ニセ警察詐欺の仮想</a:t>
            </a:r>
            <a:r>
              <a:rPr kumimoji="1" lang="ja-JP" altLang="en-US" sz="1400">
                <a:latin typeface="BIZ UDPゴシック" panose="020B0400000000000000" pitchFamily="50" charset="-128"/>
                <a:ea typeface="BIZ UDPゴシック" panose="020B0400000000000000" pitchFamily="50" charset="-128"/>
              </a:rPr>
              <a:t>体験ツールを制作</a:t>
            </a:r>
            <a:r>
              <a:rPr kumimoji="1" lang="ja-JP" altLang="en-US" sz="1400" dirty="0">
                <a:latin typeface="BIZ UDPゴシック" panose="020B0400000000000000" pitchFamily="50" charset="-128"/>
                <a:ea typeface="BIZ UDPゴシック" panose="020B0400000000000000" pitchFamily="50" charset="-128"/>
              </a:rPr>
              <a:t>されています。ニセ警察官とのやりとりやニセ逮捕状・ニセウェブサイト等の犯人の実際の手口を体験できます。二次元コードをスマートフォンで</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読み取り、体験してみてください。</a:t>
            </a:r>
            <a:endParaRPr kumimoji="1" lang="en-US" altLang="ja-JP" sz="1400" dirty="0">
              <a:latin typeface="BIZ UDPゴシック" panose="020B0400000000000000" pitchFamily="50" charset="-128"/>
              <a:ea typeface="BIZ UDPゴシック" panose="020B0400000000000000" pitchFamily="50" charset="-128"/>
            </a:endParaRPr>
          </a:p>
          <a:p>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①二次元コードを読み取り</a:t>
            </a:r>
            <a:r>
              <a:rPr kumimoji="1" lang="en-US" altLang="ja-JP" sz="1400" dirty="0">
                <a:latin typeface="BIZ UDPゴシック" panose="020B0400000000000000" pitchFamily="50" charset="-128"/>
                <a:ea typeface="BIZ UDPゴシック" panose="020B0400000000000000" pitchFamily="50" charset="-128"/>
              </a:rPr>
              <a:t>LINE</a:t>
            </a:r>
            <a:r>
              <a:rPr kumimoji="1" lang="ja-JP" altLang="en-US" sz="1400" dirty="0">
                <a:latin typeface="BIZ UDPゴシック" panose="020B0400000000000000" pitchFamily="50" charset="-128"/>
                <a:ea typeface="BIZ UDPゴシック" panose="020B0400000000000000" pitchFamily="50" charset="-128"/>
              </a:rPr>
              <a:t>を開く</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②「友だち追加」をする</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③「トーク」ボタンをタップし、「体験ボタン」を押す。</a:t>
            </a:r>
            <a:endParaRPr kumimoji="1" lang="en-US" altLang="ja-JP" sz="1400" dirty="0">
              <a:latin typeface="BIZ UDPゴシック" panose="020B0400000000000000" pitchFamily="50" charset="-128"/>
              <a:ea typeface="BIZ UDPゴシック" panose="020B0400000000000000" pitchFamily="50" charset="-128"/>
            </a:endParaRPr>
          </a:p>
          <a:p>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このほかにも、</a:t>
            </a:r>
            <a:r>
              <a:rPr kumimoji="1" lang="en-US" altLang="ja-JP" sz="1400" dirty="0">
                <a:latin typeface="BIZ UDPゴシック" panose="020B0400000000000000" pitchFamily="50" charset="-128"/>
                <a:ea typeface="BIZ UDPゴシック" panose="020B0400000000000000" pitchFamily="50" charset="-128"/>
              </a:rPr>
              <a:t>SNS</a:t>
            </a:r>
            <a:r>
              <a:rPr kumimoji="1" lang="ja-JP" altLang="en-US" sz="1400" dirty="0">
                <a:latin typeface="BIZ UDPゴシック" panose="020B0400000000000000" pitchFamily="50" charset="-128"/>
                <a:ea typeface="BIZ UDPゴシック" panose="020B0400000000000000" pitchFamily="50" charset="-128"/>
              </a:rPr>
              <a:t>型投資・ロマンス詐欺に対応したツールについては、大阪府立都島工業高校と大阪府警察本部が連携し、香川大学サイバーセキュリティセンターの協力のもと制作されていますので、こちらもぜひご活用ください。</a:t>
            </a:r>
            <a:endParaRPr kumimoji="1" lang="en-US" altLang="ja-JP" sz="1400" dirty="0">
              <a:latin typeface="BIZ UDPゴシック" panose="020B0400000000000000" pitchFamily="50" charset="-128"/>
              <a:ea typeface="BIZ UDPゴシック" panose="020B0400000000000000" pitchFamily="50" charset="-128"/>
            </a:endParaRPr>
          </a:p>
        </p:txBody>
      </p:sp>
      <p:pic>
        <p:nvPicPr>
          <p:cNvPr id="1026" name="Picture 2">
            <a:extLst>
              <a:ext uri="{FF2B5EF4-FFF2-40B4-BE49-F238E27FC236}">
                <a16:creationId xmlns:a16="http://schemas.microsoft.com/office/drawing/2014/main" id="{5D2DF4E7-C847-C79E-22AE-1D8842A8BB5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66037" y="996950"/>
            <a:ext cx="1251277" cy="2096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正方形/長方形 11">
            <a:extLst>
              <a:ext uri="{FF2B5EF4-FFF2-40B4-BE49-F238E27FC236}">
                <a16:creationId xmlns:a16="http://schemas.microsoft.com/office/drawing/2014/main" id="{FE31AF98-B3E3-ED81-4339-B5690F6FDCD8}"/>
              </a:ext>
            </a:extLst>
          </p:cNvPr>
          <p:cNvSpPr/>
          <p:nvPr/>
        </p:nvSpPr>
        <p:spPr>
          <a:xfrm rot="20263957">
            <a:off x="5953622" y="446876"/>
            <a:ext cx="1281568" cy="707886"/>
          </a:xfrm>
          <a:prstGeom prst="rect">
            <a:avLst/>
          </a:prstGeom>
          <a:noFill/>
        </p:spPr>
        <p:txBody>
          <a:bodyPr wrap="none" lIns="91440" tIns="45720" rIns="91440" bIns="45720">
            <a:spAutoFit/>
          </a:bodyPr>
          <a:lstStyle/>
          <a:p>
            <a:pPr algn="ctr"/>
            <a:r>
              <a:rPr lang="en-US" altLang="ja-JP" sz="2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Real</a:t>
            </a:r>
            <a:r>
              <a:rPr lang="ja-JP" altLang="en-US"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 </a:t>
            </a:r>
            <a:r>
              <a:rPr lang="ja-JP" altLang="en-US" sz="2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t>
            </a:r>
            <a:br>
              <a:rPr lang="en-US" altLang="ja-JP" sz="2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br>
            <a:r>
              <a:rPr lang="en-US" altLang="ja-JP" sz="2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 Or  Fake ?</a:t>
            </a:r>
          </a:p>
        </p:txBody>
      </p:sp>
      <p:sp>
        <p:nvSpPr>
          <p:cNvPr id="9" name="四角形: 角を丸くする 8">
            <a:extLst>
              <a:ext uri="{FF2B5EF4-FFF2-40B4-BE49-F238E27FC236}">
                <a16:creationId xmlns:a16="http://schemas.microsoft.com/office/drawing/2014/main" id="{44D34B4A-C834-08F2-AEE5-AB889AD202B9}"/>
              </a:ext>
            </a:extLst>
          </p:cNvPr>
          <p:cNvSpPr/>
          <p:nvPr/>
        </p:nvSpPr>
        <p:spPr>
          <a:xfrm>
            <a:off x="140522" y="4492462"/>
            <a:ext cx="1307044" cy="613930"/>
          </a:xfrm>
          <a:prstGeom prst="roundRect">
            <a:avLst/>
          </a:prstGeom>
          <a:solidFill>
            <a:srgbClr val="F0D290"/>
          </a:solidFill>
          <a:ln>
            <a:solidFill>
              <a:srgbClr val="F0D2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ysClr val="windowText" lastClr="000000"/>
                </a:solidFill>
                <a:latin typeface="BIZ UDPゴシック" panose="020B0400000000000000" pitchFamily="50" charset="-128"/>
                <a:ea typeface="BIZ UDPゴシック" panose="020B0400000000000000" pitchFamily="50" charset="-128"/>
              </a:rPr>
              <a:t>体験方法</a:t>
            </a:r>
          </a:p>
        </p:txBody>
      </p:sp>
      <p:pic>
        <p:nvPicPr>
          <p:cNvPr id="11" name="図 10" descr="QR コード  AI によって生成されたコンテンツは間違っている可能性があります。">
            <a:extLst>
              <a:ext uri="{FF2B5EF4-FFF2-40B4-BE49-F238E27FC236}">
                <a16:creationId xmlns:a16="http://schemas.microsoft.com/office/drawing/2014/main" id="{43D7DCB1-586E-4F1C-A1E8-249A1C074659}"/>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48604" y="4365273"/>
            <a:ext cx="743082" cy="743082"/>
          </a:xfrm>
          <a:prstGeom prst="rect">
            <a:avLst/>
          </a:prstGeom>
        </p:spPr>
      </p:pic>
      <p:sp>
        <p:nvSpPr>
          <p:cNvPr id="14" name="テキスト ボックス 13">
            <a:extLst>
              <a:ext uri="{FF2B5EF4-FFF2-40B4-BE49-F238E27FC236}">
                <a16:creationId xmlns:a16="http://schemas.microsoft.com/office/drawing/2014/main" id="{CF671478-E23F-4CFA-EE80-E52021011774}"/>
              </a:ext>
            </a:extLst>
          </p:cNvPr>
          <p:cNvSpPr txBox="1"/>
          <p:nvPr/>
        </p:nvSpPr>
        <p:spPr>
          <a:xfrm>
            <a:off x="6358378" y="4356594"/>
            <a:ext cx="1011936" cy="769441"/>
          </a:xfrm>
          <a:prstGeom prst="rect">
            <a:avLst/>
          </a:prstGeom>
          <a:noFill/>
        </p:spPr>
        <p:txBody>
          <a:bodyPr wrap="square" rtlCol="0">
            <a:spAutoFit/>
          </a:bodyPr>
          <a:lstStyle/>
          <a:p>
            <a:r>
              <a:rPr kumimoji="1" lang="en-US" altLang="ja-JP" sz="1100" dirty="0">
                <a:solidFill>
                  <a:srgbClr val="FF0000"/>
                </a:solidFill>
                <a:latin typeface="BIZ UDPゴシック" panose="020B0400000000000000" pitchFamily="50" charset="-128"/>
                <a:ea typeface="BIZ UDPゴシック" panose="020B0400000000000000" pitchFamily="50" charset="-128"/>
              </a:rPr>
              <a:t>※</a:t>
            </a:r>
            <a:r>
              <a:rPr kumimoji="1" lang="ja-JP" altLang="en-US" sz="1100" dirty="0">
                <a:solidFill>
                  <a:srgbClr val="FF0000"/>
                </a:solidFill>
                <a:latin typeface="BIZ UDPゴシック" panose="020B0400000000000000" pitchFamily="50" charset="-128"/>
                <a:ea typeface="BIZ UDPゴシック" panose="020B0400000000000000" pitchFamily="50" charset="-128"/>
              </a:rPr>
              <a:t>無料ですが、約５</a:t>
            </a:r>
            <a:r>
              <a:rPr kumimoji="1" lang="en-US" altLang="ja-JP" sz="1100" dirty="0">
                <a:solidFill>
                  <a:srgbClr val="FF0000"/>
                </a:solidFill>
                <a:latin typeface="BIZ UDPゴシック" panose="020B0400000000000000" pitchFamily="50" charset="-128"/>
                <a:ea typeface="BIZ UDPゴシック" panose="020B0400000000000000" pitchFamily="50" charset="-128"/>
              </a:rPr>
              <a:t>MB</a:t>
            </a:r>
            <a:r>
              <a:rPr kumimoji="1" lang="ja-JP" altLang="en-US" sz="1100" dirty="0">
                <a:solidFill>
                  <a:srgbClr val="FF0000"/>
                </a:solidFill>
                <a:latin typeface="BIZ UDPゴシック" panose="020B0400000000000000" pitchFamily="50" charset="-128"/>
                <a:ea typeface="BIZ UDPゴシック" panose="020B0400000000000000" pitchFamily="50" charset="-128"/>
              </a:rPr>
              <a:t>の通信費がかかります</a:t>
            </a:r>
          </a:p>
        </p:txBody>
      </p:sp>
      <p:sp>
        <p:nvSpPr>
          <p:cNvPr id="19" name="テキスト ボックス 18">
            <a:extLst>
              <a:ext uri="{FF2B5EF4-FFF2-40B4-BE49-F238E27FC236}">
                <a16:creationId xmlns:a16="http://schemas.microsoft.com/office/drawing/2014/main" id="{8F0813AE-96AF-B794-0FBB-D53CADF94677}"/>
              </a:ext>
            </a:extLst>
          </p:cNvPr>
          <p:cNvSpPr txBox="1"/>
          <p:nvPr/>
        </p:nvSpPr>
        <p:spPr>
          <a:xfrm>
            <a:off x="5307445" y="4114224"/>
            <a:ext cx="2107314" cy="261610"/>
          </a:xfrm>
          <a:prstGeom prst="rect">
            <a:avLst/>
          </a:prstGeom>
          <a:noFill/>
        </p:spPr>
        <p:txBody>
          <a:bodyPr wrap="square" rtlCol="0">
            <a:spAutoFit/>
          </a:bodyPr>
          <a:lstStyle/>
          <a:p>
            <a:r>
              <a:rPr kumimoji="1" lang="ja-JP" altLang="en-US" sz="1100" dirty="0">
                <a:latin typeface="BIZ UDPゴシック" panose="020B0400000000000000" pitchFamily="50" charset="-128"/>
                <a:ea typeface="BIZ UDPゴシック" panose="020B0400000000000000" pitchFamily="50" charset="-128"/>
              </a:rPr>
              <a:t>ニセ警察官詐欺仮想体験ツール</a:t>
            </a:r>
          </a:p>
        </p:txBody>
      </p:sp>
      <p:sp>
        <p:nvSpPr>
          <p:cNvPr id="20" name="四角形: 角を丸くする 19">
            <a:extLst>
              <a:ext uri="{FF2B5EF4-FFF2-40B4-BE49-F238E27FC236}">
                <a16:creationId xmlns:a16="http://schemas.microsoft.com/office/drawing/2014/main" id="{3E87448F-1716-1EAD-A0A3-0675D52BEB22}"/>
              </a:ext>
            </a:extLst>
          </p:cNvPr>
          <p:cNvSpPr/>
          <p:nvPr/>
        </p:nvSpPr>
        <p:spPr>
          <a:xfrm>
            <a:off x="5341017" y="4110008"/>
            <a:ext cx="2020160" cy="246586"/>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86504EA4-C00C-3515-CE07-228E5514BEAE}"/>
              </a:ext>
            </a:extLst>
          </p:cNvPr>
          <p:cNvSpPr txBox="1"/>
          <p:nvPr/>
        </p:nvSpPr>
        <p:spPr>
          <a:xfrm>
            <a:off x="338212" y="6113965"/>
            <a:ext cx="1550735" cy="261610"/>
          </a:xfrm>
          <a:prstGeom prst="rect">
            <a:avLst/>
          </a:prstGeom>
          <a:noFill/>
        </p:spPr>
        <p:txBody>
          <a:bodyPr wrap="square" rtlCol="0">
            <a:spAutoFit/>
          </a:bodyPr>
          <a:lstStyle/>
          <a:p>
            <a:r>
              <a:rPr kumimoji="1" lang="en-US" altLang="ja-JP" sz="1100" dirty="0">
                <a:latin typeface="BIZ UDPゴシック" panose="020B0400000000000000" pitchFamily="50" charset="-128"/>
                <a:ea typeface="BIZ UDPゴシック" panose="020B0400000000000000" pitchFamily="50" charset="-128"/>
              </a:rPr>
              <a:t>SNS</a:t>
            </a:r>
            <a:r>
              <a:rPr kumimoji="1" lang="ja-JP" altLang="en-US" sz="1100" dirty="0">
                <a:latin typeface="BIZ UDPゴシック" panose="020B0400000000000000" pitchFamily="50" charset="-128"/>
                <a:ea typeface="BIZ UDPゴシック" panose="020B0400000000000000" pitchFamily="50" charset="-128"/>
              </a:rPr>
              <a:t>型投資詐欺体験</a:t>
            </a:r>
          </a:p>
        </p:txBody>
      </p:sp>
      <p:pic>
        <p:nvPicPr>
          <p:cNvPr id="23" name="図 22" descr="QR コード  AI によって生成されたコンテンツは間違っている可能性があります。">
            <a:extLst>
              <a:ext uri="{FF2B5EF4-FFF2-40B4-BE49-F238E27FC236}">
                <a16:creationId xmlns:a16="http://schemas.microsoft.com/office/drawing/2014/main" id="{0D1C7039-1681-4F36-B654-1DCD68641506}"/>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89417" y="6392169"/>
            <a:ext cx="733765" cy="719090"/>
          </a:xfrm>
          <a:prstGeom prst="rect">
            <a:avLst/>
          </a:prstGeom>
        </p:spPr>
      </p:pic>
      <p:sp>
        <p:nvSpPr>
          <p:cNvPr id="24" name="テキスト ボックス 23">
            <a:extLst>
              <a:ext uri="{FF2B5EF4-FFF2-40B4-BE49-F238E27FC236}">
                <a16:creationId xmlns:a16="http://schemas.microsoft.com/office/drawing/2014/main" id="{41E979AC-EE83-93AA-0B61-FE2E7BDE2AF9}"/>
              </a:ext>
            </a:extLst>
          </p:cNvPr>
          <p:cNvSpPr txBox="1"/>
          <p:nvPr/>
        </p:nvSpPr>
        <p:spPr>
          <a:xfrm>
            <a:off x="116137" y="7085675"/>
            <a:ext cx="1882749" cy="938719"/>
          </a:xfrm>
          <a:prstGeom prst="rect">
            <a:avLst/>
          </a:prstGeom>
          <a:noFill/>
        </p:spPr>
        <p:txBody>
          <a:bodyPr wrap="square" rtlCol="0">
            <a:spAutoFit/>
          </a:bodyPr>
          <a:lstStyle/>
          <a:p>
            <a:r>
              <a:rPr kumimoji="1" lang="ja-JP" altLang="en-US" sz="1100" dirty="0">
                <a:latin typeface="BIZ UDPゴシック" panose="020B0400000000000000" pitchFamily="50" charset="-128"/>
                <a:ea typeface="BIZ UDPゴシック" panose="020B0400000000000000" pitchFamily="50" charset="-128"/>
              </a:rPr>
              <a:t>バナー広告をクリックすると犯人からのメッセージが送られてきます。</a:t>
            </a:r>
          </a:p>
          <a:p>
            <a:r>
              <a:rPr kumimoji="1" lang="ja-JP" altLang="en-US" sz="1100" dirty="0">
                <a:latin typeface="BIZ UDPゴシック" panose="020B0400000000000000" pitchFamily="50" charset="-128"/>
                <a:ea typeface="BIZ UDPゴシック" panose="020B0400000000000000" pitchFamily="50" charset="-128"/>
              </a:rPr>
              <a:t>株価の上昇に合わせて入出金の体験もできます。</a:t>
            </a:r>
          </a:p>
        </p:txBody>
      </p:sp>
      <p:pic>
        <p:nvPicPr>
          <p:cNvPr id="26" name="図 25" descr="QR コード  AI によって生成されたコンテンツは間違っている可能性があります。">
            <a:extLst>
              <a:ext uri="{FF2B5EF4-FFF2-40B4-BE49-F238E27FC236}">
                <a16:creationId xmlns:a16="http://schemas.microsoft.com/office/drawing/2014/main" id="{57A2231E-F601-7C77-874C-BC428292839D}"/>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534750" y="6531138"/>
            <a:ext cx="692810" cy="699739"/>
          </a:xfrm>
          <a:prstGeom prst="rect">
            <a:avLst/>
          </a:prstGeom>
        </p:spPr>
      </p:pic>
      <p:sp>
        <p:nvSpPr>
          <p:cNvPr id="27" name="テキスト ボックス 26">
            <a:extLst>
              <a:ext uri="{FF2B5EF4-FFF2-40B4-BE49-F238E27FC236}">
                <a16:creationId xmlns:a16="http://schemas.microsoft.com/office/drawing/2014/main" id="{F8C84C6F-C9C9-4CCA-198B-2ABA6CED9DD2}"/>
              </a:ext>
            </a:extLst>
          </p:cNvPr>
          <p:cNvSpPr txBox="1"/>
          <p:nvPr/>
        </p:nvSpPr>
        <p:spPr>
          <a:xfrm>
            <a:off x="2005202" y="6094428"/>
            <a:ext cx="1756209" cy="261610"/>
          </a:xfrm>
          <a:prstGeom prst="rect">
            <a:avLst/>
          </a:prstGeom>
          <a:noFill/>
        </p:spPr>
        <p:txBody>
          <a:bodyPr wrap="square" rtlCol="0">
            <a:spAutoFit/>
          </a:bodyPr>
          <a:lstStyle/>
          <a:p>
            <a:r>
              <a:rPr kumimoji="1" lang="en-US" altLang="ja-JP" sz="1100" dirty="0">
                <a:latin typeface="BIZ UDPゴシック" panose="020B0400000000000000" pitchFamily="50" charset="-128"/>
                <a:ea typeface="BIZ UDPゴシック" panose="020B0400000000000000" pitchFamily="50" charset="-128"/>
              </a:rPr>
              <a:t>SNS</a:t>
            </a:r>
            <a:r>
              <a:rPr kumimoji="1" lang="ja-JP" altLang="en-US" sz="1100" dirty="0">
                <a:latin typeface="BIZ UDPゴシック" panose="020B0400000000000000" pitchFamily="50" charset="-128"/>
                <a:ea typeface="BIZ UDPゴシック" panose="020B0400000000000000" pitchFamily="50" charset="-128"/>
              </a:rPr>
              <a:t>型ロマンス詐欺体験</a:t>
            </a:r>
          </a:p>
        </p:txBody>
      </p:sp>
      <p:sp>
        <p:nvSpPr>
          <p:cNvPr id="28" name="テキスト ボックス 27">
            <a:extLst>
              <a:ext uri="{FF2B5EF4-FFF2-40B4-BE49-F238E27FC236}">
                <a16:creationId xmlns:a16="http://schemas.microsoft.com/office/drawing/2014/main" id="{F14130BF-B0A7-3C8D-A024-D669004D2BCD}"/>
              </a:ext>
            </a:extLst>
          </p:cNvPr>
          <p:cNvSpPr txBox="1"/>
          <p:nvPr/>
        </p:nvSpPr>
        <p:spPr>
          <a:xfrm>
            <a:off x="2116902" y="6271669"/>
            <a:ext cx="1550735" cy="261610"/>
          </a:xfrm>
          <a:prstGeom prst="rect">
            <a:avLst/>
          </a:prstGeom>
          <a:noFill/>
        </p:spPr>
        <p:txBody>
          <a:bodyPr wrap="square" rtlCol="0">
            <a:spAutoFit/>
          </a:bodyPr>
          <a:lstStyle/>
          <a:p>
            <a:r>
              <a:rPr kumimoji="1" lang="ja-JP" altLang="en-US" sz="1100" dirty="0">
                <a:latin typeface="BIZ UDPゴシック" panose="020B0400000000000000" pitchFamily="50" charset="-128"/>
                <a:ea typeface="BIZ UDPゴシック" panose="020B0400000000000000" pitchFamily="50" charset="-128"/>
              </a:rPr>
              <a:t>男性とのやりとり</a:t>
            </a:r>
            <a:r>
              <a:rPr kumimoji="1" lang="en-US" altLang="ja-JP" sz="1100" dirty="0">
                <a:latin typeface="BIZ UDPゴシック" panose="020B0400000000000000" pitchFamily="50" charset="-128"/>
                <a:ea typeface="BIZ UDPゴシック" panose="020B0400000000000000" pitchFamily="50" charset="-128"/>
              </a:rPr>
              <a:t>Ver</a:t>
            </a:r>
            <a:endParaRPr kumimoji="1" lang="ja-JP" altLang="en-US" sz="1100" dirty="0">
              <a:latin typeface="BIZ UDPゴシック" panose="020B0400000000000000" pitchFamily="50" charset="-128"/>
              <a:ea typeface="BIZ UDPゴシック" panose="020B0400000000000000" pitchFamily="50" charset="-128"/>
            </a:endParaRPr>
          </a:p>
        </p:txBody>
      </p:sp>
      <p:sp>
        <p:nvSpPr>
          <p:cNvPr id="29" name="テキスト ボックス 28">
            <a:extLst>
              <a:ext uri="{FF2B5EF4-FFF2-40B4-BE49-F238E27FC236}">
                <a16:creationId xmlns:a16="http://schemas.microsoft.com/office/drawing/2014/main" id="{8C117F8D-3418-EF2A-2205-40A7496970C6}"/>
              </a:ext>
            </a:extLst>
          </p:cNvPr>
          <p:cNvSpPr txBox="1"/>
          <p:nvPr/>
        </p:nvSpPr>
        <p:spPr>
          <a:xfrm>
            <a:off x="1953504" y="7225335"/>
            <a:ext cx="1810198" cy="769441"/>
          </a:xfrm>
          <a:prstGeom prst="rect">
            <a:avLst/>
          </a:prstGeom>
          <a:noFill/>
        </p:spPr>
        <p:txBody>
          <a:bodyPr wrap="square" rtlCol="0">
            <a:spAutoFit/>
          </a:bodyPr>
          <a:lstStyle/>
          <a:p>
            <a:r>
              <a:rPr kumimoji="1" lang="ja-JP" altLang="en-US" sz="1100" dirty="0">
                <a:latin typeface="BIZ UDPゴシック" panose="020B0400000000000000" pitchFamily="50" charset="-128"/>
                <a:ea typeface="BIZ UDPゴシック" panose="020B0400000000000000" pitchFamily="50" charset="-128"/>
              </a:rPr>
              <a:t>海外に住む男性とのやりとりを通じてロマンス詐欺の手口を知ることができます。</a:t>
            </a:r>
          </a:p>
        </p:txBody>
      </p:sp>
      <p:sp>
        <p:nvSpPr>
          <p:cNvPr id="30" name="テキスト ボックス 29">
            <a:extLst>
              <a:ext uri="{FF2B5EF4-FFF2-40B4-BE49-F238E27FC236}">
                <a16:creationId xmlns:a16="http://schemas.microsoft.com/office/drawing/2014/main" id="{C8491D90-20EF-A0C6-FBA8-14F195CF850F}"/>
              </a:ext>
            </a:extLst>
          </p:cNvPr>
          <p:cNvSpPr txBox="1"/>
          <p:nvPr/>
        </p:nvSpPr>
        <p:spPr>
          <a:xfrm>
            <a:off x="3843377" y="6079469"/>
            <a:ext cx="1747745" cy="261610"/>
          </a:xfrm>
          <a:prstGeom prst="rect">
            <a:avLst/>
          </a:prstGeom>
          <a:noFill/>
        </p:spPr>
        <p:txBody>
          <a:bodyPr wrap="square" rtlCol="0">
            <a:spAutoFit/>
          </a:bodyPr>
          <a:lstStyle/>
          <a:p>
            <a:r>
              <a:rPr kumimoji="1" lang="en-US" altLang="ja-JP" sz="1100" dirty="0">
                <a:latin typeface="BIZ UDPゴシック" panose="020B0400000000000000" pitchFamily="50" charset="-128"/>
                <a:ea typeface="BIZ UDPゴシック" panose="020B0400000000000000" pitchFamily="50" charset="-128"/>
              </a:rPr>
              <a:t>SNS</a:t>
            </a:r>
            <a:r>
              <a:rPr kumimoji="1" lang="ja-JP" altLang="en-US" sz="1100" dirty="0">
                <a:latin typeface="BIZ UDPゴシック" panose="020B0400000000000000" pitchFamily="50" charset="-128"/>
                <a:ea typeface="BIZ UDPゴシック" panose="020B0400000000000000" pitchFamily="50" charset="-128"/>
              </a:rPr>
              <a:t>型ロマンス詐欺体験</a:t>
            </a:r>
          </a:p>
        </p:txBody>
      </p:sp>
      <p:sp>
        <p:nvSpPr>
          <p:cNvPr id="34" name="テキスト ボックス 33">
            <a:extLst>
              <a:ext uri="{FF2B5EF4-FFF2-40B4-BE49-F238E27FC236}">
                <a16:creationId xmlns:a16="http://schemas.microsoft.com/office/drawing/2014/main" id="{27C51262-B2D2-6529-6D65-92F0F3D3EDD2}"/>
              </a:ext>
            </a:extLst>
          </p:cNvPr>
          <p:cNvSpPr txBox="1"/>
          <p:nvPr/>
        </p:nvSpPr>
        <p:spPr>
          <a:xfrm>
            <a:off x="3914466" y="6256710"/>
            <a:ext cx="1550735" cy="261610"/>
          </a:xfrm>
          <a:prstGeom prst="rect">
            <a:avLst/>
          </a:prstGeom>
          <a:noFill/>
        </p:spPr>
        <p:txBody>
          <a:bodyPr wrap="square" rtlCol="0">
            <a:spAutoFit/>
          </a:bodyPr>
          <a:lstStyle/>
          <a:p>
            <a:r>
              <a:rPr kumimoji="1" lang="ja-JP" altLang="en-US" sz="1100" dirty="0">
                <a:latin typeface="BIZ UDPゴシック" panose="020B0400000000000000" pitchFamily="50" charset="-128"/>
                <a:ea typeface="BIZ UDPゴシック" panose="020B0400000000000000" pitchFamily="50" charset="-128"/>
              </a:rPr>
              <a:t>女性とのやりとり</a:t>
            </a:r>
            <a:r>
              <a:rPr kumimoji="1" lang="en-US" altLang="ja-JP" sz="1100" dirty="0">
                <a:latin typeface="BIZ UDPゴシック" panose="020B0400000000000000" pitchFamily="50" charset="-128"/>
                <a:ea typeface="BIZ UDPゴシック" panose="020B0400000000000000" pitchFamily="50" charset="-128"/>
              </a:rPr>
              <a:t>Ver</a:t>
            </a:r>
            <a:endParaRPr kumimoji="1" lang="ja-JP" altLang="en-US" sz="1100" dirty="0">
              <a:latin typeface="BIZ UDPゴシック" panose="020B0400000000000000" pitchFamily="50" charset="-128"/>
              <a:ea typeface="BIZ UDPゴシック" panose="020B0400000000000000" pitchFamily="50" charset="-128"/>
            </a:endParaRPr>
          </a:p>
        </p:txBody>
      </p:sp>
      <p:pic>
        <p:nvPicPr>
          <p:cNvPr id="40" name="図 39" descr="QR コード  AI によって生成されたコンテンツは間違っている可能性があります。">
            <a:extLst>
              <a:ext uri="{FF2B5EF4-FFF2-40B4-BE49-F238E27FC236}">
                <a16:creationId xmlns:a16="http://schemas.microsoft.com/office/drawing/2014/main" id="{30C6081E-7671-C826-4EC2-AA08FEE6ABCB}"/>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355616" y="6500611"/>
            <a:ext cx="713818" cy="717387"/>
          </a:xfrm>
          <a:prstGeom prst="rect">
            <a:avLst/>
          </a:prstGeom>
        </p:spPr>
      </p:pic>
      <p:sp>
        <p:nvSpPr>
          <p:cNvPr id="43" name="テキスト ボックス 42">
            <a:extLst>
              <a:ext uri="{FF2B5EF4-FFF2-40B4-BE49-F238E27FC236}">
                <a16:creationId xmlns:a16="http://schemas.microsoft.com/office/drawing/2014/main" id="{583999EB-26F9-4358-796F-440320B2B56A}"/>
              </a:ext>
            </a:extLst>
          </p:cNvPr>
          <p:cNvSpPr txBox="1"/>
          <p:nvPr/>
        </p:nvSpPr>
        <p:spPr>
          <a:xfrm>
            <a:off x="3837246" y="7201272"/>
            <a:ext cx="1777242" cy="769441"/>
          </a:xfrm>
          <a:prstGeom prst="rect">
            <a:avLst/>
          </a:prstGeom>
          <a:noFill/>
        </p:spPr>
        <p:txBody>
          <a:bodyPr wrap="square" rtlCol="0">
            <a:spAutoFit/>
          </a:bodyPr>
          <a:lstStyle/>
          <a:p>
            <a:r>
              <a:rPr kumimoji="1" lang="ja-JP" altLang="en-US" sz="1100" dirty="0">
                <a:latin typeface="BIZ UDPゴシック" panose="020B0400000000000000" pitchFamily="50" charset="-128"/>
                <a:ea typeface="BIZ UDPゴシック" panose="020B0400000000000000" pitchFamily="50" charset="-128"/>
              </a:rPr>
              <a:t>海外に住む女性とのやりとりを通じてロマンス詐欺の手口を知ることができます。</a:t>
            </a:r>
          </a:p>
        </p:txBody>
      </p:sp>
      <p:sp>
        <p:nvSpPr>
          <p:cNvPr id="44" name="テキスト ボックス 43">
            <a:extLst>
              <a:ext uri="{FF2B5EF4-FFF2-40B4-BE49-F238E27FC236}">
                <a16:creationId xmlns:a16="http://schemas.microsoft.com/office/drawing/2014/main" id="{1AAB202D-5DAA-8469-8B84-AAF828998C8F}"/>
              </a:ext>
            </a:extLst>
          </p:cNvPr>
          <p:cNvSpPr txBox="1"/>
          <p:nvPr/>
        </p:nvSpPr>
        <p:spPr>
          <a:xfrm>
            <a:off x="5672798" y="6113965"/>
            <a:ext cx="1810198" cy="261610"/>
          </a:xfrm>
          <a:prstGeom prst="rect">
            <a:avLst/>
          </a:prstGeom>
          <a:noFill/>
        </p:spPr>
        <p:txBody>
          <a:bodyPr wrap="square" rtlCol="0">
            <a:spAutoFit/>
          </a:bodyPr>
          <a:lstStyle/>
          <a:p>
            <a:r>
              <a:rPr kumimoji="1" lang="ja-JP" altLang="en-US" sz="1100" dirty="0">
                <a:latin typeface="BIZ UDPゴシック" panose="020B0400000000000000" pitchFamily="50" charset="-128"/>
                <a:ea typeface="BIZ UDPゴシック" panose="020B0400000000000000" pitchFamily="50" charset="-128"/>
              </a:rPr>
              <a:t>闇バイト応募トラブル体験</a:t>
            </a:r>
          </a:p>
        </p:txBody>
      </p:sp>
      <p:pic>
        <p:nvPicPr>
          <p:cNvPr id="46" name="図 45" descr="QR コード  AI によって生成されたコンテンツは間違っている可能性があります。">
            <a:extLst>
              <a:ext uri="{FF2B5EF4-FFF2-40B4-BE49-F238E27FC236}">
                <a16:creationId xmlns:a16="http://schemas.microsoft.com/office/drawing/2014/main" id="{1691191A-397B-3AF9-3F87-7B547CCF1F83}"/>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166038" y="6375575"/>
            <a:ext cx="719644" cy="719644"/>
          </a:xfrm>
          <a:prstGeom prst="rect">
            <a:avLst/>
          </a:prstGeom>
        </p:spPr>
      </p:pic>
      <p:sp>
        <p:nvSpPr>
          <p:cNvPr id="47" name="テキスト ボックス 46">
            <a:extLst>
              <a:ext uri="{FF2B5EF4-FFF2-40B4-BE49-F238E27FC236}">
                <a16:creationId xmlns:a16="http://schemas.microsoft.com/office/drawing/2014/main" id="{D192F505-19D4-8E35-AF22-31E5AF412AED}"/>
              </a:ext>
            </a:extLst>
          </p:cNvPr>
          <p:cNvSpPr txBox="1"/>
          <p:nvPr/>
        </p:nvSpPr>
        <p:spPr>
          <a:xfrm>
            <a:off x="5645844" y="7056057"/>
            <a:ext cx="1828688" cy="938719"/>
          </a:xfrm>
          <a:prstGeom prst="rect">
            <a:avLst/>
          </a:prstGeom>
          <a:noFill/>
        </p:spPr>
        <p:txBody>
          <a:bodyPr wrap="square" rtlCol="0">
            <a:spAutoFit/>
          </a:bodyPr>
          <a:lstStyle/>
          <a:p>
            <a:r>
              <a:rPr kumimoji="1" lang="ja-JP" altLang="en-US" sz="1100" dirty="0">
                <a:latin typeface="BIZ UDPゴシック" panose="020B0400000000000000" pitchFamily="50" charset="-128"/>
                <a:ea typeface="BIZ UDPゴシック" panose="020B0400000000000000" pitchFamily="50" charset="-128"/>
              </a:rPr>
              <a:t>一度応募すると、しつこく勧誘され、家族や友人に危害を加えるなどと脅迫されて抜け出せられない状況を体験できます。</a:t>
            </a:r>
          </a:p>
        </p:txBody>
      </p:sp>
      <p:sp>
        <p:nvSpPr>
          <p:cNvPr id="48" name="四角形: 角を丸くする 47">
            <a:extLst>
              <a:ext uri="{FF2B5EF4-FFF2-40B4-BE49-F238E27FC236}">
                <a16:creationId xmlns:a16="http://schemas.microsoft.com/office/drawing/2014/main" id="{CC876AEC-77E9-0850-846A-49A1A0170890}"/>
              </a:ext>
            </a:extLst>
          </p:cNvPr>
          <p:cNvSpPr/>
          <p:nvPr/>
        </p:nvSpPr>
        <p:spPr>
          <a:xfrm>
            <a:off x="139992" y="6129991"/>
            <a:ext cx="1783244" cy="1877298"/>
          </a:xfrm>
          <a:prstGeom prst="roundRect">
            <a:avLst>
              <a:gd name="adj" fmla="val 19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四角形: 角を丸くする 48">
            <a:extLst>
              <a:ext uri="{FF2B5EF4-FFF2-40B4-BE49-F238E27FC236}">
                <a16:creationId xmlns:a16="http://schemas.microsoft.com/office/drawing/2014/main" id="{0EE92124-5F8B-0A47-25FB-11E319990983}"/>
              </a:ext>
            </a:extLst>
          </p:cNvPr>
          <p:cNvSpPr/>
          <p:nvPr/>
        </p:nvSpPr>
        <p:spPr>
          <a:xfrm>
            <a:off x="1970760" y="6129991"/>
            <a:ext cx="1783244" cy="1877298"/>
          </a:xfrm>
          <a:prstGeom prst="roundRect">
            <a:avLst>
              <a:gd name="adj" fmla="val 19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四角形: 角を丸くする 49">
            <a:extLst>
              <a:ext uri="{FF2B5EF4-FFF2-40B4-BE49-F238E27FC236}">
                <a16:creationId xmlns:a16="http://schemas.microsoft.com/office/drawing/2014/main" id="{4FEECEC2-3FA4-7DCA-382A-453E09447549}"/>
              </a:ext>
            </a:extLst>
          </p:cNvPr>
          <p:cNvSpPr/>
          <p:nvPr/>
        </p:nvSpPr>
        <p:spPr>
          <a:xfrm>
            <a:off x="3821779" y="6129991"/>
            <a:ext cx="1783244" cy="1877298"/>
          </a:xfrm>
          <a:prstGeom prst="roundRect">
            <a:avLst>
              <a:gd name="adj" fmla="val 19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四角形: 角を丸くする 50">
            <a:extLst>
              <a:ext uri="{FF2B5EF4-FFF2-40B4-BE49-F238E27FC236}">
                <a16:creationId xmlns:a16="http://schemas.microsoft.com/office/drawing/2014/main" id="{6EBD0025-2B58-2B9F-297D-0901A762D95B}"/>
              </a:ext>
            </a:extLst>
          </p:cNvPr>
          <p:cNvSpPr/>
          <p:nvPr/>
        </p:nvSpPr>
        <p:spPr>
          <a:xfrm>
            <a:off x="5673799" y="6126157"/>
            <a:ext cx="1747746" cy="1877298"/>
          </a:xfrm>
          <a:prstGeom prst="roundRect">
            <a:avLst>
              <a:gd name="adj" fmla="val 19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角丸四角形 35">
            <a:extLst>
              <a:ext uri="{FF2B5EF4-FFF2-40B4-BE49-F238E27FC236}">
                <a16:creationId xmlns:a16="http://schemas.microsoft.com/office/drawing/2014/main" id="{D0945B25-1C41-4C4C-B36F-04422534F852}"/>
              </a:ext>
            </a:extLst>
          </p:cNvPr>
          <p:cNvSpPr/>
          <p:nvPr/>
        </p:nvSpPr>
        <p:spPr>
          <a:xfrm>
            <a:off x="4601222" y="8132240"/>
            <a:ext cx="2813537" cy="1161961"/>
          </a:xfrm>
          <a:prstGeom prst="roundRect">
            <a:avLst>
              <a:gd name="adj" fmla="val 10056"/>
            </a:avLst>
          </a:prstGeom>
          <a:noFill/>
          <a:ln w="19050">
            <a:solidFill>
              <a:srgbClr val="B4413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55" name="フローチャート: 処理 54">
            <a:extLst>
              <a:ext uri="{FF2B5EF4-FFF2-40B4-BE49-F238E27FC236}">
                <a16:creationId xmlns:a16="http://schemas.microsoft.com/office/drawing/2014/main" id="{9EC84820-479F-460C-9A7E-DA58F91BCCD5}"/>
              </a:ext>
            </a:extLst>
          </p:cNvPr>
          <p:cNvSpPr/>
          <p:nvPr/>
        </p:nvSpPr>
        <p:spPr>
          <a:xfrm>
            <a:off x="4554537" y="8098682"/>
            <a:ext cx="2867008" cy="653439"/>
          </a:xfrm>
          <a:prstGeom prst="flowChartProcess">
            <a:avLst/>
          </a:prstGeom>
          <a:noFill/>
          <a:ln w="28575"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ts val="1500"/>
              </a:lnSpc>
              <a:spcBef>
                <a:spcPts val="0"/>
              </a:spcBef>
              <a:spcAft>
                <a:spcPts val="0"/>
              </a:spcAft>
              <a:buClrTx/>
              <a:buSzTx/>
              <a:buFontTx/>
              <a:buNone/>
              <a:tabLst/>
              <a:defRPr/>
            </a:pPr>
            <a:r>
              <a:rPr kumimoji="0" lang="ja-JP" altLang="en-US" sz="800" b="1" i="0" u="none"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「消費者が意見を伝える」際のポイント</a:t>
            </a:r>
            <a:endParaRPr kumimoji="0" lang="en-US" altLang="ja-JP" sz="800" b="1" i="0" u="none"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r>
              <a:rPr lang="ja-JP" altLang="en-US" sz="700" kern="100" dirty="0">
                <a:latin typeface="BIZ UDPゴシック" panose="020B0400000000000000" pitchFamily="50" charset="-128"/>
                <a:ea typeface="BIZ UDPゴシック" panose="020B0400000000000000" pitchFamily="50" charset="-128"/>
                <a:cs typeface="Times New Roman" panose="02020603050405020304" pitchFamily="18" charset="0"/>
              </a:rPr>
              <a:t>自立した消費者として、意見がきちんと相手に伝わるように、</a:t>
            </a:r>
            <a:endParaRPr lang="en-US" altLang="ja-JP" sz="7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r>
              <a:rPr lang="ja-JP" altLang="en-US" sz="700" kern="100" dirty="0">
                <a:latin typeface="BIZ UDPゴシック" panose="020B0400000000000000" pitchFamily="50" charset="-128"/>
                <a:ea typeface="BIZ UDPゴシック" panose="020B0400000000000000" pitchFamily="50" charset="-128"/>
                <a:cs typeface="Times New Roman" panose="02020603050405020304" pitchFamily="18" charset="0"/>
              </a:rPr>
              <a:t>次の</a:t>
            </a:r>
            <a:r>
              <a:rPr lang="ja-JP" altLang="en-US" sz="700" b="1"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３つ</a:t>
            </a:r>
            <a:r>
              <a:rPr lang="ja-JP" altLang="en-US" sz="700" kern="100" dirty="0">
                <a:latin typeface="BIZ UDPゴシック" panose="020B0400000000000000" pitchFamily="50" charset="-128"/>
                <a:ea typeface="BIZ UDPゴシック" panose="020B0400000000000000" pitchFamily="50" charset="-128"/>
                <a:cs typeface="Times New Roman" panose="02020603050405020304" pitchFamily="18" charset="0"/>
              </a:rPr>
              <a:t>のポイントを参考にしましょう。</a:t>
            </a:r>
            <a:endParaRPr lang="en-US" altLang="ja-JP" sz="7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r>
              <a:rPr lang="ja-JP" altLang="en-US" sz="800" b="1" kern="100" dirty="0">
                <a:latin typeface="BIZ UDPゴシック" panose="020B0400000000000000" pitchFamily="50" charset="-128"/>
                <a:ea typeface="BIZ UDPゴシック" panose="020B0400000000000000" pitchFamily="50" charset="-128"/>
                <a:cs typeface="Times New Roman" panose="02020603050405020304" pitchFamily="18" charset="0"/>
              </a:rPr>
              <a:t>①ひと呼吸、置きましょう！</a:t>
            </a:r>
            <a:endParaRPr lang="en-US" altLang="ja-JP" sz="800"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r>
              <a:rPr lang="ja-JP" altLang="en-US" sz="800" b="1" kern="100" dirty="0">
                <a:latin typeface="BIZ UDPゴシック" panose="020B0400000000000000" pitchFamily="50" charset="-128"/>
                <a:ea typeface="BIZ UDPゴシック" panose="020B0400000000000000" pitchFamily="50" charset="-128"/>
                <a:cs typeface="Times New Roman" panose="02020603050405020304" pitchFamily="18" charset="0"/>
              </a:rPr>
              <a:t>②言いたいことを「明確に」、理由を「丁寧」に伝えましょう！③事業者の説明も聞きましょう！</a:t>
            </a:r>
            <a:endParaRPr lang="en-US" altLang="ja-JP" sz="800"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endParaRPr lang="en-US" altLang="ja-JP" sz="800" b="1"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endParaRPr kumimoji="0" lang="ja-JP" altLang="en-US" sz="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3" name="テキスト ボックス 52">
            <a:extLst>
              <a:ext uri="{FF2B5EF4-FFF2-40B4-BE49-F238E27FC236}">
                <a16:creationId xmlns:a16="http://schemas.microsoft.com/office/drawing/2014/main" id="{BCE47229-99F3-4C0E-B90E-A96F66067061}"/>
              </a:ext>
            </a:extLst>
          </p:cNvPr>
          <p:cNvSpPr txBox="1"/>
          <p:nvPr/>
        </p:nvSpPr>
        <p:spPr>
          <a:xfrm>
            <a:off x="224395" y="8285876"/>
            <a:ext cx="1323989" cy="83099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dirty="0">
                <a:solidFill>
                  <a:prstClr val="black"/>
                </a:solidFill>
                <a:latin typeface="BIZ UDPゴシック" panose="020B0400000000000000" pitchFamily="50" charset="-128"/>
                <a:ea typeface="BIZ UDPゴシック" panose="020B0400000000000000" pitchFamily="50" charset="-128"/>
              </a:rPr>
              <a:t>大阪府消費生活センター公式</a:t>
            </a:r>
            <a:r>
              <a:rPr kumimoji="1" lang="en-US" altLang="ja-JP" sz="1200" b="1" dirty="0">
                <a:solidFill>
                  <a:prstClr val="black"/>
                </a:solidFill>
                <a:latin typeface="BIZ UDPゴシック" panose="020B0400000000000000" pitchFamily="50" charset="-128"/>
                <a:ea typeface="BIZ UDPゴシック" panose="020B0400000000000000" pitchFamily="50" charset="-128"/>
              </a:rPr>
              <a:t>X</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（旧</a:t>
            </a:r>
            <a:r>
              <a:rPr kumimoji="1" lang="en-US" altLang="ja-JP"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Twitter</a:t>
            </a:r>
            <a:r>
              <a:rPr kumimoji="1" lang="ja-JP" altLang="en-US"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en-US" altLang="ja-JP"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はこちら→</a:t>
            </a:r>
          </a:p>
        </p:txBody>
      </p:sp>
      <p:pic>
        <p:nvPicPr>
          <p:cNvPr id="10" name="図 9">
            <a:extLst>
              <a:ext uri="{FF2B5EF4-FFF2-40B4-BE49-F238E27FC236}">
                <a16:creationId xmlns:a16="http://schemas.microsoft.com/office/drawing/2014/main" id="{972241CD-DDEA-4E63-B2D7-DFA9C5308959}"/>
              </a:ext>
            </a:extLst>
          </p:cNvPr>
          <p:cNvPicPr>
            <a:picLocks noChangeAspect="1"/>
          </p:cNvPicPr>
          <p:nvPr/>
        </p:nvPicPr>
        <p:blipFill>
          <a:blip r:embed="rId14"/>
          <a:stretch>
            <a:fillRect/>
          </a:stretch>
        </p:blipFill>
        <p:spPr>
          <a:xfrm>
            <a:off x="1456600" y="8387275"/>
            <a:ext cx="669336" cy="620600"/>
          </a:xfrm>
          <a:prstGeom prst="rect">
            <a:avLst/>
          </a:prstGeom>
        </p:spPr>
      </p:pic>
      <p:sp>
        <p:nvSpPr>
          <p:cNvPr id="56" name="テキスト ボックス 55">
            <a:extLst>
              <a:ext uri="{FF2B5EF4-FFF2-40B4-BE49-F238E27FC236}">
                <a16:creationId xmlns:a16="http://schemas.microsoft.com/office/drawing/2014/main" id="{EE8F6366-F583-4CA0-AFDD-81E9DC00909F}"/>
              </a:ext>
            </a:extLst>
          </p:cNvPr>
          <p:cNvSpPr txBox="1"/>
          <p:nvPr/>
        </p:nvSpPr>
        <p:spPr>
          <a:xfrm>
            <a:off x="1236708" y="8998519"/>
            <a:ext cx="1199530"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sz="800" b="0" i="0" dirty="0">
                <a:solidFill>
                  <a:srgbClr val="222222"/>
                </a:solidFill>
                <a:effectLst/>
                <a:latin typeface="BIZ UDPゴシック" panose="020B0400000000000000" pitchFamily="50" charset="-128"/>
                <a:ea typeface="BIZ UDPゴシック" panose="020B0400000000000000" pitchFamily="50" charset="-128"/>
              </a:rPr>
              <a:t>@osaka_shouhi</a:t>
            </a:r>
            <a:endPar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12196825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1084</Words>
  <Application>Microsoft Office PowerPoint</Application>
  <PresentationFormat>ユーザー設定</PresentationFormat>
  <Paragraphs>94</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游ゴシック</vt:lpstr>
      <vt:lpstr>Arial</vt:lpstr>
      <vt:lpstr>Calibri</vt:lpstr>
      <vt:lpstr>Calibri Light</vt:lpstr>
      <vt:lpstr>Century</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2026-02-18T01:08:13Z</dcterms:modified>
</cp:coreProperties>
</file>