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0563C1"/>
    <a:srgbClr val="5193D4"/>
    <a:srgbClr val="FFFF9B"/>
    <a:srgbClr val="FFA41D"/>
    <a:srgbClr val="7EC234"/>
    <a:srgbClr val="85CA3A"/>
    <a:srgbClr val="FFFF65"/>
    <a:srgbClr val="00A8B0"/>
    <a:srgbClr val="FFF3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613" autoAdjust="0"/>
    <p:restoredTop sz="94660"/>
  </p:normalViewPr>
  <p:slideViewPr>
    <p:cSldViewPr snapToGrid="0">
      <p:cViewPr varScale="1">
        <p:scale>
          <a:sx n="64" d="100"/>
          <a:sy n="64" d="100"/>
        </p:scale>
        <p:origin x="283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2025/5/9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4128841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2025/5/9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255865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2025/5/9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959597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2025/5/9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09654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6DE2D7A-22E4-4DD6-BF05-26B4E527BA71}" type="datetimeFigureOut">
              <a:rPr kumimoji="1" lang="ja-JP" altLang="en-US" smtClean="0"/>
              <a:t>2025/5/9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254278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6DE2D7A-22E4-4DD6-BF05-26B4E527BA71}" type="datetimeFigureOut">
              <a:rPr kumimoji="1" lang="ja-JP" altLang="en-US" smtClean="0"/>
              <a:t>2025/5/9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806375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6DE2D7A-22E4-4DD6-BF05-26B4E527BA71}" type="datetimeFigureOut">
              <a:rPr kumimoji="1" lang="ja-JP" altLang="en-US" smtClean="0"/>
              <a:t>2025/5/9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708637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6DE2D7A-22E4-4DD6-BF05-26B4E527BA71}" type="datetimeFigureOut">
              <a:rPr kumimoji="1" lang="ja-JP" altLang="en-US" smtClean="0"/>
              <a:t>2025/5/9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2880885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DE2D7A-22E4-4DD6-BF05-26B4E527BA71}" type="datetimeFigureOut">
              <a:rPr kumimoji="1" lang="ja-JP" altLang="en-US" smtClean="0"/>
              <a:t>2025/5/9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199957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DE2D7A-22E4-4DD6-BF05-26B4E527BA71}" type="datetimeFigureOut">
              <a:rPr kumimoji="1" lang="ja-JP" altLang="en-US" smtClean="0"/>
              <a:t>2025/5/9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556039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6DE2D7A-22E4-4DD6-BF05-26B4E527BA71}" type="datetimeFigureOut">
              <a:rPr kumimoji="1" lang="ja-JP" altLang="en-US" smtClean="0"/>
              <a:t>2025/5/9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830388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26DE2D7A-22E4-4DD6-BF05-26B4E527BA71}" type="datetimeFigureOut">
              <a:rPr kumimoji="1" lang="ja-JP" altLang="en-US" smtClean="0"/>
              <a:t>2025/5/9</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5522CAEC-05F4-48B6-B89A-0499618E79B5}" type="slidenum">
              <a:rPr kumimoji="1" lang="ja-JP" altLang="en-US" smtClean="0"/>
              <a:t>‹#›</a:t>
            </a:fld>
            <a:endParaRPr kumimoji="1" lang="ja-JP" altLang="en-US"/>
          </a:p>
        </p:txBody>
      </p:sp>
    </p:spTree>
    <p:extLst>
      <p:ext uri="{BB962C8B-B14F-4D97-AF65-F5344CB8AC3E}">
        <p14:creationId xmlns:p14="http://schemas.microsoft.com/office/powerpoint/2010/main" val="366577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caa.go.jp/policies/policy/consumer_education/public_awareness/gekkan/2025" TargetMode="External"/><Relationship Id="rId7" Type="http://schemas.openxmlformats.org/officeDocument/2006/relationships/image" Target="../media/image4.png"/><Relationship Id="rId2" Type="http://schemas.openxmlformats.org/officeDocument/2006/relationships/hyperlink" Target="https://lgpos.task-asp.net/cu/270008/ea/residents/procedures/apply/e28373ef-36e8-4bbd-8cb9-bdc574e916e6/start"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3.png"/><Relationship Id="rId3" Type="http://schemas.openxmlformats.org/officeDocument/2006/relationships/hyperlink" Target="https://www.pref.osaka.lg.jp/soshikikarasagasu/shouhi/index.html" TargetMode="External"/><Relationship Id="rId7" Type="http://schemas.openxmlformats.org/officeDocument/2006/relationships/image" Target="../media/image8.png"/><Relationship Id="rId12" Type="http://schemas.openxmlformats.org/officeDocument/2006/relationships/image" Target="../media/image12.png"/><Relationship Id="rId2" Type="http://schemas.openxmlformats.org/officeDocument/2006/relationships/hyperlink" Target="https://www.pref.osaka.lg.jp/" TargetMode="Externa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hyperlink" Target="https://www.city.osaka.lg.jp/lnet/" TargetMode="External"/><Relationship Id="rId9" Type="http://schemas.openxmlformats.org/officeDocument/2006/relationships/hyperlink" Target="https://www.caa.go.jp/policies/future/icprc/research_01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495" y="8087"/>
            <a:ext cx="7562170" cy="2054203"/>
          </a:xfrm>
          <a:prstGeom prst="rect">
            <a:avLst/>
          </a:prstGeom>
          <a:solidFill>
            <a:schemeClr val="bg1"/>
          </a:solidFill>
        </p:spPr>
        <p:txBody>
          <a:bodyPr wrap="square" rtlCol="0">
            <a:spAutoFit/>
          </a:bodyPr>
          <a:lstStyle/>
          <a:p>
            <a:endParaRPr kumimoji="1" lang="ja-JP" altLang="en-US" dirty="0"/>
          </a:p>
        </p:txBody>
      </p:sp>
      <p:sp>
        <p:nvSpPr>
          <p:cNvPr id="5" name="フローチャート: 処理 4"/>
          <p:cNvSpPr/>
          <p:nvPr/>
        </p:nvSpPr>
        <p:spPr>
          <a:xfrm>
            <a:off x="5955176" y="129580"/>
            <a:ext cx="1493924" cy="453937"/>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en-US" sz="1400" kern="100" dirty="0">
                <a:solidFill>
                  <a:srgbClr val="000000"/>
                </a:solidFill>
                <a:effectLst/>
                <a:ea typeface="ＭＳ 明朝" panose="02020609040205080304" pitchFamily="17" charset="-128"/>
                <a:cs typeface="Times New Roman" panose="02020603050405020304" pitchFamily="18" charset="0"/>
              </a:rPr>
              <a:t>202</a:t>
            </a:r>
            <a:r>
              <a:rPr lang="en-US" altLang="ja-JP" sz="1400" kern="100" dirty="0">
                <a:solidFill>
                  <a:srgbClr val="000000"/>
                </a:solidFill>
                <a:effectLst/>
                <a:ea typeface="ＭＳ 明朝" panose="02020609040205080304" pitchFamily="17" charset="-128"/>
                <a:cs typeface="Times New Roman" panose="02020603050405020304" pitchFamily="18" charset="0"/>
              </a:rPr>
              <a:t>5</a:t>
            </a:r>
            <a:r>
              <a:rPr lang="ja-JP" sz="1400" kern="100" dirty="0">
                <a:solidFill>
                  <a:srgbClr val="000000"/>
                </a:solidFill>
                <a:effectLst/>
                <a:ea typeface="ＭＳ 明朝" panose="02020609040205080304" pitchFamily="17" charset="-128"/>
                <a:cs typeface="Times New Roman" panose="02020603050405020304" pitchFamily="18" charset="0"/>
              </a:rPr>
              <a:t>年</a:t>
            </a:r>
            <a:r>
              <a:rPr lang="en-US" sz="1400" kern="100" dirty="0">
                <a:solidFill>
                  <a:srgbClr val="000000"/>
                </a:solidFill>
                <a:effectLst/>
                <a:ea typeface="ＭＳ 明朝" panose="02020609040205080304" pitchFamily="17" charset="-128"/>
                <a:cs typeface="Times New Roman" panose="02020603050405020304" pitchFamily="18" charset="0"/>
              </a:rPr>
              <a:t>5</a:t>
            </a:r>
            <a:r>
              <a:rPr lang="ja-JP" sz="1400" kern="100" dirty="0">
                <a:solidFill>
                  <a:srgbClr val="000000"/>
                </a:solidFill>
                <a:effectLst/>
                <a:ea typeface="ＭＳ 明朝" panose="02020609040205080304" pitchFamily="17" charset="-128"/>
                <a:cs typeface="Times New Roman" panose="02020603050405020304" pitchFamily="18" charset="0"/>
              </a:rPr>
              <a:t>月</a:t>
            </a:r>
            <a:r>
              <a:rPr lang="ja-JP" sz="14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発行</a:t>
            </a:r>
            <a:endParaRPr lang="ja-JP" sz="14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grpSp>
        <p:nvGrpSpPr>
          <p:cNvPr id="3" name="グループ化 2"/>
          <p:cNvGrpSpPr/>
          <p:nvPr/>
        </p:nvGrpSpPr>
        <p:grpSpPr>
          <a:xfrm>
            <a:off x="5102603" y="630765"/>
            <a:ext cx="1306031" cy="1306031"/>
            <a:chOff x="5068097" y="648018"/>
            <a:chExt cx="1306031" cy="1306031"/>
          </a:xfrm>
        </p:grpSpPr>
        <p:sp>
          <p:nvSpPr>
            <p:cNvPr id="6" name="円/楕円 1"/>
            <p:cNvSpPr/>
            <p:nvPr/>
          </p:nvSpPr>
          <p:spPr>
            <a:xfrm>
              <a:off x="5068097" y="648018"/>
              <a:ext cx="1306031" cy="1306031"/>
            </a:xfrm>
            <a:prstGeom prst="ellipse">
              <a:avLst/>
            </a:prstGeom>
            <a:solidFill>
              <a:srgbClr val="01A75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1600" kern="100">
                  <a:solidFill>
                    <a:srgbClr val="FFFFFF"/>
                  </a:solidFill>
                  <a:effectLst/>
                  <a:ea typeface="ＭＳ 明朝" panose="02020609040205080304" pitchFamily="17" charset="-128"/>
                  <a:cs typeface="Times New Roman" panose="02020603050405020304" pitchFamily="18" charset="0"/>
                </a:rPr>
                <a:t> </a:t>
              </a:r>
              <a:endParaRPr lang="ja-JP" sz="1050" kern="100">
                <a:effectLst/>
                <a:ea typeface="ＭＳ 明朝" panose="02020609040205080304" pitchFamily="17" charset="-128"/>
                <a:cs typeface="Times New Roman" panose="02020603050405020304" pitchFamily="18" charset="0"/>
              </a:endParaRPr>
            </a:p>
          </p:txBody>
        </p:sp>
        <p:sp>
          <p:nvSpPr>
            <p:cNvPr id="7" name="フローチャート: 処理 6"/>
            <p:cNvSpPr/>
            <p:nvPr/>
          </p:nvSpPr>
          <p:spPr>
            <a:xfrm>
              <a:off x="5196887" y="899843"/>
              <a:ext cx="1123901" cy="802382"/>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sz="2200" kern="100" dirty="0">
                  <a:ln w="9525" cap="rnd" cmpd="sng" algn="ctr">
                    <a:solidFill>
                      <a:srgbClr val="FFFFFF"/>
                    </a:solidFill>
                    <a:prstDash val="solid"/>
                    <a:bevel/>
                  </a:ln>
                  <a:solidFill>
                    <a:srgbClr val="FFFFFF"/>
                  </a:solidFill>
                  <a:effectLst/>
                  <a:ea typeface="ＭＳ 明朝" panose="02020609040205080304" pitchFamily="17" charset="-128"/>
                  <a:cs typeface="Times New Roman" panose="02020603050405020304" pitchFamily="18" charset="0"/>
                </a:rPr>
                <a:t>Vol.1</a:t>
              </a:r>
              <a:r>
                <a:rPr lang="en-US" altLang="ja-JP" sz="2200" kern="100" dirty="0">
                  <a:ln w="9525" cap="rnd" cmpd="sng" algn="ctr">
                    <a:solidFill>
                      <a:srgbClr val="FFFFFF"/>
                    </a:solidFill>
                    <a:prstDash val="solid"/>
                    <a:bevel/>
                  </a:ln>
                  <a:solidFill>
                    <a:srgbClr val="FFFFFF"/>
                  </a:solidFill>
                  <a:effectLst/>
                  <a:ea typeface="ＭＳ 明朝" panose="02020609040205080304" pitchFamily="17" charset="-128"/>
                  <a:cs typeface="Times New Roman" panose="02020603050405020304" pitchFamily="18" charset="0"/>
                </a:rPr>
                <a:t>18</a:t>
              </a:r>
            </a:p>
          </p:txBody>
        </p:sp>
      </p:grpSp>
      <p:sp>
        <p:nvSpPr>
          <p:cNvPr id="11" name="フローチャート: 処理 10"/>
          <p:cNvSpPr/>
          <p:nvPr/>
        </p:nvSpPr>
        <p:spPr>
          <a:xfrm>
            <a:off x="308195" y="3088001"/>
            <a:ext cx="6943725" cy="7382523"/>
          </a:xfrm>
          <a:prstGeom prst="flowChartProcess">
            <a:avLst/>
          </a:prstGeom>
          <a:solidFill>
            <a:schemeClr val="bg1"/>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2400"/>
              </a:lnSpc>
              <a:spcAft>
                <a:spcPts val="0"/>
              </a:spcAft>
            </a:pPr>
            <a:endParaRPr lang="en-US" altLang="ja-JP" sz="1200" b="1" kern="100" dirty="0">
              <a:solidFill>
                <a:srgbClr val="000000"/>
              </a:solidFill>
              <a:ea typeface="ＭＳ ゴシック" panose="020B0609070205080204" pitchFamily="49" charset="-128"/>
              <a:cs typeface="Times New Roman" panose="02020603050405020304" pitchFamily="18" charset="0"/>
            </a:endParaRPr>
          </a:p>
          <a:p>
            <a:pPr algn="l">
              <a:lnSpc>
                <a:spcPts val="2400"/>
              </a:lnSpc>
              <a:spcAft>
                <a:spcPts val="0"/>
              </a:spcAft>
            </a:pPr>
            <a:endParaRPr lang="ja-JP" sz="1050" kern="100" dirty="0">
              <a:effectLst/>
              <a:ea typeface="ＭＳ 明朝" panose="02020609040205080304" pitchFamily="17" charset="-128"/>
              <a:cs typeface="Times New Roman" panose="02020603050405020304" pitchFamily="18" charset="0"/>
            </a:endParaRPr>
          </a:p>
        </p:txBody>
      </p:sp>
      <p:sp>
        <p:nvSpPr>
          <p:cNvPr id="14" name="正方形/長方形 13"/>
          <p:cNvSpPr/>
          <p:nvPr/>
        </p:nvSpPr>
        <p:spPr>
          <a:xfrm>
            <a:off x="1" y="8087"/>
            <a:ext cx="7559674" cy="10683726"/>
          </a:xfrm>
          <a:prstGeom prst="rect">
            <a:avLst/>
          </a:prstGeom>
          <a:noFill/>
          <a:ln w="88900">
            <a:solidFill>
              <a:srgbClr val="009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513720" y="4990516"/>
            <a:ext cx="6599934" cy="3520726"/>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scene3d>
              <a:camera prst="orthographicFront"/>
              <a:lightRig rig="soft" dir="t">
                <a:rot lat="0" lon="0" rev="15600000"/>
              </a:lightRig>
            </a:scene3d>
            <a:sp3d extrusionH="57150" prstMaterial="softEdge">
              <a:bevelT w="25400" h="38100"/>
            </a:sp3d>
          </a:bodyPr>
          <a:lstStyle/>
          <a:p>
            <a:endParaRPr lang="ja-JP" altLang="en-US" b="1">
              <a:ln/>
              <a:solidFill>
                <a:schemeClr val="accent4"/>
              </a:solidFill>
            </a:endParaRPr>
          </a:p>
        </p:txBody>
      </p:sp>
      <p:sp>
        <p:nvSpPr>
          <p:cNvPr id="17" name="テキスト ボックス 49"/>
          <p:cNvSpPr txBox="1"/>
          <p:nvPr/>
        </p:nvSpPr>
        <p:spPr>
          <a:xfrm>
            <a:off x="1554165" y="5012139"/>
            <a:ext cx="4766623" cy="3949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24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消費者月間</a:t>
            </a:r>
            <a:r>
              <a:rPr lang="ja-JP" altLang="en-US" sz="24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　</a:t>
            </a:r>
            <a:r>
              <a:rPr lang="ja-JP" altLang="ja-JP" sz="24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大阪府市連携</a:t>
            </a:r>
            <a:r>
              <a:rPr lang="ja-JP" sz="24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講演会</a:t>
            </a:r>
          </a:p>
        </p:txBody>
      </p:sp>
      <p:sp>
        <p:nvSpPr>
          <p:cNvPr id="20" name="テキスト ボックス 57"/>
          <p:cNvSpPr txBox="1"/>
          <p:nvPr/>
        </p:nvSpPr>
        <p:spPr>
          <a:xfrm>
            <a:off x="904557" y="5494139"/>
            <a:ext cx="857250" cy="295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a:solidFill>
                  <a:srgbClr val="FFFFFF"/>
                </a:solidFill>
                <a:effectLst/>
                <a:latin typeface="Century" panose="02040604050505020304" pitchFamily="18" charset="0"/>
                <a:ea typeface="BIZ UDPゴシック" panose="020B0400000000000000" pitchFamily="50" charset="-128"/>
                <a:cs typeface="Times New Roman" panose="02020603050405020304" pitchFamily="18" charset="0"/>
              </a:rPr>
              <a:t>テーマ</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en-US" sz="1200" kern="100">
                <a:solidFill>
                  <a:srgbClr val="FFFFFF"/>
                </a:solidFill>
                <a:effectLst/>
                <a:latin typeface="BIZ UDPゴシック" panose="020B0400000000000000" pitchFamily="50" charset="-128"/>
                <a:ea typeface="ＭＳ 明朝" panose="02020609040205080304" pitchFamily="17" charset="-128"/>
                <a:cs typeface="Times New Roman" panose="02020603050405020304" pitchFamily="18" charset="0"/>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1" name="テキスト ボックス 60"/>
          <p:cNvSpPr txBox="1"/>
          <p:nvPr/>
        </p:nvSpPr>
        <p:spPr>
          <a:xfrm>
            <a:off x="918527" y="5776714"/>
            <a:ext cx="857250" cy="2952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200" kern="100" dirty="0">
                <a:solidFill>
                  <a:srgbClr val="FFFFFF"/>
                </a:solidFill>
                <a:effectLst/>
                <a:latin typeface="Century" panose="02040604050505020304" pitchFamily="18" charset="0"/>
                <a:ea typeface="BIZ UDPゴシック" panose="020B0400000000000000" pitchFamily="50" charset="-128"/>
                <a:cs typeface="Times New Roman" panose="02020603050405020304" pitchFamily="18" charset="0"/>
              </a:rPr>
              <a:t>講　師</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25" name="テキスト ボックス 57"/>
          <p:cNvSpPr txBox="1"/>
          <p:nvPr/>
        </p:nvSpPr>
        <p:spPr>
          <a:xfrm>
            <a:off x="561553" y="5493879"/>
            <a:ext cx="857250" cy="483555"/>
          </a:xfrm>
          <a:prstGeom prst="rect">
            <a:avLst/>
          </a:prstGeom>
          <a:solidFill>
            <a:srgbClr val="00B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Aft>
                <a:spcPts val="0"/>
              </a:spcAft>
            </a:pPr>
            <a:r>
              <a:rPr lang="ja-JP" sz="14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テーマ</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spcAft>
                <a:spcPts val="0"/>
              </a:spcAft>
            </a:pPr>
            <a:r>
              <a:rPr lang="en-US" sz="14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6" name="テキスト ボックス 60"/>
          <p:cNvSpPr txBox="1"/>
          <p:nvPr/>
        </p:nvSpPr>
        <p:spPr>
          <a:xfrm>
            <a:off x="550612" y="6006893"/>
            <a:ext cx="857250" cy="562114"/>
          </a:xfrm>
          <a:prstGeom prst="rect">
            <a:avLst/>
          </a:prstGeom>
          <a:solidFill>
            <a:srgbClr val="00B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200000"/>
              </a:lnSpc>
              <a:spcAft>
                <a:spcPts val="0"/>
              </a:spcAft>
            </a:pPr>
            <a:r>
              <a:rPr lang="ja-JP" sz="14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講　師</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7" name="テキスト ボックス 67"/>
          <p:cNvSpPr txBox="1"/>
          <p:nvPr/>
        </p:nvSpPr>
        <p:spPr>
          <a:xfrm>
            <a:off x="566721" y="6583630"/>
            <a:ext cx="857250" cy="317779"/>
          </a:xfrm>
          <a:prstGeom prst="rect">
            <a:avLst/>
          </a:prstGeom>
          <a:solidFill>
            <a:srgbClr val="00B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sz="14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en-US" sz="14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き</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spcAft>
                <a:spcPts val="0"/>
              </a:spcAft>
            </a:pPr>
            <a:r>
              <a:rPr lang="en-US" sz="14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8" name="テキスト ボックス 68"/>
          <p:cNvSpPr txBox="1"/>
          <p:nvPr/>
        </p:nvSpPr>
        <p:spPr>
          <a:xfrm>
            <a:off x="577838" y="6931572"/>
            <a:ext cx="857250" cy="300886"/>
          </a:xfrm>
          <a:prstGeom prst="rect">
            <a:avLst/>
          </a:prstGeom>
          <a:solidFill>
            <a:srgbClr val="00B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400" kern="100"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ところ</a:t>
            </a:r>
            <a:endParaRPr 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9" name="テキスト ボックス 69"/>
          <p:cNvSpPr txBox="1"/>
          <p:nvPr/>
        </p:nvSpPr>
        <p:spPr>
          <a:xfrm>
            <a:off x="794783" y="7881609"/>
            <a:ext cx="4843279"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お申し込みはこちらから</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【5</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月</a:t>
            </a:r>
            <a:r>
              <a:rPr lang="en-US" altLang="ja-JP" sz="1600" b="1" kern="100" dirty="0">
                <a:latin typeface="BIZ UDPゴシック" panose="020B0400000000000000" pitchFamily="50" charset="-128"/>
                <a:ea typeface="BIZ UDPゴシック" panose="020B0400000000000000" pitchFamily="50" charset="-128"/>
                <a:cs typeface="Times New Roman" panose="02020603050405020304" pitchFamily="18" charset="0"/>
              </a:rPr>
              <a:t>23</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日（金）</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17</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時まで</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p>
          <a:p>
            <a:pPr algn="just">
              <a:spcAft>
                <a:spcPts val="0"/>
              </a:spcAft>
            </a:pP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b="1" u="sng" kern="100" dirty="0">
                <a:solidFill>
                  <a:srgbClr val="0563C1"/>
                </a:solidFill>
                <a:effectLst/>
                <a:latin typeface="BIZ UDPゴシック" panose="020B0400000000000000" pitchFamily="50" charset="-128"/>
                <a:ea typeface="BIZ UDPゴシック" panose="020B0400000000000000" pitchFamily="50" charset="-128"/>
                <a:cs typeface="Times New Roman" panose="02020603050405020304" pitchFamily="18" charset="0"/>
                <a:hlinkClick r:id="rId2"/>
              </a:rPr>
              <a:t>大阪府行政オンラインシステム</a:t>
            </a:r>
            <a:endParaRPr lang="ja-JP" sz="16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3" name="テキスト ボックス 32"/>
          <p:cNvSpPr txBox="1"/>
          <p:nvPr/>
        </p:nvSpPr>
        <p:spPr>
          <a:xfrm>
            <a:off x="1115983" y="3799987"/>
            <a:ext cx="3704860" cy="369332"/>
          </a:xfrm>
          <a:prstGeom prst="rect">
            <a:avLst/>
          </a:prstGeom>
          <a:noFill/>
        </p:spPr>
        <p:txBody>
          <a:bodyPr wrap="none" rtlCol="0">
            <a:spAutoFit/>
          </a:bodyPr>
          <a:lstStyle/>
          <a:p>
            <a:pPr marL="285750" indent="-285750">
              <a:buFont typeface="Wingdings" panose="05000000000000000000" pitchFamily="2" charset="2"/>
              <a:buChar char="Ø"/>
            </a:pPr>
            <a:r>
              <a:rPr lang="ja-JP" altLang="en-US" kern="100" dirty="0">
                <a:solidFill>
                  <a:srgbClr val="000000"/>
                </a:solidFill>
                <a:ea typeface="ＭＳ ゴシック" panose="020B0609070205080204" pitchFamily="49" charset="-128"/>
                <a:cs typeface="Times New Roman" panose="02020603050405020304" pitchFamily="18" charset="0"/>
              </a:rPr>
              <a:t>いらないものはキッパリ断る。</a:t>
            </a:r>
            <a:endParaRPr lang="en-US" altLang="ja-JP" kern="100" dirty="0">
              <a:solidFill>
                <a:srgbClr val="000000"/>
              </a:solidFill>
              <a:ea typeface="ＭＳ ゴシック" panose="020B0609070205080204" pitchFamily="49" charset="-128"/>
              <a:cs typeface="Times New Roman" panose="02020603050405020304" pitchFamily="18" charset="0"/>
            </a:endParaRPr>
          </a:p>
        </p:txBody>
      </p:sp>
      <p:sp>
        <p:nvSpPr>
          <p:cNvPr id="34" name="テキスト ボックス 33"/>
          <p:cNvSpPr txBox="1"/>
          <p:nvPr/>
        </p:nvSpPr>
        <p:spPr>
          <a:xfrm>
            <a:off x="1115983" y="4099284"/>
            <a:ext cx="3704860" cy="379591"/>
          </a:xfrm>
          <a:prstGeom prst="rect">
            <a:avLst/>
          </a:prstGeom>
          <a:noFill/>
        </p:spPr>
        <p:txBody>
          <a:bodyPr wrap="none" rtlCol="0">
            <a:spAutoFit/>
          </a:bodyPr>
          <a:lstStyle/>
          <a:p>
            <a:pPr marL="285750" indent="-285750">
              <a:lnSpc>
                <a:spcPts val="2400"/>
              </a:lnSpc>
              <a:buFont typeface="Wingdings" panose="05000000000000000000" pitchFamily="2" charset="2"/>
              <a:buChar char="Ø"/>
            </a:pPr>
            <a:r>
              <a:rPr lang="ja-JP" altLang="en-US" kern="100" dirty="0">
                <a:solidFill>
                  <a:srgbClr val="000000"/>
                </a:solidFill>
                <a:ea typeface="ＭＳ ゴシック" panose="020B0609070205080204" pitchFamily="49" charset="-128"/>
                <a:cs typeface="Times New Roman" panose="02020603050405020304" pitchFamily="18" charset="0"/>
              </a:rPr>
              <a:t>簡単に儲かる話はありません。</a:t>
            </a:r>
            <a:endParaRPr lang="en-US" altLang="ja-JP" kern="100" dirty="0">
              <a:solidFill>
                <a:srgbClr val="000000"/>
              </a:solidFill>
              <a:ea typeface="ＭＳ ゴシック" panose="020B0609070205080204" pitchFamily="49" charset="-128"/>
              <a:cs typeface="Times New Roman" panose="02020603050405020304" pitchFamily="18" charset="0"/>
            </a:endParaRPr>
          </a:p>
        </p:txBody>
      </p:sp>
      <p:sp>
        <p:nvSpPr>
          <p:cNvPr id="35" name="テキスト ボックス 34"/>
          <p:cNvSpPr txBox="1"/>
          <p:nvPr/>
        </p:nvSpPr>
        <p:spPr>
          <a:xfrm>
            <a:off x="1115983" y="4419903"/>
            <a:ext cx="4166525" cy="369332"/>
          </a:xfrm>
          <a:prstGeom prst="rect">
            <a:avLst/>
          </a:prstGeom>
          <a:noFill/>
        </p:spPr>
        <p:txBody>
          <a:bodyPr wrap="none" rtlCol="0">
            <a:spAutoFit/>
          </a:bodyPr>
          <a:lstStyle/>
          <a:p>
            <a:pPr marL="285750" indent="-285750">
              <a:buFont typeface="Wingdings" panose="05000000000000000000" pitchFamily="2" charset="2"/>
              <a:buChar char="Ø"/>
            </a:pPr>
            <a:r>
              <a:rPr lang="ja-JP" altLang="en-US"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ＡＴＭ</a:t>
            </a:r>
            <a:r>
              <a:rPr lang="ja-JP" altLang="en-US" kern="100" dirty="0">
                <a:solidFill>
                  <a:srgbClr val="000000"/>
                </a:solidFill>
                <a:ea typeface="ＭＳ ゴシック" panose="020B0609070205080204" pitchFamily="49" charset="-128"/>
                <a:cs typeface="Times New Roman" panose="02020603050405020304" pitchFamily="18" charset="0"/>
              </a:rPr>
              <a:t>から還付金はもらえません。</a:t>
            </a:r>
            <a:endParaRPr lang="en-US" altLang="ja-JP" kern="100" dirty="0">
              <a:solidFill>
                <a:srgbClr val="000000"/>
              </a:solidFill>
              <a:ea typeface="ＭＳ ゴシック" panose="020B0609070205080204" pitchFamily="49" charset="-128"/>
              <a:cs typeface="Times New Roman" panose="02020603050405020304" pitchFamily="18" charset="0"/>
            </a:endParaRPr>
          </a:p>
        </p:txBody>
      </p:sp>
      <p:sp>
        <p:nvSpPr>
          <p:cNvPr id="38" name="テキスト ボックス 37"/>
          <p:cNvSpPr txBox="1"/>
          <p:nvPr/>
        </p:nvSpPr>
        <p:spPr>
          <a:xfrm>
            <a:off x="404886" y="3140151"/>
            <a:ext cx="6708767" cy="707886"/>
          </a:xfrm>
          <a:prstGeom prst="rect">
            <a:avLst/>
          </a:prstGeom>
          <a:noFill/>
        </p:spPr>
        <p:txBody>
          <a:bodyPr wrap="square" rtlCol="0">
            <a:spAutoFit/>
          </a:bodyPr>
          <a:lstStyle/>
          <a:p>
            <a:r>
              <a:rPr kumimoji="1" lang="ja-JP" altLang="en-US" sz="2000" dirty="0"/>
              <a:t>商品の購入やサービスの提供など契約のことでお困りの時は、</a:t>
            </a:r>
            <a:r>
              <a:rPr kumimoji="1" lang="ja-JP" altLang="en-US" sz="2000" b="1" dirty="0"/>
              <a:t>１８８（局番なし）</a:t>
            </a:r>
            <a:r>
              <a:rPr kumimoji="1" lang="ja-JP" altLang="en-US" sz="2000" dirty="0"/>
              <a:t>にお電話ください。</a:t>
            </a:r>
          </a:p>
        </p:txBody>
      </p:sp>
      <p:sp>
        <p:nvSpPr>
          <p:cNvPr id="39" name="正方形/長方形 38"/>
          <p:cNvSpPr/>
          <p:nvPr/>
        </p:nvSpPr>
        <p:spPr>
          <a:xfrm>
            <a:off x="3236332" y="16503309"/>
            <a:ext cx="1890831" cy="34369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7" name="テキスト ボックス 36"/>
          <p:cNvSpPr txBox="1"/>
          <p:nvPr/>
        </p:nvSpPr>
        <p:spPr>
          <a:xfrm>
            <a:off x="1326220" y="9027959"/>
            <a:ext cx="4833374" cy="995144"/>
          </a:xfrm>
          <a:prstGeom prst="rect">
            <a:avLst/>
          </a:prstGeom>
          <a:noFill/>
        </p:spPr>
        <p:txBody>
          <a:bodyPr wrap="none" rtlCol="0">
            <a:spAutoFit/>
          </a:bodyPr>
          <a:lstStyle/>
          <a:p>
            <a:pPr>
              <a:lnSpc>
                <a:spcPts val="2400"/>
              </a:lnSpc>
            </a:pPr>
            <a:r>
              <a:rPr lang="ja-JP" altLang="en-US" b="1" kern="100" dirty="0">
                <a:solidFill>
                  <a:schemeClr val="tx1">
                    <a:lumMod val="75000"/>
                    <a:lumOff val="25000"/>
                  </a:schemeClr>
                </a:solidFill>
                <a:ea typeface="ＭＳ ゴシック" panose="020B0609070205080204" pitchFamily="49" charset="-128"/>
                <a:cs typeface="Times New Roman" panose="02020603050405020304" pitchFamily="18" charset="0"/>
              </a:rPr>
              <a:t>明日の地球を救うため、消費者にできること</a:t>
            </a:r>
          </a:p>
          <a:p>
            <a:pPr algn="ctr">
              <a:lnSpc>
                <a:spcPts val="2400"/>
              </a:lnSpc>
            </a:pPr>
            <a:r>
              <a:rPr lang="ja-JP" altLang="en-US" b="1" kern="100" dirty="0">
                <a:solidFill>
                  <a:schemeClr val="tx1">
                    <a:lumMod val="75000"/>
                    <a:lumOff val="25000"/>
                  </a:schemeClr>
                </a:solidFill>
                <a:ea typeface="ＭＳ ゴシック" panose="020B0609070205080204" pitchFamily="49" charset="-128"/>
                <a:cs typeface="Times New Roman" panose="02020603050405020304" pitchFamily="18" charset="0"/>
              </a:rPr>
              <a:t>グリーン志向消費　</a:t>
            </a:r>
            <a:endParaRPr lang="en-US" altLang="ja-JP" b="1" kern="100" dirty="0">
              <a:solidFill>
                <a:schemeClr val="tx1">
                  <a:lumMod val="75000"/>
                  <a:lumOff val="25000"/>
                </a:schemeClr>
              </a:solidFill>
              <a:ea typeface="ＭＳ ゴシック" panose="020B0609070205080204" pitchFamily="49" charset="-128"/>
              <a:cs typeface="Times New Roman" panose="02020603050405020304" pitchFamily="18" charset="0"/>
            </a:endParaRPr>
          </a:p>
          <a:p>
            <a:pPr algn="ctr">
              <a:lnSpc>
                <a:spcPts val="2400"/>
              </a:lnSpc>
            </a:pPr>
            <a:r>
              <a:rPr lang="ja-JP" altLang="en-US" b="1" kern="100" dirty="0">
                <a:solidFill>
                  <a:schemeClr val="tx1">
                    <a:lumMod val="75000"/>
                    <a:lumOff val="25000"/>
                  </a:schemeClr>
                </a:solidFill>
                <a:ea typeface="ＭＳ ゴシック" panose="020B0609070205080204" pitchFamily="49" charset="-128"/>
                <a:cs typeface="Times New Roman" panose="02020603050405020304" pitchFamily="18" charset="0"/>
              </a:rPr>
              <a:t>～どのグリーンにする？～</a:t>
            </a:r>
            <a:endParaRPr lang="ja-JP" altLang="ja-JP" b="1" kern="100" dirty="0">
              <a:solidFill>
                <a:schemeClr val="tx1">
                  <a:lumMod val="75000"/>
                  <a:lumOff val="25000"/>
                </a:schemeClr>
              </a:solidFill>
              <a:ea typeface="ＭＳ 明朝" panose="02020609040205080304" pitchFamily="17" charset="-128"/>
              <a:cs typeface="Times New Roman" panose="02020603050405020304" pitchFamily="18" charset="0"/>
            </a:endParaRPr>
          </a:p>
        </p:txBody>
      </p:sp>
      <p:sp>
        <p:nvSpPr>
          <p:cNvPr id="40" name="テキスト ボックス 52"/>
          <p:cNvSpPr txBox="1"/>
          <p:nvPr/>
        </p:nvSpPr>
        <p:spPr>
          <a:xfrm>
            <a:off x="1554165" y="5443454"/>
            <a:ext cx="5130800" cy="60214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200"/>
              </a:lnSpc>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明日の地球を救うため、消費者にできること</a:t>
            </a:r>
          </a:p>
          <a:p>
            <a:pPr algn="just">
              <a:lnSpc>
                <a:spcPts val="2200"/>
              </a:lnSpc>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みんなで地球を守る消費行動を始めましょう</a:t>
            </a:r>
          </a:p>
        </p:txBody>
      </p:sp>
      <p:sp>
        <p:nvSpPr>
          <p:cNvPr id="41" name="テキスト ボックス 52"/>
          <p:cNvSpPr txBox="1"/>
          <p:nvPr/>
        </p:nvSpPr>
        <p:spPr>
          <a:xfrm>
            <a:off x="1530101" y="6016427"/>
            <a:ext cx="5548224" cy="65148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200"/>
              </a:lnSpc>
              <a:spcAft>
                <a:spcPts val="0"/>
              </a:spcAft>
            </a:pPr>
            <a:r>
              <a:rPr lang="ja-JP" altLang="en-US" sz="1400" dirty="0">
                <a:latin typeface="BIZ UDPゴシック" panose="020B0400000000000000" pitchFamily="50" charset="-128"/>
                <a:ea typeface="BIZ UDPゴシック" panose="020B0400000000000000" pitchFamily="50" charset="-128"/>
              </a:rPr>
              <a:t>赤坂 真由美</a:t>
            </a:r>
            <a:endParaRPr lang="en-US" altLang="ja-JP" sz="1400" dirty="0">
              <a:latin typeface="BIZ UDPゴシック" panose="020B0400000000000000" pitchFamily="50" charset="-128"/>
              <a:ea typeface="BIZ UDPゴシック" panose="020B0400000000000000" pitchFamily="50" charset="-128"/>
            </a:endParaRPr>
          </a:p>
          <a:p>
            <a:pPr algn="just">
              <a:lnSpc>
                <a:spcPts val="2200"/>
              </a:lnSpc>
              <a:spcAft>
                <a:spcPts val="0"/>
              </a:spcAft>
            </a:pPr>
            <a:r>
              <a:rPr lang="ja-JP" altLang="en-US" sz="1400" dirty="0">
                <a:latin typeface="BIZ UDPゴシック" panose="020B0400000000000000" pitchFamily="50" charset="-128"/>
                <a:ea typeface="BIZ UDPゴシック" panose="020B0400000000000000" pitchFamily="50" charset="-128"/>
              </a:rPr>
              <a:t>（大阪府地球温暖化防止活動推進センター　コーディネーター）</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2" name="テキスト ボックス 52"/>
          <p:cNvSpPr txBox="1"/>
          <p:nvPr/>
        </p:nvSpPr>
        <p:spPr>
          <a:xfrm>
            <a:off x="1518521" y="6594057"/>
            <a:ext cx="5548224" cy="3122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200"/>
              </a:lnSpc>
              <a:spcAft>
                <a:spcPts val="0"/>
              </a:spcAft>
            </a:pPr>
            <a:r>
              <a:rPr lang="ja-JP" altLang="en-US" sz="1400" dirty="0">
                <a:latin typeface="BIZ UDPゴシック" panose="020B0400000000000000" pitchFamily="50" charset="-128"/>
                <a:ea typeface="BIZ UDPゴシック" panose="020B0400000000000000" pitchFamily="50" charset="-128"/>
              </a:rPr>
              <a:t>令和</a:t>
            </a:r>
            <a:r>
              <a:rPr lang="en-US" altLang="ja-JP" sz="1400" dirty="0">
                <a:latin typeface="BIZ UDPゴシック" panose="020B0400000000000000" pitchFamily="50" charset="-128"/>
                <a:ea typeface="BIZ UDPゴシック" panose="020B0400000000000000" pitchFamily="50" charset="-128"/>
              </a:rPr>
              <a:t>7</a:t>
            </a:r>
            <a:r>
              <a:rPr lang="ja-JP" altLang="en-US" sz="1400" dirty="0">
                <a:latin typeface="BIZ UDPゴシック" panose="020B0400000000000000" pitchFamily="50" charset="-128"/>
                <a:ea typeface="BIZ UDPゴシック" panose="020B0400000000000000" pitchFamily="50" charset="-128"/>
              </a:rPr>
              <a:t>年５月</a:t>
            </a:r>
            <a:r>
              <a:rPr lang="en-US" altLang="ja-JP" sz="1400" dirty="0">
                <a:latin typeface="BIZ UDPゴシック" panose="020B0400000000000000" pitchFamily="50" charset="-128"/>
                <a:ea typeface="BIZ UDPゴシック" panose="020B0400000000000000" pitchFamily="50" charset="-128"/>
              </a:rPr>
              <a:t>30</a:t>
            </a:r>
            <a:r>
              <a:rPr lang="ja-JP" altLang="en-US" sz="1400" dirty="0">
                <a:latin typeface="BIZ UDPゴシック" panose="020B0400000000000000" pitchFamily="50" charset="-128"/>
                <a:ea typeface="BIZ UDPゴシック" panose="020B0400000000000000" pitchFamily="50" charset="-128"/>
              </a:rPr>
              <a:t>日（金）１</a:t>
            </a:r>
            <a:r>
              <a:rPr lang="en-US" altLang="ja-JP" sz="1400" dirty="0">
                <a:latin typeface="BIZ UDPゴシック" panose="020B0400000000000000" pitchFamily="50" charset="-128"/>
                <a:ea typeface="BIZ UDPゴシック" panose="020B0400000000000000" pitchFamily="50" charset="-128"/>
              </a:rPr>
              <a:t>5</a:t>
            </a:r>
            <a:r>
              <a:rPr lang="ja-JP" altLang="en-US" sz="1400" dirty="0">
                <a:latin typeface="BIZ UDPゴシック" panose="020B0400000000000000" pitchFamily="50" charset="-128"/>
                <a:ea typeface="BIZ UDPゴシック" panose="020B0400000000000000" pitchFamily="50" charset="-128"/>
              </a:rPr>
              <a:t>時～１</a:t>
            </a:r>
            <a:r>
              <a:rPr lang="en-US" altLang="ja-JP" sz="1400" dirty="0">
                <a:latin typeface="BIZ UDPゴシック" panose="020B0400000000000000" pitchFamily="50" charset="-128"/>
                <a:ea typeface="BIZ UDPゴシック" panose="020B0400000000000000" pitchFamily="50" charset="-128"/>
              </a:rPr>
              <a:t>6</a:t>
            </a:r>
            <a:r>
              <a:rPr lang="ja-JP" altLang="en-US" sz="1400" dirty="0">
                <a:latin typeface="BIZ UDPゴシック" panose="020B0400000000000000" pitchFamily="50" charset="-128"/>
                <a:ea typeface="BIZ UDPゴシック" panose="020B0400000000000000" pitchFamily="50" charset="-128"/>
              </a:rPr>
              <a:t>時３０分</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3" name="テキスト ボックス 52"/>
          <p:cNvSpPr txBox="1"/>
          <p:nvPr/>
        </p:nvSpPr>
        <p:spPr>
          <a:xfrm>
            <a:off x="1543610" y="6906384"/>
            <a:ext cx="3589382" cy="3122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200"/>
              </a:lnSpc>
              <a:spcAft>
                <a:spcPts val="0"/>
              </a:spcAft>
            </a:pP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大阪市中央区役所　</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703</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704</a:t>
            </a:r>
            <a:r>
              <a:rPr lang="ja-JP" altLang="en-US"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会議室</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36" name="フローチャート: 処理 35">
            <a:extLst>
              <a:ext uri="{FF2B5EF4-FFF2-40B4-BE49-F238E27FC236}">
                <a16:creationId xmlns:a16="http://schemas.microsoft.com/office/drawing/2014/main" id="{3239110C-DE41-48F0-95E3-319448666DA9}"/>
              </a:ext>
            </a:extLst>
          </p:cNvPr>
          <p:cNvSpPr/>
          <p:nvPr/>
        </p:nvSpPr>
        <p:spPr>
          <a:xfrm>
            <a:off x="307974" y="2297126"/>
            <a:ext cx="6943725" cy="788688"/>
          </a:xfrm>
          <a:prstGeom prst="flowChartProcess">
            <a:avLst/>
          </a:prstGeom>
          <a:solidFill>
            <a:schemeClr val="accent6">
              <a:lumMod val="40000"/>
              <a:lumOff val="60000"/>
            </a:schemeClr>
          </a:solidFill>
          <a:ln w="38100">
            <a:solidFill>
              <a:srgbClr val="00B05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lnSpc>
                <a:spcPts val="2400"/>
              </a:lnSpc>
              <a:spcAft>
                <a:spcPts val="0"/>
              </a:spcAft>
            </a:pPr>
            <a:endParaRPr lang="en-US" altLang="ja-JP" sz="1400" b="1" kern="100" dirty="0">
              <a:solidFill>
                <a:srgbClr val="000000"/>
              </a:solidFill>
              <a:ea typeface="ＭＳ ゴシック" panose="020B0609070205080204" pitchFamily="49" charset="-128"/>
              <a:cs typeface="Times New Roman" panose="02020603050405020304" pitchFamily="18" charset="0"/>
            </a:endParaRPr>
          </a:p>
          <a:p>
            <a:pPr algn="l">
              <a:lnSpc>
                <a:spcPts val="2400"/>
              </a:lnSpc>
              <a:spcAft>
                <a:spcPts val="0"/>
              </a:spcAft>
            </a:pPr>
            <a:endParaRPr lang="ja-JP" sz="1400" kern="100" dirty="0">
              <a:effectLst/>
              <a:ea typeface="ＭＳ 明朝" panose="02020609040205080304" pitchFamily="17" charset="-128"/>
              <a:cs typeface="Times New Roman" panose="02020603050405020304" pitchFamily="18" charset="0"/>
            </a:endParaRPr>
          </a:p>
        </p:txBody>
      </p:sp>
      <p:sp>
        <p:nvSpPr>
          <p:cNvPr id="13" name="テキスト ボックス 11"/>
          <p:cNvSpPr txBox="1"/>
          <p:nvPr/>
        </p:nvSpPr>
        <p:spPr>
          <a:xfrm>
            <a:off x="1423971" y="2621129"/>
            <a:ext cx="6534150" cy="461168"/>
          </a:xfrm>
          <a:prstGeom prst="rect">
            <a:avLst/>
          </a:prstGeom>
          <a:noFill/>
          <a:ln>
            <a:noFill/>
          </a:ln>
          <a:effectLst/>
        </p:spPr>
        <p:txBody>
          <a:bodyPr rot="0" spcFirstLastPara="0" vert="horz" wrap="square" lIns="74295" tIns="8890" rIns="74295" bIns="8890" numCol="1" spcCol="0" rtlCol="0" fromWordArt="0" anchor="t" anchorCtr="0" forceAA="0" compatLnSpc="1">
            <a:prstTxWarp prst="textNoShape">
              <a:avLst/>
            </a:prstTxWarp>
            <a:noAutofit/>
          </a:bodyPr>
          <a:lstStyle/>
          <a:p>
            <a:pPr marL="1219200" indent="-1219200" algn="l">
              <a:lnSpc>
                <a:spcPts val="2400"/>
              </a:lnSpc>
              <a:spcAft>
                <a:spcPts val="0"/>
              </a:spcAft>
            </a:pPr>
            <a:r>
              <a:rPr lang="ja-JP" altLang="en-US" sz="38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５月は消費者月間です</a:t>
            </a:r>
            <a:endParaRPr lang="ja-JP" sz="38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endParaRPr>
          </a:p>
        </p:txBody>
      </p:sp>
      <p:sp>
        <p:nvSpPr>
          <p:cNvPr id="2" name="テキスト ボックス 1">
            <a:extLst>
              <a:ext uri="{FF2B5EF4-FFF2-40B4-BE49-F238E27FC236}">
                <a16:creationId xmlns:a16="http://schemas.microsoft.com/office/drawing/2014/main" id="{31AFF0B0-7DEA-46F4-9FEC-2E758A56F698}"/>
              </a:ext>
            </a:extLst>
          </p:cNvPr>
          <p:cNvSpPr txBox="1"/>
          <p:nvPr/>
        </p:nvSpPr>
        <p:spPr>
          <a:xfrm>
            <a:off x="2992960" y="10067348"/>
            <a:ext cx="1970105" cy="307777"/>
          </a:xfrm>
          <a:prstGeom prst="rect">
            <a:avLst/>
          </a:prstGeom>
          <a:noFill/>
        </p:spPr>
        <p:txBody>
          <a:bodyPr wrap="square" rtlCol="0">
            <a:spAutoFit/>
          </a:bodyPr>
          <a:lstStyle/>
          <a:p>
            <a:r>
              <a:rPr kumimoji="1" lang="ja-JP" altLang="en-US" sz="1400" b="1" u="sng" dirty="0">
                <a:solidFill>
                  <a:srgbClr val="0563C1"/>
                </a:solidFill>
                <a:ea typeface="BIZ UDPゴシック" panose="020B0400000000000000"/>
                <a:hlinkClick r:id="rId3"/>
              </a:rPr>
              <a:t>消費者庁ホームページ</a:t>
            </a:r>
            <a:endParaRPr kumimoji="1" lang="ja-JP" altLang="en-US" sz="1400" b="1" u="sng" dirty="0">
              <a:solidFill>
                <a:srgbClr val="0563C1"/>
              </a:solidFill>
              <a:ea typeface="BIZ UDPゴシック" panose="020B0400000000000000"/>
            </a:endParaRPr>
          </a:p>
        </p:txBody>
      </p:sp>
      <p:sp>
        <p:nvSpPr>
          <p:cNvPr id="45" name="テキスト ボックス 49">
            <a:extLst>
              <a:ext uri="{FF2B5EF4-FFF2-40B4-BE49-F238E27FC236}">
                <a16:creationId xmlns:a16="http://schemas.microsoft.com/office/drawing/2014/main" id="{99D319E4-937D-4BA6-A5B7-68AEC2BBB607}"/>
              </a:ext>
            </a:extLst>
          </p:cNvPr>
          <p:cNvSpPr txBox="1"/>
          <p:nvPr/>
        </p:nvSpPr>
        <p:spPr>
          <a:xfrm>
            <a:off x="1326220" y="8595862"/>
            <a:ext cx="5174036" cy="3949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altLang="en-US" sz="24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rPr>
              <a:t>令和７年度 消費者月間統一テーマ</a:t>
            </a:r>
            <a:endParaRPr lang="ja-JP" sz="2400" b="1" kern="100" dirty="0">
              <a:ln w="0"/>
              <a:solidFill>
                <a:schemeClr val="tx1">
                  <a:lumMod val="75000"/>
                  <a:lumOff val="25000"/>
                </a:schemeClr>
              </a:solidFill>
              <a:effectLst>
                <a:outerShdw blurRad="38100" dist="19050" dir="2700000" algn="tl" rotWithShape="0">
                  <a:schemeClr val="dk1">
                    <a:alpha val="40000"/>
                  </a:schemeClr>
                </a:outerShdw>
              </a:effectLst>
              <a:latin typeface="Arial" panose="020B0604020202020204" pitchFamily="34" charset="0"/>
              <a:ea typeface="BIZ UDPゴシック" panose="020B0400000000000000"/>
              <a:cs typeface="Arial" panose="020B0604020202020204" pitchFamily="34" charset="0"/>
            </a:endParaRPr>
          </a:p>
        </p:txBody>
      </p:sp>
      <p:sp>
        <p:nvSpPr>
          <p:cNvPr id="46" name="テキスト ボックス 68">
            <a:extLst>
              <a:ext uri="{FF2B5EF4-FFF2-40B4-BE49-F238E27FC236}">
                <a16:creationId xmlns:a16="http://schemas.microsoft.com/office/drawing/2014/main" id="{DE34BB1A-DFDF-41CD-B55E-88BA43FDF5BC}"/>
              </a:ext>
            </a:extLst>
          </p:cNvPr>
          <p:cNvSpPr txBox="1"/>
          <p:nvPr/>
        </p:nvSpPr>
        <p:spPr>
          <a:xfrm>
            <a:off x="575099" y="7251941"/>
            <a:ext cx="857250" cy="321411"/>
          </a:xfrm>
          <a:prstGeom prst="rect">
            <a:avLst/>
          </a:prstGeom>
          <a:solidFill>
            <a:srgbClr val="00B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400" kern="100"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参加費</a:t>
            </a:r>
            <a:endParaRPr lang="ja-JP" sz="11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7" name="テキスト ボックス 52">
            <a:extLst>
              <a:ext uri="{FF2B5EF4-FFF2-40B4-BE49-F238E27FC236}">
                <a16:creationId xmlns:a16="http://schemas.microsoft.com/office/drawing/2014/main" id="{A56DA40D-7384-464D-BED9-9E3979E064EB}"/>
              </a:ext>
            </a:extLst>
          </p:cNvPr>
          <p:cNvSpPr txBox="1"/>
          <p:nvPr/>
        </p:nvSpPr>
        <p:spPr>
          <a:xfrm>
            <a:off x="1550350" y="7262436"/>
            <a:ext cx="3012354" cy="67569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200"/>
              </a:lnSpc>
            </a:pPr>
            <a:r>
              <a:rPr lang="ja-JP" altLang="en-US" sz="1400" dirty="0">
                <a:latin typeface="BIZ UDPゴシック" panose="020B0400000000000000" pitchFamily="50" charset="-128"/>
                <a:ea typeface="BIZ UDPゴシック" panose="020B0400000000000000" pitchFamily="50" charset="-128"/>
              </a:rPr>
              <a:t>無料</a:t>
            </a:r>
            <a:endParaRPr 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8" name="テキスト ボックス 68">
            <a:extLst>
              <a:ext uri="{FF2B5EF4-FFF2-40B4-BE49-F238E27FC236}">
                <a16:creationId xmlns:a16="http://schemas.microsoft.com/office/drawing/2014/main" id="{49A01FC1-D19A-4E5A-94E4-892897840A43}"/>
              </a:ext>
            </a:extLst>
          </p:cNvPr>
          <p:cNvSpPr txBox="1"/>
          <p:nvPr/>
        </p:nvSpPr>
        <p:spPr>
          <a:xfrm>
            <a:off x="575099" y="7590948"/>
            <a:ext cx="857250" cy="333105"/>
          </a:xfrm>
          <a:prstGeom prst="rect">
            <a:avLst/>
          </a:prstGeom>
          <a:solidFill>
            <a:srgbClr val="00B05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ja-JP" altLang="en-US" sz="1400" kern="100"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rPr>
              <a:t>定　員</a:t>
            </a:r>
            <a:endParaRPr lang="ja-JP" altLang="ja-JP" sz="11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49" name="テキスト ボックス 52">
            <a:extLst>
              <a:ext uri="{FF2B5EF4-FFF2-40B4-BE49-F238E27FC236}">
                <a16:creationId xmlns:a16="http://schemas.microsoft.com/office/drawing/2014/main" id="{EEEE4579-32E1-404E-80E7-2634F553FCB6}"/>
              </a:ext>
            </a:extLst>
          </p:cNvPr>
          <p:cNvSpPr txBox="1"/>
          <p:nvPr/>
        </p:nvSpPr>
        <p:spPr>
          <a:xfrm>
            <a:off x="1518521" y="7570174"/>
            <a:ext cx="5548224" cy="3122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2200"/>
              </a:lnSpc>
            </a:pPr>
            <a:r>
              <a:rPr lang="en-US" altLang="ja-JP" sz="1400" dirty="0">
                <a:latin typeface="BIZ UDPゴシック" panose="020B0400000000000000" pitchFamily="50" charset="-128"/>
                <a:ea typeface="BIZ UDPゴシック" panose="020B0400000000000000" pitchFamily="50" charset="-128"/>
              </a:rPr>
              <a:t>100</a:t>
            </a:r>
            <a:r>
              <a:rPr lang="ja-JP" altLang="en-US" sz="1400" dirty="0">
                <a:latin typeface="BIZ UDPゴシック" panose="020B0400000000000000" pitchFamily="50" charset="-128"/>
                <a:ea typeface="BIZ UDPゴシック" panose="020B0400000000000000" pitchFamily="50" charset="-128"/>
              </a:rPr>
              <a:t>名（先着順）</a:t>
            </a:r>
            <a:endParaRPr lang="ja-JP" altLang="ja-JP" sz="1400" kern="100" dirty="0">
              <a:latin typeface="BIZ UDPゴシック" panose="020B0400000000000000" pitchFamily="50" charset="-128"/>
              <a:ea typeface="BIZ UDPゴシック" panose="020B0400000000000000" pitchFamily="50" charset="-128"/>
              <a:cs typeface="Times New Roman" panose="02020603050405020304" pitchFamily="18" charset="0"/>
            </a:endParaRPr>
          </a:p>
        </p:txBody>
      </p:sp>
      <p:pic>
        <p:nvPicPr>
          <p:cNvPr id="19" name="図 18" descr="食品, 記号, 時計 が含まれている画像  自動的に生成された説明">
            <a:extLst>
              <a:ext uri="{FF2B5EF4-FFF2-40B4-BE49-F238E27FC236}">
                <a16:creationId xmlns:a16="http://schemas.microsoft.com/office/drawing/2014/main" id="{0C45707B-18E1-4438-B420-3B77562C4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6963" y="3495602"/>
            <a:ext cx="1169782" cy="1422227"/>
          </a:xfrm>
          <a:prstGeom prst="rect">
            <a:avLst/>
          </a:prstGeom>
        </p:spPr>
      </p:pic>
      <p:sp>
        <p:nvSpPr>
          <p:cNvPr id="12" name="テキスト ボックス 11"/>
          <p:cNvSpPr txBox="1"/>
          <p:nvPr/>
        </p:nvSpPr>
        <p:spPr>
          <a:xfrm>
            <a:off x="5514608" y="6866793"/>
            <a:ext cx="1970105" cy="369332"/>
          </a:xfrm>
          <a:prstGeom prst="rect">
            <a:avLst/>
          </a:prstGeom>
          <a:noFill/>
        </p:spPr>
        <p:txBody>
          <a:bodyPr wrap="square" rtlCol="0">
            <a:spAutoFit/>
          </a:bodyPr>
          <a:lstStyle/>
          <a:p>
            <a:r>
              <a:rPr kumimoji="1" lang="en-US" altLang="ja-JP" dirty="0"/>
              <a:t>【QR</a:t>
            </a:r>
            <a:r>
              <a:rPr kumimoji="1" lang="ja-JP" altLang="en-US" dirty="0"/>
              <a:t>コード</a:t>
            </a:r>
            <a:r>
              <a:rPr kumimoji="1" lang="en-US" altLang="ja-JP" dirty="0"/>
              <a:t>】</a:t>
            </a:r>
            <a:endParaRPr kumimoji="1" lang="ja-JP" altLang="en-US" dirty="0"/>
          </a:p>
        </p:txBody>
      </p:sp>
      <p:sp>
        <p:nvSpPr>
          <p:cNvPr id="51" name="テキスト ボックス 50"/>
          <p:cNvSpPr txBox="1"/>
          <p:nvPr/>
        </p:nvSpPr>
        <p:spPr>
          <a:xfrm>
            <a:off x="4768083" y="10051960"/>
            <a:ext cx="1970105" cy="338554"/>
          </a:xfrm>
          <a:prstGeom prst="rect">
            <a:avLst/>
          </a:prstGeom>
          <a:noFill/>
        </p:spPr>
        <p:txBody>
          <a:bodyPr wrap="square" rtlCol="0">
            <a:spAutoFit/>
          </a:bodyPr>
          <a:lstStyle/>
          <a:p>
            <a:r>
              <a:rPr kumimoji="1" lang="en-US" altLang="ja-JP" sz="1600" dirty="0"/>
              <a:t>【QR</a:t>
            </a:r>
            <a:r>
              <a:rPr kumimoji="1" lang="ja-JP" altLang="en-US" sz="1600" dirty="0"/>
              <a:t>コード</a:t>
            </a:r>
            <a:r>
              <a:rPr kumimoji="1" lang="en-US" altLang="ja-JP" sz="1600" dirty="0"/>
              <a:t>】</a:t>
            </a:r>
            <a:endParaRPr kumimoji="1" lang="ja-JP" altLang="en-US" sz="1600" dirty="0"/>
          </a:p>
        </p:txBody>
      </p:sp>
      <p:pic>
        <p:nvPicPr>
          <p:cNvPr id="8" name="図 7"/>
          <p:cNvPicPr>
            <a:picLocks noChangeAspect="1"/>
          </p:cNvPicPr>
          <p:nvPr/>
        </p:nvPicPr>
        <p:blipFill>
          <a:blip r:embed="rId5"/>
          <a:stretch>
            <a:fillRect/>
          </a:stretch>
        </p:blipFill>
        <p:spPr>
          <a:xfrm>
            <a:off x="173922" y="97540"/>
            <a:ext cx="4789143" cy="1966217"/>
          </a:xfrm>
          <a:prstGeom prst="rect">
            <a:avLst/>
          </a:prstGeom>
        </p:spPr>
      </p:pic>
      <p:sp>
        <p:nvSpPr>
          <p:cNvPr id="50" name="テキスト ボックス 17"/>
          <p:cNvSpPr txBox="1"/>
          <p:nvPr/>
        </p:nvSpPr>
        <p:spPr>
          <a:xfrm>
            <a:off x="2368551" y="233656"/>
            <a:ext cx="2713768" cy="3143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ja-JP" sz="1400" kern="100" dirty="0">
                <a:effectLst/>
                <a:latin typeface="Century" panose="02040604050505020304" pitchFamily="18" charset="0"/>
                <a:ea typeface="BIZ UDPゴシック" panose="020B0400000000000000" pitchFamily="50" charset="-128"/>
                <a:cs typeface="Times New Roman" panose="02020603050405020304" pitchFamily="18" charset="0"/>
              </a:rPr>
              <a:t>大阪府・大阪市　消費生活情報</a:t>
            </a:r>
            <a:endParaRPr lang="ja-JP" sz="12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18" name="図 17" descr="QR コード  自動的に生成された説明">
            <a:extLst>
              <a:ext uri="{FF2B5EF4-FFF2-40B4-BE49-F238E27FC236}">
                <a16:creationId xmlns:a16="http://schemas.microsoft.com/office/drawing/2014/main" id="{37FB53CD-F8B0-07D6-5F55-30C52157F2D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7004" y="9299719"/>
            <a:ext cx="1086185" cy="1086185"/>
          </a:xfrm>
          <a:prstGeom prst="rect">
            <a:avLst/>
          </a:prstGeom>
        </p:spPr>
      </p:pic>
      <p:pic>
        <p:nvPicPr>
          <p:cNvPr id="2050" name="Picture 2">
            <a:extLst>
              <a:ext uri="{FF2B5EF4-FFF2-40B4-BE49-F238E27FC236}">
                <a16:creationId xmlns:a16="http://schemas.microsoft.com/office/drawing/2014/main" id="{65DDE28A-DBBA-90E3-A6D6-33F96FA638D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9163" y="9283227"/>
            <a:ext cx="1032411" cy="1091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667156CC-567E-49D1-A996-613AF4EEC806}"/>
              </a:ext>
            </a:extLst>
          </p:cNvPr>
          <p:cNvPicPr>
            <a:picLocks noChangeAspect="1"/>
          </p:cNvPicPr>
          <p:nvPr/>
        </p:nvPicPr>
        <p:blipFill>
          <a:blip r:embed="rId8"/>
          <a:stretch>
            <a:fillRect/>
          </a:stretch>
        </p:blipFill>
        <p:spPr>
          <a:xfrm>
            <a:off x="5756063" y="7262437"/>
            <a:ext cx="1087200" cy="1087200"/>
          </a:xfrm>
          <a:prstGeom prst="rect">
            <a:avLst/>
          </a:prstGeom>
        </p:spPr>
      </p:pic>
      <p:sp>
        <p:nvSpPr>
          <p:cNvPr id="4" name="正方形/長方形 3">
            <a:extLst>
              <a:ext uri="{FF2B5EF4-FFF2-40B4-BE49-F238E27FC236}">
                <a16:creationId xmlns:a16="http://schemas.microsoft.com/office/drawing/2014/main" id="{3B5FAB26-C98F-4BCC-9E5B-C3FA7C2EE83A}"/>
              </a:ext>
            </a:extLst>
          </p:cNvPr>
          <p:cNvSpPr/>
          <p:nvPr/>
        </p:nvSpPr>
        <p:spPr>
          <a:xfrm>
            <a:off x="4039584" y="10470524"/>
            <a:ext cx="3427101" cy="195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900" dirty="0">
                <a:solidFill>
                  <a:schemeClr val="tx1"/>
                </a:solidFill>
                <a:latin typeface="BIZ UDPゴシック" panose="020B0400000000000000" pitchFamily="50" charset="-128"/>
                <a:ea typeface="BIZ UDPゴシック" panose="020B0400000000000000" pitchFamily="50" charset="-128"/>
              </a:rPr>
              <a:t>※QR</a:t>
            </a:r>
            <a:r>
              <a:rPr kumimoji="1" lang="ja-JP" altLang="en-US" sz="900" dirty="0">
                <a:solidFill>
                  <a:schemeClr val="tx1"/>
                </a:solidFill>
                <a:latin typeface="BIZ UDPゴシック" panose="020B0400000000000000" pitchFamily="50" charset="-128"/>
                <a:ea typeface="BIZ UDPゴシック" panose="020B0400000000000000" pitchFamily="50" charset="-128"/>
              </a:rPr>
              <a:t>コードは株式会社デンソーウェーブの登録商標です。</a:t>
            </a:r>
          </a:p>
        </p:txBody>
      </p:sp>
    </p:spTree>
    <p:extLst>
      <p:ext uri="{BB962C8B-B14F-4D97-AF65-F5344CB8AC3E}">
        <p14:creationId xmlns:p14="http://schemas.microsoft.com/office/powerpoint/2010/main" val="341422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blackWhite">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5" name="テキスト ボックス 42">
            <a:extLst>
              <a:ext uri="{FF2B5EF4-FFF2-40B4-BE49-F238E27FC236}">
                <a16:creationId xmlns:a16="http://schemas.microsoft.com/office/drawing/2014/main" id="{E99B9555-22C8-47A4-85D4-ABDDA759406B}"/>
              </a:ext>
            </a:extLst>
          </p:cNvPr>
          <p:cNvSpPr txBox="1"/>
          <p:nvPr/>
        </p:nvSpPr>
        <p:spPr>
          <a:xfrm>
            <a:off x="247964" y="9346108"/>
            <a:ext cx="7063740" cy="1174012"/>
          </a:xfrm>
          <a:prstGeom prst="rect">
            <a:avLst/>
          </a:prstGeom>
          <a:solidFill>
            <a:schemeClr val="lt1"/>
          </a:solidFill>
          <a:ln w="22225" cmpd="sng">
            <a:solidFill>
              <a:srgbClr val="00B05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300" b="1" i="0" u="sng"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大阪府消費生活センター</a:t>
            </a:r>
            <a:r>
              <a:rPr kumimoji="0" lang="ja-JP" altLang="en-US" sz="14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en-US" altLang="ja-JP"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06-6616-0888</a:t>
            </a:r>
            <a:endParaRPr kumimoji="0" lang="en-US" altLang="ja-JP" sz="1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ホームページ：</a:t>
            </a:r>
            <a:r>
              <a:rPr kumimoji="0" lang="en-US" altLang="ja-JP" sz="12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hlinkClick r:id="rId2"/>
              </a:rPr>
              <a:t>https://www.pref.osaka.lg.jp/</a:t>
            </a:r>
            <a:endParaRPr lang="en-US" altLang="ja-JP" sz="1200" b="1" kern="100" dirty="0">
              <a:solidFill>
                <a:srgbClr val="C00000"/>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076325" algn="just" defTabSz="457200" rtl="0" eaLnBrk="1" fontAlgn="auto" latinLnBrk="0" hangingPunct="1">
              <a:lnSpc>
                <a:spcPct val="100000"/>
              </a:lnSpc>
              <a:spcBef>
                <a:spcPts val="0"/>
              </a:spcBef>
              <a:spcAft>
                <a:spcPts val="0"/>
              </a:spcAft>
              <a:buClrTx/>
              <a:buSzTx/>
              <a:buFontTx/>
              <a:buNone/>
              <a:tabLst/>
              <a:defRPr/>
            </a:pPr>
            <a:r>
              <a:rPr kumimoji="0" lang="en-US" altLang="ja-JP" sz="1200" b="1" i="0" u="none" strike="noStrike" kern="100" cap="none" spc="0" normalizeH="0" baseline="0" noProof="0" dirty="0" err="1">
                <a:ln>
                  <a:noFill/>
                </a:ln>
                <a:solidFill>
                  <a:srgbClr val="C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hlinkClick r:id="rId3"/>
              </a:rPr>
              <a:t>soshikikarasagasu</a:t>
            </a:r>
            <a:r>
              <a:rPr kumimoji="0" lang="en-US" altLang="ja-JP" sz="12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hlinkClick r:id="rId3"/>
              </a:rPr>
              <a:t>/shouhi/index.html</a:t>
            </a:r>
            <a:endParaRPr kumimoji="0" lang="en-US" altLang="ja-JP" sz="14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1076325" algn="just" defTabSz="457200" rtl="0" eaLnBrk="1" fontAlgn="auto" latinLnBrk="0" hangingPunct="1">
              <a:lnSpc>
                <a:spcPts val="500"/>
              </a:lnSpc>
              <a:spcBef>
                <a:spcPts val="0"/>
              </a:spcBef>
              <a:spcAft>
                <a:spcPts val="0"/>
              </a:spcAft>
              <a:buClrTx/>
              <a:buSzTx/>
              <a:buFontTx/>
              <a:buNone/>
              <a:tabLst/>
              <a:defRPr/>
            </a:pPr>
            <a:endParaRPr kumimoji="0" lang="en-US" altLang="ja-JP" sz="1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300" b="1" i="0" u="sng"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大阪市消費者センター</a:t>
            </a:r>
            <a:r>
              <a:rPr kumimoji="0" lang="ja-JP" altLang="en-US" sz="13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0" lang="ja-JP" altLang="en-US"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0" lang="en-US" altLang="ja-JP" sz="1200" b="1"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06-6614-0999</a:t>
            </a:r>
            <a:endParaRPr kumimoji="0" lang="en-US" altLang="ja-JP" sz="1200" b="0" i="0" u="none" strike="noStrike" kern="1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ホームページ：</a:t>
            </a:r>
            <a:r>
              <a:rPr kumimoji="0" lang="en-US" altLang="ja-JP" sz="1200" b="1" i="0" u="none" strike="noStrike" kern="1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hlinkClick r:id="rId4"/>
              </a:rPr>
              <a:t>https://www.city.osaka.lg.jp/lnet/</a:t>
            </a:r>
            <a:endParaRPr kumimoji="0" lang="en-US" altLang="ja-JP" sz="1200" b="1" i="0" u="none" strike="noStrike" kern="1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1200" b="1" i="0" u="sng" strike="noStrike" kern="100" cap="none" spc="0" normalizeH="0" baseline="0" noProof="0" dirty="0">
              <a:ln>
                <a:noFill/>
              </a:ln>
              <a:solidFill>
                <a:srgbClr val="0563C1"/>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23" name="角丸四角形 22"/>
          <p:cNvSpPr/>
          <p:nvPr/>
        </p:nvSpPr>
        <p:spPr>
          <a:xfrm>
            <a:off x="247963" y="431799"/>
            <a:ext cx="7063741" cy="7616206"/>
          </a:xfrm>
          <a:prstGeom prst="roundRect">
            <a:avLst>
              <a:gd name="adj" fmla="val 0"/>
            </a:avLst>
          </a:prstGeom>
          <a:solidFill>
            <a:schemeClr val="bg1"/>
          </a:solidFill>
          <a:ln>
            <a:solidFill>
              <a:srgbClr val="009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2" name="図 21" descr="グラフィカル ユーザー インターフェイス, テキスト  中程度の精度で自動的に生成された説明">
            <a:extLst>
              <a:ext uri="{FF2B5EF4-FFF2-40B4-BE49-F238E27FC236}">
                <a16:creationId xmlns:a16="http://schemas.microsoft.com/office/drawing/2014/main" id="{9A196665-F393-EA5B-9C99-55613671C8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9610" y="2644846"/>
            <a:ext cx="4761478" cy="3112960"/>
          </a:xfrm>
          <a:prstGeom prst="rect">
            <a:avLst/>
          </a:prstGeom>
        </p:spPr>
      </p:pic>
      <p:sp>
        <p:nvSpPr>
          <p:cNvPr id="20" name="角丸四角形 12">
            <a:extLst>
              <a:ext uri="{FF2B5EF4-FFF2-40B4-BE49-F238E27FC236}">
                <a16:creationId xmlns:a16="http://schemas.microsoft.com/office/drawing/2014/main" id="{9E46E926-2A39-49FD-9741-7DA644D9E9B1}"/>
              </a:ext>
            </a:extLst>
          </p:cNvPr>
          <p:cNvSpPr/>
          <p:nvPr/>
        </p:nvSpPr>
        <p:spPr>
          <a:xfrm>
            <a:off x="2490640" y="2318359"/>
            <a:ext cx="2749471" cy="388786"/>
          </a:xfrm>
          <a:prstGeom prst="roundRect">
            <a:avLst>
              <a:gd name="adj" fmla="val 5594"/>
            </a:avLst>
          </a:prstGeom>
          <a:solidFill>
            <a:schemeClr val="accent6">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正方形/長方形 13"/>
          <p:cNvSpPr/>
          <p:nvPr/>
        </p:nvSpPr>
        <p:spPr>
          <a:xfrm>
            <a:off x="1" y="8087"/>
            <a:ext cx="7559674" cy="10683726"/>
          </a:xfrm>
          <a:prstGeom prst="rect">
            <a:avLst/>
          </a:prstGeom>
          <a:noFill/>
          <a:ln w="88900">
            <a:solidFill>
              <a:srgbClr val="009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p:cNvPicPr/>
          <p:nvPr/>
        </p:nvPicPr>
        <p:blipFill>
          <a:blip r:embed="rId6" cstate="print">
            <a:extLst>
              <a:ext uri="{28A0092B-C50C-407E-A947-70E740481C1C}">
                <a14:useLocalDpi xmlns:a14="http://schemas.microsoft.com/office/drawing/2010/main" val="0"/>
              </a:ext>
            </a:extLst>
          </a:blip>
          <a:stretch>
            <a:fillRect/>
          </a:stretch>
        </p:blipFill>
        <p:spPr>
          <a:xfrm>
            <a:off x="4734123" y="9433686"/>
            <a:ext cx="996315" cy="998855"/>
          </a:xfrm>
          <a:prstGeom prst="rect">
            <a:avLst/>
          </a:prstGeom>
        </p:spPr>
      </p:pic>
      <p:sp>
        <p:nvSpPr>
          <p:cNvPr id="54" name="角丸四角形 53"/>
          <p:cNvSpPr/>
          <p:nvPr/>
        </p:nvSpPr>
        <p:spPr>
          <a:xfrm>
            <a:off x="4614316" y="8220288"/>
            <a:ext cx="2697388" cy="1012612"/>
          </a:xfrm>
          <a:prstGeom prst="roundRect">
            <a:avLst>
              <a:gd name="adj" fmla="val 18334"/>
            </a:avLst>
          </a:prstGeom>
          <a:solidFill>
            <a:srgbClr val="00A8B0"/>
          </a:solidFill>
          <a:ln w="12700">
            <a:solidFill>
              <a:srgbClr val="00A8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 name="フローチャート: 処理 54"/>
          <p:cNvSpPr/>
          <p:nvPr/>
        </p:nvSpPr>
        <p:spPr>
          <a:xfrm>
            <a:off x="4614316" y="8251957"/>
            <a:ext cx="2697388" cy="491596"/>
          </a:xfrm>
          <a:prstGeom prst="flowChartProcess">
            <a:avLst/>
          </a:prstGeom>
          <a:noFill/>
          <a:ln w="28575"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1500"/>
              </a:lnSpc>
              <a:spcAft>
                <a:spcPts val="0"/>
              </a:spcAft>
            </a:pPr>
            <a:r>
              <a:rPr lang="ja-JP" sz="13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被害にあっても、あきらめないで</a:t>
            </a:r>
            <a:endParaRPr lang="ja-JP"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lnSpc>
                <a:spcPts val="1500"/>
              </a:lnSpc>
              <a:spcAft>
                <a:spcPts val="0"/>
              </a:spcAft>
            </a:pPr>
            <a:r>
              <a:rPr lang="ja-JP" sz="13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消費者ホットライン</a:t>
            </a:r>
            <a:endParaRPr lang="ja-JP" sz="13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6" name="フローチャート: 処理 55"/>
          <p:cNvSpPr/>
          <p:nvPr/>
        </p:nvSpPr>
        <p:spPr>
          <a:xfrm>
            <a:off x="4614316" y="8593681"/>
            <a:ext cx="2697388" cy="683895"/>
          </a:xfrm>
          <a:prstGeom prst="flowChartProcess">
            <a:avLst/>
          </a:prstGeom>
          <a:noFill/>
          <a:ln w="28575"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2200" b="1" kern="100" dirty="0">
                <a:solidFill>
                  <a:srgbClr val="FFFF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☎１８８（いやや！）</a:t>
            </a:r>
            <a:endParaRPr lang="ja-JP" sz="1050" b="1" kern="100" dirty="0">
              <a:solidFill>
                <a:srgbClr val="FFFF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ctr">
              <a:spcAft>
                <a:spcPts val="0"/>
              </a:spcAft>
            </a:pPr>
            <a:r>
              <a:rPr lang="ja-JP" sz="1200" b="1" kern="100" dirty="0">
                <a:solidFill>
                  <a:srgbClr val="FFFF00"/>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※局番なし</a:t>
            </a:r>
            <a:endParaRPr lang="ja-JP" sz="1050" b="1" kern="100" dirty="0">
              <a:solidFill>
                <a:srgbClr val="FFFF00"/>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57" name="角丸四角形 56"/>
          <p:cNvSpPr/>
          <p:nvPr/>
        </p:nvSpPr>
        <p:spPr>
          <a:xfrm>
            <a:off x="247963" y="8220288"/>
            <a:ext cx="2063393" cy="1014339"/>
          </a:xfrm>
          <a:prstGeom prst="round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p:cNvSpPr txBox="1"/>
          <p:nvPr/>
        </p:nvSpPr>
        <p:spPr>
          <a:xfrm>
            <a:off x="1507575" y="8995979"/>
            <a:ext cx="707004" cy="230832"/>
          </a:xfrm>
          <a:prstGeom prst="rect">
            <a:avLst/>
          </a:prstGeom>
          <a:noFill/>
        </p:spPr>
        <p:txBody>
          <a:bodyPr wrap="square" rtlCol="0">
            <a:spAutoFit/>
          </a:bodyPr>
          <a:lstStyle/>
          <a:p>
            <a:r>
              <a:rPr kumimoji="1" lang="ja-JP" altLang="en-US" sz="900" dirty="0">
                <a:solidFill>
                  <a:schemeClr val="bg1"/>
                </a:solidFill>
                <a:latin typeface="BIZ UDPゴシック" panose="020B0400000000000000" pitchFamily="50" charset="-128"/>
                <a:ea typeface="BIZ UDPゴシック" panose="020B0400000000000000" pitchFamily="50" charset="-128"/>
              </a:rPr>
              <a:t>大阪府</a:t>
            </a:r>
            <a:r>
              <a:rPr kumimoji="1" lang="en-US" altLang="ja-JP" sz="900" dirty="0">
                <a:solidFill>
                  <a:schemeClr val="bg1"/>
                </a:solidFill>
                <a:latin typeface="BIZ UDPゴシック" panose="020B0400000000000000" pitchFamily="50" charset="-128"/>
                <a:ea typeface="BIZ UDPゴシック" panose="020B0400000000000000" pitchFamily="50" charset="-128"/>
              </a:rPr>
              <a:t>HP</a:t>
            </a:r>
            <a:endParaRPr kumimoji="1" lang="ja-JP" altLang="en-US" sz="900" dirty="0">
              <a:solidFill>
                <a:schemeClr val="bg1"/>
              </a:solidFill>
              <a:latin typeface="BIZ UDPゴシック" panose="020B0400000000000000" pitchFamily="50" charset="-128"/>
              <a:ea typeface="BIZ UDPゴシック" panose="020B0400000000000000" pitchFamily="50" charset="-128"/>
            </a:endParaRPr>
          </a:p>
        </p:txBody>
      </p:sp>
      <p:sp>
        <p:nvSpPr>
          <p:cNvPr id="62" name="角丸四角形 61"/>
          <p:cNvSpPr/>
          <p:nvPr/>
        </p:nvSpPr>
        <p:spPr>
          <a:xfrm>
            <a:off x="2434371" y="8224046"/>
            <a:ext cx="2058712" cy="1005977"/>
          </a:xfrm>
          <a:prstGeom prst="roundRect">
            <a:avLst/>
          </a:prstGeom>
          <a:solidFill>
            <a:srgbClr val="7EC234"/>
          </a:solidFill>
          <a:ln w="12700">
            <a:solidFill>
              <a:srgbClr val="7EC2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p:cNvSpPr txBox="1"/>
          <p:nvPr/>
        </p:nvSpPr>
        <p:spPr>
          <a:xfrm>
            <a:off x="2432006" y="8403825"/>
            <a:ext cx="1323507" cy="646331"/>
          </a:xfrm>
          <a:prstGeom prst="rect">
            <a:avLst/>
          </a:prstGeom>
          <a:noFill/>
        </p:spPr>
        <p:txBody>
          <a:bodyPr wrap="square" rtlCol="0">
            <a:spAutoFit/>
          </a:bodyPr>
          <a:lstStyle/>
          <a:p>
            <a:r>
              <a:rPr kumimoji="1" lang="ja-JP" altLang="en-US" sz="1200" b="1" dirty="0">
                <a:solidFill>
                  <a:schemeClr val="bg1"/>
                </a:solidFill>
                <a:latin typeface="BIZ UDPゴシック" panose="020B0400000000000000" pitchFamily="50" charset="-128"/>
                <a:ea typeface="BIZ UDPゴシック" panose="020B0400000000000000" pitchFamily="50" charset="-128"/>
              </a:rPr>
              <a:t>若者向け</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bg1"/>
                </a:solidFill>
                <a:latin typeface="BIZ UDPゴシック" panose="020B0400000000000000" pitchFamily="50" charset="-128"/>
                <a:ea typeface="BIZ UDPゴシック" panose="020B0400000000000000" pitchFamily="50" charset="-128"/>
              </a:rPr>
              <a:t>消費生活情報</a:t>
            </a:r>
            <a:endParaRPr kumimoji="1" lang="en-US" altLang="ja-JP" sz="1200" b="1" dirty="0">
              <a:solidFill>
                <a:schemeClr val="bg1"/>
              </a:solidFill>
              <a:latin typeface="BIZ UDPゴシック" panose="020B0400000000000000" pitchFamily="50" charset="-128"/>
              <a:ea typeface="BIZ UDPゴシック" panose="020B0400000000000000" pitchFamily="50" charset="-128"/>
            </a:endParaRPr>
          </a:p>
          <a:p>
            <a:r>
              <a:rPr kumimoji="1" lang="ja-JP" altLang="en-US" sz="1200" b="1" dirty="0">
                <a:solidFill>
                  <a:schemeClr val="bg1"/>
                </a:solidFill>
                <a:latin typeface="BIZ UDPゴシック" panose="020B0400000000000000" pitchFamily="50" charset="-128"/>
                <a:ea typeface="BIZ UDPゴシック" panose="020B0400000000000000" pitchFamily="50" charset="-128"/>
              </a:rPr>
              <a:t>サイト</a:t>
            </a:r>
            <a:r>
              <a:rPr kumimoji="1" lang="ja-JP" altLang="en-US" sz="1200" dirty="0">
                <a:solidFill>
                  <a:schemeClr val="bg1"/>
                </a:solidFill>
                <a:latin typeface="BIZ UDPゴシック" panose="020B0400000000000000" pitchFamily="50" charset="-128"/>
                <a:ea typeface="BIZ UDPゴシック" panose="020B0400000000000000" pitchFamily="50" charset="-128"/>
              </a:rPr>
              <a:t>はこちら→</a:t>
            </a:r>
          </a:p>
        </p:txBody>
      </p:sp>
      <p:sp>
        <p:nvSpPr>
          <p:cNvPr id="65" name="テキスト ボックス 64"/>
          <p:cNvSpPr txBox="1"/>
          <p:nvPr/>
        </p:nvSpPr>
        <p:spPr>
          <a:xfrm>
            <a:off x="3673689" y="9012402"/>
            <a:ext cx="709760" cy="230832"/>
          </a:xfrm>
          <a:prstGeom prst="rect">
            <a:avLst/>
          </a:prstGeom>
          <a:noFill/>
        </p:spPr>
        <p:txBody>
          <a:bodyPr wrap="square" rtlCol="0">
            <a:spAutoFit/>
          </a:bodyPr>
          <a:lstStyle/>
          <a:p>
            <a:r>
              <a:rPr kumimoji="1" lang="ja-JP" altLang="en-US" sz="900" dirty="0">
                <a:solidFill>
                  <a:schemeClr val="bg1"/>
                </a:solidFill>
                <a:latin typeface="BIZ UDPゴシック" panose="020B0400000000000000" pitchFamily="50" charset="-128"/>
                <a:ea typeface="BIZ UDPゴシック" panose="020B0400000000000000" pitchFamily="50" charset="-128"/>
              </a:rPr>
              <a:t>大阪市</a:t>
            </a:r>
            <a:r>
              <a:rPr kumimoji="1" lang="en-US" altLang="ja-JP" sz="900" dirty="0">
                <a:solidFill>
                  <a:schemeClr val="bg1"/>
                </a:solidFill>
                <a:latin typeface="BIZ UDPゴシック" panose="020B0400000000000000" pitchFamily="50" charset="-128"/>
                <a:ea typeface="BIZ UDPゴシック" panose="020B0400000000000000" pitchFamily="50" charset="-128"/>
              </a:rPr>
              <a:t>HP</a:t>
            </a:r>
            <a:endParaRPr kumimoji="1" lang="ja-JP" altLang="en-US" sz="900" dirty="0">
              <a:solidFill>
                <a:schemeClr val="bg1"/>
              </a:solidFill>
              <a:latin typeface="BIZ UDPゴシック" panose="020B0400000000000000" pitchFamily="50" charset="-128"/>
              <a:ea typeface="BIZ UDPゴシック" panose="020B0400000000000000" pitchFamily="50" charset="-128"/>
            </a:endParaRPr>
          </a:p>
        </p:txBody>
      </p:sp>
      <p:pic>
        <p:nvPicPr>
          <p:cNvPr id="66" name="図 65"/>
          <p:cNvPicPr>
            <a:picLocks noChangeAspect="1"/>
          </p:cNvPicPr>
          <p:nvPr/>
        </p:nvPicPr>
        <p:blipFill>
          <a:blip r:embed="rId7"/>
          <a:stretch>
            <a:fillRect/>
          </a:stretch>
        </p:blipFill>
        <p:spPr>
          <a:xfrm>
            <a:off x="3684702" y="8349685"/>
            <a:ext cx="687735" cy="687735"/>
          </a:xfrm>
          <a:prstGeom prst="rect">
            <a:avLst/>
          </a:prstGeom>
        </p:spPr>
      </p:pic>
      <p:grpSp>
        <p:nvGrpSpPr>
          <p:cNvPr id="67" name="グループ化 66">
            <a:extLst>
              <a:ext uri="{FF2B5EF4-FFF2-40B4-BE49-F238E27FC236}">
                <a16:creationId xmlns:a16="http://schemas.microsoft.com/office/drawing/2014/main" id="{6843BD28-87FB-4C62-BA1E-2390926203CE}"/>
              </a:ext>
            </a:extLst>
          </p:cNvPr>
          <p:cNvGrpSpPr/>
          <p:nvPr/>
        </p:nvGrpSpPr>
        <p:grpSpPr>
          <a:xfrm>
            <a:off x="5783152" y="9452734"/>
            <a:ext cx="1430448" cy="1037815"/>
            <a:chOff x="2429616" y="5925157"/>
            <a:chExt cx="1359789" cy="986045"/>
          </a:xfrm>
        </p:grpSpPr>
        <p:pic>
          <p:nvPicPr>
            <p:cNvPr id="68" name="図 67">
              <a:extLst>
                <a:ext uri="{FF2B5EF4-FFF2-40B4-BE49-F238E27FC236}">
                  <a16:creationId xmlns:a16="http://schemas.microsoft.com/office/drawing/2014/main" id="{B6EC34B2-5AD3-4B21-97D2-243EDCCECEE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9616" y="5925157"/>
              <a:ext cx="1359789" cy="851153"/>
            </a:xfrm>
            <a:prstGeom prst="rect">
              <a:avLst/>
            </a:prstGeom>
          </p:spPr>
        </p:pic>
        <p:sp>
          <p:nvSpPr>
            <p:cNvPr id="69" name="テキスト ボックス 17">
              <a:extLst>
                <a:ext uri="{FF2B5EF4-FFF2-40B4-BE49-F238E27FC236}">
                  <a16:creationId xmlns:a16="http://schemas.microsoft.com/office/drawing/2014/main" id="{11296991-AC6D-458D-BE1A-1CB6525B392B}"/>
                </a:ext>
              </a:extLst>
            </p:cNvPr>
            <p:cNvSpPr txBox="1"/>
            <p:nvPr/>
          </p:nvSpPr>
          <p:spPr>
            <a:xfrm>
              <a:off x="2745927" y="6691885"/>
              <a:ext cx="727167" cy="21931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en-US" altLang="ja-JP" sz="900" dirty="0"/>
                <a:t>©Expo 2025</a:t>
              </a:r>
              <a:endParaRPr kumimoji="1" lang="ja-JP" altLang="en-US" sz="900" dirty="0"/>
            </a:p>
          </p:txBody>
        </p:sp>
      </p:grpSp>
      <p:sp>
        <p:nvSpPr>
          <p:cNvPr id="6" name="横巻き 5"/>
          <p:cNvSpPr/>
          <p:nvPr/>
        </p:nvSpPr>
        <p:spPr>
          <a:xfrm>
            <a:off x="117795" y="123314"/>
            <a:ext cx="7296465" cy="888622"/>
          </a:xfrm>
          <a:prstGeom prst="horizontalScroll">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a:solidFill>
                  <a:schemeClr val="tx1"/>
                </a:solidFill>
                <a:latin typeface="BIZ UDPゴシック" panose="020B0400000000000000" pitchFamily="50" charset="-128"/>
                <a:ea typeface="BIZ UDPゴシック" panose="020B0400000000000000" pitchFamily="50" charset="-128"/>
              </a:rPr>
              <a:t>ネットショッピングのウェブサイト上で複合的に組み込まれている</a:t>
            </a:r>
            <a:r>
              <a:rPr kumimoji="1" lang="ja-JP" altLang="en-US" sz="2400" b="1" u="sng" dirty="0">
                <a:solidFill>
                  <a:srgbClr val="FF0000"/>
                </a:solidFill>
                <a:latin typeface="BIZ UDPゴシック" panose="020B0400000000000000" pitchFamily="50" charset="-128"/>
                <a:ea typeface="BIZ UDPゴシック" panose="020B0400000000000000" pitchFamily="50" charset="-128"/>
              </a:rPr>
              <a:t>ダークパターン</a:t>
            </a:r>
            <a:r>
              <a:rPr kumimoji="1" lang="en-US" altLang="ja-JP" sz="1100" b="1" u="sng" dirty="0">
                <a:solidFill>
                  <a:srgbClr val="FF0000"/>
                </a:solidFill>
                <a:latin typeface="BIZ UDPゴシック" panose="020B0400000000000000" pitchFamily="50" charset="-128"/>
                <a:ea typeface="BIZ UDPゴシック" panose="020B0400000000000000" pitchFamily="50" charset="-128"/>
              </a:rPr>
              <a:t>※</a:t>
            </a:r>
            <a:r>
              <a:rPr kumimoji="1" lang="ja-JP" altLang="en-US" b="1" dirty="0">
                <a:solidFill>
                  <a:schemeClr val="tx1"/>
                </a:solidFill>
                <a:latin typeface="BIZ UDPゴシック" panose="020B0400000000000000" pitchFamily="50" charset="-128"/>
                <a:ea typeface="BIZ UDPゴシック" panose="020B0400000000000000" pitchFamily="50" charset="-128"/>
              </a:rPr>
              <a:t>には気をつけて！</a:t>
            </a:r>
            <a:r>
              <a:rPr kumimoji="1" lang="en-US" altLang="ja-JP" sz="1200" b="1" dirty="0">
                <a:solidFill>
                  <a:srgbClr val="FF0000"/>
                </a:solidFill>
                <a:latin typeface="BIZ UDPゴシック" panose="020B0400000000000000" pitchFamily="50" charset="-128"/>
                <a:ea typeface="BIZ UDPゴシック" panose="020B0400000000000000" pitchFamily="50" charset="-128"/>
              </a:rPr>
              <a:t>※</a:t>
            </a:r>
            <a:r>
              <a:rPr kumimoji="1" lang="ja-JP" altLang="en-US" sz="1200" b="1" dirty="0">
                <a:solidFill>
                  <a:srgbClr val="FF0000"/>
                </a:solidFill>
                <a:latin typeface="BIZ UDPゴシック" panose="020B0400000000000000" pitchFamily="50" charset="-128"/>
                <a:ea typeface="BIZ UDPゴシック" panose="020B0400000000000000" pitchFamily="50" charset="-128"/>
              </a:rPr>
              <a:t>消費者を意図しない行動に誘導する手法</a:t>
            </a:r>
            <a:endParaRPr kumimoji="1" lang="ja-JP" altLang="en-US" sz="1400" b="1" dirty="0">
              <a:solidFill>
                <a:srgbClr val="FF0000"/>
              </a:solidFill>
              <a:latin typeface="BIZ UDPゴシック" panose="020B0400000000000000" pitchFamily="50" charset="-128"/>
              <a:ea typeface="BIZ UDPゴシック" panose="020B0400000000000000" pitchFamily="50" charset="-128"/>
            </a:endParaRPr>
          </a:p>
        </p:txBody>
      </p:sp>
      <p:sp>
        <p:nvSpPr>
          <p:cNvPr id="8" name="テキスト ボックス 7"/>
          <p:cNvSpPr txBox="1"/>
          <p:nvPr/>
        </p:nvSpPr>
        <p:spPr>
          <a:xfrm>
            <a:off x="321768" y="974300"/>
            <a:ext cx="6737194" cy="1169551"/>
          </a:xfrm>
          <a:prstGeom prst="rect">
            <a:avLst/>
          </a:prstGeom>
          <a:noFill/>
          <a:ln w="6350">
            <a:noFill/>
          </a:ln>
        </p:spPr>
        <p:txBody>
          <a:bodyPr wrap="square" rtlCol="0">
            <a:spAutoFit/>
          </a:bodyPr>
          <a:lstStyle/>
          <a:p>
            <a:r>
              <a:rPr kumimoji="1"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　消費者庁は令和７年４月７日に、</a:t>
            </a:r>
            <a:r>
              <a:rPr kumimoji="1" lang="ja-JP" altLang="en-US" sz="1400" b="1" dirty="0">
                <a:latin typeface="BIZ UDPゴシック" panose="020B0400000000000000" pitchFamily="50" charset="-128"/>
                <a:ea typeface="BIZ UDPゴシック" panose="020B0400000000000000" pitchFamily="50" charset="-128"/>
                <a:hlinkClick r:id="rId9"/>
              </a:rPr>
              <a:t>「いわゆる</a:t>
            </a:r>
            <a:r>
              <a:rPr kumimoji="1" lang="en-US" altLang="ja-JP" sz="1400" b="1" dirty="0">
                <a:latin typeface="BIZ UDPゴシック" panose="020B0400000000000000" pitchFamily="50" charset="-128"/>
                <a:ea typeface="BIZ UDPゴシック" panose="020B0400000000000000" pitchFamily="50" charset="-128"/>
                <a:hlinkClick r:id="rId9"/>
              </a:rPr>
              <a:t>『</a:t>
            </a:r>
            <a:r>
              <a:rPr kumimoji="1" lang="ja-JP" altLang="en-US" sz="1400" b="1" dirty="0">
                <a:latin typeface="BIZ UDPゴシック" panose="020B0400000000000000" pitchFamily="50" charset="-128"/>
                <a:ea typeface="BIZ UDPゴシック" panose="020B0400000000000000" pitchFamily="50" charset="-128"/>
                <a:hlinkClick r:id="rId9"/>
              </a:rPr>
              <a:t>ダークパターン</a:t>
            </a:r>
            <a:r>
              <a:rPr kumimoji="1" lang="en-US" altLang="ja-JP" sz="1400" b="1" dirty="0">
                <a:latin typeface="BIZ UDPゴシック" panose="020B0400000000000000" pitchFamily="50" charset="-128"/>
                <a:ea typeface="BIZ UDPゴシック" panose="020B0400000000000000" pitchFamily="50" charset="-128"/>
                <a:hlinkClick r:id="rId9"/>
              </a:rPr>
              <a:t>』</a:t>
            </a:r>
            <a:r>
              <a:rPr kumimoji="1" lang="ja-JP" altLang="en-US" sz="1400" b="1" dirty="0">
                <a:latin typeface="BIZ UDPゴシック" panose="020B0400000000000000" pitchFamily="50" charset="-128"/>
                <a:ea typeface="BIZ UDPゴシック" panose="020B0400000000000000" pitchFamily="50" charset="-128"/>
                <a:hlinkClick r:id="rId9"/>
              </a:rPr>
              <a:t>に関する取引の</a:t>
            </a:r>
            <a:endParaRPr kumimoji="1" lang="en-US" altLang="ja-JP" sz="1400" b="1" dirty="0">
              <a:latin typeface="BIZ UDPゴシック" panose="020B0400000000000000" pitchFamily="50" charset="-128"/>
              <a:ea typeface="BIZ UDPゴシック" panose="020B0400000000000000" pitchFamily="50" charset="-128"/>
              <a:hlinkClick r:id="rId9"/>
            </a:endParaRPr>
          </a:p>
          <a:p>
            <a:r>
              <a:rPr kumimoji="1" lang="ja-JP" altLang="en-US" sz="1400" b="1" dirty="0">
                <a:latin typeface="BIZ UDPゴシック" panose="020B0400000000000000" pitchFamily="50" charset="-128"/>
                <a:ea typeface="BIZ UDPゴシック" panose="020B0400000000000000" pitchFamily="50" charset="-128"/>
                <a:hlinkClick r:id="rId9"/>
              </a:rPr>
              <a:t>実態調査」の報告書を公表</a:t>
            </a:r>
            <a:r>
              <a:rPr kumimoji="1" lang="ja-JP" altLang="en-US" sz="1400" dirty="0">
                <a:latin typeface="BIZ UDPゴシック" panose="020B0400000000000000" pitchFamily="50" charset="-128"/>
                <a:ea typeface="BIZ UDPゴシック" panose="020B0400000000000000" pitchFamily="50" charset="-128"/>
              </a:rPr>
              <a:t>しました。</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　この報告書では、「ダークパターン」を３２種類に分類し、必ず会員登録をしなけ</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れば進めないように見える「強制登録」や、事業者が望むことを消費者に行うよう、</a:t>
            </a:r>
            <a:endParaRPr kumimoji="1" lang="en-US" altLang="ja-JP" sz="1400" dirty="0">
              <a:latin typeface="BIZ UDPゴシック" panose="020B0400000000000000" pitchFamily="50" charset="-128"/>
              <a:ea typeface="BIZ UDPゴシック" panose="020B0400000000000000" pitchFamily="50" charset="-128"/>
            </a:endParaRPr>
          </a:p>
          <a:p>
            <a:r>
              <a:rPr kumimoji="1" lang="ja-JP" altLang="en-US" sz="1400" dirty="0">
                <a:latin typeface="BIZ UDPゴシック" panose="020B0400000000000000" pitchFamily="50" charset="-128"/>
                <a:ea typeface="BIZ UDPゴシック" panose="020B0400000000000000" pitchFamily="50" charset="-128"/>
              </a:rPr>
              <a:t>繰り返し求める「執拗な繰り返し」などの「ダークパターン」を例示しています。</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2411730" y="5989321"/>
            <a:ext cx="4671616" cy="1554479"/>
          </a:xfrm>
          <a:prstGeom prst="roundRect">
            <a:avLst>
              <a:gd name="adj" fmla="val 5594"/>
            </a:avLst>
          </a:prstGeom>
          <a:solidFill>
            <a:srgbClr val="FFFF00"/>
          </a:solidFill>
          <a:ln w="6350">
            <a:solidFill>
              <a:srgbClr val="FFF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28" name="テキスト ボックス 27"/>
          <p:cNvSpPr txBox="1"/>
          <p:nvPr/>
        </p:nvSpPr>
        <p:spPr>
          <a:xfrm>
            <a:off x="2463008" y="6392537"/>
            <a:ext cx="4671616" cy="1177245"/>
          </a:xfrm>
          <a:prstGeom prst="rect">
            <a:avLst/>
          </a:prstGeom>
          <a:noFill/>
          <a:ln w="6350">
            <a:noFill/>
          </a:ln>
        </p:spPr>
        <p:txBody>
          <a:bodyPr wrap="square" rtlCol="0">
            <a:spAutoFit/>
          </a:bodyPr>
          <a:lstStyle/>
          <a:p>
            <a:r>
              <a:rPr kumimoji="1" lang="en-US" altLang="ja-JP" sz="1200" b="1" dirty="0">
                <a:latin typeface="BIZ UDPゴシック" panose="020B0400000000000000" pitchFamily="50" charset="-128"/>
                <a:ea typeface="BIZ UDPゴシック" panose="020B0400000000000000" pitchFamily="50" charset="-128"/>
              </a:rPr>
              <a:t>POINT</a:t>
            </a:r>
            <a:r>
              <a:rPr kumimoji="1" lang="ja-JP" altLang="en-US" sz="1200" b="1" dirty="0">
                <a:latin typeface="BIZ UDPゴシック" panose="020B0400000000000000" pitchFamily="50" charset="-128"/>
                <a:ea typeface="BIZ UDPゴシック" panose="020B0400000000000000" pitchFamily="50" charset="-128"/>
              </a:rPr>
              <a:t>①◆</a:t>
            </a:r>
            <a:r>
              <a:rPr lang="ja-JP" altLang="en-US" sz="1200" dirty="0">
                <a:latin typeface="BIZ UDPゴシック" panose="020B0400000000000000" pitchFamily="50" charset="-128"/>
                <a:ea typeface="BIZ UDPゴシック" panose="020B0400000000000000" pitchFamily="50" charset="-128"/>
              </a:rPr>
              <a:t>商品の購入回数や契約の継続期間を確認する</a:t>
            </a:r>
            <a:endParaRPr lang="en-US" altLang="ja-JP" sz="1200" dirty="0">
              <a:latin typeface="BIZ UDPゴシック" panose="020B0400000000000000" pitchFamily="50" charset="-128"/>
              <a:ea typeface="BIZ UDPゴシック" panose="020B0400000000000000" pitchFamily="50" charset="-128"/>
            </a:endParaRPr>
          </a:p>
          <a:p>
            <a:r>
              <a:rPr kumimoji="1" lang="en-US" altLang="ja-JP" sz="1200" b="1" dirty="0">
                <a:latin typeface="BIZ UDPゴシック" panose="020B0400000000000000" pitchFamily="50" charset="-128"/>
                <a:ea typeface="BIZ UDPゴシック" panose="020B0400000000000000" pitchFamily="50" charset="-128"/>
              </a:rPr>
              <a:t>POINT</a:t>
            </a:r>
            <a:r>
              <a:rPr kumimoji="1" lang="ja-JP" altLang="en-US" sz="1200" b="1" dirty="0">
                <a:latin typeface="BIZ UDPゴシック" panose="020B0400000000000000" pitchFamily="50" charset="-128"/>
                <a:ea typeface="BIZ UDPゴシック" panose="020B0400000000000000" pitchFamily="50" charset="-128"/>
              </a:rPr>
              <a:t>②◆</a:t>
            </a:r>
            <a:r>
              <a:rPr lang="ja-JP" altLang="en-US" sz="1200" dirty="0">
                <a:latin typeface="BIZ UDPゴシック" panose="020B0400000000000000" pitchFamily="50" charset="-128"/>
                <a:ea typeface="BIZ UDPゴシック" panose="020B0400000000000000" pitchFamily="50" charset="-128"/>
              </a:rPr>
              <a:t>支払い金額を確認する</a:t>
            </a:r>
          </a:p>
          <a:p>
            <a:r>
              <a:rPr kumimoji="1" lang="en-US" altLang="ja-JP" sz="1200" b="1" dirty="0">
                <a:latin typeface="BIZ UDPゴシック" panose="020B0400000000000000" pitchFamily="50" charset="-128"/>
                <a:ea typeface="BIZ UDPゴシック" panose="020B0400000000000000" pitchFamily="50" charset="-128"/>
              </a:rPr>
              <a:t>POINT</a:t>
            </a:r>
            <a:r>
              <a:rPr kumimoji="1" lang="ja-JP" altLang="en-US" sz="1200" b="1" dirty="0">
                <a:latin typeface="BIZ UDPゴシック" panose="020B0400000000000000" pitchFamily="50" charset="-128"/>
                <a:ea typeface="BIZ UDPゴシック" panose="020B0400000000000000" pitchFamily="50" charset="-128"/>
              </a:rPr>
              <a:t>③◆</a:t>
            </a:r>
            <a:r>
              <a:rPr lang="ja-JP" altLang="en-US" sz="1200" dirty="0">
                <a:latin typeface="BIZ UDPゴシック" panose="020B0400000000000000" pitchFamily="50" charset="-128"/>
                <a:ea typeface="BIZ UDPゴシック" panose="020B0400000000000000" pitchFamily="50" charset="-128"/>
              </a:rPr>
              <a:t>解約条件や解約方法を確認する</a:t>
            </a:r>
          </a:p>
          <a:p>
            <a:r>
              <a:rPr kumimoji="1" lang="en-US" altLang="ja-JP" sz="1200" b="1" dirty="0">
                <a:latin typeface="BIZ UDPゴシック" panose="020B0400000000000000" pitchFamily="50" charset="-128"/>
                <a:ea typeface="BIZ UDPゴシック" panose="020B0400000000000000" pitchFamily="50" charset="-128"/>
              </a:rPr>
              <a:t>POINT</a:t>
            </a:r>
            <a:r>
              <a:rPr kumimoji="1" lang="ja-JP" altLang="en-US" sz="1200" b="1" dirty="0">
                <a:latin typeface="BIZ UDPゴシック" panose="020B0400000000000000" pitchFamily="50" charset="-128"/>
                <a:ea typeface="BIZ UDPゴシック" panose="020B0400000000000000" pitchFamily="50" charset="-128"/>
              </a:rPr>
              <a:t>④◆</a:t>
            </a:r>
            <a:r>
              <a:rPr lang="ja-JP" altLang="en-US" sz="1200" dirty="0">
                <a:latin typeface="BIZ UDPゴシック" panose="020B0400000000000000" pitchFamily="50" charset="-128"/>
                <a:ea typeface="BIZ UDPゴシック" panose="020B0400000000000000" pitchFamily="50" charset="-128"/>
              </a:rPr>
              <a:t>利用規約を確認する</a:t>
            </a:r>
          </a:p>
          <a:p>
            <a:r>
              <a:rPr kumimoji="1" lang="en-US" altLang="ja-JP" sz="1200" b="1" dirty="0">
                <a:latin typeface="BIZ UDPゴシック" panose="020B0400000000000000" pitchFamily="50" charset="-128"/>
                <a:ea typeface="BIZ UDPゴシック" panose="020B0400000000000000" pitchFamily="50" charset="-128"/>
              </a:rPr>
              <a:t>POINT</a:t>
            </a:r>
            <a:r>
              <a:rPr kumimoji="1" lang="ja-JP" altLang="en-US" sz="1200" b="1" dirty="0">
                <a:latin typeface="BIZ UDPゴシック" panose="020B0400000000000000" pitchFamily="50" charset="-128"/>
                <a:ea typeface="BIZ UDPゴシック" panose="020B0400000000000000" pitchFamily="50" charset="-128"/>
              </a:rPr>
              <a:t>⑤◆</a:t>
            </a:r>
            <a:r>
              <a:rPr lang="ja-JP" altLang="en-US" sz="1200" dirty="0">
                <a:latin typeface="BIZ UDPゴシック" panose="020B0400000000000000" pitchFamily="50" charset="-128"/>
                <a:ea typeface="BIZ UDPゴシック" panose="020B0400000000000000" pitchFamily="50" charset="-128"/>
              </a:rPr>
              <a:t>最終確認画面のスクリーンショットを撮る</a:t>
            </a:r>
            <a:endParaRPr lang="en-US" altLang="ja-JP" sz="1200" dirty="0">
              <a:latin typeface="BIZ UDPゴシック" panose="020B0400000000000000" pitchFamily="50" charset="-128"/>
              <a:ea typeface="BIZ UDPゴシック" panose="020B0400000000000000" pitchFamily="50" charset="-128"/>
            </a:endParaRPr>
          </a:p>
          <a:p>
            <a:endParaRPr lang="en-US" altLang="ja-JP" sz="1050" dirty="0">
              <a:solidFill>
                <a:srgbClr val="FF0000"/>
              </a:solidFill>
              <a:latin typeface="BIZ UDPゴシック" panose="020B0400000000000000" pitchFamily="50" charset="-128"/>
              <a:ea typeface="BIZ UDPゴシック" panose="020B0400000000000000" pitchFamily="50" charset="-128"/>
            </a:endParaRPr>
          </a:p>
        </p:txBody>
      </p:sp>
      <p:pic>
        <p:nvPicPr>
          <p:cNvPr id="37" name="Picture 6" descr="https://4.bp.blogspot.com/-w28GEx3_N-c/WASJRBDHo1I/AAAAAAAA_B0/DK820EOiWcwHx4qh0rvDtJ2J5wcIgD38gCLcB/s800/pose_douzo_annai_businesswoman.pn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a:stretch/>
        </p:blipFill>
        <p:spPr bwMode="auto">
          <a:xfrm>
            <a:off x="5902077" y="6446697"/>
            <a:ext cx="1708856" cy="11785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A6DDF402-30FE-83A0-7565-FF2C456EE53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558955" y="1052233"/>
            <a:ext cx="876734" cy="147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a:extLst>
              <a:ext uri="{FF2B5EF4-FFF2-40B4-BE49-F238E27FC236}">
                <a16:creationId xmlns:a16="http://schemas.microsoft.com/office/drawing/2014/main" id="{5260FECF-008E-B9D0-927F-B979FB603FD5}"/>
              </a:ext>
            </a:extLst>
          </p:cNvPr>
          <p:cNvSpPr/>
          <p:nvPr/>
        </p:nvSpPr>
        <p:spPr>
          <a:xfrm>
            <a:off x="2910965" y="6055658"/>
            <a:ext cx="3406702" cy="307777"/>
          </a:xfrm>
          <a:prstGeom prst="rect">
            <a:avLst/>
          </a:prstGeom>
          <a:noFill/>
        </p:spPr>
        <p:txBody>
          <a:bodyPr wrap="none" lIns="91440" tIns="45720" rIns="91440" bIns="45720">
            <a:spAutoFit/>
          </a:bodyPr>
          <a:lstStyle/>
          <a:p>
            <a:pPr algn="ctr"/>
            <a:r>
              <a:rPr lang="ja-JP" altLang="en-US" sz="1400" b="1" cap="none" spc="0" dirty="0">
                <a:ln w="0"/>
                <a:solidFill>
                  <a:schemeClr val="tx1"/>
                </a:solidFill>
                <a:latin typeface="BIZ UDPゴシック" panose="020B0400000000000000" pitchFamily="50" charset="-128"/>
                <a:ea typeface="BIZ UDPゴシック" panose="020B0400000000000000" pitchFamily="50" charset="-128"/>
              </a:rPr>
              <a:t>★ネットショッピングを行う際の注意点★</a:t>
            </a:r>
          </a:p>
        </p:txBody>
      </p:sp>
      <p:sp>
        <p:nvSpPr>
          <p:cNvPr id="19" name="正方形/長方形 18">
            <a:extLst>
              <a:ext uri="{FF2B5EF4-FFF2-40B4-BE49-F238E27FC236}">
                <a16:creationId xmlns:a16="http://schemas.microsoft.com/office/drawing/2014/main" id="{CF21BA77-3CD2-D888-A59A-A5ABFC947CD3}"/>
              </a:ext>
            </a:extLst>
          </p:cNvPr>
          <p:cNvSpPr/>
          <p:nvPr/>
        </p:nvSpPr>
        <p:spPr>
          <a:xfrm>
            <a:off x="2449733" y="2338562"/>
            <a:ext cx="2749471" cy="307777"/>
          </a:xfrm>
          <a:prstGeom prst="rect">
            <a:avLst/>
          </a:prstGeom>
          <a:noFill/>
        </p:spPr>
        <p:txBody>
          <a:bodyPr wrap="none" lIns="91440" tIns="45720" rIns="91440" bIns="45720">
            <a:spAutoFit/>
          </a:bodyPr>
          <a:lstStyle/>
          <a:p>
            <a:pPr algn="ctr"/>
            <a:r>
              <a:rPr lang="ja-JP" altLang="en-US" sz="1400" b="1" dirty="0">
                <a:ln w="0"/>
                <a:latin typeface="BIZ UDPゴシック" panose="020B0400000000000000" pitchFamily="50" charset="-128"/>
                <a:ea typeface="BIZ UDPゴシック" panose="020B0400000000000000" pitchFamily="50" charset="-128"/>
              </a:rPr>
              <a:t>ダークパターン事例①　強制登録</a:t>
            </a:r>
            <a:endParaRPr lang="ja-JP" altLang="en-US" sz="1400" b="1" cap="none" spc="0" dirty="0">
              <a:ln w="0"/>
              <a:solidFill>
                <a:schemeClr val="tx1"/>
              </a:solidFill>
              <a:latin typeface="BIZ UDPゴシック" panose="020B0400000000000000" pitchFamily="50" charset="-128"/>
              <a:ea typeface="BIZ UDPゴシック" panose="020B0400000000000000" pitchFamily="50" charset="-128"/>
            </a:endParaRPr>
          </a:p>
        </p:txBody>
      </p:sp>
      <p:pic>
        <p:nvPicPr>
          <p:cNvPr id="33" name="図 32" descr="テーブル  自動的に生成された説明">
            <a:extLst>
              <a:ext uri="{FF2B5EF4-FFF2-40B4-BE49-F238E27FC236}">
                <a16:creationId xmlns:a16="http://schemas.microsoft.com/office/drawing/2014/main" id="{3503D48B-CA01-788B-5D5D-64B5BFE4B40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91191" y="2318359"/>
            <a:ext cx="2077105" cy="5225441"/>
          </a:xfrm>
          <a:prstGeom prst="rect">
            <a:avLst/>
          </a:prstGeom>
        </p:spPr>
      </p:pic>
      <p:sp>
        <p:nvSpPr>
          <p:cNvPr id="34" name="テキスト ボックス 33">
            <a:extLst>
              <a:ext uri="{FF2B5EF4-FFF2-40B4-BE49-F238E27FC236}">
                <a16:creationId xmlns:a16="http://schemas.microsoft.com/office/drawing/2014/main" id="{4D829865-9BA9-FF0B-F07C-873526E5D751}"/>
              </a:ext>
            </a:extLst>
          </p:cNvPr>
          <p:cNvSpPr txBox="1"/>
          <p:nvPr/>
        </p:nvSpPr>
        <p:spPr>
          <a:xfrm>
            <a:off x="344628" y="7467232"/>
            <a:ext cx="8224488" cy="461665"/>
          </a:xfrm>
          <a:prstGeom prst="rect">
            <a:avLst/>
          </a:prstGeom>
          <a:noFill/>
          <a:ln w="6350">
            <a:noFill/>
          </a:ln>
        </p:spPr>
        <p:txBody>
          <a:bodyPr wrap="square" rtlCol="0">
            <a:spAutoFit/>
          </a:bodyPr>
          <a:lstStyle/>
          <a:p>
            <a:endParaRPr lang="en-US" altLang="ja-JP" sz="1200" dirty="0">
              <a:solidFill>
                <a:srgbClr val="FF0000"/>
              </a:solidFill>
              <a:latin typeface="BIZ UDPゴシック" panose="020B0400000000000000" pitchFamily="50" charset="-128"/>
              <a:ea typeface="BIZ UDPゴシック" panose="020B0400000000000000" pitchFamily="50" charset="-128"/>
            </a:endParaRPr>
          </a:p>
          <a:p>
            <a:r>
              <a:rPr lang="en-US" altLang="ja-JP" sz="1200" dirty="0">
                <a:solidFill>
                  <a:srgbClr val="FF0000"/>
                </a:solidFill>
                <a:latin typeface="BIZ UDPゴシック" panose="020B0400000000000000" pitchFamily="50" charset="-128"/>
                <a:ea typeface="BIZ UDPゴシック" panose="020B0400000000000000" pitchFamily="50" charset="-128"/>
              </a:rPr>
              <a:t>【</a:t>
            </a:r>
            <a:r>
              <a:rPr lang="ja-JP" altLang="en-US" sz="1200" dirty="0">
                <a:solidFill>
                  <a:srgbClr val="FF0000"/>
                </a:solidFill>
                <a:latin typeface="BIZ UDPゴシック" panose="020B0400000000000000" pitchFamily="50" charset="-128"/>
                <a:ea typeface="BIZ UDPゴシック" panose="020B0400000000000000" pitchFamily="50" charset="-128"/>
              </a:rPr>
              <a:t>出典元</a:t>
            </a:r>
            <a:r>
              <a:rPr lang="en-US" altLang="ja-JP" sz="1200" dirty="0">
                <a:solidFill>
                  <a:srgbClr val="FF0000"/>
                </a:solidFill>
                <a:latin typeface="BIZ UDPゴシック" panose="020B0400000000000000" pitchFamily="50" charset="-128"/>
                <a:ea typeface="BIZ UDPゴシック" panose="020B0400000000000000" pitchFamily="50" charset="-128"/>
              </a:rPr>
              <a:t>】</a:t>
            </a:r>
            <a:r>
              <a:rPr lang="ja-JP" altLang="en-US" sz="1200" dirty="0">
                <a:solidFill>
                  <a:srgbClr val="FF0000"/>
                </a:solidFill>
                <a:latin typeface="BIZ UDPゴシック" panose="020B0400000000000000" pitchFamily="50" charset="-128"/>
                <a:ea typeface="BIZ UDPゴシック" panose="020B0400000000000000" pitchFamily="50" charset="-128"/>
              </a:rPr>
              <a:t>消費者庁ホームページ「いわゆる</a:t>
            </a:r>
            <a:r>
              <a:rPr lang="en-US" altLang="ja-JP" sz="1200" dirty="0">
                <a:solidFill>
                  <a:srgbClr val="FF0000"/>
                </a:solidFill>
                <a:latin typeface="BIZ UDPゴシック" panose="020B0400000000000000" pitchFamily="50" charset="-128"/>
                <a:ea typeface="BIZ UDPゴシック" panose="020B0400000000000000" pitchFamily="50" charset="-128"/>
              </a:rPr>
              <a:t>『</a:t>
            </a:r>
            <a:r>
              <a:rPr lang="ja-JP" altLang="en-US" sz="1200" dirty="0">
                <a:solidFill>
                  <a:srgbClr val="FF0000"/>
                </a:solidFill>
                <a:latin typeface="BIZ UDPゴシック" panose="020B0400000000000000" pitchFamily="50" charset="-128"/>
                <a:ea typeface="BIZ UDPゴシック" panose="020B0400000000000000" pitchFamily="50" charset="-128"/>
              </a:rPr>
              <a:t>ダークパターン</a:t>
            </a:r>
            <a:r>
              <a:rPr lang="en-US" altLang="ja-JP" sz="1200" dirty="0">
                <a:solidFill>
                  <a:srgbClr val="FF0000"/>
                </a:solidFill>
                <a:latin typeface="BIZ UDPゴシック" panose="020B0400000000000000" pitchFamily="50" charset="-128"/>
                <a:ea typeface="BIZ UDPゴシック" panose="020B0400000000000000" pitchFamily="50" charset="-128"/>
              </a:rPr>
              <a:t>』</a:t>
            </a:r>
            <a:r>
              <a:rPr lang="ja-JP" altLang="en-US" sz="1200" dirty="0">
                <a:solidFill>
                  <a:srgbClr val="FF0000"/>
                </a:solidFill>
                <a:latin typeface="BIZ UDPゴシック" panose="020B0400000000000000" pitchFamily="50" charset="-128"/>
                <a:ea typeface="BIZ UDPゴシック" panose="020B0400000000000000" pitchFamily="50" charset="-128"/>
              </a:rPr>
              <a:t>に関する取引の実態調査」のページより引用</a:t>
            </a:r>
          </a:p>
        </p:txBody>
      </p:sp>
      <p:sp>
        <p:nvSpPr>
          <p:cNvPr id="36" name="テキスト ボックス 35">
            <a:extLst>
              <a:ext uri="{FF2B5EF4-FFF2-40B4-BE49-F238E27FC236}">
                <a16:creationId xmlns:a16="http://schemas.microsoft.com/office/drawing/2014/main" id="{CE6990FC-EE89-4AFA-AAF8-B61177E710D5}"/>
              </a:ext>
            </a:extLst>
          </p:cNvPr>
          <p:cNvSpPr txBox="1"/>
          <p:nvPr/>
        </p:nvSpPr>
        <p:spPr>
          <a:xfrm>
            <a:off x="254875" y="8405764"/>
            <a:ext cx="132350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消費生活</a:t>
            </a:r>
            <a:r>
              <a:rPr kumimoji="1" lang="en-US" altLang="ja-JP" sz="12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FAQ</a:t>
            </a:r>
            <a:r>
              <a:rPr kumimoji="1" lang="ja-JP" altLang="en-US" sz="1200" b="1"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（チャットボット）</a:t>
            </a:r>
            <a:r>
              <a:rPr kumimoji="1" lang="ja-JP" altLang="en-US" sz="1200" b="0" i="0" u="none" strike="noStrike" kern="1200" cap="none" spc="0" normalizeH="0" baseline="0" noProof="0" dirty="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はこちら→</a:t>
            </a:r>
          </a:p>
        </p:txBody>
      </p:sp>
      <p:grpSp>
        <p:nvGrpSpPr>
          <p:cNvPr id="38" name="グループ化 37">
            <a:extLst>
              <a:ext uri="{FF2B5EF4-FFF2-40B4-BE49-F238E27FC236}">
                <a16:creationId xmlns:a16="http://schemas.microsoft.com/office/drawing/2014/main" id="{05A9B02B-615E-4D42-8F20-5E2EB4E1E814}"/>
              </a:ext>
            </a:extLst>
          </p:cNvPr>
          <p:cNvGrpSpPr/>
          <p:nvPr/>
        </p:nvGrpSpPr>
        <p:grpSpPr>
          <a:xfrm>
            <a:off x="1473815" y="8343523"/>
            <a:ext cx="687735" cy="687600"/>
            <a:chOff x="1473815" y="8343523"/>
            <a:chExt cx="687735" cy="687600"/>
          </a:xfrm>
        </p:grpSpPr>
        <p:sp>
          <p:nvSpPr>
            <p:cNvPr id="39" name="正方形/長方形 38">
              <a:extLst>
                <a:ext uri="{FF2B5EF4-FFF2-40B4-BE49-F238E27FC236}">
                  <a16:creationId xmlns:a16="http://schemas.microsoft.com/office/drawing/2014/main" id="{A79A11C2-710E-40C8-9961-5218BFAD6DE3}"/>
                </a:ext>
              </a:extLst>
            </p:cNvPr>
            <p:cNvSpPr/>
            <p:nvPr/>
          </p:nvSpPr>
          <p:spPr>
            <a:xfrm>
              <a:off x="1473815" y="8343523"/>
              <a:ext cx="687735" cy="68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899F504D-7BB2-4D20-8423-31357774AEF7}"/>
                </a:ext>
              </a:extLst>
            </p:cNvPr>
            <p:cNvPicPr>
              <a:picLocks noChangeAspect="1"/>
            </p:cNvPicPr>
            <p:nvPr/>
          </p:nvPicPr>
          <p:blipFill>
            <a:blip r:embed="rId13"/>
            <a:stretch>
              <a:fillRect/>
            </a:stretch>
          </p:blipFill>
          <p:spPr>
            <a:xfrm>
              <a:off x="1550364" y="8410145"/>
              <a:ext cx="542574" cy="542574"/>
            </a:xfrm>
            <a:prstGeom prst="rect">
              <a:avLst/>
            </a:prstGeom>
          </p:spPr>
        </p:pic>
      </p:grpSp>
    </p:spTree>
    <p:extLst>
      <p:ext uri="{BB962C8B-B14F-4D97-AF65-F5344CB8AC3E}">
        <p14:creationId xmlns:p14="http://schemas.microsoft.com/office/powerpoint/2010/main" val="347166750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511</Words>
  <Application>Microsoft Office PowerPoint</Application>
  <PresentationFormat>ユーザー設定</PresentationFormat>
  <Paragraphs>71</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BIZ UDPゴシック</vt:lpstr>
      <vt:lpstr>Meiryo UI</vt:lpstr>
      <vt:lpstr>ＭＳ ゴシック</vt:lpstr>
      <vt:lpstr>Arial</vt:lpstr>
      <vt:lpstr>Calibri</vt:lpstr>
      <vt:lpstr>Calibri Light</vt:lpstr>
      <vt:lpstr>Century</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2025-05-09T09:36:36Z</dcterms:modified>
</cp:coreProperties>
</file>