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9"/>
    <a:srgbClr val="003399"/>
    <a:srgbClr val="FF5050"/>
    <a:srgbClr val="FF3300"/>
    <a:srgbClr val="B4413C"/>
    <a:srgbClr val="C5554F"/>
    <a:srgbClr val="D27C78"/>
    <a:srgbClr val="FFFF81"/>
    <a:srgbClr val="AEF836"/>
    <a:srgbClr val="C9F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>
        <p:scale>
          <a:sx n="66" d="100"/>
          <a:sy n="6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84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54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8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37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8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95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38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2D7A-22E4-4DD6-BF05-26B4E527BA7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7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kokusen.go.jp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ty.osaka.lg.jp/contents/wdu010/troublesoudan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city.osaka.lg.jp/lnet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pref.osaka.lg.jp/soshikikarasagasu/shouhi/index.html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aka-shouhi.jp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5" Type="http://schemas.openxmlformats.org/officeDocument/2006/relationships/image" Target="../media/image13.png"/><Relationship Id="rId10" Type="http://schemas.openxmlformats.org/officeDocument/2006/relationships/hyperlink" Target="https://lgpos.task-asp.net/cu/270008/ea/residents/procedures/apply/632bdfba-9431-44fb-b8c9-280d1ee57608/star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1054A28-B1F6-179D-CBE4-891EA1F5AF8E}"/>
              </a:ext>
            </a:extLst>
          </p:cNvPr>
          <p:cNvSpPr/>
          <p:nvPr/>
        </p:nvSpPr>
        <p:spPr>
          <a:xfrm>
            <a:off x="647415" y="6860436"/>
            <a:ext cx="4028032" cy="45719"/>
          </a:xfrm>
          <a:prstGeom prst="round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97D2CEC-1962-DA67-320D-428DABDCF21C}"/>
              </a:ext>
            </a:extLst>
          </p:cNvPr>
          <p:cNvSpPr/>
          <p:nvPr/>
        </p:nvSpPr>
        <p:spPr>
          <a:xfrm>
            <a:off x="637557" y="4275860"/>
            <a:ext cx="3453765" cy="45719"/>
          </a:xfrm>
          <a:prstGeom prst="round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BDE195-498E-6148-EF5E-150478B65ECE}"/>
              </a:ext>
            </a:extLst>
          </p:cNvPr>
          <p:cNvSpPr txBox="1"/>
          <p:nvPr/>
        </p:nvSpPr>
        <p:spPr>
          <a:xfrm>
            <a:off x="143173" y="3937208"/>
            <a:ext cx="722136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◇海産物の電話勧誘・送り付け　</a:t>
            </a:r>
            <a:endParaRPr kumimoji="1" lang="en-US" altLang="ja-JP" sz="2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　　　　　　　●電話で勧誘を受けた際、少しでもおかしいと感じたら、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きっぱりと断りましょう。電話勧誘で契約をしたときは、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クーリング・オフができる場合があります。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●断ったのに一方的に商品が届いた場合は受け取りを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拒否し、代金を支払わないようにしましょう。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●代金を支払ってしまった場合でも、販売事業者に対し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返金を求めることができる場合があります。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◇</a:t>
            </a:r>
            <a:r>
              <a:rPr kumimoji="1" lang="ja-JP" altLang="en-US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不用品買取の電話勧誘・訪問購入</a:t>
            </a:r>
            <a:br>
              <a:rPr kumimoji="1" lang="en-US" altLang="ja-JP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●買取事業者から電話がかかってきても、安易に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訪問を承諾しないようにしましょう。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●突然訪問してきた買取事業者は家に入れない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ようにしましょう。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●買い取ってほしい物品があって事業者を呼ぶ場合は、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事前に、購入事業者の名称、買い取ってもらう物品の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対象をしっかり確認しましょう。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●買い取りの勧誘を承諾していない貴金属の売却を迫られ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たら、きっぱり断りましょう。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その他、消費者トラブルについて知りたい方は「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国民生活セ</a:t>
            </a:r>
            <a:b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</a:b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ンターホームページ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」もしくは次の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コードからごらん</a:t>
            </a:r>
            <a:b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いただけます。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2495" y="0"/>
            <a:ext cx="7562170" cy="2054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1" name="図 1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14" y="150717"/>
            <a:ext cx="4670086" cy="17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正方形/長方形 13"/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88900">
            <a:solidFill>
              <a:srgbClr val="B4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7"/>
          <p:cNvSpPr txBox="1"/>
          <p:nvPr/>
        </p:nvSpPr>
        <p:spPr>
          <a:xfrm>
            <a:off x="2528826" y="265406"/>
            <a:ext cx="2613817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大阪府・大阪市　消費生活情報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円/楕円 1"/>
          <p:cNvSpPr/>
          <p:nvPr/>
        </p:nvSpPr>
        <p:spPr>
          <a:xfrm>
            <a:off x="5421630" y="673993"/>
            <a:ext cx="1162050" cy="1143645"/>
          </a:xfrm>
          <a:prstGeom prst="ellipse">
            <a:avLst/>
          </a:prstGeom>
          <a:solidFill>
            <a:srgbClr val="B4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kern="100">
                <a:solidFill>
                  <a:srgbClr val="FFFFFF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482590" y="928347"/>
            <a:ext cx="1108710" cy="6191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200" kern="1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Vol.1</a:t>
            </a:r>
            <a:r>
              <a:rPr lang="en-US" altLang="ja-JP" sz="2200" kern="1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6032500" y="93956"/>
            <a:ext cx="1433879" cy="4953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202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sz="1100" kern="100" dirty="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1100" kern="100" dirty="0">
                <a:solidFill>
                  <a:srgbClr val="000000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１１</a:t>
            </a:r>
            <a:r>
              <a:rPr lang="ja-JP" sz="1100" kern="100" dirty="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100" dirty="0">
                <a:solidFill>
                  <a:srgbClr val="000000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発行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186" y="2053506"/>
            <a:ext cx="7499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も残すところ、あと１か月となりました。今回は、クリスマスなどのイベントや、新年を迎える準備などで、普段よりも消費行動が活発となる年末年始にかけて、注意していただきたいことをお伝えいたし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年末年始は消費生活センターなどの公的な機関が長期休暇に入りますので、商品を購入したり、契約をする場合は、慎重に行動するようにしましょう。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88396" y="3281889"/>
            <a:ext cx="7203003" cy="7315968"/>
          </a:xfrm>
          <a:prstGeom prst="roundRect">
            <a:avLst>
              <a:gd name="adj" fmla="val 216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爆発: 14 pt 1">
            <a:extLst>
              <a:ext uri="{FF2B5EF4-FFF2-40B4-BE49-F238E27FC236}">
                <a16:creationId xmlns:a16="http://schemas.microsoft.com/office/drawing/2014/main" id="{AACFCF80-B1D8-82AE-C093-89758C3F92EE}"/>
              </a:ext>
            </a:extLst>
          </p:cNvPr>
          <p:cNvSpPr/>
          <p:nvPr/>
        </p:nvSpPr>
        <p:spPr>
          <a:xfrm>
            <a:off x="5278820" y="3330522"/>
            <a:ext cx="1447669" cy="431156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7557" y="3313351"/>
            <a:ext cx="624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年末年始も消費者トラブルに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ご注意！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D77CF24-7B5C-48A2-5D82-45018FCEDC2E}"/>
              </a:ext>
            </a:extLst>
          </p:cNvPr>
          <p:cNvSpPr txBox="1"/>
          <p:nvPr/>
        </p:nvSpPr>
        <p:spPr>
          <a:xfrm>
            <a:off x="637557" y="3662213"/>
            <a:ext cx="6605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～こんなトラブルにあったら、次のことに注意しましょう！（一部紹介）～</a:t>
            </a:r>
          </a:p>
        </p:txBody>
      </p:sp>
      <p:pic>
        <p:nvPicPr>
          <p:cNvPr id="99" name="図 98" descr="QR コード  自動的に生成された説明">
            <a:extLst>
              <a:ext uri="{FF2B5EF4-FFF2-40B4-BE49-F238E27FC236}">
                <a16:creationId xmlns:a16="http://schemas.microsoft.com/office/drawing/2014/main" id="{B25BDF36-514F-DF5C-0972-4C9E4237C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14" y="10056315"/>
            <a:ext cx="475202" cy="475202"/>
          </a:xfrm>
          <a:prstGeom prst="rect">
            <a:avLst/>
          </a:prstGeom>
        </p:spPr>
      </p:pic>
      <p:pic>
        <p:nvPicPr>
          <p:cNvPr id="22" name="図 21" descr="おもちゃ, レゴ, 食品 が含まれている画像  自動的に生成された説明">
            <a:extLst>
              <a:ext uri="{FF2B5EF4-FFF2-40B4-BE49-F238E27FC236}">
                <a16:creationId xmlns:a16="http://schemas.microsoft.com/office/drawing/2014/main" id="{C49DEA25-72D8-9D29-3BFC-965ED2AB3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4" y="4727431"/>
            <a:ext cx="1292111" cy="1472492"/>
          </a:xfrm>
          <a:prstGeom prst="rect">
            <a:avLst/>
          </a:prstGeom>
        </p:spPr>
      </p:pic>
      <p:pic>
        <p:nvPicPr>
          <p:cNvPr id="25" name="図 24" descr="時計, 部屋 が含まれている画像  自動的に生成された説明">
            <a:extLst>
              <a:ext uri="{FF2B5EF4-FFF2-40B4-BE49-F238E27FC236}">
                <a16:creationId xmlns:a16="http://schemas.microsoft.com/office/drawing/2014/main" id="{6E60832C-5927-D705-33FC-868491541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28" y="6883140"/>
            <a:ext cx="1688147" cy="18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2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62"/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88900">
            <a:solidFill>
              <a:srgbClr val="C75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AAE31F3-B5D3-42B4-94A3-98906312A137}"/>
              </a:ext>
            </a:extLst>
          </p:cNvPr>
          <p:cNvGrpSpPr/>
          <p:nvPr/>
        </p:nvGrpSpPr>
        <p:grpSpPr>
          <a:xfrm>
            <a:off x="247964" y="9336583"/>
            <a:ext cx="7063740" cy="1174012"/>
            <a:chOff x="247964" y="9346108"/>
            <a:chExt cx="7063740" cy="1174012"/>
          </a:xfrm>
        </p:grpSpPr>
        <p:sp>
          <p:nvSpPr>
            <p:cNvPr id="65" name="テキスト ボックス 42"/>
            <p:cNvSpPr txBox="1"/>
            <p:nvPr/>
          </p:nvSpPr>
          <p:spPr>
            <a:xfrm>
              <a:off x="247964" y="9346108"/>
              <a:ext cx="7063740" cy="1174012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rgbClr val="B4413C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3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大阪府消費生活センター</a:t>
              </a:r>
              <a:r>
                <a:rPr kumimoji="0" lang="ja-JP" alt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</a:t>
              </a:r>
              <a:r>
                <a:rPr kumimoji="0" lang="ja-JP" alt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☎</a:t>
              </a:r>
              <a:r>
                <a:rPr kumimoji="0" lang="en-US" altLang="ja-JP" sz="12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06-6616-0888</a:t>
              </a:r>
              <a:endPara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ホームページ：</a:t>
              </a:r>
              <a:r>
                <a:rPr kumimoji="0" lang="en-US" altLang="ja-JP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  <a:hlinkClick r:id="rId2"/>
                </a:rPr>
                <a:t>https://www.pref.osaka.lg.jp/</a:t>
              </a:r>
            </a:p>
            <a:p>
              <a:pPr marL="0" marR="0" lvl="0" indent="1076325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  <a:hlinkClick r:id="rId2"/>
                </a:rPr>
                <a:t>soshikikarasagasu</a:t>
              </a:r>
              <a:r>
                <a:rPr kumimoji="0" lang="en-US" altLang="ja-JP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  <a:hlinkClick r:id="rId2"/>
                </a:rPr>
                <a:t>/shouhi/index.html</a:t>
              </a:r>
              <a:endPara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1076325" algn="just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300" b="1" i="0" u="sng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大阪市消費者センター</a:t>
              </a:r>
              <a:r>
                <a:rPr kumimoji="0" lang="ja-JP" altLang="en-US" sz="13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　　</a:t>
              </a:r>
              <a:r>
                <a:rPr kumimoji="0" lang="ja-JP" alt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☎</a:t>
              </a:r>
              <a:r>
                <a:rPr kumimoji="0" lang="en-US" altLang="ja-JP" sz="12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06-6614-0999</a:t>
              </a:r>
              <a:endPara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ホームページ：</a:t>
              </a:r>
              <a:r>
                <a:rPr kumimoji="0" lang="en-US" sz="1200" b="1" i="0" u="sng" strike="noStrike" kern="1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  <a:hlinkClick r:id="rId3"/>
                </a:rPr>
                <a:t>https://www.city.osaka.lg.jp/lnet/</a:t>
              </a:r>
              <a:endPara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6" name="図 6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123" y="9443211"/>
              <a:ext cx="996315" cy="998855"/>
            </a:xfrm>
            <a:prstGeom prst="rect">
              <a:avLst/>
            </a:prstGeom>
          </p:spPr>
        </p:pic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6843BD28-87FB-4C62-BA1E-2390926203CE}"/>
                </a:ext>
              </a:extLst>
            </p:cNvPr>
            <p:cNvGrpSpPr/>
            <p:nvPr/>
          </p:nvGrpSpPr>
          <p:grpSpPr>
            <a:xfrm>
              <a:off x="5792677" y="9443209"/>
              <a:ext cx="1430448" cy="1037815"/>
              <a:chOff x="2429616" y="5925157"/>
              <a:chExt cx="1359789" cy="986045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B6EC34B2-5AD3-4B21-97D2-243EDCCEC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9616" y="5925157"/>
                <a:ext cx="1359789" cy="851153"/>
              </a:xfrm>
              <a:prstGeom prst="rect">
                <a:avLst/>
              </a:prstGeom>
            </p:spPr>
          </p:pic>
          <p:sp>
            <p:nvSpPr>
              <p:cNvPr id="44" name="テキスト ボックス 17">
                <a:extLst>
                  <a:ext uri="{FF2B5EF4-FFF2-40B4-BE49-F238E27FC236}">
                    <a16:creationId xmlns:a16="http://schemas.microsoft.com/office/drawing/2014/main" id="{11296991-AC6D-458D-BE1A-1CB6525B392B}"/>
                  </a:ext>
                </a:extLst>
              </p:cNvPr>
              <p:cNvSpPr txBox="1"/>
              <p:nvPr/>
            </p:nvSpPr>
            <p:spPr>
              <a:xfrm>
                <a:off x="2745927" y="6691885"/>
                <a:ext cx="727167" cy="21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©Expo 2025</a:t>
                </a:r>
                <a:endPara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45" name="グループ化 44"/>
          <p:cNvGrpSpPr/>
          <p:nvPr/>
        </p:nvGrpSpPr>
        <p:grpSpPr>
          <a:xfrm>
            <a:off x="247963" y="8170029"/>
            <a:ext cx="2063393" cy="1014339"/>
            <a:chOff x="247963" y="8220288"/>
            <a:chExt cx="2063393" cy="1014339"/>
          </a:xfrm>
        </p:grpSpPr>
        <p:sp>
          <p:nvSpPr>
            <p:cNvPr id="46" name="角丸四角形 45"/>
            <p:cNvSpPr/>
            <p:nvPr/>
          </p:nvSpPr>
          <p:spPr>
            <a:xfrm>
              <a:off x="247963" y="8220288"/>
              <a:ext cx="2063393" cy="1014339"/>
            </a:xfrm>
            <a:prstGeom prst="roundRect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53832" y="8397430"/>
              <a:ext cx="1323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シニア向け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消費生活情報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サイト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はこちら→</a:t>
              </a:r>
            </a:p>
          </p:txBody>
        </p:sp>
        <p:pic>
          <p:nvPicPr>
            <p:cNvPr id="48" name="図 4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8782" y="8361879"/>
              <a:ext cx="673534" cy="673534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1507575" y="8995979"/>
              <a:ext cx="7070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大阪府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HP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432006" y="8173787"/>
            <a:ext cx="2061077" cy="1019188"/>
            <a:chOff x="2432006" y="8224046"/>
            <a:chExt cx="2061077" cy="1019188"/>
          </a:xfrm>
        </p:grpSpPr>
        <p:sp>
          <p:nvSpPr>
            <p:cNvPr id="51" name="角丸四角形 50"/>
            <p:cNvSpPr/>
            <p:nvPr/>
          </p:nvSpPr>
          <p:spPr>
            <a:xfrm>
              <a:off x="2434371" y="8224046"/>
              <a:ext cx="2058712" cy="1005977"/>
            </a:xfrm>
            <a:prstGeom prst="roundRect">
              <a:avLst/>
            </a:prstGeom>
            <a:solidFill>
              <a:srgbClr val="7EC234"/>
            </a:solidFill>
            <a:ln w="12700">
              <a:solidFill>
                <a:srgbClr val="7EC2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432006" y="8424145"/>
              <a:ext cx="1323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若者向け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消費生活情報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サイト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はこちら→</a:t>
              </a: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673689" y="9012402"/>
              <a:ext cx="7097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大阪市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HP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54" name="図 53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4702" y="8370005"/>
              <a:ext cx="687735" cy="687735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/>
          <p:nvPr/>
        </p:nvGrpSpPr>
        <p:grpSpPr>
          <a:xfrm>
            <a:off x="4614316" y="8170029"/>
            <a:ext cx="2697388" cy="1057288"/>
            <a:chOff x="4614316" y="8220288"/>
            <a:chExt cx="2697388" cy="1057288"/>
          </a:xfrm>
        </p:grpSpPr>
        <p:sp>
          <p:nvSpPr>
            <p:cNvPr id="61" name="角丸四角形 60"/>
            <p:cNvSpPr/>
            <p:nvPr/>
          </p:nvSpPr>
          <p:spPr>
            <a:xfrm>
              <a:off x="4614316" y="8220288"/>
              <a:ext cx="2697388" cy="1012612"/>
            </a:xfrm>
            <a:prstGeom prst="roundRect">
              <a:avLst>
                <a:gd name="adj" fmla="val 18334"/>
              </a:avLst>
            </a:prstGeom>
            <a:solidFill>
              <a:srgbClr val="00A8B0"/>
            </a:solidFill>
            <a:ln w="12700">
              <a:solidFill>
                <a:srgbClr val="00A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フローチャート: 処理 61"/>
            <p:cNvSpPr/>
            <p:nvPr/>
          </p:nvSpPr>
          <p:spPr>
            <a:xfrm>
              <a:off x="4614316" y="8251957"/>
              <a:ext cx="2697388" cy="491596"/>
            </a:xfrm>
            <a:prstGeom prst="flowChartProcess">
              <a:avLst/>
            </a:prstGeom>
            <a:no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3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被害にあっても、あきらめないで</a:t>
              </a:r>
              <a:endParaRPr kumimoji="0" lang="ja-JP" altLang="en-US" sz="13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300" b="1" i="0" u="none" strike="noStrike" kern="1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消費者ホットライン</a:t>
              </a:r>
              <a:endParaRPr kumimoji="0" lang="ja-JP" altLang="en-US" sz="13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4" name="フローチャート: 処理 63"/>
            <p:cNvSpPr/>
            <p:nvPr/>
          </p:nvSpPr>
          <p:spPr>
            <a:xfrm>
              <a:off x="4614316" y="8593681"/>
              <a:ext cx="2697388" cy="683895"/>
            </a:xfrm>
            <a:prstGeom prst="flowChartProcess">
              <a:avLst/>
            </a:prstGeom>
            <a:no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200" b="1" i="0" u="none" strike="noStrike" kern="1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☎１８８（いやや！）</a:t>
              </a:r>
              <a:endParaRPr kumimoji="0" lang="ja-JP" alt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※</a:t>
              </a:r>
              <a:r>
                <a:rPr kumimoji="0" lang="ja-JP" alt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局番なし</a:t>
              </a:r>
              <a:endParaRPr kumimoji="0" lang="ja-JP" alt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3D996CA1-DC29-444C-922E-7C717D00BCF3}"/>
              </a:ext>
            </a:extLst>
          </p:cNvPr>
          <p:cNvGrpSpPr/>
          <p:nvPr/>
        </p:nvGrpSpPr>
        <p:grpSpPr>
          <a:xfrm>
            <a:off x="282851" y="6276867"/>
            <a:ext cx="6911095" cy="1725856"/>
            <a:chOff x="4528305" y="4616076"/>
            <a:chExt cx="2783398" cy="1437338"/>
          </a:xfrm>
        </p:grpSpPr>
        <p:sp>
          <p:nvSpPr>
            <p:cNvPr id="56" name="テキスト ボックス 100">
              <a:extLst>
                <a:ext uri="{FF2B5EF4-FFF2-40B4-BE49-F238E27FC236}">
                  <a16:creationId xmlns:a16="http://schemas.microsoft.com/office/drawing/2014/main" id="{DF71055E-8348-4B21-B838-E27B856EA6CF}"/>
                </a:ext>
              </a:extLst>
            </p:cNvPr>
            <p:cNvSpPr txBox="1"/>
            <p:nvPr/>
          </p:nvSpPr>
          <p:spPr>
            <a:xfrm>
              <a:off x="4566816" y="4616076"/>
              <a:ext cx="2744887" cy="1426756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rgbClr val="9966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0" normalizeH="0" baseline="0" noProof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prstClr val="black"/>
                  </a:solidFill>
                  <a:effectLst/>
                  <a:uLnTx/>
                  <a:uFillTx/>
                  <a:latin typeface="ＭＳ ゴシック" panose="020B0609070205080204" pitchFamily="49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62">
              <a:extLst>
                <a:ext uri="{FF2B5EF4-FFF2-40B4-BE49-F238E27FC236}">
                  <a16:creationId xmlns:a16="http://schemas.microsoft.com/office/drawing/2014/main" id="{147853DD-AFBC-4A50-83C6-126B840A21A0}"/>
                </a:ext>
              </a:extLst>
            </p:cNvPr>
            <p:cNvSpPr txBox="1"/>
            <p:nvPr/>
          </p:nvSpPr>
          <p:spPr>
            <a:xfrm>
              <a:off x="4528305" y="4653161"/>
              <a:ext cx="2740147" cy="3831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　　消費生活に関するアンケート調査を実施しています。</a:t>
              </a:r>
              <a:endParaRPr kumimoji="0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CA904">
                      <a:alpha val="40000"/>
                    </a:srgbClr>
                  </a:glow>
                </a:effectLst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テキスト ボックス 63">
              <a:extLst>
                <a:ext uri="{FF2B5EF4-FFF2-40B4-BE49-F238E27FC236}">
                  <a16:creationId xmlns:a16="http://schemas.microsoft.com/office/drawing/2014/main" id="{72CA925B-233F-46A1-AF0F-62A77A16770A}"/>
                </a:ext>
              </a:extLst>
            </p:cNvPr>
            <p:cNvSpPr txBox="1"/>
            <p:nvPr/>
          </p:nvSpPr>
          <p:spPr>
            <a:xfrm>
              <a:off x="4581358" y="4965572"/>
              <a:ext cx="2334470" cy="108784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大阪府消費生活センターでは、消費生活に関する意識調査を目的として、アンケート調査を実施しています。　アンケートへのご協力をお願いいたします。</a:t>
              </a:r>
              <a:endPara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●消費生活に関するアンケート調査（大阪府行政オンラインシステム）</a:t>
              </a:r>
              <a:endPara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  <a:hlinkClick r:id="rId10"/>
                </a:rPr>
                <a:t>https://lgpos.task-asp.net/cu/270008/ea/residents/procedures/apply/632bdfba-9431-44fb-b8c9-280d1ee57608/start</a:t>
              </a:r>
              <a:endPara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FB3D898-AD7E-4D26-9F85-571BFFD01F43}"/>
                </a:ext>
              </a:extLst>
            </p:cNvPr>
            <p:cNvSpPr txBox="1"/>
            <p:nvPr/>
          </p:nvSpPr>
          <p:spPr>
            <a:xfrm>
              <a:off x="6919534" y="5741313"/>
              <a:ext cx="366111" cy="29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大阪府行政オンラインシステム</a:t>
              </a:r>
            </a:p>
          </p:txBody>
        </p:sp>
      </p:grpSp>
      <p:sp>
        <p:nvSpPr>
          <p:cNvPr id="11" name="テキスト ボックス 100">
            <a:extLst>
              <a:ext uri="{FF2B5EF4-FFF2-40B4-BE49-F238E27FC236}">
                <a16:creationId xmlns:a16="http://schemas.microsoft.com/office/drawing/2014/main" id="{4871185F-94A7-725A-97EE-7E8839F13253}"/>
              </a:ext>
            </a:extLst>
          </p:cNvPr>
          <p:cNvSpPr txBox="1"/>
          <p:nvPr/>
        </p:nvSpPr>
        <p:spPr>
          <a:xfrm>
            <a:off x="378471" y="510668"/>
            <a:ext cx="6810356" cy="5613984"/>
          </a:xfrm>
          <a:prstGeom prst="rect">
            <a:avLst/>
          </a:prstGeom>
          <a:solidFill>
            <a:schemeClr val="lt1"/>
          </a:solidFill>
          <a:ln w="28575">
            <a:solidFill>
              <a:srgbClr val="9966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6721D4-E939-40A4-897C-0F182983E252}"/>
              </a:ext>
            </a:extLst>
          </p:cNvPr>
          <p:cNvSpPr/>
          <p:nvPr/>
        </p:nvSpPr>
        <p:spPr>
          <a:xfrm>
            <a:off x="850379" y="238100"/>
            <a:ext cx="5812618" cy="545698"/>
          </a:xfrm>
          <a:prstGeom prst="roundRect">
            <a:avLst/>
          </a:prstGeom>
          <a:solidFill>
            <a:srgbClr val="996600"/>
          </a:solidFill>
          <a:ln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80000" b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暖房器具の事故を防ごう！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01CDB0-EC2A-4B10-9E7B-26BB13B74845}"/>
              </a:ext>
            </a:extLst>
          </p:cNvPr>
          <p:cNvSpPr txBox="1"/>
          <p:nvPr/>
        </p:nvSpPr>
        <p:spPr>
          <a:xfrm>
            <a:off x="5095754" y="3264045"/>
            <a:ext cx="2117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引用：製品評価技術基盤機構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NITE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DDE8162-4A3A-4884-B83F-95666590DE7C}"/>
              </a:ext>
            </a:extLst>
          </p:cNvPr>
          <p:cNvGrpSpPr/>
          <p:nvPr/>
        </p:nvGrpSpPr>
        <p:grpSpPr>
          <a:xfrm>
            <a:off x="6247367" y="65997"/>
            <a:ext cx="1286021" cy="1636783"/>
            <a:chOff x="6122325" y="238964"/>
            <a:chExt cx="1325512" cy="161113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AE5DBD1-E156-4663-A757-D92BA4D8F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206876" y="238964"/>
              <a:ext cx="1169036" cy="1345539"/>
            </a:xfrm>
            <a:prstGeom prst="rect">
              <a:avLst/>
            </a:prstGeom>
            <a:noFill/>
          </p:spPr>
        </p:pic>
        <p:sp>
          <p:nvSpPr>
            <p:cNvPr id="22" name="星: 12 pt 21">
              <a:extLst>
                <a:ext uri="{FF2B5EF4-FFF2-40B4-BE49-F238E27FC236}">
                  <a16:creationId xmlns:a16="http://schemas.microsoft.com/office/drawing/2014/main" id="{5E8DA745-B5F6-42CB-8163-DF7249BF2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2325" y="1202098"/>
              <a:ext cx="1325512" cy="648000"/>
            </a:xfrm>
            <a:prstGeom prst="star12">
              <a:avLst>
                <a:gd name="adj" fmla="val 34841"/>
              </a:avLst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F1C13C55-DE45-44D3-942A-940C77BD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3263"/>
            <a:stretch/>
          </p:blipFill>
          <p:spPr>
            <a:xfrm>
              <a:off x="6161717" y="1337041"/>
              <a:ext cx="1258922" cy="396000"/>
            </a:xfrm>
            <a:prstGeom prst="rect">
              <a:avLst/>
            </a:prstGeom>
          </p:spPr>
        </p:pic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A55AD3F4-45F5-4F80-9C7F-649DC776FA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1797" y="6742124"/>
            <a:ext cx="952500" cy="952500"/>
          </a:xfrm>
          <a:prstGeom prst="rect">
            <a:avLst/>
          </a:prstGeom>
        </p:spPr>
      </p:pic>
      <p:sp>
        <p:nvSpPr>
          <p:cNvPr id="59" name="テキスト ボックス 63">
            <a:extLst>
              <a:ext uri="{FF2B5EF4-FFF2-40B4-BE49-F238E27FC236}">
                <a16:creationId xmlns:a16="http://schemas.microsoft.com/office/drawing/2014/main" id="{43FBBE8F-E7ED-4F67-A42D-795168D21A77}"/>
              </a:ext>
            </a:extLst>
          </p:cNvPr>
          <p:cNvSpPr txBox="1"/>
          <p:nvPr/>
        </p:nvSpPr>
        <p:spPr>
          <a:xfrm>
            <a:off x="610258" y="954463"/>
            <a:ext cx="5671916" cy="7152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寒い季節には欠かせない暖房器具ですが、毎年火災事故を含む多くの事故が発生しています。安全に冬を乗り切るためには、使用前や日々の点検が大切です！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63">
            <a:extLst>
              <a:ext uri="{FF2B5EF4-FFF2-40B4-BE49-F238E27FC236}">
                <a16:creationId xmlns:a16="http://schemas.microsoft.com/office/drawing/2014/main" id="{70403FCA-F1A7-976B-2785-0B2BAE013BE7}"/>
              </a:ext>
            </a:extLst>
          </p:cNvPr>
          <p:cNvSpPr txBox="1"/>
          <p:nvPr/>
        </p:nvSpPr>
        <p:spPr>
          <a:xfrm>
            <a:off x="426198" y="3842453"/>
            <a:ext cx="6703047" cy="23084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リコール対象商品になっていないか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電源コードや電源プラグが変形・破損していないか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コンセントがたこ足配線になっていないか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ほこりがたまっていないか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機器と周囲の壁や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可燃物との間に十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分な距離が確保できているか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石油ストーブを使用する場合は・・・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燃料は新しい灯油を使い、昨シーズンの灯油は使用していないか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ガソリンを灯油とは別の場所で保管するなど、誤灯油を防ぐ対策をしているか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カートリッジタンクの給油口ふたが確実に閉まっているか、漏れがないか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E61440A-C427-4C7A-95C8-81A3C24E9165}"/>
              </a:ext>
            </a:extLst>
          </p:cNvPr>
          <p:cNvSpPr/>
          <p:nvPr/>
        </p:nvSpPr>
        <p:spPr>
          <a:xfrm>
            <a:off x="456678" y="3635775"/>
            <a:ext cx="6660358" cy="2357974"/>
          </a:xfrm>
          <a:prstGeom prst="roundRect">
            <a:avLst>
              <a:gd name="adj" fmla="val 8349"/>
            </a:avLst>
          </a:prstGeom>
          <a:noFill/>
          <a:ln w="190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5DFBF2F0-8312-D08E-661A-8F53AACEE5FD}"/>
              </a:ext>
            </a:extLst>
          </p:cNvPr>
          <p:cNvSpPr/>
          <p:nvPr/>
        </p:nvSpPr>
        <p:spPr>
          <a:xfrm>
            <a:off x="449526" y="3459554"/>
            <a:ext cx="4379483" cy="361420"/>
          </a:xfrm>
          <a:prstGeom prst="wedgeRoundRectCallout">
            <a:avLst>
              <a:gd name="adj1" fmla="val -5676"/>
              <a:gd name="adj2" fmla="val 30758"/>
              <a:gd name="adj3" fmla="val 16667"/>
            </a:avLst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9966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暖房器具を使用する前のチェックポイント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996600"/>
              </a:highligh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D1B4773-9AA5-A558-4D15-8BE72B3DFE9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3114"/>
          <a:stretch/>
        </p:blipFill>
        <p:spPr>
          <a:xfrm>
            <a:off x="544469" y="1945689"/>
            <a:ext cx="3599904" cy="12057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90D76F1-1FE6-3388-2EB4-3543FB760B1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0349"/>
          <a:stretch/>
        </p:blipFill>
        <p:spPr>
          <a:xfrm>
            <a:off x="4614316" y="1954074"/>
            <a:ext cx="1722771" cy="1288035"/>
          </a:xfrm>
          <a:prstGeom prst="rect">
            <a:avLst/>
          </a:prstGeom>
        </p:spPr>
      </p:pic>
      <p:sp>
        <p:nvSpPr>
          <p:cNvPr id="18" name="テキスト ボックス 63">
            <a:extLst>
              <a:ext uri="{FF2B5EF4-FFF2-40B4-BE49-F238E27FC236}">
                <a16:creationId xmlns:a16="http://schemas.microsoft.com/office/drawing/2014/main" id="{694813D5-D518-7535-33A4-C03757C022E8}"/>
              </a:ext>
            </a:extLst>
          </p:cNvPr>
          <p:cNvSpPr txBox="1"/>
          <p:nvPr/>
        </p:nvSpPr>
        <p:spPr>
          <a:xfrm>
            <a:off x="412007" y="1722942"/>
            <a:ext cx="3992427" cy="2268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●ガソリンの誤給油により爆発的に燃え上がる様子（イメージ）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63">
            <a:extLst>
              <a:ext uri="{FF2B5EF4-FFF2-40B4-BE49-F238E27FC236}">
                <a16:creationId xmlns:a16="http://schemas.microsoft.com/office/drawing/2014/main" id="{C8245546-E073-3AF3-F6E7-45AE3FAE1F46}"/>
              </a:ext>
            </a:extLst>
          </p:cNvPr>
          <p:cNvSpPr txBox="1"/>
          <p:nvPr/>
        </p:nvSpPr>
        <p:spPr>
          <a:xfrm>
            <a:off x="4398404" y="1715486"/>
            <a:ext cx="2629886" cy="1511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●電気ストーブにふとんが接触して発火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 descr="クマ, テーブル, 座る, テディ が含まれている画像&#10;&#10;自動的に生成された説明">
            <a:extLst>
              <a:ext uri="{FF2B5EF4-FFF2-40B4-BE49-F238E27FC236}">
                <a16:creationId xmlns:a16="http://schemas.microsoft.com/office/drawing/2014/main" id="{1B3A829A-C1D5-F27D-6F4D-F74297B1E51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31" y="3886511"/>
            <a:ext cx="1084510" cy="11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ユーザー設定</PresentationFormat>
  <Paragraphs>67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ＭＳ ゴシック</vt:lpstr>
      <vt:lpstr>メイリオ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2024-11-15T01:20:03Z</dcterms:modified>
</cp:coreProperties>
</file>