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8"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B9CAE9"/>
    <a:srgbClr val="93ADDD"/>
    <a:srgbClr val="D5EFE7"/>
    <a:srgbClr val="B3E3D4"/>
    <a:srgbClr val="E3C8F3"/>
    <a:srgbClr val="FCA904"/>
    <a:srgbClr val="EAB200"/>
    <a:srgbClr val="FFED01"/>
    <a:srgbClr val="AEF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p:cViewPr varScale="1">
        <p:scale>
          <a:sx n="62" d="100"/>
          <a:sy n="62" d="100"/>
        </p:scale>
        <p:origin x="2083"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6DE2D7A-22E4-4DD6-BF05-26B4E527BA71}"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412884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DE2D7A-22E4-4DD6-BF05-26B4E527BA71}"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25586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DE2D7A-22E4-4DD6-BF05-26B4E527BA71}"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95959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DE2D7A-22E4-4DD6-BF05-26B4E527BA71}"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09654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DE2D7A-22E4-4DD6-BF05-26B4E527BA71}"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254278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6DE2D7A-22E4-4DD6-BF05-26B4E527BA71}" type="datetimeFigureOut">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80637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6DE2D7A-22E4-4DD6-BF05-26B4E527BA71}" type="datetimeFigureOut">
              <a:rPr kumimoji="1" lang="ja-JP" altLang="en-US" smtClean="0"/>
              <a:t>2024/8/29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70863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6DE2D7A-22E4-4DD6-BF05-26B4E527BA71}" type="datetimeFigureOut">
              <a:rPr kumimoji="1" lang="ja-JP" altLang="en-US" smtClean="0"/>
              <a:t>2024/8/29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288088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E2D7A-22E4-4DD6-BF05-26B4E527BA71}" type="datetimeFigureOut">
              <a:rPr kumimoji="1" lang="ja-JP" altLang="en-US" smtClean="0"/>
              <a:t>2024/8/29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19995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DE2D7A-22E4-4DD6-BF05-26B4E527BA71}" type="datetimeFigureOut">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55603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DE2D7A-22E4-4DD6-BF05-26B4E527BA71}" type="datetimeFigureOut">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83038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6DE2D7A-22E4-4DD6-BF05-26B4E527BA71}" type="datetimeFigureOut">
              <a:rPr kumimoji="1" lang="ja-JP" altLang="en-US" smtClean="0"/>
              <a:t>2024/8/29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6657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w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495" y="0"/>
            <a:ext cx="7562170" cy="2054203"/>
          </a:xfrm>
          <a:prstGeom prst="rect">
            <a:avLst/>
          </a:prstGeom>
          <a:solidFill>
            <a:schemeClr val="bg1"/>
          </a:solidFill>
        </p:spPr>
        <p:txBody>
          <a:bodyPr wrap="square" rtlCol="0">
            <a:spAutoFit/>
          </a:bodyPr>
          <a:lstStyle/>
          <a:p>
            <a:endParaRPr kumimoji="1" lang="ja-JP" altLang="en-US" dirty="0"/>
          </a:p>
        </p:txBody>
      </p:sp>
      <p:sp>
        <p:nvSpPr>
          <p:cNvPr id="14" name="正方形/長方形 13"/>
          <p:cNvSpPr/>
          <p:nvPr/>
        </p:nvSpPr>
        <p:spPr>
          <a:xfrm>
            <a:off x="0" y="0"/>
            <a:ext cx="7559675" cy="10691813"/>
          </a:xfrm>
          <a:prstGeom prst="rect">
            <a:avLst/>
          </a:prstGeom>
          <a:no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横巻き 5"/>
          <p:cNvSpPr/>
          <p:nvPr/>
        </p:nvSpPr>
        <p:spPr>
          <a:xfrm>
            <a:off x="530564" y="2088493"/>
            <a:ext cx="6477000" cy="925830"/>
          </a:xfrm>
          <a:prstGeom prst="horizontalScroll">
            <a:avLst>
              <a:gd name="adj" fmla="val 15475"/>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テキスト ボックス 56"/>
          <p:cNvSpPr txBox="1"/>
          <p:nvPr/>
        </p:nvSpPr>
        <p:spPr>
          <a:xfrm>
            <a:off x="611526" y="2327570"/>
            <a:ext cx="6334125" cy="447675"/>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noAutofit/>
          </a:bodyPr>
          <a:lstStyle/>
          <a:p>
            <a:pPr algn="ctr">
              <a:spcAft>
                <a:spcPts val="0"/>
              </a:spcAft>
            </a:pPr>
            <a:r>
              <a:rPr lang="ja-JP" sz="2400" kern="100" dirty="0">
                <a:ln>
                  <a:noFill/>
                </a:ln>
                <a:solidFill>
                  <a:srgbClr val="FFFFFF"/>
                </a:solidFill>
                <a:effectLst>
                  <a:outerShdw blurRad="38100" dist="19050" dir="2700000" algn="tl">
                    <a:schemeClr val="dk1">
                      <a:alpha val="40000"/>
                    </a:schemeClr>
                  </a:outerShdw>
                </a:effectLst>
                <a:latin typeface="Century" panose="02040604050505020304" pitchFamily="18" charset="0"/>
                <a:ea typeface="HGP創英角ｺﾞｼｯｸUB" panose="020B0900000000000000" pitchFamily="50" charset="-128"/>
                <a:cs typeface="Times New Roman" panose="02020603050405020304" pitchFamily="18" charset="0"/>
              </a:rPr>
              <a:t>令和</a:t>
            </a:r>
            <a:r>
              <a:rPr lang="ja-JP" altLang="en-US" sz="2400" kern="100" dirty="0">
                <a:ln>
                  <a:noFill/>
                </a:ln>
                <a:solidFill>
                  <a:srgbClr val="FFFFFF"/>
                </a:solidFill>
                <a:effectLst>
                  <a:outerShdw blurRad="38100" dist="19050" dir="2700000" algn="tl">
                    <a:schemeClr val="dk1">
                      <a:alpha val="40000"/>
                    </a:schemeClr>
                  </a:outerShdw>
                </a:effectLst>
                <a:latin typeface="Century" panose="02040604050505020304" pitchFamily="18" charset="0"/>
                <a:ea typeface="HGP創英角ｺﾞｼｯｸUB" panose="020B0900000000000000" pitchFamily="50" charset="-128"/>
                <a:cs typeface="Times New Roman" panose="02020603050405020304" pitchFamily="18" charset="0"/>
              </a:rPr>
              <a:t>５</a:t>
            </a:r>
            <a:r>
              <a:rPr lang="ja-JP" sz="2400" kern="100" dirty="0">
                <a:ln>
                  <a:noFill/>
                </a:ln>
                <a:solidFill>
                  <a:srgbClr val="FFFFFF"/>
                </a:solidFill>
                <a:effectLst>
                  <a:outerShdw blurRad="38100" dist="19050" dir="2700000" algn="tl">
                    <a:schemeClr val="dk1">
                      <a:alpha val="40000"/>
                    </a:schemeClr>
                  </a:outerShdw>
                </a:effectLst>
                <a:latin typeface="Century" panose="02040604050505020304" pitchFamily="18" charset="0"/>
                <a:ea typeface="HGP創英角ｺﾞｼｯｸUB" panose="020B0900000000000000" pitchFamily="50" charset="-128"/>
                <a:cs typeface="Times New Roman" panose="02020603050405020304" pitchFamily="18" charset="0"/>
              </a:rPr>
              <a:t>年度　大阪府内の消費生活相談の概要</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フローチャート: 処理 7"/>
          <p:cNvSpPr/>
          <p:nvPr/>
        </p:nvSpPr>
        <p:spPr>
          <a:xfrm>
            <a:off x="206714" y="3063239"/>
            <a:ext cx="7143750" cy="2435455"/>
          </a:xfrm>
          <a:prstGeom prst="flowChartProcess">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2100"/>
              </a:lnSpc>
              <a:spcAft>
                <a:spcPts val="0"/>
              </a:spcAft>
            </a:pPr>
            <a:r>
              <a:rPr lang="en-US" sz="1600" kern="100" dirty="0">
                <a:solidFill>
                  <a:srgbClr val="000000"/>
                </a:solidFill>
                <a:effectLst/>
                <a:latin typeface="Segoe UI Symbol" panose="020B0502040204020203" pitchFamily="34" charset="0"/>
                <a:ea typeface="BIZ UDPゴシック" panose="020B0400000000000000" pitchFamily="50" charset="-128"/>
                <a:cs typeface="Segoe UI Symbol" panose="020B0502040204020203" pitchFamily="34" charset="0"/>
              </a:rPr>
              <a:t>☑</a:t>
            </a:r>
            <a:r>
              <a:rPr lang="ja-JP" altLang="en-US" sz="1600" kern="100" dirty="0">
                <a:solidFill>
                  <a:srgbClr val="000000"/>
                </a:solidFill>
                <a:effectLst/>
                <a:latin typeface="Segoe UI Symbol" panose="020B0502040204020203" pitchFamily="34" charset="0"/>
                <a:ea typeface="BIZ UDPゴシック" panose="020B0400000000000000" pitchFamily="50" charset="-128"/>
                <a:cs typeface="Segoe UI Symbol" panose="020B0502040204020203" pitchFamily="34" charset="0"/>
              </a:rPr>
              <a:t>　</a:t>
            </a:r>
            <a:r>
              <a:rPr lang="ja-JP" sz="140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相談件数　</a:t>
            </a:r>
            <a:r>
              <a:rPr lang="en-US" sz="140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72,</a:t>
            </a:r>
            <a:r>
              <a:rPr lang="en-US" altLang="ja-JP" sz="140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651</a:t>
            </a:r>
            <a:r>
              <a:rPr lang="ja-JP" sz="140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件　（前年度から</a:t>
            </a:r>
            <a:r>
              <a:rPr lang="en-US" altLang="ja-JP" sz="140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214</a:t>
            </a:r>
            <a:r>
              <a:rPr lang="ja-JP" sz="140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件</a:t>
            </a:r>
            <a:r>
              <a:rPr lang="ja-JP" altLang="en-US" sz="1400" u="sng"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減少</a:t>
            </a:r>
            <a:r>
              <a:rPr lang="ja-JP" sz="140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266700" algn="just">
              <a:lnSpc>
                <a:spcPts val="2100"/>
              </a:lnSpc>
              <a:spcAft>
                <a:spcPts val="0"/>
              </a:spcAft>
            </a:pPr>
            <a:r>
              <a:rPr lang="en-US" altLang="ja-JP"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（うち大阪市</a:t>
            </a:r>
            <a:r>
              <a:rPr lang="en-US" altLang="ja-JP" sz="14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19</a:t>
            </a:r>
            <a:r>
              <a:rPr lang="en-US"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834</a:t>
            </a:r>
            <a:r>
              <a:rPr lang="ja-JP"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件　前年度から</a:t>
            </a:r>
            <a:r>
              <a:rPr lang="en-US" altLang="ja-JP" sz="14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en-US" altLang="ja-JP" sz="14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039</a:t>
            </a:r>
            <a:r>
              <a:rPr lang="ja-JP"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件</a:t>
            </a:r>
            <a:r>
              <a:rPr lang="ja-JP" altLang="en-US"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増加</a:t>
            </a:r>
            <a:r>
              <a:rPr lang="ja-JP"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100"/>
              </a:lnSpc>
              <a:spcAft>
                <a:spcPts val="0"/>
              </a:spcAft>
            </a:pPr>
            <a:r>
              <a:rPr lang="en-US" sz="1600" kern="100" dirty="0">
                <a:solidFill>
                  <a:srgbClr val="000000"/>
                </a:solidFill>
                <a:effectLst/>
                <a:latin typeface="BIZ UDPゴシック" panose="020B0400000000000000" pitchFamily="50" charset="-128"/>
                <a:ea typeface="BIZ UDPゴシック" panose="020B0400000000000000" pitchFamily="50" charset="-128"/>
                <a:cs typeface="Segoe UI Symbol" panose="020B0502040204020203" pitchFamily="34" charset="0"/>
              </a:rPr>
              <a:t>☑</a:t>
            </a:r>
            <a:r>
              <a:rPr lang="ja-JP" altLang="en-US" sz="1400" kern="100" dirty="0">
                <a:solidFill>
                  <a:srgbClr val="000000"/>
                </a:solidFill>
                <a:latin typeface="BIZ UDPゴシック" panose="020B0400000000000000" pitchFamily="50" charset="-128"/>
                <a:ea typeface="BIZ UDPゴシック" panose="020B0400000000000000" pitchFamily="50" charset="-128"/>
                <a:cs typeface="Segoe UI Symbol" panose="020B0502040204020203" pitchFamily="34" charset="0"/>
              </a:rPr>
              <a:t>　</a:t>
            </a:r>
            <a:r>
              <a:rPr lang="en-US"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歳未満の</a:t>
            </a:r>
            <a:r>
              <a:rPr lang="ja-JP"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若者の相談</a:t>
            </a:r>
            <a:r>
              <a:rPr lang="ja-JP" altLang="en-US" sz="14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件数は</a:t>
            </a:r>
            <a:r>
              <a:rPr lang="en-US" altLang="ja-JP"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8,890</a:t>
            </a:r>
            <a:r>
              <a:rPr lang="ja-JP"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件</a:t>
            </a:r>
            <a:r>
              <a:rPr lang="ja-JP" altLang="en-US"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で、相談全体に占める割合は</a:t>
            </a:r>
            <a:r>
              <a:rPr lang="ja-JP" altLang="en-US"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横ばい</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100"/>
              </a:lnSpc>
              <a:spcAft>
                <a:spcPts val="0"/>
              </a:spcAft>
            </a:pPr>
            <a:r>
              <a:rPr lang="en-US" sz="1600" kern="100" dirty="0">
                <a:solidFill>
                  <a:srgbClr val="000000"/>
                </a:solidFill>
                <a:effectLst/>
                <a:latin typeface="BIZ UDPゴシック" panose="020B0400000000000000" pitchFamily="50" charset="-128"/>
                <a:ea typeface="BIZ UDPゴシック" panose="020B0400000000000000" pitchFamily="50" charset="-128"/>
                <a:cs typeface="Segoe UI Symbol" panose="020B0502040204020203" pitchFamily="34" charset="0"/>
              </a:rPr>
              <a:t>☑</a:t>
            </a:r>
            <a:r>
              <a:rPr lang="ja-JP" altLang="en-US" sz="1400" kern="100" dirty="0">
                <a:solidFill>
                  <a:srgbClr val="000000"/>
                </a:solidFill>
                <a:latin typeface="BIZ UDPゴシック" panose="020B0400000000000000" pitchFamily="50" charset="-128"/>
                <a:ea typeface="BIZ UDPゴシック" panose="020B0400000000000000" pitchFamily="50" charset="-128"/>
                <a:cs typeface="Segoe UI Symbol" panose="020B0502040204020203" pitchFamily="34" charset="0"/>
              </a:rPr>
              <a:t>　</a:t>
            </a:r>
            <a:r>
              <a:rPr lang="en-US"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65</a:t>
            </a:r>
            <a:r>
              <a:rPr lang="ja-JP"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歳以上の</a:t>
            </a:r>
            <a:r>
              <a:rPr lang="ja-JP"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高齢者の相談件数は</a:t>
            </a:r>
            <a:r>
              <a:rPr lang="en-US" altLang="ja-JP"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a:t>
            </a:r>
            <a:r>
              <a:rPr lang="en-US"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529</a:t>
            </a:r>
            <a:r>
              <a:rPr lang="ja-JP"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件</a:t>
            </a:r>
            <a:r>
              <a:rPr lang="ja-JP"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で</a:t>
            </a:r>
            <a:r>
              <a:rPr lang="ja-JP" altLang="en-US" sz="14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、相談全体に占める割合は</a:t>
            </a:r>
            <a:r>
              <a:rPr lang="ja-JP" altLang="en-US" sz="14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横ばい</a:t>
            </a:r>
            <a:endParaRPr lang="ja-JP" sz="105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indent="-266700" algn="just">
              <a:lnSpc>
                <a:spcPts val="2100"/>
              </a:lnSpc>
              <a:spcAft>
                <a:spcPts val="0"/>
              </a:spcAft>
            </a:pPr>
            <a:r>
              <a:rPr lang="en-US" sz="1600" kern="100" dirty="0">
                <a:solidFill>
                  <a:srgbClr val="000000"/>
                </a:solidFill>
                <a:effectLst/>
                <a:latin typeface="BIZ UDPゴシック" panose="020B0400000000000000" pitchFamily="50" charset="-128"/>
                <a:ea typeface="BIZ UDPゴシック" panose="020B0400000000000000" pitchFamily="50" charset="-128"/>
                <a:cs typeface="Segoe UI Symbol" panose="020B0502040204020203" pitchFamily="34" charset="0"/>
              </a:rPr>
              <a:t>☑</a:t>
            </a:r>
            <a:r>
              <a:rPr lang="ja-JP" altLang="en-US" sz="1400" kern="100" dirty="0">
                <a:solidFill>
                  <a:srgbClr val="000000"/>
                </a:solidFill>
                <a:latin typeface="BIZ UDPゴシック" panose="020B0400000000000000" pitchFamily="50" charset="-128"/>
                <a:ea typeface="BIZ UDPゴシック" panose="020B0400000000000000" pitchFamily="50" charset="-128"/>
                <a:cs typeface="Segoe UI Symbol" panose="020B0502040204020203" pitchFamily="34" charset="0"/>
              </a:rPr>
              <a:t>　</a:t>
            </a:r>
            <a:r>
              <a:rPr lang="ja-JP"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どの年代でも</a:t>
            </a:r>
            <a:r>
              <a:rPr lang="ja-JP"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、商品・役務別の相談件数では</a:t>
            </a:r>
            <a:r>
              <a:rPr lang="ja-JP"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化粧品</a:t>
            </a:r>
            <a:r>
              <a:rPr lang="ja-JP"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や</a:t>
            </a:r>
            <a:r>
              <a:rPr lang="ja-JP"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健康食品</a:t>
            </a:r>
            <a:r>
              <a:rPr lang="ja-JP"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に関する相談が</a:t>
            </a:r>
            <a:br>
              <a:rPr lang="en-US"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en-US"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多く、</a:t>
            </a:r>
            <a:r>
              <a:rPr lang="ja-JP"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「定期購入トラブル」</a:t>
            </a:r>
            <a:r>
              <a:rPr lang="ja-JP" sz="10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4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が原因</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indent="-266700" algn="just">
              <a:lnSpc>
                <a:spcPts val="1700"/>
              </a:lnSpc>
              <a:spcAft>
                <a:spcPts val="0"/>
              </a:spcAft>
            </a:pPr>
            <a:r>
              <a:rPr lang="ja-JP" sz="1400" kern="100" dirty="0">
                <a:solidFill>
                  <a:srgbClr val="000000"/>
                </a:solidFill>
                <a:effectLst/>
                <a:latin typeface="BIZ UDPゴシック" panose="020B0400000000000000" pitchFamily="50" charset="-128"/>
                <a:ea typeface="BIZ UDPゴシック" panose="020B0400000000000000" pitchFamily="50" charset="-128"/>
                <a:cs typeface="Segoe UI Symbol" panose="020B0502040204020203" pitchFamily="34" charset="0"/>
              </a:rPr>
              <a:t>　</a:t>
            </a:r>
            <a:r>
              <a:rPr lang="ja-JP" sz="800" kern="100" dirty="0">
                <a:solidFill>
                  <a:srgbClr val="000000"/>
                </a:solidFill>
                <a:effectLst/>
                <a:latin typeface="BIZ UDPゴシック" panose="020B0400000000000000" pitchFamily="50" charset="-128"/>
                <a:ea typeface="BIZ UDPゴシック" panose="020B0400000000000000" pitchFamily="50" charset="-128"/>
                <a:cs typeface="Segoe UI Symbol" panose="020B0502040204020203" pitchFamily="34" charset="0"/>
              </a:rPr>
              <a:t>　</a:t>
            </a:r>
            <a:r>
              <a:rPr lang="ja-JP" sz="10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）定期購入トラブルとは</a:t>
            </a:r>
            <a:r>
              <a:rPr lang="ja-JP" altLang="en-US" sz="10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「『お試し〇〇円』や『初回限定無料』など、通常より低価格で購入できると表示しながらも</a:t>
            </a:r>
            <a:br>
              <a:rPr lang="en-US" sz="10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sz="1000" kern="100" dirty="0">
                <a:solidFill>
                  <a:srgbClr val="000000"/>
                </a:solidFill>
                <a:effectLst/>
                <a:latin typeface="BIZ UDPゴシック" panose="020B0400000000000000" pitchFamily="50" charset="-128"/>
                <a:ea typeface="BIZ UDPゴシック" panose="020B0400000000000000" pitchFamily="50" charset="-128"/>
                <a:cs typeface="Segoe UI Symbol" panose="020B0502040204020203" pitchFamily="34" charset="0"/>
              </a:rPr>
              <a:t>　　　　　　　　　　　　　　　　　　</a:t>
            </a:r>
            <a:r>
              <a:rPr lang="ja-JP" altLang="en-US" sz="1000" kern="100" dirty="0">
                <a:solidFill>
                  <a:srgbClr val="000000"/>
                </a:solidFill>
                <a:effectLst/>
                <a:latin typeface="BIZ UDPゴシック" panose="020B0400000000000000" pitchFamily="50" charset="-128"/>
                <a:ea typeface="BIZ UDPゴシック" panose="020B0400000000000000" pitchFamily="50" charset="-128"/>
                <a:cs typeface="Segoe UI Symbol" panose="020B0502040204020203" pitchFamily="34" charset="0"/>
              </a:rPr>
              <a:t>　　</a:t>
            </a:r>
            <a:r>
              <a:rPr lang="ja-JP" sz="1000" kern="100" dirty="0">
                <a:solidFill>
                  <a:srgbClr val="000000"/>
                </a:solidFill>
                <a:effectLst/>
                <a:latin typeface="BIZ UDPゴシック" panose="020B0400000000000000" pitchFamily="50" charset="-128"/>
                <a:ea typeface="BIZ UDPゴシック" panose="020B0400000000000000" pitchFamily="50" charset="-128"/>
                <a:cs typeface="Segoe UI Symbol" panose="020B0502040204020203" pitchFamily="34" charset="0"/>
              </a:rPr>
              <a:t>実際は複数回の購入が条件である定期購入だった」というようなトラブルのこと</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3" name="グループ化 2"/>
          <p:cNvGrpSpPr/>
          <p:nvPr/>
        </p:nvGrpSpPr>
        <p:grpSpPr>
          <a:xfrm>
            <a:off x="5459730" y="741059"/>
            <a:ext cx="1170539" cy="1152000"/>
            <a:chOff x="5421630" y="673992"/>
            <a:chExt cx="1170539" cy="1152000"/>
          </a:xfrm>
        </p:grpSpPr>
        <p:sp>
          <p:nvSpPr>
            <p:cNvPr id="11" name="円/楕円 1"/>
            <p:cNvSpPr>
              <a:spLocks noChangeAspect="1"/>
            </p:cNvSpPr>
            <p:nvPr/>
          </p:nvSpPr>
          <p:spPr>
            <a:xfrm>
              <a:off x="5421630" y="673992"/>
              <a:ext cx="1170539" cy="1152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600" kern="100">
                  <a:solidFill>
                    <a:srgbClr val="FFFFFF"/>
                  </a:solidFill>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12" name="フローチャート: 処理 11"/>
            <p:cNvSpPr/>
            <p:nvPr/>
          </p:nvSpPr>
          <p:spPr>
            <a:xfrm>
              <a:off x="5464409" y="944191"/>
              <a:ext cx="1108710" cy="6191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2200" kern="100" dirty="0">
                  <a:ln w="9525" cap="rnd" cmpd="sng" algn="ctr">
                    <a:solidFill>
                      <a:srgbClr val="FFFFFF"/>
                    </a:solidFill>
                    <a:prstDash val="solid"/>
                    <a:bevel/>
                  </a:ln>
                  <a:solidFill>
                    <a:srgbClr val="FFFFFF"/>
                  </a:solidFill>
                  <a:effectLst/>
                  <a:ea typeface="ＭＳ 明朝" panose="02020609040205080304" pitchFamily="17" charset="-128"/>
                  <a:cs typeface="Times New Roman" panose="02020603050405020304" pitchFamily="18" charset="0"/>
                </a:rPr>
                <a:t>Vol.11</a:t>
              </a:r>
              <a:r>
                <a:rPr lang="en-US" altLang="ja-JP" sz="2200" kern="100" dirty="0">
                  <a:ln w="9525" cap="rnd" cmpd="sng" algn="ctr">
                    <a:solidFill>
                      <a:srgbClr val="FFFFFF"/>
                    </a:solidFill>
                    <a:prstDash val="solid"/>
                    <a:bevel/>
                  </a:ln>
                  <a:solidFill>
                    <a:srgbClr val="FFFFFF"/>
                  </a:solidFill>
                  <a:effectLst/>
                  <a:ea typeface="ＭＳ 明朝" panose="02020609040205080304" pitchFamily="17" charset="-128"/>
                  <a:cs typeface="Times New Roman" panose="02020603050405020304" pitchFamily="18" charset="0"/>
                </a:rPr>
                <a:t>5</a:t>
              </a:r>
              <a:endParaRPr lang="ja-JP" sz="1050" kern="100" dirty="0">
                <a:effectLst/>
                <a:ea typeface="ＭＳ 明朝" panose="02020609040205080304" pitchFamily="17" charset="-128"/>
                <a:cs typeface="Times New Roman" panose="02020603050405020304" pitchFamily="18" charset="0"/>
              </a:endParaRPr>
            </a:p>
          </p:txBody>
        </p:sp>
      </p:grpSp>
      <p:sp>
        <p:nvSpPr>
          <p:cNvPr id="13" name="フローチャート: 処理 12"/>
          <p:cNvSpPr/>
          <p:nvPr/>
        </p:nvSpPr>
        <p:spPr bwMode="hidden">
          <a:xfrm>
            <a:off x="6170979" y="93956"/>
            <a:ext cx="1295400" cy="495300"/>
          </a:xfrm>
          <a:prstGeom prst="flowChartProcess">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kern="100" dirty="0">
                <a:solidFill>
                  <a:srgbClr val="000000"/>
                </a:solidFill>
                <a:effectLst/>
                <a:latin typeface="BIZ UDPゴシック" panose="020B0400000000000000" pitchFamily="50" charset="-128"/>
                <a:ea typeface="ＭＳ 明朝" panose="02020609040205080304" pitchFamily="17" charset="-128"/>
                <a:cs typeface="Times New Roman" panose="02020603050405020304" pitchFamily="18" charset="0"/>
              </a:rPr>
              <a:t>202</a:t>
            </a:r>
            <a:r>
              <a:rPr lang="en-US" altLang="ja-JP" sz="1100" kern="100" dirty="0">
                <a:solidFill>
                  <a:srgbClr val="000000"/>
                </a:solidFill>
                <a:effectLst/>
                <a:latin typeface="BIZ UDPゴシック" panose="020B0400000000000000" pitchFamily="50" charset="-128"/>
                <a:ea typeface="ＭＳ 明朝" panose="02020609040205080304" pitchFamily="17" charset="-128"/>
                <a:cs typeface="Times New Roman" panose="02020603050405020304" pitchFamily="18" charset="0"/>
              </a:rPr>
              <a:t>4</a:t>
            </a:r>
            <a:r>
              <a:rPr lang="ja-JP" sz="1100" kern="100" dirty="0">
                <a:solidFill>
                  <a:srgbClr val="000000"/>
                </a:solidFill>
                <a:effectLst/>
                <a:ea typeface="BIZ UDPゴシック" panose="020B0400000000000000" pitchFamily="50" charset="-128"/>
                <a:cs typeface="Times New Roman" panose="02020603050405020304" pitchFamily="18" charset="0"/>
              </a:rPr>
              <a:t>年</a:t>
            </a:r>
            <a:r>
              <a:rPr lang="ja-JP" altLang="en-US" sz="1100" kern="100" dirty="0">
                <a:solidFill>
                  <a:srgbClr val="000000"/>
                </a:solidFill>
                <a:effectLst/>
                <a:ea typeface="BIZ UDPゴシック" panose="020B0400000000000000" pitchFamily="50" charset="-128"/>
                <a:cs typeface="Times New Roman" panose="02020603050405020304" pitchFamily="18" charset="0"/>
              </a:rPr>
              <a:t>８</a:t>
            </a:r>
            <a:r>
              <a:rPr lang="ja-JP" sz="1100" kern="100" dirty="0">
                <a:solidFill>
                  <a:srgbClr val="000000"/>
                </a:solidFill>
                <a:effectLst/>
                <a:ea typeface="BIZ UDPゴシック" panose="020B0400000000000000" pitchFamily="50" charset="-128"/>
                <a:cs typeface="Times New Roman" panose="02020603050405020304" pitchFamily="18" charset="0"/>
              </a:rPr>
              <a:t>月</a:t>
            </a:r>
            <a:endParaRPr lang="ja-JP" sz="1050" kern="100" dirty="0">
              <a:effectLst/>
              <a:ea typeface="ＭＳ 明朝" panose="02020609040205080304" pitchFamily="17" charset="-128"/>
              <a:cs typeface="Times New Roman" panose="02020603050405020304" pitchFamily="18" charset="0"/>
            </a:endParaRPr>
          </a:p>
        </p:txBody>
      </p:sp>
      <p:pic>
        <p:nvPicPr>
          <p:cNvPr id="2" name="図 1"/>
          <p:cNvPicPr>
            <a:picLocks noChangeAspect="1"/>
          </p:cNvPicPr>
          <p:nvPr/>
        </p:nvPicPr>
        <p:blipFill>
          <a:blip r:embed="rId2"/>
          <a:stretch>
            <a:fillRect/>
          </a:stretch>
        </p:blipFill>
        <p:spPr>
          <a:xfrm>
            <a:off x="286841" y="145615"/>
            <a:ext cx="4598576" cy="1852107"/>
          </a:xfrm>
          <a:prstGeom prst="rect">
            <a:avLst/>
          </a:prstGeom>
        </p:spPr>
      </p:pic>
      <p:sp>
        <p:nvSpPr>
          <p:cNvPr id="23" name="テキスト ボックス 17"/>
          <p:cNvSpPr txBox="1"/>
          <p:nvPr/>
        </p:nvSpPr>
        <p:spPr>
          <a:xfrm>
            <a:off x="2493711" y="184443"/>
            <a:ext cx="2637789" cy="3143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大阪府・大阪市　消費生活情報</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フローチャート: 処理 25"/>
          <p:cNvSpPr/>
          <p:nvPr/>
        </p:nvSpPr>
        <p:spPr>
          <a:xfrm>
            <a:off x="206714" y="5575672"/>
            <a:ext cx="7141845" cy="4869871"/>
          </a:xfrm>
          <a:prstGeom prst="flowChartProcess">
            <a:avLst/>
          </a:prstGeom>
          <a:ln w="19050">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indent="5734050" algn="l">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29" name="角丸四角形吹き出し 28"/>
          <p:cNvSpPr/>
          <p:nvPr/>
        </p:nvSpPr>
        <p:spPr>
          <a:xfrm>
            <a:off x="2191273" y="6821620"/>
            <a:ext cx="4995574" cy="1455458"/>
          </a:xfrm>
          <a:prstGeom prst="wedgeRoundRectCallout">
            <a:avLst>
              <a:gd name="adj1" fmla="val -56249"/>
              <a:gd name="adj2" fmla="val 8163"/>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endParaRPr lang="en-US" altLang="ja-JP" sz="5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spcAft>
                <a:spcPts val="0"/>
              </a:spcAft>
            </a:pPr>
            <a:r>
              <a:rPr lang="ja-JP" altLang="en-US" sz="12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昨日、排水溝から水漏れし、ネット広告で</a:t>
            </a:r>
            <a:r>
              <a:rPr lang="en-US" altLang="ja-JP" sz="12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500</a:t>
            </a:r>
            <a:r>
              <a:rPr lang="ja-JP" altLang="en-US" sz="12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円から</a:t>
            </a:r>
            <a:r>
              <a:rPr lang="ja-JP" altLang="en-US" sz="12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修理できると書いてあった事業者に慌てて依頼した。事業者からは「パイプが破損している、部品の交換が必要だ」と指摘された。</a:t>
            </a:r>
            <a:endParaRPr lang="en-US" altLang="ja-JP" sz="12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spcAft>
                <a:spcPts val="0"/>
              </a:spcAft>
            </a:pPr>
            <a:r>
              <a:rPr lang="ja-JP" altLang="en-US" sz="12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最初に「</a:t>
            </a:r>
            <a:r>
              <a:rPr lang="en-US" altLang="ja-JP" sz="12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40</a:t>
            </a:r>
            <a:r>
              <a:rPr lang="ja-JP" altLang="en-US" sz="12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万円」という話だったが、最終的には</a:t>
            </a:r>
            <a:r>
              <a:rPr lang="ja-JP" altLang="en-US" sz="12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2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120</a:t>
            </a:r>
            <a:r>
              <a:rPr lang="ja-JP" altLang="en-US" sz="12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ja-JP" altLang="en-US" sz="12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の工事契約書にサインしてしまい、修理してもらった。修理後、現金で一括支払するよう言われた。高額すぎる。</a:t>
            </a:r>
            <a:endParaRPr lang="ja-JP" sz="12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0" name="角丸四角形 29"/>
          <p:cNvSpPr/>
          <p:nvPr/>
        </p:nvSpPr>
        <p:spPr>
          <a:xfrm>
            <a:off x="2206497" y="6639375"/>
            <a:ext cx="1190625" cy="320410"/>
          </a:xfrm>
          <a:prstGeom prst="round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b="1" kern="100" dirty="0">
                <a:effectLst/>
                <a:ea typeface="BIZ UDPゴシック" panose="020B0400000000000000" pitchFamily="50" charset="-128"/>
                <a:cs typeface="Times New Roman" panose="02020603050405020304" pitchFamily="18" charset="0"/>
              </a:rPr>
              <a:t>相談事例</a:t>
            </a:r>
            <a:endParaRPr lang="ja-JP" sz="1050" kern="100" dirty="0">
              <a:effectLst/>
              <a:ea typeface="ＭＳ 明朝" panose="02020609040205080304" pitchFamily="17" charset="-128"/>
              <a:cs typeface="Times New Roman" panose="02020603050405020304" pitchFamily="18" charset="0"/>
            </a:endParaRPr>
          </a:p>
        </p:txBody>
      </p:sp>
      <p:sp>
        <p:nvSpPr>
          <p:cNvPr id="31" name="角丸四角形吹き出し 30"/>
          <p:cNvSpPr/>
          <p:nvPr/>
        </p:nvSpPr>
        <p:spPr>
          <a:xfrm>
            <a:off x="375284" y="8405876"/>
            <a:ext cx="5891221" cy="1899055"/>
          </a:xfrm>
          <a:prstGeom prst="wedgeRoundRectCallout">
            <a:avLst>
              <a:gd name="adj1" fmla="val 54331"/>
              <a:gd name="adj2" fmla="val 18138"/>
              <a:gd name="adj3" fmla="val 16667"/>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indent="-285750">
              <a:spcAft>
                <a:spcPts val="0"/>
              </a:spcAft>
              <a:buFont typeface="Wingdings" panose="05000000000000000000" pitchFamily="2" charset="2"/>
              <a:buChar char="l"/>
            </a:pPr>
            <a:r>
              <a:rPr lang="ja-JP" altLang="en-US" sz="13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水漏れや鍵のトラブルなどは、慌てて事業者を呼んでしまいがちですが、</a:t>
            </a:r>
            <a:r>
              <a:rPr lang="ja-JP" altLang="en-US" sz="1300" b="1"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事前に、作業内容や料金、出張費や見積もり料の有無を確認</a:t>
            </a:r>
            <a:r>
              <a:rPr lang="ja-JP" altLang="en-US" sz="13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しましょう。</a:t>
            </a:r>
            <a:endParaRPr lang="en-US" altLang="ja-JP" sz="13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spcAft>
                <a:spcPts val="0"/>
              </a:spcAft>
              <a:buFont typeface="Wingdings" panose="05000000000000000000" pitchFamily="2" charset="2"/>
              <a:buChar char="l"/>
            </a:pPr>
            <a:r>
              <a:rPr lang="ja-JP" altLang="en-US" sz="13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消費者が事業者に修理のための訪問を依頼した場合であっても、安価な広告の表示額と相当の開きがある高額な請求を受けたときには、</a:t>
            </a:r>
            <a:r>
              <a:rPr lang="ja-JP" altLang="en-US" sz="1300" b="1"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クーリング・オフが可能</a:t>
            </a:r>
            <a:r>
              <a:rPr lang="ja-JP" altLang="en-US" sz="13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と考えられます。</a:t>
            </a:r>
            <a:endParaRPr lang="en-US" altLang="ja-JP" sz="13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spcAft>
                <a:spcPts val="0"/>
              </a:spcAft>
              <a:buFont typeface="Wingdings" panose="05000000000000000000" pitchFamily="2" charset="2"/>
              <a:buChar char="l"/>
            </a:pPr>
            <a:r>
              <a:rPr lang="ja-JP" altLang="en-US" sz="13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現金で支払いをした場合、クーリング・オフを通知しても被害回復が困難な場合があります。</a:t>
            </a:r>
            <a:r>
              <a:rPr lang="ja-JP" altLang="en-US" sz="1300" b="1"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契約金額に納得できなければ、現金払いを求められても応じないよう</a:t>
            </a:r>
            <a:r>
              <a:rPr lang="ja-JP" altLang="en-US" sz="13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にしましょう。</a:t>
            </a:r>
            <a:endParaRPr lang="en-US" altLang="ja-JP" sz="13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3" name="爆発 2 32"/>
          <p:cNvSpPr/>
          <p:nvPr/>
        </p:nvSpPr>
        <p:spPr>
          <a:xfrm rot="282699">
            <a:off x="1480467" y="5424629"/>
            <a:ext cx="5292725" cy="1325245"/>
          </a:xfrm>
          <a:prstGeom prst="irregularSeal2">
            <a:avLst/>
          </a:prstGeom>
          <a:solidFill>
            <a:srgbClr val="FFED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 name="テキスト ボックス 67"/>
          <p:cNvSpPr txBox="1"/>
          <p:nvPr/>
        </p:nvSpPr>
        <p:spPr>
          <a:xfrm>
            <a:off x="510558" y="5785638"/>
            <a:ext cx="7131977" cy="650053"/>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noAutofit/>
          </a:bodyPr>
          <a:lstStyle/>
          <a:p>
            <a:pPr algn="ctr">
              <a:spcAft>
                <a:spcPts val="0"/>
              </a:spcAft>
            </a:pPr>
            <a:r>
              <a:rPr lang="ja-JP" altLang="en-US" sz="2200" kern="100" dirty="0">
                <a:solidFill>
                  <a:srgbClr val="000000"/>
                </a:solidFill>
                <a:effectLst>
                  <a:outerShdw blurRad="38100" dist="19050" dir="2700000" algn="tl">
                    <a:schemeClr val="dk1">
                      <a:alpha val="40000"/>
                    </a:schemeClr>
                  </a:outerShdw>
                </a:effectLst>
                <a:latin typeface="Century" panose="02040604050505020304" pitchFamily="18" charset="0"/>
                <a:ea typeface="HGP創英角ｺﾞｼｯｸUB" panose="020B0900000000000000" pitchFamily="50" charset="-128"/>
                <a:cs typeface="Times New Roman" panose="02020603050405020304" pitchFamily="18" charset="0"/>
              </a:rPr>
              <a:t>こんなときは慌てないで！</a:t>
            </a:r>
            <a:endParaRPr lang="en-US" altLang="ja-JP" sz="2200" kern="100" dirty="0">
              <a:solidFill>
                <a:srgbClr val="000000"/>
              </a:solidFill>
              <a:effectLst>
                <a:outerShdw blurRad="38100" dist="19050" dir="2700000" algn="tl">
                  <a:schemeClr val="dk1">
                    <a:alpha val="40000"/>
                  </a:schemeClr>
                </a:outerShdw>
              </a:effectLst>
              <a:latin typeface="Century" panose="02040604050505020304" pitchFamily="18" charset="0"/>
              <a:ea typeface="HGP創英角ｺﾞｼｯｸUB" panose="020B0900000000000000" pitchFamily="50" charset="-128"/>
              <a:cs typeface="Times New Roman" panose="02020603050405020304" pitchFamily="18" charset="0"/>
            </a:endParaRPr>
          </a:p>
          <a:p>
            <a:pPr algn="ctr">
              <a:spcAft>
                <a:spcPts val="0"/>
              </a:spcAft>
            </a:pPr>
            <a:r>
              <a:rPr lang="ja-JP" altLang="en-US" sz="1400" kern="100" dirty="0">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rPr>
              <a:t>急な水漏れ、排水管の詰まり、鍵のトラブル！</a:t>
            </a:r>
            <a:endParaRPr lang="ja-JP" sz="1400" kern="100" dirty="0">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pic>
        <p:nvPicPr>
          <p:cNvPr id="39" name="図 38">
            <a:extLst>
              <a:ext uri="{FF2B5EF4-FFF2-40B4-BE49-F238E27FC236}">
                <a16:creationId xmlns:a16="http://schemas.microsoft.com/office/drawing/2014/main" id="{5FC039C5-0484-4678-A873-B8FD89363232}"/>
              </a:ext>
            </a:extLst>
          </p:cNvPr>
          <p:cNvPicPr>
            <a:picLocks noChangeAspect="1"/>
          </p:cNvPicPr>
          <p:nvPr/>
        </p:nvPicPr>
        <p:blipFill>
          <a:blip r:embed="rId3"/>
          <a:stretch>
            <a:fillRect/>
          </a:stretch>
        </p:blipFill>
        <p:spPr>
          <a:xfrm>
            <a:off x="5832702" y="8913436"/>
            <a:ext cx="1512000" cy="1534237"/>
          </a:xfrm>
          <a:prstGeom prst="rect">
            <a:avLst/>
          </a:prstGeom>
        </p:spPr>
      </p:pic>
      <p:pic>
        <p:nvPicPr>
          <p:cNvPr id="5" name="図 4">
            <a:extLst>
              <a:ext uri="{FF2B5EF4-FFF2-40B4-BE49-F238E27FC236}">
                <a16:creationId xmlns:a16="http://schemas.microsoft.com/office/drawing/2014/main" id="{4DA782DE-6E10-43AE-B68E-ECDBA0A79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39" y="5802894"/>
            <a:ext cx="2009652" cy="2009652"/>
          </a:xfrm>
          <a:prstGeom prst="rect">
            <a:avLst/>
          </a:prstGeom>
        </p:spPr>
      </p:pic>
      <p:pic>
        <p:nvPicPr>
          <p:cNvPr id="15" name="図 14">
            <a:extLst>
              <a:ext uri="{FF2B5EF4-FFF2-40B4-BE49-F238E27FC236}">
                <a16:creationId xmlns:a16="http://schemas.microsoft.com/office/drawing/2014/main" id="{42189610-EEA1-44CD-9117-782B1A24BCE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091" b="89474" l="3719" r="95868">
                        <a14:foregroundMark x1="37190" y1="20574" x2="37190" y2="20574"/>
                        <a14:foregroundMark x1="20661" y1="13876" x2="20661" y2="13876"/>
                        <a14:foregroundMark x1="18595" y1="13876" x2="14876" y2="16746"/>
                        <a14:foregroundMark x1="13636" y1="21053" x2="7851" y2="59330"/>
                        <a14:foregroundMark x1="7851" y1="59330" x2="73554" y2="77990"/>
                        <a14:foregroundMark x1="73554" y1="77990" x2="88430" y2="61244"/>
                        <a14:foregroundMark x1="88430" y1="61244" x2="89256" y2="32536"/>
                        <a14:foregroundMark x1="89256" y1="32536" x2="20248" y2="13876"/>
                        <a14:foregroundMark x1="20248" y1="13876" x2="13636" y2="20096"/>
                        <a14:foregroundMark x1="52066" y1="46890" x2="52893" y2="45933"/>
                        <a14:foregroundMark x1="92975" y1="29665" x2="92149" y2="37321"/>
                        <a14:foregroundMark x1="95868" y1="26794" x2="95455" y2="30144"/>
                        <a14:foregroundMark x1="3719" y1="71770" x2="4545" y2="69856"/>
                        <a14:foregroundMark x1="82231" y1="88038" x2="78099" y2="87081"/>
                        <a14:foregroundMark x1="81405" y1="44498" x2="51653" y2="60766"/>
                        <a14:foregroundMark x1="51653" y1="60766" x2="65702" y2="66986"/>
                      </a14:backgroundRemoval>
                    </a14:imgEffect>
                  </a14:imgLayer>
                </a14:imgProps>
              </a:ext>
              <a:ext uri="{28A0092B-C50C-407E-A947-70E740481C1C}">
                <a14:useLocalDpi xmlns:a14="http://schemas.microsoft.com/office/drawing/2010/main" val="0"/>
              </a:ext>
            </a:extLst>
          </a:blip>
          <a:stretch>
            <a:fillRect/>
          </a:stretch>
        </p:blipFill>
        <p:spPr>
          <a:xfrm rot="620264">
            <a:off x="5884054" y="5573165"/>
            <a:ext cx="1445109" cy="1248049"/>
          </a:xfrm>
          <a:prstGeom prst="rect">
            <a:avLst/>
          </a:prstGeom>
        </p:spPr>
      </p:pic>
      <p:sp>
        <p:nvSpPr>
          <p:cNvPr id="4" name="角丸四角形 25">
            <a:extLst>
              <a:ext uri="{FF2B5EF4-FFF2-40B4-BE49-F238E27FC236}">
                <a16:creationId xmlns:a16="http://schemas.microsoft.com/office/drawing/2014/main" id="{8E9551EE-3A07-68FE-3D1D-6C36827F0931}"/>
              </a:ext>
            </a:extLst>
          </p:cNvPr>
          <p:cNvSpPr/>
          <p:nvPr/>
        </p:nvSpPr>
        <p:spPr>
          <a:xfrm>
            <a:off x="392284" y="8192089"/>
            <a:ext cx="1374600" cy="320154"/>
          </a:xfrm>
          <a:prstGeom prst="roundRect">
            <a:avLst/>
          </a:prstGeom>
          <a:solidFill>
            <a:srgbClr val="FCA904"/>
          </a:solidFill>
          <a:ln w="19050">
            <a:solidFill>
              <a:srgbClr val="FCA90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300" kern="100" dirty="0">
                <a:solidFill>
                  <a:srgbClr val="FFFFFF"/>
                </a:solidFill>
                <a:effectLst/>
                <a:ea typeface="BIZ UDPゴシック" panose="020B0400000000000000" pitchFamily="50" charset="-128"/>
                <a:cs typeface="Times New Roman" panose="02020603050405020304" pitchFamily="18" charset="0"/>
              </a:rPr>
              <a:t>＼</a:t>
            </a:r>
            <a:r>
              <a:rPr lang="ja-JP" sz="1400" b="1" kern="100" dirty="0">
                <a:solidFill>
                  <a:srgbClr val="FFFFFF"/>
                </a:solidFill>
                <a:effectLst/>
                <a:ea typeface="BIZ UDPゴシック" panose="020B0400000000000000" pitchFamily="50" charset="-128"/>
                <a:cs typeface="Times New Roman" panose="02020603050405020304" pitchFamily="18" charset="0"/>
              </a:rPr>
              <a:t>アドバイス</a:t>
            </a:r>
            <a:r>
              <a:rPr lang="ja-JP" altLang="en-US" sz="1300" kern="100" dirty="0">
                <a:solidFill>
                  <a:srgbClr val="FFFFFF"/>
                </a:solidFill>
                <a:effectLst/>
                <a:ea typeface="BIZ UDPゴシック" panose="020B0400000000000000" pitchFamily="50" charset="-128"/>
                <a:cs typeface="Times New Roman" panose="02020603050405020304" pitchFamily="18" charset="0"/>
              </a:rPr>
              <a:t>／</a:t>
            </a:r>
            <a:endParaRPr lang="ja-JP" sz="1300" kern="100" dirty="0">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11804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3" name="正方形/長方形 62"/>
          <p:cNvSpPr/>
          <p:nvPr/>
        </p:nvSpPr>
        <p:spPr>
          <a:xfrm>
            <a:off x="0" y="0"/>
            <a:ext cx="7559675" cy="10691813"/>
          </a:xfrm>
          <a:prstGeom prst="rect">
            <a:avLst/>
          </a:prstGeom>
          <a:no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42"/>
          <p:cNvSpPr txBox="1"/>
          <p:nvPr/>
        </p:nvSpPr>
        <p:spPr>
          <a:xfrm>
            <a:off x="247964" y="9346108"/>
            <a:ext cx="7063740" cy="1209706"/>
          </a:xfrm>
          <a:prstGeom prst="rect">
            <a:avLst/>
          </a:prstGeom>
          <a:solidFill>
            <a:schemeClr val="lt1"/>
          </a:solidFill>
          <a:ln w="22225" cmpd="sng">
            <a:solidFill>
              <a:schemeClr val="tx2"/>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3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大阪府消費生活センター　 ☎</a:t>
            </a:r>
            <a:r>
              <a:rPr lang="en-US" altLang="ja-JP" sz="13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06-6616-0888</a:t>
            </a:r>
          </a:p>
          <a:p>
            <a:pPr algn="just">
              <a:spcAft>
                <a:spcPts val="0"/>
              </a:spcAft>
            </a:pPr>
            <a:r>
              <a:rPr lang="ja-JP" altLang="en-US" sz="13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ホームページ：</a:t>
            </a:r>
            <a:r>
              <a:rPr lang="en-US" altLang="ja-JP" sz="13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https://www.pref.osaka.lg.jp/o070120/shouhi/ichiran.html</a:t>
            </a:r>
          </a:p>
          <a:p>
            <a:pPr algn="just">
              <a:spcAft>
                <a:spcPts val="0"/>
              </a:spcAft>
            </a:pPr>
            <a:endParaRPr lang="en-US" altLang="ja-JP" sz="13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altLang="en-US" sz="13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大阪市消費者センター　　　☎</a:t>
            </a:r>
            <a:r>
              <a:rPr lang="en-US" altLang="ja-JP" sz="13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06-6614-0999</a:t>
            </a:r>
          </a:p>
          <a:p>
            <a:pPr algn="just">
              <a:spcAft>
                <a:spcPts val="0"/>
              </a:spcAft>
            </a:pPr>
            <a:r>
              <a:rPr lang="ja-JP" altLang="en-US" sz="13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ホームページ：</a:t>
            </a:r>
            <a:r>
              <a:rPr lang="en-US" altLang="ja-JP" sz="13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https://www.city.osaka.lg.jp/lnet/</a:t>
            </a:r>
            <a:endParaRPr lang="en-US" sz="1200" b="1" u="sng" kern="100" dirty="0">
              <a:solidFill>
                <a:srgbClr val="0563C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3" name="フローチャート: 処理 32"/>
          <p:cNvSpPr/>
          <p:nvPr/>
        </p:nvSpPr>
        <p:spPr>
          <a:xfrm>
            <a:off x="247964" y="444939"/>
            <a:ext cx="7063740" cy="6484204"/>
          </a:xfrm>
          <a:prstGeom prst="flowChartProcess">
            <a:avLst/>
          </a:prstGeom>
          <a:solidFill>
            <a:sysClr val="window" lastClr="FFFFFF"/>
          </a:solidFill>
          <a:ln w="19050" cap="flat" cmpd="sng" algn="ctr">
            <a:solidFill>
              <a:schemeClr val="tx2"/>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050" kern="100" dirty="0">
                <a:solidFill>
                  <a:srgbClr val="00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4" name="テキスト ボックス 188"/>
          <p:cNvSpPr txBox="1"/>
          <p:nvPr/>
        </p:nvSpPr>
        <p:spPr>
          <a:xfrm>
            <a:off x="247964" y="7055730"/>
            <a:ext cx="7063740" cy="1035390"/>
          </a:xfrm>
          <a:prstGeom prst="rect">
            <a:avLst/>
          </a:prstGeom>
          <a:solidFill>
            <a:schemeClr val="lt1"/>
          </a:solidFill>
          <a:ln w="19050">
            <a:solidFill>
              <a:schemeClr val="tx2"/>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○首長メッセージ</a:t>
            </a: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altLang="en-US" sz="1050" kern="100" dirty="0">
                <a:effectLst/>
                <a:latin typeface="Century" panose="02040604050505020304" pitchFamily="18" charset="0"/>
                <a:ea typeface="HGP創英ﾌﾟﾚｾﾞﾝｽEB" panose="02020800000000000000" pitchFamily="18" charset="-128"/>
                <a:cs typeface="Times New Roman" panose="02020603050405020304" pitchFamily="18" charset="0"/>
              </a:rPr>
              <a:t>　</a:t>
            </a:r>
            <a:r>
              <a:rPr lang="ja-JP" altLang="ja-JP" sz="1050" kern="100" dirty="0">
                <a:effectLst/>
                <a:latin typeface="Century" panose="02040604050505020304" pitchFamily="18" charset="0"/>
                <a:ea typeface="HGP創英ﾌﾟﾚｾﾞﾝｽEB" panose="02020800000000000000" pitchFamily="18" charset="-128"/>
                <a:cs typeface="Times New Roman" panose="02020603050405020304" pitchFamily="18" charset="0"/>
              </a:rPr>
              <a:t>私たちは府民の皆様の安全・安心な消費生活の実現を図るため、将来にわたって、消費者行政に全力で取り組みます。</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大阪府知事、大阪市長、堺市長、岸和田市長、豊中市長、池田市長、吹田市長、泉大津市長、高槻市長、貝塚市長、守口市長、枚方市長、</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2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茨木市長、八尾市長、泉佐野市長、富田林市長、寝屋川市長、河内長野市長、松原市長、大東市長、和泉市長、箕面市長、柏原市長、</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2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羽曳野市長、門真市長、摂津市長、高石市長、藤井寺市長、東大阪市長、泉南市長、四條畷市長、交野市長、大阪狭山市長、阪南市長、</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2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島本町長、豊能町長、</a:t>
            </a: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能勢町長、</a:t>
            </a:r>
            <a:r>
              <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忠岡町長、熊取町長、田尻町長、岬町長、太子町長、河南町長、千早赤阪村長</a:t>
            </a: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角丸四角形 17"/>
          <p:cNvSpPr/>
          <p:nvPr/>
        </p:nvSpPr>
        <p:spPr>
          <a:xfrm>
            <a:off x="1661788" y="244057"/>
            <a:ext cx="4736781" cy="497608"/>
          </a:xfrm>
          <a:prstGeom prst="roundRect">
            <a:avLst/>
          </a:prstGeom>
          <a:solidFill>
            <a:srgbClr val="FFED01"/>
          </a:solidFill>
          <a:ln>
            <a:solidFill>
              <a:srgbClr val="FFED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2000" u="sng" kern="100" dirty="0">
                <a:solidFill>
                  <a:schemeClr val="tx1"/>
                </a:solidFill>
                <a:effectLst>
                  <a:outerShdw blurRad="50800" dist="38100" dir="2700000" algn="tl">
                    <a:srgbClr val="000000">
                      <a:alpha val="40000"/>
                    </a:srgbClr>
                  </a:outerShdw>
                </a:effectLst>
                <a:ea typeface="HGP創英角ｺﾞｼｯｸUB" panose="020B0900000000000000" pitchFamily="50" charset="-128"/>
                <a:cs typeface="Times New Roman" panose="02020603050405020304" pitchFamily="18" charset="0"/>
              </a:rPr>
              <a:t>「インターネットゲーム課金」にご注意！　　　</a:t>
            </a:r>
            <a:endParaRPr lang="ja-JP" sz="1050" u="sng" kern="100" dirty="0">
              <a:solidFill>
                <a:schemeClr val="tx1"/>
              </a:solidFill>
              <a:effectLst/>
              <a:ea typeface="ＭＳ 明朝" panose="02020609040205080304" pitchFamily="17" charset="-128"/>
              <a:cs typeface="Times New Roman" panose="02020603050405020304" pitchFamily="18" charset="0"/>
            </a:endParaRPr>
          </a:p>
        </p:txBody>
      </p:sp>
      <p:sp>
        <p:nvSpPr>
          <p:cNvPr id="24" name="正方形/長方形 23"/>
          <p:cNvSpPr/>
          <p:nvPr/>
        </p:nvSpPr>
        <p:spPr>
          <a:xfrm>
            <a:off x="495175" y="1212400"/>
            <a:ext cx="3419370" cy="21220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457200"/>
            <a:endParaRPr lang="en-US" altLang="ja-JP" sz="1200" u="sng" dirty="0">
              <a:solidFill>
                <a:schemeClr val="tx1"/>
              </a:solidFill>
              <a:latin typeface="BIZ UDPゴシック" panose="020B0400000000000000" pitchFamily="50" charset="-128"/>
              <a:ea typeface="BIZ UDPゴシック" panose="020B0400000000000000" pitchFamily="50" charset="-128"/>
            </a:endParaRPr>
          </a:p>
          <a:p>
            <a:pPr indent="-457200"/>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5" name="角丸四角形 24"/>
          <p:cNvSpPr/>
          <p:nvPr/>
        </p:nvSpPr>
        <p:spPr>
          <a:xfrm>
            <a:off x="492831" y="1039922"/>
            <a:ext cx="1181100" cy="320154"/>
          </a:xfrm>
          <a:prstGeom prst="round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b="1" kern="100" dirty="0">
                <a:solidFill>
                  <a:srgbClr val="FFFFFF"/>
                </a:solidFill>
                <a:effectLst/>
                <a:ea typeface="BIZ UDPゴシック" panose="020B0400000000000000" pitchFamily="50" charset="-128"/>
                <a:cs typeface="Times New Roman" panose="02020603050405020304" pitchFamily="18" charset="0"/>
              </a:rPr>
              <a:t>相談事例</a:t>
            </a:r>
            <a:endParaRPr lang="ja-JP" sz="1050" kern="100" dirty="0">
              <a:effectLst/>
              <a:ea typeface="ＭＳ 明朝" panose="02020609040205080304" pitchFamily="17" charset="-128"/>
              <a:cs typeface="Times New Roman" panose="02020603050405020304" pitchFamily="18" charset="0"/>
            </a:endParaRPr>
          </a:p>
        </p:txBody>
      </p:sp>
      <p:sp>
        <p:nvSpPr>
          <p:cNvPr id="32" name="テキスト ボックス 27"/>
          <p:cNvSpPr txBox="1"/>
          <p:nvPr/>
        </p:nvSpPr>
        <p:spPr>
          <a:xfrm>
            <a:off x="499048" y="3638025"/>
            <a:ext cx="6577866" cy="3090510"/>
          </a:xfrm>
          <a:prstGeom prst="roundRect">
            <a:avLst>
              <a:gd name="adj" fmla="val 9792"/>
            </a:avLst>
          </a:prstGeom>
          <a:solidFill>
            <a:schemeClr val="accent4">
              <a:lumMod val="20000"/>
              <a:lumOff val="80000"/>
            </a:schemeClr>
          </a:solidFill>
          <a:ln w="1270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endParaRPr lang="ja-JP" altLang="en-US" sz="1100" kern="100" dirty="0">
              <a:solidFill>
                <a:srgbClr val="000000"/>
              </a:solidFill>
              <a:latin typeface="Century" panose="02040604050505020304" pitchFamily="18" charset="0"/>
              <a:ea typeface="BIZ UDPゴシック" panose="020B0400000000000000" pitchFamily="50" charset="-128"/>
              <a:cs typeface="Times New Roman" panose="02020603050405020304" pitchFamily="18" charset="0"/>
            </a:endParaRPr>
          </a:p>
        </p:txBody>
      </p:sp>
      <p:sp>
        <p:nvSpPr>
          <p:cNvPr id="26" name="角丸四角形 25"/>
          <p:cNvSpPr/>
          <p:nvPr/>
        </p:nvSpPr>
        <p:spPr>
          <a:xfrm>
            <a:off x="482761" y="3417020"/>
            <a:ext cx="1374600" cy="320154"/>
          </a:xfrm>
          <a:prstGeom prst="roundRect">
            <a:avLst/>
          </a:prstGeom>
          <a:solidFill>
            <a:srgbClr val="FCA904"/>
          </a:solidFill>
          <a:ln w="19050">
            <a:solidFill>
              <a:srgbClr val="FCA90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300" kern="100" dirty="0">
                <a:solidFill>
                  <a:srgbClr val="FFFFFF"/>
                </a:solidFill>
                <a:effectLst/>
                <a:ea typeface="BIZ UDPゴシック" panose="020B0400000000000000" pitchFamily="50" charset="-128"/>
                <a:cs typeface="Times New Roman" panose="02020603050405020304" pitchFamily="18" charset="0"/>
              </a:rPr>
              <a:t>＼</a:t>
            </a:r>
            <a:r>
              <a:rPr lang="ja-JP" sz="1400" b="1" kern="100" dirty="0">
                <a:solidFill>
                  <a:srgbClr val="FFFFFF"/>
                </a:solidFill>
                <a:effectLst/>
                <a:ea typeface="BIZ UDPゴシック" panose="020B0400000000000000" pitchFamily="50" charset="-128"/>
                <a:cs typeface="Times New Roman" panose="02020603050405020304" pitchFamily="18" charset="0"/>
              </a:rPr>
              <a:t>アドバイス</a:t>
            </a:r>
            <a:r>
              <a:rPr lang="ja-JP" altLang="en-US" sz="1300" kern="100" dirty="0">
                <a:solidFill>
                  <a:srgbClr val="FFFFFF"/>
                </a:solidFill>
                <a:effectLst/>
                <a:ea typeface="BIZ UDPゴシック" panose="020B0400000000000000" pitchFamily="50" charset="-128"/>
                <a:cs typeface="Times New Roman" panose="02020603050405020304" pitchFamily="18" charset="0"/>
              </a:rPr>
              <a:t>／</a:t>
            </a:r>
            <a:endParaRPr lang="ja-JP" sz="1300" kern="100" dirty="0">
              <a:effectLst/>
              <a:ea typeface="ＭＳ 明朝" panose="02020609040205080304" pitchFamily="17" charset="-128"/>
              <a:cs typeface="Times New Roman" panose="02020603050405020304" pitchFamily="18" charset="0"/>
            </a:endParaRPr>
          </a:p>
        </p:txBody>
      </p:sp>
      <p:grpSp>
        <p:nvGrpSpPr>
          <p:cNvPr id="45" name="グループ化 44"/>
          <p:cNvGrpSpPr/>
          <p:nvPr/>
        </p:nvGrpSpPr>
        <p:grpSpPr>
          <a:xfrm>
            <a:off x="247963" y="8220288"/>
            <a:ext cx="2063393" cy="1014339"/>
            <a:chOff x="247963" y="8220288"/>
            <a:chExt cx="2063393" cy="1014339"/>
          </a:xfrm>
        </p:grpSpPr>
        <p:sp>
          <p:nvSpPr>
            <p:cNvPr id="46" name="角丸四角形 45"/>
            <p:cNvSpPr/>
            <p:nvPr/>
          </p:nvSpPr>
          <p:spPr>
            <a:xfrm>
              <a:off x="247963" y="8220288"/>
              <a:ext cx="2063393" cy="1014339"/>
            </a:xfrm>
            <a:prstGeom prst="round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53832" y="8397430"/>
              <a:ext cx="1323507" cy="646331"/>
            </a:xfrm>
            <a:prstGeom prst="rect">
              <a:avLst/>
            </a:prstGeom>
            <a:noFill/>
          </p:spPr>
          <p:txBody>
            <a:bodyPr wrap="square" rtlCol="0">
              <a:spAutoFit/>
            </a:bodyP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シニア向け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bg1"/>
                  </a:solidFill>
                  <a:latin typeface="BIZ UDPゴシック" panose="020B0400000000000000" pitchFamily="50" charset="-128"/>
                  <a:ea typeface="BIZ UDPゴシック" panose="020B0400000000000000" pitchFamily="50" charset="-128"/>
                </a:rPr>
                <a:t>消費生活情報</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bg1"/>
                  </a:solidFill>
                  <a:latin typeface="BIZ UDPゴシック" panose="020B0400000000000000" pitchFamily="50" charset="-128"/>
                  <a:ea typeface="BIZ UDPゴシック" panose="020B0400000000000000" pitchFamily="50" charset="-128"/>
                </a:rPr>
                <a:t>サイト</a:t>
              </a:r>
              <a:r>
                <a:rPr kumimoji="1" lang="ja-JP" altLang="en-US" sz="1200" dirty="0">
                  <a:solidFill>
                    <a:schemeClr val="bg1"/>
                  </a:solidFill>
                  <a:latin typeface="BIZ UDPゴシック" panose="020B0400000000000000" pitchFamily="50" charset="-128"/>
                  <a:ea typeface="BIZ UDPゴシック" panose="020B0400000000000000" pitchFamily="50" charset="-128"/>
                </a:rPr>
                <a:t>はこちら→</a:t>
              </a:r>
            </a:p>
          </p:txBody>
        </p:sp>
        <p:sp>
          <p:nvSpPr>
            <p:cNvPr id="49" name="テキスト ボックス 48"/>
            <p:cNvSpPr txBox="1"/>
            <p:nvPr/>
          </p:nvSpPr>
          <p:spPr>
            <a:xfrm>
              <a:off x="1492335" y="8973119"/>
              <a:ext cx="707004" cy="230832"/>
            </a:xfrm>
            <a:prstGeom prst="rect">
              <a:avLst/>
            </a:prstGeom>
            <a:noFill/>
          </p:spPr>
          <p:txBody>
            <a:bodyPr wrap="square" rtlCol="0">
              <a:spAutoFit/>
            </a:bodyPr>
            <a:lstStyle/>
            <a:p>
              <a:r>
                <a:rPr kumimoji="1" lang="ja-JP" altLang="en-US" sz="900" dirty="0">
                  <a:solidFill>
                    <a:schemeClr val="bg1"/>
                  </a:solidFill>
                  <a:latin typeface="BIZ UDPゴシック" panose="020B0400000000000000" pitchFamily="50" charset="-128"/>
                  <a:ea typeface="BIZ UDPゴシック" panose="020B0400000000000000" pitchFamily="50" charset="-128"/>
                </a:rPr>
                <a:t>大阪府</a:t>
              </a:r>
              <a:r>
                <a:rPr kumimoji="1" lang="en-US" altLang="ja-JP" sz="900" dirty="0">
                  <a:solidFill>
                    <a:schemeClr val="bg1"/>
                  </a:solidFill>
                  <a:latin typeface="BIZ UDPゴシック" panose="020B0400000000000000" pitchFamily="50" charset="-128"/>
                  <a:ea typeface="BIZ UDPゴシック" panose="020B0400000000000000" pitchFamily="50" charset="-128"/>
                </a:rPr>
                <a:t>HP</a:t>
              </a:r>
              <a:endParaRPr kumimoji="1" lang="ja-JP" altLang="en-US" sz="9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50" name="グループ化 49"/>
          <p:cNvGrpSpPr/>
          <p:nvPr/>
        </p:nvGrpSpPr>
        <p:grpSpPr>
          <a:xfrm>
            <a:off x="2434371" y="8224046"/>
            <a:ext cx="2058712" cy="1005977"/>
            <a:chOff x="2434371" y="8224046"/>
            <a:chExt cx="2058712" cy="1005977"/>
          </a:xfrm>
        </p:grpSpPr>
        <p:sp>
          <p:nvSpPr>
            <p:cNvPr id="51" name="角丸四角形 50"/>
            <p:cNvSpPr/>
            <p:nvPr/>
          </p:nvSpPr>
          <p:spPr>
            <a:xfrm>
              <a:off x="2434371" y="8224046"/>
              <a:ext cx="2058712" cy="1005977"/>
            </a:xfrm>
            <a:prstGeom prst="roundRect">
              <a:avLst/>
            </a:prstGeom>
            <a:solidFill>
              <a:srgbClr val="7EC234"/>
            </a:solidFill>
            <a:ln w="12700">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2445446" y="8410121"/>
              <a:ext cx="1323507" cy="646331"/>
            </a:xfrm>
            <a:prstGeom prst="rect">
              <a:avLst/>
            </a:prstGeom>
            <a:noFill/>
          </p:spPr>
          <p:txBody>
            <a:bodyPr wrap="square" rtlCol="0">
              <a:spAutoFit/>
            </a:bodyP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若者向け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bg1"/>
                  </a:solidFill>
                  <a:latin typeface="BIZ UDPゴシック" panose="020B0400000000000000" pitchFamily="50" charset="-128"/>
                  <a:ea typeface="BIZ UDPゴシック" panose="020B0400000000000000" pitchFamily="50" charset="-128"/>
                </a:rPr>
                <a:t>消費生活情報</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bg1"/>
                  </a:solidFill>
                  <a:latin typeface="BIZ UDPゴシック" panose="020B0400000000000000" pitchFamily="50" charset="-128"/>
                  <a:ea typeface="BIZ UDPゴシック" panose="020B0400000000000000" pitchFamily="50" charset="-128"/>
                </a:rPr>
                <a:t>サイト</a:t>
              </a:r>
              <a:r>
                <a:rPr kumimoji="1" lang="ja-JP" altLang="en-US" sz="1200" dirty="0">
                  <a:solidFill>
                    <a:schemeClr val="bg1"/>
                  </a:solidFill>
                  <a:latin typeface="BIZ UDPゴシック" panose="020B0400000000000000" pitchFamily="50" charset="-128"/>
                  <a:ea typeface="BIZ UDPゴシック" panose="020B0400000000000000" pitchFamily="50" charset="-128"/>
                </a:rPr>
                <a:t>はこちら→</a:t>
              </a:r>
            </a:p>
          </p:txBody>
        </p:sp>
        <p:sp>
          <p:nvSpPr>
            <p:cNvPr id="53" name="テキスト ボックス 52"/>
            <p:cNvSpPr txBox="1"/>
            <p:nvPr/>
          </p:nvSpPr>
          <p:spPr>
            <a:xfrm>
              <a:off x="3666069" y="8981922"/>
              <a:ext cx="709760" cy="230832"/>
            </a:xfrm>
            <a:prstGeom prst="rect">
              <a:avLst/>
            </a:prstGeom>
            <a:noFill/>
          </p:spPr>
          <p:txBody>
            <a:bodyPr wrap="square" rtlCol="0">
              <a:spAutoFit/>
            </a:bodyPr>
            <a:lstStyle/>
            <a:p>
              <a:r>
                <a:rPr kumimoji="1" lang="ja-JP" altLang="en-US" sz="900" dirty="0">
                  <a:solidFill>
                    <a:schemeClr val="bg1"/>
                  </a:solidFill>
                  <a:latin typeface="BIZ UDPゴシック" panose="020B0400000000000000" pitchFamily="50" charset="-128"/>
                  <a:ea typeface="BIZ UDPゴシック" panose="020B0400000000000000" pitchFamily="50" charset="-128"/>
                </a:rPr>
                <a:t>大阪市</a:t>
              </a:r>
              <a:r>
                <a:rPr kumimoji="1" lang="en-US" altLang="ja-JP" sz="900" dirty="0">
                  <a:solidFill>
                    <a:schemeClr val="bg1"/>
                  </a:solidFill>
                  <a:latin typeface="BIZ UDPゴシック" panose="020B0400000000000000" pitchFamily="50" charset="-128"/>
                  <a:ea typeface="BIZ UDPゴシック" panose="020B0400000000000000" pitchFamily="50" charset="-128"/>
                </a:rPr>
                <a:t>HP</a:t>
              </a:r>
              <a:endParaRPr kumimoji="1" lang="ja-JP" altLang="en-US" sz="9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60" name="グループ化 59"/>
          <p:cNvGrpSpPr/>
          <p:nvPr/>
        </p:nvGrpSpPr>
        <p:grpSpPr>
          <a:xfrm>
            <a:off x="4614316" y="8220288"/>
            <a:ext cx="2697388" cy="1057288"/>
            <a:chOff x="4614316" y="8220288"/>
            <a:chExt cx="2697388" cy="1057288"/>
          </a:xfrm>
        </p:grpSpPr>
        <p:sp>
          <p:nvSpPr>
            <p:cNvPr id="61" name="角丸四角形 60"/>
            <p:cNvSpPr/>
            <p:nvPr/>
          </p:nvSpPr>
          <p:spPr>
            <a:xfrm>
              <a:off x="4614316" y="8220288"/>
              <a:ext cx="2697388" cy="1012612"/>
            </a:xfrm>
            <a:prstGeom prst="roundRect">
              <a:avLst>
                <a:gd name="adj" fmla="val 18334"/>
              </a:avLst>
            </a:prstGeom>
            <a:solidFill>
              <a:srgbClr val="00A8B0"/>
            </a:solidFill>
            <a:ln w="12700">
              <a:solidFill>
                <a:srgbClr val="00A8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 name="フローチャート: 処理 61"/>
            <p:cNvSpPr/>
            <p:nvPr/>
          </p:nvSpPr>
          <p:spPr>
            <a:xfrm>
              <a:off x="4614316" y="8251957"/>
              <a:ext cx="2697388" cy="491596"/>
            </a:xfrm>
            <a:prstGeom prst="flowChartProcess">
              <a:avLst/>
            </a:prstGeom>
            <a:noFill/>
            <a:ln w="28575"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500"/>
                </a:lnSpc>
                <a:spcAft>
                  <a:spcPts val="0"/>
                </a:spcAft>
              </a:pPr>
              <a:r>
                <a:rPr lang="ja-JP" sz="13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被害にあっても、あきらめないで</a:t>
              </a:r>
              <a:endParaRPr lang="ja-JP" sz="13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500"/>
                </a:lnSpc>
                <a:spcAft>
                  <a:spcPts val="0"/>
                </a:spcAft>
              </a:pPr>
              <a:r>
                <a:rPr lang="ja-JP" sz="13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消費者ホットライン</a:t>
              </a:r>
              <a:endParaRPr lang="ja-JP" sz="13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4" name="フローチャート: 処理 63"/>
            <p:cNvSpPr/>
            <p:nvPr/>
          </p:nvSpPr>
          <p:spPr>
            <a:xfrm>
              <a:off x="4614316" y="8593681"/>
              <a:ext cx="2697388" cy="683895"/>
            </a:xfrm>
            <a:prstGeom prst="flowChartProcess">
              <a:avLst/>
            </a:prstGeom>
            <a:noFill/>
            <a:ln w="2857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2200" b="1" kern="100" dirty="0">
                  <a:solidFill>
                    <a:srgbClr val="FFFF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☎１８８（いやや！）</a:t>
              </a:r>
              <a:endParaRPr lang="ja-JP" sz="1050" b="1" kern="100" dirty="0">
                <a:solidFill>
                  <a:srgbClr val="FFFF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spcAft>
                  <a:spcPts val="0"/>
                </a:spcAft>
              </a:pPr>
              <a:r>
                <a:rPr lang="ja-JP" sz="1200" b="1" kern="100" dirty="0">
                  <a:solidFill>
                    <a:srgbClr val="FFFF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※局番なし</a:t>
              </a:r>
              <a:endParaRPr lang="ja-JP" sz="1050" b="1" kern="100" dirty="0">
                <a:solidFill>
                  <a:srgbClr val="FFFF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pic>
        <p:nvPicPr>
          <p:cNvPr id="4" name="図 3">
            <a:extLst>
              <a:ext uri="{FF2B5EF4-FFF2-40B4-BE49-F238E27FC236}">
                <a16:creationId xmlns:a16="http://schemas.microsoft.com/office/drawing/2014/main" id="{810B8590-A139-4048-A56F-6D665566A1A6}"/>
              </a:ext>
            </a:extLst>
          </p:cNvPr>
          <p:cNvPicPr>
            <a:picLocks noChangeAspect="1"/>
          </p:cNvPicPr>
          <p:nvPr/>
        </p:nvPicPr>
        <p:blipFill rotWithShape="1">
          <a:blip r:embed="rId2"/>
          <a:srcRect l="5646" r="12847"/>
          <a:stretch/>
        </p:blipFill>
        <p:spPr>
          <a:xfrm>
            <a:off x="5693062" y="5360798"/>
            <a:ext cx="1848388" cy="1584000"/>
          </a:xfrm>
          <a:prstGeom prst="rect">
            <a:avLst/>
          </a:prstGeom>
        </p:spPr>
      </p:pic>
      <p:pic>
        <p:nvPicPr>
          <p:cNvPr id="12" name="図 11">
            <a:extLst>
              <a:ext uri="{FF2B5EF4-FFF2-40B4-BE49-F238E27FC236}">
                <a16:creationId xmlns:a16="http://schemas.microsoft.com/office/drawing/2014/main" id="{6D957671-1BDB-4FAB-84AF-DA2AE52FB832}"/>
              </a:ext>
            </a:extLst>
          </p:cNvPr>
          <p:cNvPicPr>
            <a:picLocks noChangeAspect="1"/>
          </p:cNvPicPr>
          <p:nvPr/>
        </p:nvPicPr>
        <p:blipFill rotWithShape="1">
          <a:blip r:embed="rId3"/>
          <a:srcRect l="-1155" t="2292" r="47608" b="37977"/>
          <a:stretch/>
        </p:blipFill>
        <p:spPr>
          <a:xfrm>
            <a:off x="5963010" y="-27765"/>
            <a:ext cx="614168" cy="685095"/>
          </a:xfrm>
          <a:prstGeom prst="rect">
            <a:avLst/>
          </a:prstGeom>
        </p:spPr>
      </p:pic>
      <p:sp>
        <p:nvSpPr>
          <p:cNvPr id="29" name="四角形: 角を丸くする 28">
            <a:extLst>
              <a:ext uri="{FF2B5EF4-FFF2-40B4-BE49-F238E27FC236}">
                <a16:creationId xmlns:a16="http://schemas.microsoft.com/office/drawing/2014/main" id="{B3C77496-6C5F-4155-879B-900FC3C513A8}"/>
              </a:ext>
            </a:extLst>
          </p:cNvPr>
          <p:cNvSpPr/>
          <p:nvPr/>
        </p:nvSpPr>
        <p:spPr>
          <a:xfrm>
            <a:off x="4255171" y="1212400"/>
            <a:ext cx="2834245" cy="2122008"/>
          </a:xfrm>
          <a:prstGeom prst="roundRect">
            <a:avLst>
              <a:gd name="adj" fmla="val 929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テキスト ボックス 67">
            <a:extLst>
              <a:ext uri="{FF2B5EF4-FFF2-40B4-BE49-F238E27FC236}">
                <a16:creationId xmlns:a16="http://schemas.microsoft.com/office/drawing/2014/main" id="{F70C4FA0-D1EA-426E-8696-9E4FCBC222DE}"/>
              </a:ext>
            </a:extLst>
          </p:cNvPr>
          <p:cNvSpPr txBox="1"/>
          <p:nvPr/>
        </p:nvSpPr>
        <p:spPr>
          <a:xfrm>
            <a:off x="4630860" y="2851619"/>
            <a:ext cx="2167581" cy="492443"/>
          </a:xfrm>
          <a:prstGeom prst="rect">
            <a:avLst/>
          </a:prstGeom>
          <a:noFill/>
        </p:spPr>
        <p:txBody>
          <a:bodyPr wrap="none" rtlCol="0">
            <a:spAutoFit/>
          </a:bodyPr>
          <a:lstStyle/>
          <a:p>
            <a:r>
              <a:rPr kumimoji="1" lang="ja-JP" altLang="en-US" sz="1300" u="sng" dirty="0">
                <a:latin typeface="BIZ UDPゴシック" panose="020B0400000000000000" pitchFamily="50" charset="-128"/>
                <a:ea typeface="BIZ UDPゴシック" panose="020B0400000000000000" pitchFamily="50" charset="-128"/>
              </a:rPr>
              <a:t>インターネットゲーム課金に</a:t>
            </a:r>
            <a:endParaRPr kumimoji="1" lang="en-US" altLang="ja-JP" sz="1300" u="sng" dirty="0">
              <a:latin typeface="BIZ UDPゴシック" panose="020B0400000000000000" pitchFamily="50" charset="-128"/>
              <a:ea typeface="BIZ UDPゴシック" panose="020B0400000000000000" pitchFamily="50" charset="-128"/>
            </a:endParaRPr>
          </a:p>
          <a:p>
            <a:r>
              <a:rPr kumimoji="1" lang="ja-JP" altLang="en-US" sz="1300" u="sng" dirty="0">
                <a:latin typeface="BIZ UDPゴシック" panose="020B0400000000000000" pitchFamily="50" charset="-128"/>
                <a:ea typeface="BIZ UDPゴシック" panose="020B0400000000000000" pitchFamily="50" charset="-128"/>
              </a:rPr>
              <a:t>関する相談割合</a:t>
            </a:r>
          </a:p>
        </p:txBody>
      </p:sp>
      <p:pic>
        <p:nvPicPr>
          <p:cNvPr id="57" name="図 56">
            <a:extLst>
              <a:ext uri="{FF2B5EF4-FFF2-40B4-BE49-F238E27FC236}">
                <a16:creationId xmlns:a16="http://schemas.microsoft.com/office/drawing/2014/main" id="{FA303736-7EE8-4F59-AC05-ECF720DA23B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30581" y="9823970"/>
            <a:ext cx="691930" cy="641145"/>
          </a:xfrm>
          <a:prstGeom prst="rect">
            <a:avLst/>
          </a:prstGeom>
        </p:spPr>
      </p:pic>
      <p:grpSp>
        <p:nvGrpSpPr>
          <p:cNvPr id="58" name="グループ化 57">
            <a:extLst>
              <a:ext uri="{FF2B5EF4-FFF2-40B4-BE49-F238E27FC236}">
                <a16:creationId xmlns:a16="http://schemas.microsoft.com/office/drawing/2014/main" id="{1F435600-E0D3-497D-97DA-6D93583DB3B6}"/>
              </a:ext>
            </a:extLst>
          </p:cNvPr>
          <p:cNvGrpSpPr/>
          <p:nvPr/>
        </p:nvGrpSpPr>
        <p:grpSpPr>
          <a:xfrm>
            <a:off x="6152927" y="9791277"/>
            <a:ext cx="1057498" cy="795847"/>
            <a:chOff x="2902586" y="5860833"/>
            <a:chExt cx="1005262" cy="756147"/>
          </a:xfrm>
        </p:grpSpPr>
        <p:pic>
          <p:nvPicPr>
            <p:cNvPr id="59" name="図 58">
              <a:extLst>
                <a:ext uri="{FF2B5EF4-FFF2-40B4-BE49-F238E27FC236}">
                  <a16:creationId xmlns:a16="http://schemas.microsoft.com/office/drawing/2014/main" id="{9441E8FC-8F63-4953-BAA2-1DE67EF0C1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2586" y="5860833"/>
              <a:ext cx="1005262" cy="629238"/>
            </a:xfrm>
            <a:prstGeom prst="rect">
              <a:avLst/>
            </a:prstGeom>
          </p:spPr>
        </p:pic>
        <p:sp>
          <p:nvSpPr>
            <p:cNvPr id="67" name="テキスト ボックス 17">
              <a:extLst>
                <a:ext uri="{FF2B5EF4-FFF2-40B4-BE49-F238E27FC236}">
                  <a16:creationId xmlns:a16="http://schemas.microsoft.com/office/drawing/2014/main" id="{68A1F14C-F134-489E-B377-F7A85A7D78BC}"/>
                </a:ext>
              </a:extLst>
            </p:cNvPr>
            <p:cNvSpPr txBox="1"/>
            <p:nvPr/>
          </p:nvSpPr>
          <p:spPr>
            <a:xfrm>
              <a:off x="3180681" y="6397663"/>
              <a:ext cx="727167" cy="21931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900" dirty="0"/>
                <a:t>©Expo 2025</a:t>
              </a:r>
              <a:endParaRPr kumimoji="1" lang="ja-JP" altLang="en-US" sz="900" dirty="0"/>
            </a:p>
          </p:txBody>
        </p:sp>
      </p:grpSp>
      <p:pic>
        <p:nvPicPr>
          <p:cNvPr id="14" name="図 13">
            <a:extLst>
              <a:ext uri="{FF2B5EF4-FFF2-40B4-BE49-F238E27FC236}">
                <a16:creationId xmlns:a16="http://schemas.microsoft.com/office/drawing/2014/main" id="{3E1A6CB2-B0C8-6DBF-C2CA-24F357518D66}"/>
              </a:ext>
            </a:extLst>
          </p:cNvPr>
          <p:cNvPicPr>
            <a:picLocks noChangeAspect="1"/>
          </p:cNvPicPr>
          <p:nvPr/>
        </p:nvPicPr>
        <p:blipFill>
          <a:blip r:embed="rId6"/>
          <a:stretch>
            <a:fillRect/>
          </a:stretch>
        </p:blipFill>
        <p:spPr>
          <a:xfrm>
            <a:off x="2915256" y="2082653"/>
            <a:ext cx="1117422" cy="1306926"/>
          </a:xfrm>
          <a:prstGeom prst="rect">
            <a:avLst/>
          </a:prstGeom>
        </p:spPr>
      </p:pic>
      <p:sp>
        <p:nvSpPr>
          <p:cNvPr id="28" name="テキスト ボックス 27">
            <a:extLst>
              <a:ext uri="{FF2B5EF4-FFF2-40B4-BE49-F238E27FC236}">
                <a16:creationId xmlns:a16="http://schemas.microsoft.com/office/drawing/2014/main" id="{75096469-2DE4-3DD2-8478-50EDE635562D}"/>
              </a:ext>
            </a:extLst>
          </p:cNvPr>
          <p:cNvSpPr txBox="1"/>
          <p:nvPr/>
        </p:nvSpPr>
        <p:spPr>
          <a:xfrm>
            <a:off x="557677" y="1420218"/>
            <a:ext cx="3120603" cy="1938992"/>
          </a:xfrm>
          <a:prstGeom prst="rect">
            <a:avLst/>
          </a:prstGeom>
          <a:noFill/>
        </p:spPr>
        <p:txBody>
          <a:bodyPr wrap="square" rtlCol="0">
            <a:spAutoFit/>
          </a:bodyPr>
          <a:lstStyle/>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子どものアカウントは作っていなかったため、</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親のアカウントでゲーム機の使用を</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許可していた。</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親のアカウントはクレジットカード</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決済ができる設定になっていて、</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親に無断で、子どもが数万円の</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課金をしてしまった。</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クレジットカード決済のメールが</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届き、無断で課金していることに</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気がついた。</a:t>
            </a:r>
            <a:endParaRPr kumimoji="1" lang="ja-JP" altLang="en-US" dirty="0"/>
          </a:p>
        </p:txBody>
      </p:sp>
      <p:pic>
        <p:nvPicPr>
          <p:cNvPr id="1042" name="BarCodeCtrl2">
            <a:extLst>
              <a:ext uri="{FF2B5EF4-FFF2-40B4-BE49-F238E27FC236}">
                <a16:creationId xmlns:a16="http://schemas.microsoft.com/office/drawing/2014/main" id="{99A8EEBE-CBC5-D19F-04F3-33CAB7D80B17}"/>
              </a:ext>
            </a:extLst>
          </p:cNvPr>
          <p:cNvPicPr preferRelativeResize="0">
            <a:picLocks noChangeArrowheads="1" noChangeShapeType="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5900" y="8305800"/>
            <a:ext cx="711200" cy="6731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pic>
        <p:nvPicPr>
          <p:cNvPr id="2" name="図 1">
            <a:extLst>
              <a:ext uri="{FF2B5EF4-FFF2-40B4-BE49-F238E27FC236}">
                <a16:creationId xmlns:a16="http://schemas.microsoft.com/office/drawing/2014/main" id="{4A17EDEA-3711-42F2-BB96-00072ED7E089}"/>
              </a:ext>
            </a:extLst>
          </p:cNvPr>
          <p:cNvPicPr>
            <a:picLocks noChangeAspect="1"/>
          </p:cNvPicPr>
          <p:nvPr/>
        </p:nvPicPr>
        <p:blipFill>
          <a:blip r:embed="rId8"/>
          <a:stretch>
            <a:fillRect/>
          </a:stretch>
        </p:blipFill>
        <p:spPr>
          <a:xfrm>
            <a:off x="4538338" y="1392144"/>
            <a:ext cx="2267909" cy="1572904"/>
          </a:xfrm>
          <a:prstGeom prst="rect">
            <a:avLst/>
          </a:prstGeom>
        </p:spPr>
      </p:pic>
      <p:pic>
        <p:nvPicPr>
          <p:cNvPr id="1043" name="BarCodeCtrl1">
            <a:extLst>
              <a:ext uri="{FF2B5EF4-FFF2-40B4-BE49-F238E27FC236}">
                <a16:creationId xmlns:a16="http://schemas.microsoft.com/office/drawing/2014/main" id="{89ACD73C-2DC6-3038-7993-E9673C999C07}"/>
              </a:ext>
            </a:extLst>
          </p:cNvPr>
          <p:cNvPicPr preferRelativeResize="0">
            <a:picLocks noChangeArrowheads="1" noChangeShapeType="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7600" y="8305800"/>
            <a:ext cx="711200" cy="6731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
        <p:nvSpPr>
          <p:cNvPr id="8" name="テキスト ボックス 7">
            <a:extLst>
              <a:ext uri="{FF2B5EF4-FFF2-40B4-BE49-F238E27FC236}">
                <a16:creationId xmlns:a16="http://schemas.microsoft.com/office/drawing/2014/main" id="{97F2DBA7-82D6-33DC-2AAE-46D7F7A12130}"/>
              </a:ext>
            </a:extLst>
          </p:cNvPr>
          <p:cNvSpPr txBox="1"/>
          <p:nvPr/>
        </p:nvSpPr>
        <p:spPr>
          <a:xfrm>
            <a:off x="613174" y="3740196"/>
            <a:ext cx="6254553" cy="300082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3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保護者の古いスマホや子ども専用のスマホで遊ばせる場合は、</a:t>
            </a:r>
            <a:r>
              <a:rPr kumimoji="0" lang="ja-JP" altLang="en-US" sz="1300" b="1" i="0" u="sng" strike="noStrike" kern="1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子ども専用のアカウントを作成</a:t>
            </a:r>
            <a:r>
              <a:rPr kumimoji="0" lang="ja-JP" altLang="en-US" sz="13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し、</a:t>
            </a:r>
            <a:r>
              <a:rPr kumimoji="0" lang="ja-JP" altLang="en-US" sz="1300" b="1" i="0" u="sng" strike="noStrike" kern="1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「ペアレンタルコントロール」機能</a:t>
            </a:r>
            <a:r>
              <a:rPr kumimoji="0" lang="ja-JP" altLang="en-US" sz="13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を利用しましょう。                    　</a:t>
            </a:r>
            <a:r>
              <a:rPr kumimoji="0" lang="ja-JP" altLang="en-US" sz="1300" b="1" i="0" u="sng" strike="noStrike" kern="1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課金を承認制に設定</a:t>
            </a:r>
            <a:r>
              <a:rPr kumimoji="0" lang="ja-JP" altLang="en-US" sz="13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できます。</a:t>
            </a:r>
            <a:endParaRPr kumimoji="0" lang="en-US" altLang="ja-JP" sz="13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0" lang="ja-JP" altLang="en-US" sz="1300" b="0" i="0" u="none" strike="noStrike" kern="100" cap="none" spc="0" normalizeH="0" baseline="0" noProof="0" dirty="0">
                <a:ln>
                  <a:noFill/>
                </a:ln>
                <a:solidFill>
                  <a:srgbClr val="000000"/>
                </a:solidFill>
                <a:effectLst/>
                <a:uLnTx/>
                <a:uFillTx/>
                <a:latin typeface="Century" panose="02040604050505020304" pitchFamily="18" charset="0"/>
                <a:ea typeface="BIZ UDPゴシック" panose="020B0400000000000000" pitchFamily="50" charset="-128"/>
                <a:cs typeface="Times New Roman" panose="02020603050405020304" pitchFamily="18" charset="0"/>
              </a:rPr>
              <a:t>子どもと一緒に行う対策も重要です。</a:t>
            </a:r>
            <a:r>
              <a:rPr kumimoji="0" lang="ja-JP" altLang="en-US" sz="1300" b="1" i="0" u="sng" strike="noStrike" kern="100" cap="none" spc="0" normalizeH="0" baseline="0" noProof="0" dirty="0">
                <a:ln>
                  <a:noFill/>
                </a:ln>
                <a:solidFill>
                  <a:srgbClr val="FF0000"/>
                </a:solidFill>
                <a:effectLst/>
                <a:uLnTx/>
                <a:uFillTx/>
                <a:latin typeface="Century" panose="02040604050505020304" pitchFamily="18" charset="0"/>
                <a:ea typeface="BIZ UDPゴシック" panose="020B0400000000000000" pitchFamily="50" charset="-128"/>
                <a:cs typeface="Times New Roman" panose="02020603050405020304" pitchFamily="18" charset="0"/>
              </a:rPr>
              <a:t>ゲームの課金の仕組みを一緒に確認</a:t>
            </a:r>
            <a:r>
              <a:rPr kumimoji="0" lang="ja-JP" altLang="en-US" sz="1300" b="0" i="0" u="none" strike="noStrike" kern="100" cap="none" spc="0" normalizeH="0" baseline="0" noProof="0" dirty="0">
                <a:ln>
                  <a:noFill/>
                </a:ln>
                <a:solidFill>
                  <a:srgbClr val="000000"/>
                </a:solidFill>
                <a:effectLst/>
                <a:uLnTx/>
                <a:uFillTx/>
                <a:latin typeface="Century" panose="02040604050505020304" pitchFamily="18" charset="0"/>
                <a:ea typeface="BIZ UDPゴシック" panose="020B0400000000000000" pitchFamily="50" charset="-128"/>
                <a:cs typeface="Times New Roman" panose="02020603050405020304" pitchFamily="18" charset="0"/>
              </a:rPr>
              <a:t>したり、　</a:t>
            </a:r>
            <a:r>
              <a:rPr kumimoji="0" lang="ja-JP" altLang="en-US" sz="1300" b="1" i="0" u="sng" strike="noStrike" kern="100" cap="none" spc="0" normalizeH="0" baseline="0" noProof="0" dirty="0">
                <a:ln>
                  <a:noFill/>
                </a:ln>
                <a:solidFill>
                  <a:srgbClr val="FF0000"/>
                </a:solidFill>
                <a:effectLst/>
                <a:uLnTx/>
                <a:uFillTx/>
                <a:latin typeface="Century" panose="02040604050505020304" pitchFamily="18" charset="0"/>
                <a:ea typeface="BIZ UDPゴシック" panose="020B0400000000000000" pitchFamily="50" charset="-128"/>
                <a:cs typeface="Times New Roman" panose="02020603050405020304" pitchFamily="18" charset="0"/>
              </a:rPr>
              <a:t>課金についてルールを決めたり</a:t>
            </a:r>
            <a:r>
              <a:rPr kumimoji="0" lang="ja-JP" altLang="en-US" sz="1300" b="0" i="0" u="none" strike="noStrike" kern="100" cap="none" spc="0" normalizeH="0" baseline="0" noProof="0" dirty="0">
                <a:ln>
                  <a:noFill/>
                </a:ln>
                <a:solidFill>
                  <a:srgbClr val="000000"/>
                </a:solidFill>
                <a:effectLst/>
                <a:uLnTx/>
                <a:uFillTx/>
                <a:latin typeface="Century" panose="02040604050505020304" pitchFamily="18" charset="0"/>
                <a:ea typeface="BIZ UDPゴシック" panose="020B0400000000000000" pitchFamily="50" charset="-128"/>
                <a:cs typeface="Times New Roman" panose="02020603050405020304" pitchFamily="18" charset="0"/>
              </a:rPr>
              <a:t>しましょう。</a:t>
            </a:r>
            <a:endParaRPr kumimoji="0" lang="ja-JP" altLang="en-US" sz="13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marR="0" lvl="0" indent="-285750" algn="l" defTabSz="457200" rtl="0" eaLnBrk="1" fontAlgn="auto" latinLnBrk="0" hangingPunct="1">
              <a:lnSpc>
                <a:spcPct val="100000"/>
              </a:lnSpc>
              <a:spcBef>
                <a:spcPts val="600"/>
              </a:spcBef>
              <a:spcAft>
                <a:spcPts val="0"/>
              </a:spcAft>
              <a:buClr>
                <a:schemeClr val="tx1"/>
              </a:buClr>
              <a:buSzTx/>
              <a:buFont typeface="Wingdings" panose="05000000000000000000" pitchFamily="2" charset="2"/>
              <a:buChar char="l"/>
              <a:tabLst/>
              <a:defRPr/>
            </a:pPr>
            <a:r>
              <a:rPr kumimoji="0" lang="ja-JP" altLang="en-US" sz="1300" b="1" i="0" u="sng" strike="noStrike" kern="100" cap="none" spc="0" normalizeH="0" baseline="0" noProof="0" dirty="0">
                <a:ln>
                  <a:noFill/>
                </a:ln>
                <a:solidFill>
                  <a:srgbClr val="FF0000"/>
                </a:solidFill>
                <a:effectLst/>
                <a:uLnTx/>
                <a:uFillTx/>
                <a:latin typeface="Century" panose="02040604050505020304" pitchFamily="18" charset="0"/>
                <a:ea typeface="BIZ UDPゴシック" panose="020B0400000000000000" pitchFamily="50" charset="-128"/>
                <a:cs typeface="Times New Roman" panose="02020603050405020304" pitchFamily="18" charset="0"/>
              </a:rPr>
              <a:t>日頃から決済完了メールや明細を確認</a:t>
            </a:r>
            <a:r>
              <a:rPr kumimoji="0" lang="ja-JP" altLang="en-US" sz="1300" b="0" i="0" u="none" strike="noStrike" kern="100" cap="none" spc="0" normalizeH="0" baseline="0" noProof="0" dirty="0">
                <a:ln>
                  <a:noFill/>
                </a:ln>
                <a:solidFill>
                  <a:srgbClr val="000000"/>
                </a:solidFill>
                <a:effectLst/>
                <a:uLnTx/>
                <a:uFillTx/>
                <a:latin typeface="Century" panose="02040604050505020304" pitchFamily="18" charset="0"/>
                <a:ea typeface="BIZ UDPゴシック" panose="020B0400000000000000" pitchFamily="50" charset="-128"/>
                <a:cs typeface="Times New Roman" panose="02020603050405020304" pitchFamily="18" charset="0"/>
              </a:rPr>
              <a:t>しましょう。</a:t>
            </a:r>
            <a:endParaRPr kumimoji="0" lang="en-US" altLang="ja-JP" sz="1300" b="0" i="0" u="none" strike="noStrike" kern="100" cap="none" spc="0" normalizeH="0" baseline="0" noProof="0" dirty="0">
              <a:ln>
                <a:noFill/>
              </a:ln>
              <a:solidFill>
                <a:srgbClr val="000000"/>
              </a:solidFill>
              <a:effectLst/>
              <a:uLnTx/>
              <a:uFillTx/>
              <a:latin typeface="Century" panose="02040604050505020304" pitchFamily="18" charset="0"/>
              <a:ea typeface="BIZ UDPゴシック" panose="020B0400000000000000" pitchFamily="50" charset="-128"/>
              <a:cs typeface="Times New Roman" panose="02020603050405020304" pitchFamily="18" charset="0"/>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0" lang="ja-JP" altLang="en-US" sz="1300" b="0" i="0" u="none" strike="noStrike" kern="100" cap="none" spc="0" normalizeH="0" baseline="0" noProof="0" dirty="0">
                <a:ln>
                  <a:noFill/>
                </a:ln>
                <a:solidFill>
                  <a:srgbClr val="000000"/>
                </a:solidFill>
                <a:effectLst/>
                <a:uLnTx/>
                <a:uFillTx/>
                <a:latin typeface="Century" panose="02040604050505020304" pitchFamily="18" charset="0"/>
                <a:ea typeface="BIZ UDPゴシック" panose="020B0400000000000000" pitchFamily="50" charset="-128"/>
                <a:cs typeface="Times New Roman" panose="02020603050405020304" pitchFamily="18" charset="0"/>
              </a:rPr>
              <a:t>未成年者が保護者の同意なく契約した場合は取り消すことができる場合が             あります。</a:t>
            </a:r>
            <a:br>
              <a:rPr lang="en-US" altLang="ja-JP" sz="1300" kern="100" dirty="0">
                <a:solidFill>
                  <a:srgbClr val="000000"/>
                </a:solidFill>
                <a:latin typeface="Century" panose="02040604050505020304" pitchFamily="18" charset="0"/>
                <a:ea typeface="BIZ UDPゴシック" panose="020B0400000000000000" pitchFamily="50" charset="-128"/>
                <a:cs typeface="Times New Roman" panose="02020603050405020304" pitchFamily="18" charset="0"/>
              </a:rPr>
            </a:br>
            <a:r>
              <a:rPr kumimoji="0" lang="ja-JP" altLang="en-US" sz="1300" b="0" i="0" u="none" strike="noStrike" kern="100" cap="none" spc="0" normalizeH="0" baseline="0" noProof="0" dirty="0">
                <a:ln>
                  <a:noFill/>
                </a:ln>
                <a:solidFill>
                  <a:srgbClr val="000000"/>
                </a:solidFill>
                <a:effectLst/>
                <a:uLnTx/>
                <a:uFillTx/>
                <a:latin typeface="Century" panose="02040604050505020304" pitchFamily="18" charset="0"/>
                <a:ea typeface="BIZ UDPゴシック" panose="020B0400000000000000" pitchFamily="50" charset="-128"/>
                <a:cs typeface="Times New Roman" panose="02020603050405020304" pitchFamily="18" charset="0"/>
              </a:rPr>
              <a:t>ただし、子どもが保護者のアカウントでログインしたスマホで課金した                      </a:t>
            </a:r>
            <a:r>
              <a:rPr kumimoji="0" lang="ja-JP" altLang="en-US" sz="1300" b="0" i="0" u="none" strike="noStrike" kern="100" cap="none" spc="0" normalizeH="0" baseline="0" noProof="0" dirty="0">
                <a:ln>
                  <a:noFill/>
                </a:ln>
                <a:effectLst/>
                <a:uLnTx/>
                <a:uFillTx/>
                <a:latin typeface="Century" panose="02040604050505020304" pitchFamily="18" charset="0"/>
                <a:ea typeface="BIZ UDPゴシック" panose="020B0400000000000000" pitchFamily="50" charset="-128"/>
                <a:cs typeface="Times New Roman" panose="02020603050405020304" pitchFamily="18" charset="0"/>
              </a:rPr>
              <a:t>場合や、成人であると偽って課金した場合などは、子どもによる課金                    だったと判断できないため、</a:t>
            </a:r>
            <a:r>
              <a:rPr kumimoji="0" lang="ja-JP" altLang="en-US" sz="1300" b="1" i="0" u="sng" strike="noStrike" kern="100" cap="none" spc="0" normalizeH="0" baseline="0" noProof="0" dirty="0">
                <a:ln>
                  <a:noFill/>
                </a:ln>
                <a:solidFill>
                  <a:srgbClr val="FF0000"/>
                </a:solidFill>
                <a:effectLst/>
                <a:uLnTx/>
                <a:uFillTx/>
                <a:latin typeface="Century" panose="02040604050505020304" pitchFamily="18" charset="0"/>
                <a:ea typeface="BIZ UDPゴシック" panose="020B0400000000000000" pitchFamily="50" charset="-128"/>
                <a:cs typeface="Times New Roman" panose="02020603050405020304" pitchFamily="18" charset="0"/>
              </a:rPr>
              <a:t>取り消すことができない場合もあります</a:t>
            </a:r>
            <a:r>
              <a:rPr kumimoji="0" lang="ja-JP" altLang="en-US" sz="1300" b="1" i="0" u="none" strike="noStrike" kern="100" cap="none" spc="0" normalizeH="0" baseline="0" noProof="0" dirty="0">
                <a:ln>
                  <a:noFill/>
                </a:ln>
                <a:solidFill>
                  <a:srgbClr val="000000"/>
                </a:solidFill>
                <a:effectLst/>
                <a:uLnTx/>
                <a:uFillTx/>
                <a:latin typeface="Century" panose="02040604050505020304" pitchFamily="18" charset="0"/>
                <a:ea typeface="BIZ UDPゴシック" panose="020B0400000000000000" pitchFamily="50" charset="-128"/>
                <a:cs typeface="Times New Roman" panose="02020603050405020304" pitchFamily="18" charset="0"/>
              </a:rPr>
              <a:t>。</a:t>
            </a:r>
            <a:endParaRPr kumimoji="0" lang="en-US" altLang="ja-JP" sz="1300" b="1" i="0" u="none" strike="noStrike" kern="100" cap="none" spc="0" normalizeH="0" baseline="0" noProof="0" dirty="0">
              <a:ln>
                <a:noFill/>
              </a:ln>
              <a:solidFill>
                <a:srgbClr val="000000"/>
              </a:solidFill>
              <a:effectLst/>
              <a:uLnTx/>
              <a:uFillTx/>
              <a:latin typeface="Century" panose="02040604050505020304" pitchFamily="18" charset="0"/>
              <a:ea typeface="BIZ UDPゴシック" panose="020B0400000000000000" pitchFamily="50" charset="-128"/>
              <a:cs typeface="Times New Roman" panose="02020603050405020304" pitchFamily="18" charset="0"/>
            </a:endParaRPr>
          </a:p>
          <a:p>
            <a:pPr marL="285750" marR="0" lvl="0" indent="-285750" algn="l" defTabSz="457200" rtl="0" eaLnBrk="1" fontAlgn="auto" latinLnBrk="0" hangingPunct="1">
              <a:lnSpc>
                <a:spcPct val="100000"/>
              </a:lnSpc>
              <a:spcBef>
                <a:spcPts val="600"/>
              </a:spcBef>
              <a:spcAft>
                <a:spcPts val="0"/>
              </a:spcAft>
              <a:buClr>
                <a:schemeClr val="tx1"/>
              </a:buClr>
              <a:buSzTx/>
              <a:buFont typeface="Wingdings" panose="05000000000000000000" pitchFamily="2" charset="2"/>
              <a:buChar char="l"/>
              <a:tabLst/>
              <a:defRPr/>
            </a:pPr>
            <a:r>
              <a:rPr kumimoji="0" lang="ja-JP" altLang="en-US" sz="1300" b="1" i="0" u="sng" strike="noStrike" kern="100" cap="none" spc="0" normalizeH="0" baseline="0" noProof="0" dirty="0">
                <a:ln>
                  <a:noFill/>
                </a:ln>
                <a:solidFill>
                  <a:srgbClr val="FF0000"/>
                </a:solidFill>
                <a:effectLst/>
                <a:uLnTx/>
                <a:uFillTx/>
                <a:latin typeface="Century" panose="02040604050505020304" pitchFamily="18" charset="0"/>
                <a:ea typeface="BIZ UDPゴシック" panose="020B0400000000000000" pitchFamily="50" charset="-128"/>
                <a:cs typeface="Times New Roman" panose="02020603050405020304" pitchFamily="18" charset="0"/>
              </a:rPr>
              <a:t>困ったときや、トラブルになったときは、</a:t>
            </a:r>
            <a:br>
              <a:rPr kumimoji="0" lang="en-US" altLang="ja-JP" sz="1300" b="1" i="0" u="sng" strike="noStrike" kern="100" cap="none" spc="0" normalizeH="0" baseline="0" noProof="0" dirty="0">
                <a:ln>
                  <a:noFill/>
                </a:ln>
                <a:solidFill>
                  <a:srgbClr val="FF0000"/>
                </a:solidFill>
                <a:effectLst/>
                <a:uLnTx/>
                <a:uFillTx/>
                <a:latin typeface="Century" panose="02040604050505020304" pitchFamily="18" charset="0"/>
                <a:ea typeface="BIZ UDPゴシック" panose="020B0400000000000000" pitchFamily="50" charset="-128"/>
                <a:cs typeface="Times New Roman" panose="02020603050405020304" pitchFamily="18" charset="0"/>
              </a:rPr>
            </a:br>
            <a:r>
              <a:rPr kumimoji="0" lang="ja-JP" altLang="en-US" sz="1300" b="1" i="0" u="sng" strike="noStrike" kern="100" cap="none" spc="0" normalizeH="0" baseline="0" noProof="0" dirty="0">
                <a:ln>
                  <a:noFill/>
                </a:ln>
                <a:solidFill>
                  <a:srgbClr val="FF0000"/>
                </a:solidFill>
                <a:effectLst/>
                <a:uLnTx/>
                <a:uFillTx/>
                <a:latin typeface="Century" panose="02040604050505020304" pitchFamily="18" charset="0"/>
                <a:ea typeface="BIZ UDPゴシック" panose="020B0400000000000000" pitchFamily="50" charset="-128"/>
                <a:cs typeface="Times New Roman" panose="02020603050405020304" pitchFamily="18" charset="0"/>
              </a:rPr>
              <a:t>お住まいの市町村の消費生活相談窓口にご相談ください！</a:t>
            </a:r>
            <a:endParaRPr kumimoji="1" lang="ja-JP" altLang="en-US" sz="1300" b="1" dirty="0">
              <a:solidFill>
                <a:srgbClr val="FF0000"/>
              </a:solidFill>
            </a:endParaRPr>
          </a:p>
        </p:txBody>
      </p:sp>
      <p:pic>
        <p:nvPicPr>
          <p:cNvPr id="3" name="図 2">
            <a:extLst>
              <a:ext uri="{FF2B5EF4-FFF2-40B4-BE49-F238E27FC236}">
                <a16:creationId xmlns:a16="http://schemas.microsoft.com/office/drawing/2014/main" id="{A0CCFF54-20A8-4421-A7E6-E7B740F6EEA8}"/>
              </a:ext>
            </a:extLst>
          </p:cNvPr>
          <p:cNvPicPr>
            <a:picLocks noChangeAspect="1"/>
          </p:cNvPicPr>
          <p:nvPr/>
        </p:nvPicPr>
        <p:blipFill>
          <a:blip r:embed="rId10"/>
          <a:stretch>
            <a:fillRect/>
          </a:stretch>
        </p:blipFill>
        <p:spPr>
          <a:xfrm>
            <a:off x="5906390" y="2001796"/>
            <a:ext cx="859611" cy="353599"/>
          </a:xfrm>
          <a:prstGeom prst="rect">
            <a:avLst/>
          </a:prstGeom>
        </p:spPr>
      </p:pic>
      <p:pic>
        <p:nvPicPr>
          <p:cNvPr id="5" name="図 4">
            <a:extLst>
              <a:ext uri="{FF2B5EF4-FFF2-40B4-BE49-F238E27FC236}">
                <a16:creationId xmlns:a16="http://schemas.microsoft.com/office/drawing/2014/main" id="{34DCEDD0-AABA-4C31-8F70-9A4959E9B97C}"/>
              </a:ext>
            </a:extLst>
          </p:cNvPr>
          <p:cNvPicPr>
            <a:picLocks noChangeAspect="1"/>
          </p:cNvPicPr>
          <p:nvPr/>
        </p:nvPicPr>
        <p:blipFill>
          <a:blip r:embed="rId11"/>
          <a:stretch>
            <a:fillRect/>
          </a:stretch>
        </p:blipFill>
        <p:spPr>
          <a:xfrm>
            <a:off x="4570120" y="2011207"/>
            <a:ext cx="865707" cy="353599"/>
          </a:xfrm>
          <a:prstGeom prst="rect">
            <a:avLst/>
          </a:prstGeom>
        </p:spPr>
      </p:pic>
      <p:sp>
        <p:nvSpPr>
          <p:cNvPr id="7" name="吹き出し: 角を丸めた四角形 6">
            <a:extLst>
              <a:ext uri="{FF2B5EF4-FFF2-40B4-BE49-F238E27FC236}">
                <a16:creationId xmlns:a16="http://schemas.microsoft.com/office/drawing/2014/main" id="{D16B9064-7181-7CAF-E603-DE35B5721981}"/>
              </a:ext>
            </a:extLst>
          </p:cNvPr>
          <p:cNvSpPr/>
          <p:nvPr/>
        </p:nvSpPr>
        <p:spPr>
          <a:xfrm>
            <a:off x="4379700" y="806097"/>
            <a:ext cx="2665636" cy="589109"/>
          </a:xfrm>
          <a:prstGeom prst="wedgeRoundRectCallout">
            <a:avLst>
              <a:gd name="adj1" fmla="val 8463"/>
              <a:gd name="adj2" fmla="val 98208"/>
              <a:gd name="adj3" fmla="val 16667"/>
            </a:avLst>
          </a:prstGeom>
          <a:solidFill>
            <a:srgbClr val="5B9BD5"/>
          </a:solidFill>
          <a:ln>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１８歳未満</a:t>
            </a:r>
            <a:r>
              <a:rPr kumimoji="1" lang="ja-JP" altLang="en-US" sz="1600" dirty="0">
                <a:solidFill>
                  <a:schemeClr val="bg1"/>
                </a:solidFill>
                <a:latin typeface="HGP創英角ｺﾞｼｯｸUB" panose="020B0900000000000000" pitchFamily="50" charset="-128"/>
                <a:ea typeface="HGP創英角ｺﾞｼｯｸUB" panose="020B0900000000000000" pitchFamily="50" charset="-128"/>
              </a:rPr>
              <a:t>からの相談が</a:t>
            </a:r>
            <a:endParaRPr kumimoji="1" lang="en-US" altLang="ja-JP" sz="1600" dirty="0">
              <a:solidFill>
                <a:schemeClr val="bg1"/>
              </a:solidFill>
              <a:latin typeface="HGP創英角ｺﾞｼｯｸUB" panose="020B0900000000000000" pitchFamily="50" charset="-128"/>
              <a:ea typeface="HGP創英角ｺﾞｼｯｸUB" panose="020B0900000000000000" pitchFamily="50" charset="-128"/>
            </a:endParaRPr>
          </a:p>
          <a:p>
            <a:pPr algn="ct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約６割</a:t>
            </a:r>
            <a:r>
              <a:rPr kumimoji="1" lang="ja-JP" altLang="en-US" sz="1600" dirty="0">
                <a:solidFill>
                  <a:schemeClr val="bg1"/>
                </a:solidFill>
                <a:latin typeface="HGP創英角ｺﾞｼｯｸUB" panose="020B0900000000000000" pitchFamily="50" charset="-128"/>
                <a:ea typeface="HGP創英角ｺﾞｼｯｸUB" panose="020B0900000000000000" pitchFamily="50" charset="-128"/>
              </a:rPr>
              <a:t>！！</a:t>
            </a:r>
            <a:endParaRPr kumimoji="1" lang="en-US" altLang="ja-JP" sz="160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6235892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972</Words>
  <Application>Microsoft Office PowerPoint</Application>
  <PresentationFormat>ユーザー設定</PresentationFormat>
  <Paragraphs>74</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BIZ UDPゴシック</vt:lpstr>
      <vt:lpstr>HGP創英角ｺﾞｼｯｸUB</vt:lpstr>
      <vt:lpstr>HG創英角ｺﾞｼｯｸUB</vt:lpstr>
      <vt:lpstr>Arial</vt:lpstr>
      <vt:lpstr>Calibri</vt:lpstr>
      <vt:lpstr>Calibri Light</vt:lpstr>
      <vt:lpstr>Century</vt:lpstr>
      <vt:lpstr>Segoe UI Symbol</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2024-08-29T08:14:23Z</dcterms:modified>
</cp:coreProperties>
</file>