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6" r:id="rId2"/>
    <p:sldId id="257" r:id="rId3"/>
  </p:sldIdLst>
  <p:sldSz cx="7559675" cy="1069181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B"/>
    <a:srgbClr val="FFA41D"/>
    <a:srgbClr val="7EC234"/>
    <a:srgbClr val="85CA3A"/>
    <a:srgbClr val="FFFF65"/>
    <a:srgbClr val="00B050"/>
    <a:srgbClr val="00A8B0"/>
    <a:srgbClr val="FFF309"/>
    <a:srgbClr val="009C70"/>
    <a:srgbClr val="01B76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9613" autoAdjust="0"/>
    <p:restoredTop sz="94660"/>
  </p:normalViewPr>
  <p:slideViewPr>
    <p:cSldViewPr snapToGrid="0">
      <p:cViewPr varScale="1">
        <p:scale>
          <a:sx n="64" d="100"/>
          <a:sy n="64" d="100"/>
        </p:scale>
        <p:origin x="2923" y="9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ja-JP" altLang="en-US"/>
              <a:t>マスター タイトルの書式設定</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6DE2D7A-22E4-4DD6-BF05-26B4E527BA71}" type="datetimeFigureOut">
              <a:rPr kumimoji="1" lang="ja-JP" altLang="en-US" smtClean="0"/>
              <a:t>2024/5/9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522CAEC-05F4-48B6-B89A-0499618E79B5}" type="slidenum">
              <a:rPr kumimoji="1" lang="ja-JP" altLang="en-US" smtClean="0"/>
              <a:t>‹#›</a:t>
            </a:fld>
            <a:endParaRPr kumimoji="1" lang="ja-JP" altLang="en-US"/>
          </a:p>
        </p:txBody>
      </p:sp>
    </p:spTree>
    <p:extLst>
      <p:ext uri="{BB962C8B-B14F-4D97-AF65-F5344CB8AC3E}">
        <p14:creationId xmlns:p14="http://schemas.microsoft.com/office/powerpoint/2010/main" val="41288410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6DE2D7A-22E4-4DD6-BF05-26B4E527BA71}" type="datetimeFigureOut">
              <a:rPr kumimoji="1" lang="ja-JP" altLang="en-US" smtClean="0"/>
              <a:t>2024/5/9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522CAEC-05F4-48B6-B89A-0499618E79B5}" type="slidenum">
              <a:rPr kumimoji="1" lang="ja-JP" altLang="en-US" smtClean="0"/>
              <a:t>‹#›</a:t>
            </a:fld>
            <a:endParaRPr kumimoji="1" lang="ja-JP" altLang="en-US"/>
          </a:p>
        </p:txBody>
      </p:sp>
    </p:spTree>
    <p:extLst>
      <p:ext uri="{BB962C8B-B14F-4D97-AF65-F5344CB8AC3E}">
        <p14:creationId xmlns:p14="http://schemas.microsoft.com/office/powerpoint/2010/main" val="2558652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6DE2D7A-22E4-4DD6-BF05-26B4E527BA71}" type="datetimeFigureOut">
              <a:rPr kumimoji="1" lang="ja-JP" altLang="en-US" smtClean="0"/>
              <a:t>2024/5/9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522CAEC-05F4-48B6-B89A-0499618E79B5}" type="slidenum">
              <a:rPr kumimoji="1" lang="ja-JP" altLang="en-US" smtClean="0"/>
              <a:t>‹#›</a:t>
            </a:fld>
            <a:endParaRPr kumimoji="1" lang="ja-JP" altLang="en-US"/>
          </a:p>
        </p:txBody>
      </p:sp>
    </p:spTree>
    <p:extLst>
      <p:ext uri="{BB962C8B-B14F-4D97-AF65-F5344CB8AC3E}">
        <p14:creationId xmlns:p14="http://schemas.microsoft.com/office/powerpoint/2010/main" val="39595972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6DE2D7A-22E4-4DD6-BF05-26B4E527BA71}" type="datetimeFigureOut">
              <a:rPr kumimoji="1" lang="ja-JP" altLang="en-US" smtClean="0"/>
              <a:t>2024/5/9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522CAEC-05F4-48B6-B89A-0499618E79B5}" type="slidenum">
              <a:rPr kumimoji="1" lang="ja-JP" altLang="en-US" smtClean="0"/>
              <a:t>‹#›</a:t>
            </a:fld>
            <a:endParaRPr kumimoji="1" lang="ja-JP" altLang="en-US"/>
          </a:p>
        </p:txBody>
      </p:sp>
    </p:spTree>
    <p:extLst>
      <p:ext uri="{BB962C8B-B14F-4D97-AF65-F5344CB8AC3E}">
        <p14:creationId xmlns:p14="http://schemas.microsoft.com/office/powerpoint/2010/main" val="30965433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6DE2D7A-22E4-4DD6-BF05-26B4E527BA71}" type="datetimeFigureOut">
              <a:rPr kumimoji="1" lang="ja-JP" altLang="en-US" smtClean="0"/>
              <a:t>2024/5/9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522CAEC-05F4-48B6-B89A-0499618E79B5}" type="slidenum">
              <a:rPr kumimoji="1" lang="ja-JP" altLang="en-US" smtClean="0"/>
              <a:t>‹#›</a:t>
            </a:fld>
            <a:endParaRPr kumimoji="1" lang="ja-JP" altLang="en-US"/>
          </a:p>
        </p:txBody>
      </p:sp>
    </p:spTree>
    <p:extLst>
      <p:ext uri="{BB962C8B-B14F-4D97-AF65-F5344CB8AC3E}">
        <p14:creationId xmlns:p14="http://schemas.microsoft.com/office/powerpoint/2010/main" val="25427852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6DE2D7A-22E4-4DD6-BF05-26B4E527BA71}" type="datetimeFigureOut">
              <a:rPr kumimoji="1" lang="ja-JP" altLang="en-US" smtClean="0"/>
              <a:t>2024/5/9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522CAEC-05F4-48B6-B89A-0499618E79B5}" type="slidenum">
              <a:rPr kumimoji="1" lang="ja-JP" altLang="en-US" smtClean="0"/>
              <a:t>‹#›</a:t>
            </a:fld>
            <a:endParaRPr kumimoji="1" lang="ja-JP" altLang="en-US"/>
          </a:p>
        </p:txBody>
      </p:sp>
    </p:spTree>
    <p:extLst>
      <p:ext uri="{BB962C8B-B14F-4D97-AF65-F5344CB8AC3E}">
        <p14:creationId xmlns:p14="http://schemas.microsoft.com/office/powerpoint/2010/main" val="8063758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4" name="Content Placeholder 3"/>
          <p:cNvSpPr>
            <a:spLocks noGrp="1"/>
          </p:cNvSpPr>
          <p:nvPr>
            <p:ph sz="half" idx="2"/>
          </p:nvPr>
        </p:nvSpPr>
        <p:spPr>
          <a:xfrm>
            <a:off x="520713" y="3905482"/>
            <a:ext cx="3198096"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6" name="Content Placeholder 5"/>
          <p:cNvSpPr>
            <a:spLocks noGrp="1"/>
          </p:cNvSpPr>
          <p:nvPr>
            <p:ph sz="quarter" idx="4"/>
          </p:nvPr>
        </p:nvSpPr>
        <p:spPr>
          <a:xfrm>
            <a:off x="3827086" y="3905482"/>
            <a:ext cx="3213847"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6DE2D7A-22E4-4DD6-BF05-26B4E527BA71}" type="datetimeFigureOut">
              <a:rPr kumimoji="1" lang="ja-JP" altLang="en-US" smtClean="0"/>
              <a:t>2024/5/9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522CAEC-05F4-48B6-B89A-0499618E79B5}" type="slidenum">
              <a:rPr kumimoji="1" lang="ja-JP" altLang="en-US" smtClean="0"/>
              <a:t>‹#›</a:t>
            </a:fld>
            <a:endParaRPr kumimoji="1" lang="ja-JP" altLang="en-US"/>
          </a:p>
        </p:txBody>
      </p:sp>
    </p:spTree>
    <p:extLst>
      <p:ext uri="{BB962C8B-B14F-4D97-AF65-F5344CB8AC3E}">
        <p14:creationId xmlns:p14="http://schemas.microsoft.com/office/powerpoint/2010/main" val="37086378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6DE2D7A-22E4-4DD6-BF05-26B4E527BA71}" type="datetimeFigureOut">
              <a:rPr kumimoji="1" lang="ja-JP" altLang="en-US" smtClean="0"/>
              <a:t>2024/5/9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522CAEC-05F4-48B6-B89A-0499618E79B5}" type="slidenum">
              <a:rPr kumimoji="1" lang="ja-JP" altLang="en-US" smtClean="0"/>
              <a:t>‹#›</a:t>
            </a:fld>
            <a:endParaRPr kumimoji="1" lang="ja-JP" altLang="en-US"/>
          </a:p>
        </p:txBody>
      </p:sp>
    </p:spTree>
    <p:extLst>
      <p:ext uri="{BB962C8B-B14F-4D97-AF65-F5344CB8AC3E}">
        <p14:creationId xmlns:p14="http://schemas.microsoft.com/office/powerpoint/2010/main" val="28808857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DE2D7A-22E4-4DD6-BF05-26B4E527BA71}" type="datetimeFigureOut">
              <a:rPr kumimoji="1" lang="ja-JP" altLang="en-US" smtClean="0"/>
              <a:t>2024/5/9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522CAEC-05F4-48B6-B89A-0499618E79B5}" type="slidenum">
              <a:rPr kumimoji="1" lang="ja-JP" altLang="en-US" smtClean="0"/>
              <a:t>‹#›</a:t>
            </a:fld>
            <a:endParaRPr kumimoji="1" lang="ja-JP" altLang="en-US"/>
          </a:p>
        </p:txBody>
      </p:sp>
    </p:spTree>
    <p:extLst>
      <p:ext uri="{BB962C8B-B14F-4D97-AF65-F5344CB8AC3E}">
        <p14:creationId xmlns:p14="http://schemas.microsoft.com/office/powerpoint/2010/main" val="3199957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6DE2D7A-22E4-4DD6-BF05-26B4E527BA71}" type="datetimeFigureOut">
              <a:rPr kumimoji="1" lang="ja-JP" altLang="en-US" smtClean="0"/>
              <a:t>2024/5/9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522CAEC-05F4-48B6-B89A-0499618E79B5}" type="slidenum">
              <a:rPr kumimoji="1" lang="ja-JP" altLang="en-US" smtClean="0"/>
              <a:t>‹#›</a:t>
            </a:fld>
            <a:endParaRPr kumimoji="1" lang="ja-JP" altLang="en-US"/>
          </a:p>
        </p:txBody>
      </p:sp>
    </p:spTree>
    <p:extLst>
      <p:ext uri="{BB962C8B-B14F-4D97-AF65-F5344CB8AC3E}">
        <p14:creationId xmlns:p14="http://schemas.microsoft.com/office/powerpoint/2010/main" val="5560399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ja-JP" altLang="en-US"/>
              <a:t>図を追加</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6DE2D7A-22E4-4DD6-BF05-26B4E527BA71}" type="datetimeFigureOut">
              <a:rPr kumimoji="1" lang="ja-JP" altLang="en-US" smtClean="0"/>
              <a:t>2024/5/9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522CAEC-05F4-48B6-B89A-0499618E79B5}" type="slidenum">
              <a:rPr kumimoji="1" lang="ja-JP" altLang="en-US" smtClean="0"/>
              <a:t>‹#›</a:t>
            </a:fld>
            <a:endParaRPr kumimoji="1" lang="ja-JP" altLang="en-US"/>
          </a:p>
        </p:txBody>
      </p:sp>
    </p:spTree>
    <p:extLst>
      <p:ext uri="{BB962C8B-B14F-4D97-AF65-F5344CB8AC3E}">
        <p14:creationId xmlns:p14="http://schemas.microsoft.com/office/powerpoint/2010/main" val="38303889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26DE2D7A-22E4-4DD6-BF05-26B4E527BA71}" type="datetimeFigureOut">
              <a:rPr kumimoji="1" lang="ja-JP" altLang="en-US" smtClean="0"/>
              <a:t>2024/5/9</a:t>
            </a:fld>
            <a:endParaRPr kumimoji="1" lang="ja-JP" altLang="en-US"/>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5522CAEC-05F4-48B6-B89A-0499618E79B5}" type="slidenum">
              <a:rPr kumimoji="1" lang="ja-JP" altLang="en-US" smtClean="0"/>
              <a:t>‹#›</a:t>
            </a:fld>
            <a:endParaRPr kumimoji="1" lang="ja-JP" altLang="en-US"/>
          </a:p>
        </p:txBody>
      </p:sp>
    </p:spTree>
    <p:extLst>
      <p:ext uri="{BB962C8B-B14F-4D97-AF65-F5344CB8AC3E}">
        <p14:creationId xmlns:p14="http://schemas.microsoft.com/office/powerpoint/2010/main" val="36657741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caa.go.jp/policies/policy/consumer_education/public_awareness/gekkan/2024" TargetMode="External"/><Relationship Id="rId7" Type="http://schemas.openxmlformats.org/officeDocument/2006/relationships/image" Target="../media/image4.png"/><Relationship Id="rId2" Type="http://schemas.openxmlformats.org/officeDocument/2006/relationships/hyperlink" Target="https://lgpos.task-asp.net/cu/270008/ea/residents/procedures/apply/c34dbce2-4346-4a0c-892b-c7f3d342983f/start" TargetMode="External"/><Relationship Id="rId1" Type="http://schemas.openxmlformats.org/officeDocument/2006/relationships/slideLayout" Target="../slideLayouts/slideLayout1.xml"/><Relationship Id="rId6" Type="http://schemas.openxmlformats.org/officeDocument/2006/relationships/image" Target="../media/image3.emf"/><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wmf"/><Relationship Id="rId3" Type="http://schemas.openxmlformats.org/officeDocument/2006/relationships/hyperlink" Target="https://www.city.osaka.lg.jp/lnet/index.html" TargetMode="External"/><Relationship Id="rId7" Type="http://schemas.openxmlformats.org/officeDocument/2006/relationships/hyperlink" Target="https://www.city.osaka.lg.jp/contents/wdu010/troublesoudan/" TargetMode="External"/><Relationship Id="rId12" Type="http://schemas.openxmlformats.org/officeDocument/2006/relationships/image" Target="../media/image11.png"/><Relationship Id="rId2" Type="http://schemas.openxmlformats.org/officeDocument/2006/relationships/hyperlink" Target="https://www.pref.osaka.lg.jp/shouhi/" TargetMode="External"/><Relationship Id="rId1" Type="http://schemas.openxmlformats.org/officeDocument/2006/relationships/slideLayout" Target="../slideLayouts/slideLayout1.xml"/><Relationship Id="rId6" Type="http://schemas.openxmlformats.org/officeDocument/2006/relationships/image" Target="../media/image6.png"/><Relationship Id="rId11" Type="http://schemas.openxmlformats.org/officeDocument/2006/relationships/image" Target="../media/image10.png"/><Relationship Id="rId5" Type="http://schemas.openxmlformats.org/officeDocument/2006/relationships/hyperlink" Target="https://osaka-shouhi.jp/" TargetMode="External"/><Relationship Id="rId10" Type="http://schemas.openxmlformats.org/officeDocument/2006/relationships/image" Target="../media/image9.png"/><Relationship Id="rId4" Type="http://schemas.openxmlformats.org/officeDocument/2006/relationships/image" Target="../media/image5.png"/><Relationship Id="rId9"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9" name="テキスト ボックス 8"/>
          <p:cNvSpPr txBox="1"/>
          <p:nvPr/>
        </p:nvSpPr>
        <p:spPr>
          <a:xfrm>
            <a:off x="-2495" y="8087"/>
            <a:ext cx="7562170" cy="2054203"/>
          </a:xfrm>
          <a:prstGeom prst="rect">
            <a:avLst/>
          </a:prstGeom>
          <a:solidFill>
            <a:schemeClr val="bg1"/>
          </a:solidFill>
        </p:spPr>
        <p:txBody>
          <a:bodyPr wrap="square" rtlCol="0">
            <a:spAutoFit/>
          </a:bodyPr>
          <a:lstStyle/>
          <a:p>
            <a:endParaRPr kumimoji="1" lang="ja-JP" altLang="en-US" dirty="0"/>
          </a:p>
        </p:txBody>
      </p:sp>
      <p:sp>
        <p:nvSpPr>
          <p:cNvPr id="5" name="フローチャート: 処理 4"/>
          <p:cNvSpPr/>
          <p:nvPr/>
        </p:nvSpPr>
        <p:spPr>
          <a:xfrm>
            <a:off x="5955176" y="129580"/>
            <a:ext cx="1493924" cy="453937"/>
          </a:xfrm>
          <a:prstGeom prst="flowChart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US" sz="12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202</a:t>
            </a:r>
            <a:r>
              <a:rPr lang="en-US" altLang="ja-JP" sz="1200" kern="100"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4</a:t>
            </a:r>
            <a:r>
              <a:rPr lang="ja-JP" sz="12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年</a:t>
            </a:r>
            <a:r>
              <a:rPr lang="en-US" sz="12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5</a:t>
            </a:r>
            <a:r>
              <a:rPr lang="ja-JP" sz="12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月発行</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grpSp>
        <p:nvGrpSpPr>
          <p:cNvPr id="3" name="グループ化 2"/>
          <p:cNvGrpSpPr/>
          <p:nvPr/>
        </p:nvGrpSpPr>
        <p:grpSpPr>
          <a:xfrm>
            <a:off x="5102603" y="630765"/>
            <a:ext cx="1306031" cy="1306031"/>
            <a:chOff x="5068097" y="648018"/>
            <a:chExt cx="1306031" cy="1306031"/>
          </a:xfrm>
        </p:grpSpPr>
        <p:sp>
          <p:nvSpPr>
            <p:cNvPr id="6" name="円/楕円 1"/>
            <p:cNvSpPr/>
            <p:nvPr/>
          </p:nvSpPr>
          <p:spPr>
            <a:xfrm>
              <a:off x="5068097" y="648018"/>
              <a:ext cx="1306031" cy="1306031"/>
            </a:xfrm>
            <a:prstGeom prst="ellipse">
              <a:avLst/>
            </a:prstGeom>
            <a:solidFill>
              <a:srgbClr val="01A75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en-US" sz="1600" kern="100">
                  <a:solidFill>
                    <a:srgbClr val="FFFFFF"/>
                  </a:solidFill>
                  <a:effectLst/>
                  <a:ea typeface="ＭＳ 明朝" panose="02020609040205080304" pitchFamily="17" charset="-128"/>
                  <a:cs typeface="Times New Roman" panose="02020603050405020304" pitchFamily="18" charset="0"/>
                </a:rPr>
                <a:t> </a:t>
              </a:r>
              <a:endParaRPr lang="ja-JP" sz="1050" kern="100">
                <a:effectLst/>
                <a:ea typeface="ＭＳ 明朝" panose="02020609040205080304" pitchFamily="17" charset="-128"/>
                <a:cs typeface="Times New Roman" panose="02020603050405020304" pitchFamily="18" charset="0"/>
              </a:endParaRPr>
            </a:p>
          </p:txBody>
        </p:sp>
        <p:sp>
          <p:nvSpPr>
            <p:cNvPr id="7" name="フローチャート: 処理 6"/>
            <p:cNvSpPr/>
            <p:nvPr/>
          </p:nvSpPr>
          <p:spPr>
            <a:xfrm>
              <a:off x="5196887" y="899843"/>
              <a:ext cx="1123901" cy="802382"/>
            </a:xfrm>
            <a:prstGeom prst="flowChart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en-US" sz="2200" kern="100" dirty="0">
                  <a:ln w="9525" cap="rnd" cmpd="sng" algn="ctr">
                    <a:solidFill>
                      <a:srgbClr val="FFFFFF"/>
                    </a:solidFill>
                    <a:prstDash val="solid"/>
                    <a:bevel/>
                  </a:ln>
                  <a:solidFill>
                    <a:srgbClr val="FFFFFF"/>
                  </a:solidFill>
                  <a:effectLst/>
                  <a:ea typeface="ＭＳ 明朝" panose="02020609040205080304" pitchFamily="17" charset="-128"/>
                  <a:cs typeface="Times New Roman" panose="02020603050405020304" pitchFamily="18" charset="0"/>
                </a:rPr>
                <a:t>Vol.1</a:t>
              </a:r>
              <a:r>
                <a:rPr lang="en-US" altLang="ja-JP" sz="2200" kern="100" dirty="0">
                  <a:ln w="9525" cap="rnd" cmpd="sng" algn="ctr">
                    <a:solidFill>
                      <a:srgbClr val="FFFFFF"/>
                    </a:solidFill>
                    <a:prstDash val="solid"/>
                    <a:bevel/>
                  </a:ln>
                  <a:solidFill>
                    <a:srgbClr val="FFFFFF"/>
                  </a:solidFill>
                  <a:effectLst/>
                  <a:ea typeface="ＭＳ 明朝" panose="02020609040205080304" pitchFamily="17" charset="-128"/>
                  <a:cs typeface="Times New Roman" panose="02020603050405020304" pitchFamily="18" charset="0"/>
                </a:rPr>
                <a:t>14</a:t>
              </a:r>
              <a:endParaRPr lang="ja-JP" sz="1050" kern="100" dirty="0">
                <a:effectLst/>
                <a:ea typeface="ＭＳ 明朝" panose="02020609040205080304" pitchFamily="17" charset="-128"/>
                <a:cs typeface="Times New Roman" panose="02020603050405020304" pitchFamily="18" charset="0"/>
              </a:endParaRPr>
            </a:p>
          </p:txBody>
        </p:sp>
      </p:grpSp>
      <p:sp>
        <p:nvSpPr>
          <p:cNvPr id="11" name="フローチャート: 処理 10"/>
          <p:cNvSpPr/>
          <p:nvPr/>
        </p:nvSpPr>
        <p:spPr>
          <a:xfrm>
            <a:off x="308195" y="3088001"/>
            <a:ext cx="6943725" cy="7382523"/>
          </a:xfrm>
          <a:prstGeom prst="flowChartProcess">
            <a:avLst/>
          </a:prstGeom>
          <a:solidFill>
            <a:schemeClr val="bg1"/>
          </a:solid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l">
              <a:lnSpc>
                <a:spcPts val="2400"/>
              </a:lnSpc>
              <a:spcAft>
                <a:spcPts val="0"/>
              </a:spcAft>
            </a:pPr>
            <a:endParaRPr lang="en-US" altLang="ja-JP" sz="1200" b="1" kern="100" dirty="0">
              <a:solidFill>
                <a:srgbClr val="000000"/>
              </a:solidFill>
              <a:ea typeface="ＭＳ ゴシック" panose="020B0609070205080204" pitchFamily="49" charset="-128"/>
              <a:cs typeface="Times New Roman" panose="02020603050405020304" pitchFamily="18" charset="0"/>
            </a:endParaRPr>
          </a:p>
          <a:p>
            <a:pPr algn="l">
              <a:lnSpc>
                <a:spcPts val="2400"/>
              </a:lnSpc>
              <a:spcAft>
                <a:spcPts val="0"/>
              </a:spcAft>
            </a:pPr>
            <a:endParaRPr lang="ja-JP" sz="1050" kern="100" dirty="0">
              <a:effectLst/>
              <a:ea typeface="ＭＳ 明朝" panose="02020609040205080304" pitchFamily="17" charset="-128"/>
              <a:cs typeface="Times New Roman" panose="02020603050405020304" pitchFamily="18" charset="0"/>
            </a:endParaRPr>
          </a:p>
        </p:txBody>
      </p:sp>
      <p:sp>
        <p:nvSpPr>
          <p:cNvPr id="14" name="正方形/長方形 13"/>
          <p:cNvSpPr/>
          <p:nvPr/>
        </p:nvSpPr>
        <p:spPr>
          <a:xfrm>
            <a:off x="1" y="8087"/>
            <a:ext cx="7559674" cy="10683726"/>
          </a:xfrm>
          <a:prstGeom prst="rect">
            <a:avLst/>
          </a:prstGeom>
          <a:noFill/>
          <a:ln w="88900">
            <a:solidFill>
              <a:srgbClr val="009C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a:xfrm>
            <a:off x="513720" y="4990516"/>
            <a:ext cx="6599934" cy="3246672"/>
          </a:xfrm>
          <a:prstGeom prst="rect">
            <a:avLst/>
          </a:prstGeom>
          <a:solidFill>
            <a:schemeClr val="bg1"/>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scene3d>
              <a:camera prst="orthographicFront"/>
              <a:lightRig rig="soft" dir="t">
                <a:rot lat="0" lon="0" rev="15600000"/>
              </a:lightRig>
            </a:scene3d>
            <a:sp3d extrusionH="57150" prstMaterial="softEdge">
              <a:bevelT w="25400" h="38100"/>
            </a:sp3d>
          </a:bodyPr>
          <a:lstStyle/>
          <a:p>
            <a:endParaRPr lang="ja-JP" altLang="en-US" b="1">
              <a:ln/>
              <a:solidFill>
                <a:schemeClr val="accent4"/>
              </a:solidFill>
            </a:endParaRPr>
          </a:p>
        </p:txBody>
      </p:sp>
      <p:sp>
        <p:nvSpPr>
          <p:cNvPr id="17" name="テキスト ボックス 49"/>
          <p:cNvSpPr txBox="1"/>
          <p:nvPr/>
        </p:nvSpPr>
        <p:spPr>
          <a:xfrm>
            <a:off x="1554165" y="5036203"/>
            <a:ext cx="4766623" cy="39497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sz="2400" b="1" kern="100" dirty="0">
                <a:ln w="0"/>
                <a:solidFill>
                  <a:schemeClr val="tx1">
                    <a:lumMod val="75000"/>
                    <a:lumOff val="25000"/>
                  </a:schemeClr>
                </a:solidFill>
                <a:effectLst>
                  <a:outerShdw blurRad="38100" dist="19050" dir="2700000" algn="tl" rotWithShape="0">
                    <a:schemeClr val="dk1">
                      <a:alpha val="40000"/>
                    </a:schemeClr>
                  </a:outerShdw>
                </a:effectLst>
                <a:latin typeface="Arial" panose="020B0604020202020204" pitchFamily="34" charset="0"/>
                <a:ea typeface="BIZ UDPゴシック" panose="020B0400000000000000"/>
                <a:cs typeface="Arial" panose="020B0604020202020204" pitchFamily="34" charset="0"/>
              </a:rPr>
              <a:t>消費者月間</a:t>
            </a:r>
            <a:r>
              <a:rPr lang="ja-JP" altLang="en-US" sz="2400" b="1" kern="100" dirty="0">
                <a:ln w="0"/>
                <a:solidFill>
                  <a:schemeClr val="tx1">
                    <a:lumMod val="75000"/>
                    <a:lumOff val="25000"/>
                  </a:schemeClr>
                </a:solidFill>
                <a:effectLst>
                  <a:outerShdw blurRad="38100" dist="19050" dir="2700000" algn="tl" rotWithShape="0">
                    <a:schemeClr val="dk1">
                      <a:alpha val="40000"/>
                    </a:schemeClr>
                  </a:outerShdw>
                </a:effectLst>
                <a:latin typeface="Arial" panose="020B0604020202020204" pitchFamily="34" charset="0"/>
                <a:ea typeface="BIZ UDPゴシック" panose="020B0400000000000000"/>
                <a:cs typeface="Arial" panose="020B0604020202020204" pitchFamily="34" charset="0"/>
              </a:rPr>
              <a:t>　</a:t>
            </a:r>
            <a:r>
              <a:rPr lang="ja-JP" altLang="ja-JP" sz="2400" b="1" kern="100" dirty="0">
                <a:ln w="0"/>
                <a:solidFill>
                  <a:schemeClr val="tx1">
                    <a:lumMod val="75000"/>
                    <a:lumOff val="25000"/>
                  </a:schemeClr>
                </a:solidFill>
                <a:effectLst>
                  <a:outerShdw blurRad="38100" dist="19050" dir="2700000" algn="tl" rotWithShape="0">
                    <a:schemeClr val="dk1">
                      <a:alpha val="40000"/>
                    </a:schemeClr>
                  </a:outerShdw>
                </a:effectLst>
                <a:latin typeface="Arial" panose="020B0604020202020204" pitchFamily="34" charset="0"/>
                <a:ea typeface="BIZ UDPゴシック" panose="020B0400000000000000"/>
                <a:cs typeface="Arial" panose="020B0604020202020204" pitchFamily="34" charset="0"/>
              </a:rPr>
              <a:t>大阪府市連携</a:t>
            </a:r>
            <a:r>
              <a:rPr lang="ja-JP" sz="2400" b="1" kern="100" dirty="0">
                <a:ln w="0"/>
                <a:solidFill>
                  <a:schemeClr val="tx1">
                    <a:lumMod val="75000"/>
                    <a:lumOff val="25000"/>
                  </a:schemeClr>
                </a:solidFill>
                <a:effectLst>
                  <a:outerShdw blurRad="38100" dist="19050" dir="2700000" algn="tl" rotWithShape="0">
                    <a:schemeClr val="dk1">
                      <a:alpha val="40000"/>
                    </a:schemeClr>
                  </a:outerShdw>
                </a:effectLst>
                <a:latin typeface="Arial" panose="020B0604020202020204" pitchFamily="34" charset="0"/>
                <a:ea typeface="BIZ UDPゴシック" panose="020B0400000000000000"/>
                <a:cs typeface="Arial" panose="020B0604020202020204" pitchFamily="34" charset="0"/>
              </a:rPr>
              <a:t>講演会</a:t>
            </a:r>
          </a:p>
        </p:txBody>
      </p:sp>
      <p:sp>
        <p:nvSpPr>
          <p:cNvPr id="20" name="テキスト ボックス 57"/>
          <p:cNvSpPr txBox="1"/>
          <p:nvPr/>
        </p:nvSpPr>
        <p:spPr>
          <a:xfrm>
            <a:off x="904557" y="5494139"/>
            <a:ext cx="857250" cy="29527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sz="1200" kern="100">
                <a:solidFill>
                  <a:srgbClr val="FFFFFF"/>
                </a:solidFill>
                <a:effectLst/>
                <a:latin typeface="Century" panose="02040604050505020304" pitchFamily="18" charset="0"/>
                <a:ea typeface="BIZ UDPゴシック" panose="020B0400000000000000" pitchFamily="50" charset="-128"/>
                <a:cs typeface="Times New Roman" panose="02020603050405020304" pitchFamily="18" charset="0"/>
              </a:rPr>
              <a:t>テーマ</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en-US" sz="1200" kern="100">
                <a:solidFill>
                  <a:srgbClr val="FFFFFF"/>
                </a:solidFill>
                <a:effectLst/>
                <a:latin typeface="BIZ UDPゴシック" panose="020B0400000000000000" pitchFamily="50" charset="-128"/>
                <a:ea typeface="ＭＳ 明朝" panose="02020609040205080304" pitchFamily="17" charset="-128"/>
                <a:cs typeface="Times New Roman" panose="02020603050405020304" pitchFamily="18" charset="0"/>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21" name="テキスト ボックス 60"/>
          <p:cNvSpPr txBox="1"/>
          <p:nvPr/>
        </p:nvSpPr>
        <p:spPr>
          <a:xfrm>
            <a:off x="918527" y="5776714"/>
            <a:ext cx="857250" cy="29527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sz="1200" kern="100">
                <a:solidFill>
                  <a:srgbClr val="FFFFFF"/>
                </a:solidFill>
                <a:effectLst/>
                <a:latin typeface="Century" panose="02040604050505020304" pitchFamily="18" charset="0"/>
                <a:ea typeface="BIZ UDPゴシック" panose="020B0400000000000000" pitchFamily="50" charset="-128"/>
                <a:cs typeface="Times New Roman" panose="02020603050405020304" pitchFamily="18" charset="0"/>
              </a:rPr>
              <a:t>講　師</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25" name="テキスト ボックス 57"/>
          <p:cNvSpPr txBox="1"/>
          <p:nvPr/>
        </p:nvSpPr>
        <p:spPr>
          <a:xfrm>
            <a:off x="609681" y="5493879"/>
            <a:ext cx="857250" cy="295275"/>
          </a:xfrm>
          <a:prstGeom prst="rect">
            <a:avLst/>
          </a:prstGeom>
          <a:solidFill>
            <a:srgbClr val="00B050"/>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ja-JP" sz="1400" kern="100" dirty="0">
                <a:solidFill>
                  <a:srgbClr val="FFFFFF"/>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テーマ</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ctr">
              <a:spcAft>
                <a:spcPts val="0"/>
              </a:spcAft>
            </a:pPr>
            <a:r>
              <a:rPr lang="en-US" sz="1400" kern="100" dirty="0">
                <a:solidFill>
                  <a:srgbClr val="FFFFFF"/>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26" name="テキスト ボックス 60"/>
          <p:cNvSpPr txBox="1"/>
          <p:nvPr/>
        </p:nvSpPr>
        <p:spPr>
          <a:xfrm>
            <a:off x="610772" y="5840849"/>
            <a:ext cx="857250" cy="295275"/>
          </a:xfrm>
          <a:prstGeom prst="rect">
            <a:avLst/>
          </a:prstGeom>
          <a:solidFill>
            <a:srgbClr val="00B050"/>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ja-JP" sz="1400" kern="100" dirty="0">
                <a:solidFill>
                  <a:srgbClr val="FFFFFF"/>
                </a:solidFill>
                <a:effectLst/>
                <a:latin typeface="BIZ UDPゴシック" panose="020B0400000000000000" pitchFamily="50" charset="-128"/>
                <a:ea typeface="BIZ UDPゴシック" panose="020B0400000000000000" pitchFamily="50" charset="-128"/>
                <a:cs typeface="Times New Roman" panose="02020603050405020304" pitchFamily="18" charset="0"/>
              </a:rPr>
              <a:t>講　師</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27" name="テキスト ボックス 67"/>
          <p:cNvSpPr txBox="1"/>
          <p:nvPr/>
        </p:nvSpPr>
        <p:spPr>
          <a:xfrm>
            <a:off x="599163" y="6171944"/>
            <a:ext cx="857250" cy="295275"/>
          </a:xfrm>
          <a:prstGeom prst="rect">
            <a:avLst/>
          </a:prstGeom>
          <a:solidFill>
            <a:srgbClr val="00B050"/>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ja-JP" sz="1400" kern="100" dirty="0">
                <a:solidFill>
                  <a:srgbClr val="FFFFFF"/>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と</a:t>
            </a:r>
            <a:r>
              <a:rPr lang="ja-JP" altLang="en-US" sz="1400" kern="100" dirty="0">
                <a:solidFill>
                  <a:srgbClr val="FFFFFF"/>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sz="1400" kern="100" dirty="0">
                <a:solidFill>
                  <a:srgbClr val="FFFFFF"/>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き</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ctr">
              <a:spcAft>
                <a:spcPts val="0"/>
              </a:spcAft>
            </a:pPr>
            <a:r>
              <a:rPr lang="en-US" sz="1400" kern="100" dirty="0">
                <a:solidFill>
                  <a:srgbClr val="FFFFFF"/>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28" name="テキスト ボックス 68"/>
          <p:cNvSpPr txBox="1"/>
          <p:nvPr/>
        </p:nvSpPr>
        <p:spPr>
          <a:xfrm>
            <a:off x="599163" y="6503872"/>
            <a:ext cx="857250" cy="295275"/>
          </a:xfrm>
          <a:prstGeom prst="rect">
            <a:avLst/>
          </a:prstGeom>
          <a:solidFill>
            <a:srgbClr val="00B050"/>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ja-JP" altLang="en-US" sz="1400" kern="100" dirty="0">
                <a:solidFill>
                  <a:srgbClr val="FFFFFF"/>
                </a:solidFill>
                <a:latin typeface="BIZ UDPゴシック" panose="020B0400000000000000" pitchFamily="50" charset="-128"/>
                <a:ea typeface="BIZ UDPゴシック" panose="020B0400000000000000" pitchFamily="50" charset="-128"/>
                <a:cs typeface="Times New Roman" panose="02020603050405020304" pitchFamily="18" charset="0"/>
              </a:rPr>
              <a:t>ところ</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29" name="テキスト ボックス 69"/>
          <p:cNvSpPr txBox="1"/>
          <p:nvPr/>
        </p:nvSpPr>
        <p:spPr>
          <a:xfrm>
            <a:off x="777198" y="7557366"/>
            <a:ext cx="4849970" cy="58102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sz="16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お申し込みはこちらから</a:t>
            </a:r>
            <a:r>
              <a:rPr lang="ja-JP" altLang="en-US" sz="1600" b="1" kern="100" dirty="0">
                <a:latin typeface="BIZ UDPゴシック" panose="020B0400000000000000" pitchFamily="50" charset="-128"/>
                <a:ea typeface="BIZ UDPゴシック" panose="020B0400000000000000" pitchFamily="50" charset="-128"/>
                <a:cs typeface="Times New Roman" panose="02020603050405020304" pitchFamily="18" charset="0"/>
              </a:rPr>
              <a:t> </a:t>
            </a:r>
            <a:r>
              <a:rPr lang="en-US" altLang="ja-JP" sz="16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【5</a:t>
            </a:r>
            <a:r>
              <a:rPr lang="ja-JP" altLang="en-US" sz="16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月</a:t>
            </a:r>
            <a:r>
              <a:rPr lang="en-US" altLang="ja-JP" sz="1600" b="1" kern="100" dirty="0">
                <a:latin typeface="BIZ UDPゴシック" panose="020B0400000000000000" pitchFamily="50" charset="-128"/>
                <a:ea typeface="BIZ UDPゴシック" panose="020B0400000000000000" pitchFamily="50" charset="-128"/>
                <a:cs typeface="Times New Roman" panose="02020603050405020304" pitchFamily="18" charset="0"/>
              </a:rPr>
              <a:t>15</a:t>
            </a:r>
            <a:r>
              <a:rPr lang="ja-JP" altLang="en-US" sz="16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日（水）</a:t>
            </a:r>
            <a:r>
              <a:rPr lang="en-US" altLang="ja-JP" sz="16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17</a:t>
            </a:r>
            <a:r>
              <a:rPr lang="ja-JP" altLang="en-US" sz="16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時まで</a:t>
            </a:r>
            <a:r>
              <a:rPr lang="en-US" altLang="ja-JP" sz="16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p>
          <a:p>
            <a:pPr algn="just">
              <a:spcAft>
                <a:spcPts val="0"/>
              </a:spcAft>
            </a:pPr>
            <a:r>
              <a:rPr lang="ja-JP" altLang="en-US" sz="1400" b="1" kern="100" dirty="0">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sz="14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kumimoji="1" lang="ja-JP" altLang="ja-JP" sz="1600" b="1" kern="1200" dirty="0">
                <a:solidFill>
                  <a:srgbClr val="000000"/>
                </a:solidFill>
                <a:effectLst/>
                <a:latin typeface="BIZ UDPゴシック" panose="020B0400000000000000" pitchFamily="50" charset="-128"/>
                <a:ea typeface="BIZ UDPゴシック" panose="020B0400000000000000" pitchFamily="50" charset="-128"/>
                <a:hlinkClick r:id="rId2"/>
              </a:rPr>
              <a:t>大阪府行政オンラインシステム</a:t>
            </a:r>
            <a:endParaRPr lang="ja-JP" sz="16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33" name="テキスト ボックス 32"/>
          <p:cNvSpPr txBox="1"/>
          <p:nvPr/>
        </p:nvSpPr>
        <p:spPr>
          <a:xfrm>
            <a:off x="1115983" y="3799987"/>
            <a:ext cx="3704860" cy="369332"/>
          </a:xfrm>
          <a:prstGeom prst="rect">
            <a:avLst/>
          </a:prstGeom>
          <a:noFill/>
        </p:spPr>
        <p:txBody>
          <a:bodyPr wrap="none" rtlCol="0">
            <a:spAutoFit/>
          </a:bodyPr>
          <a:lstStyle/>
          <a:p>
            <a:pPr marL="285750" indent="-285750">
              <a:buFont typeface="Wingdings" panose="05000000000000000000" pitchFamily="2" charset="2"/>
              <a:buChar char="Ø"/>
            </a:pPr>
            <a:r>
              <a:rPr lang="ja-JP" altLang="en-US" kern="100" dirty="0">
                <a:solidFill>
                  <a:srgbClr val="000000"/>
                </a:solidFill>
                <a:ea typeface="ＭＳ ゴシック" panose="020B0609070205080204" pitchFamily="49" charset="-128"/>
                <a:cs typeface="Times New Roman" panose="02020603050405020304" pitchFamily="18" charset="0"/>
              </a:rPr>
              <a:t>いらないものはキッパリ断る。</a:t>
            </a:r>
            <a:endParaRPr lang="en-US" altLang="ja-JP" kern="100" dirty="0">
              <a:solidFill>
                <a:srgbClr val="000000"/>
              </a:solidFill>
              <a:ea typeface="ＭＳ ゴシック" panose="020B0609070205080204" pitchFamily="49" charset="-128"/>
              <a:cs typeface="Times New Roman" panose="02020603050405020304" pitchFamily="18" charset="0"/>
            </a:endParaRPr>
          </a:p>
        </p:txBody>
      </p:sp>
      <p:sp>
        <p:nvSpPr>
          <p:cNvPr id="34" name="テキスト ボックス 33"/>
          <p:cNvSpPr txBox="1"/>
          <p:nvPr/>
        </p:nvSpPr>
        <p:spPr>
          <a:xfrm>
            <a:off x="1115983" y="4099284"/>
            <a:ext cx="3704860" cy="379591"/>
          </a:xfrm>
          <a:prstGeom prst="rect">
            <a:avLst/>
          </a:prstGeom>
          <a:noFill/>
        </p:spPr>
        <p:txBody>
          <a:bodyPr wrap="none" rtlCol="0">
            <a:spAutoFit/>
          </a:bodyPr>
          <a:lstStyle/>
          <a:p>
            <a:pPr marL="285750" indent="-285750">
              <a:lnSpc>
                <a:spcPts val="2400"/>
              </a:lnSpc>
              <a:buFont typeface="Wingdings" panose="05000000000000000000" pitchFamily="2" charset="2"/>
              <a:buChar char="Ø"/>
            </a:pPr>
            <a:r>
              <a:rPr lang="ja-JP" altLang="en-US" kern="100" dirty="0">
                <a:solidFill>
                  <a:srgbClr val="000000"/>
                </a:solidFill>
                <a:ea typeface="ＭＳ ゴシック" panose="020B0609070205080204" pitchFamily="49" charset="-128"/>
                <a:cs typeface="Times New Roman" panose="02020603050405020304" pitchFamily="18" charset="0"/>
              </a:rPr>
              <a:t>簡単に儲かる話はありません。</a:t>
            </a:r>
            <a:endParaRPr lang="en-US" altLang="ja-JP" kern="100" dirty="0">
              <a:solidFill>
                <a:srgbClr val="000000"/>
              </a:solidFill>
              <a:ea typeface="ＭＳ ゴシック" panose="020B0609070205080204" pitchFamily="49" charset="-128"/>
              <a:cs typeface="Times New Roman" panose="02020603050405020304" pitchFamily="18" charset="0"/>
            </a:endParaRPr>
          </a:p>
        </p:txBody>
      </p:sp>
      <p:sp>
        <p:nvSpPr>
          <p:cNvPr id="35" name="テキスト ボックス 34"/>
          <p:cNvSpPr txBox="1"/>
          <p:nvPr/>
        </p:nvSpPr>
        <p:spPr>
          <a:xfrm>
            <a:off x="1115983" y="4465623"/>
            <a:ext cx="4166525" cy="369332"/>
          </a:xfrm>
          <a:prstGeom prst="rect">
            <a:avLst/>
          </a:prstGeom>
          <a:noFill/>
        </p:spPr>
        <p:txBody>
          <a:bodyPr wrap="none" rtlCol="0">
            <a:spAutoFit/>
          </a:bodyPr>
          <a:lstStyle/>
          <a:p>
            <a:pPr marL="285750" indent="-285750">
              <a:buFont typeface="Wingdings" panose="05000000000000000000" pitchFamily="2" charset="2"/>
              <a:buChar char="Ø"/>
            </a:pPr>
            <a:r>
              <a:rPr lang="ja-JP" altLang="en-US"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ＡＴＭ</a:t>
            </a:r>
            <a:r>
              <a:rPr lang="ja-JP" altLang="en-US" kern="100" dirty="0">
                <a:solidFill>
                  <a:srgbClr val="000000"/>
                </a:solidFill>
                <a:ea typeface="ＭＳ ゴシック" panose="020B0609070205080204" pitchFamily="49" charset="-128"/>
                <a:cs typeface="Times New Roman" panose="02020603050405020304" pitchFamily="18" charset="0"/>
              </a:rPr>
              <a:t>から還付金はもらえません。</a:t>
            </a:r>
            <a:endParaRPr lang="en-US" altLang="ja-JP" kern="100" dirty="0">
              <a:solidFill>
                <a:srgbClr val="000000"/>
              </a:solidFill>
              <a:ea typeface="ＭＳ ゴシック" panose="020B0609070205080204" pitchFamily="49" charset="-128"/>
              <a:cs typeface="Times New Roman" panose="02020603050405020304" pitchFamily="18" charset="0"/>
            </a:endParaRPr>
          </a:p>
        </p:txBody>
      </p:sp>
      <p:sp>
        <p:nvSpPr>
          <p:cNvPr id="38" name="テキスト ボックス 37"/>
          <p:cNvSpPr txBox="1"/>
          <p:nvPr/>
        </p:nvSpPr>
        <p:spPr>
          <a:xfrm>
            <a:off x="404886" y="3140151"/>
            <a:ext cx="6708767" cy="646331"/>
          </a:xfrm>
          <a:prstGeom prst="rect">
            <a:avLst/>
          </a:prstGeom>
          <a:noFill/>
        </p:spPr>
        <p:txBody>
          <a:bodyPr wrap="square" rtlCol="0">
            <a:spAutoFit/>
          </a:bodyPr>
          <a:lstStyle/>
          <a:p>
            <a:r>
              <a:rPr kumimoji="1" lang="ja-JP" altLang="en-US" dirty="0"/>
              <a:t>商品の購入やサービスの提供など契約のことでお困りの時は、</a:t>
            </a:r>
            <a:r>
              <a:rPr kumimoji="1" lang="ja-JP" altLang="en-US" b="1" dirty="0"/>
              <a:t>消費者ホットライン「１８８（局番なし）」</a:t>
            </a:r>
            <a:r>
              <a:rPr kumimoji="1" lang="ja-JP" altLang="en-US" dirty="0"/>
              <a:t>にお電話ください。</a:t>
            </a:r>
          </a:p>
        </p:txBody>
      </p:sp>
      <p:sp>
        <p:nvSpPr>
          <p:cNvPr id="39" name="正方形/長方形 38"/>
          <p:cNvSpPr/>
          <p:nvPr/>
        </p:nvSpPr>
        <p:spPr>
          <a:xfrm>
            <a:off x="502455" y="8400122"/>
            <a:ext cx="6599934" cy="1886877"/>
          </a:xfrm>
          <a:prstGeom prst="rect">
            <a:avLst/>
          </a:prstGeom>
          <a:solidFill>
            <a:schemeClr val="bg1"/>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7" name="テキスト ボックス 36"/>
          <p:cNvSpPr txBox="1"/>
          <p:nvPr/>
        </p:nvSpPr>
        <p:spPr>
          <a:xfrm>
            <a:off x="973823" y="9153320"/>
            <a:ext cx="4368504" cy="379591"/>
          </a:xfrm>
          <a:prstGeom prst="rect">
            <a:avLst/>
          </a:prstGeom>
          <a:noFill/>
        </p:spPr>
        <p:txBody>
          <a:bodyPr wrap="none" rtlCol="0">
            <a:spAutoFit/>
          </a:bodyPr>
          <a:lstStyle/>
          <a:p>
            <a:pPr>
              <a:lnSpc>
                <a:spcPts val="2400"/>
              </a:lnSpc>
            </a:pPr>
            <a:r>
              <a:rPr lang="ja-JP" altLang="en-US" b="1" kern="100" dirty="0">
                <a:solidFill>
                  <a:schemeClr val="tx1">
                    <a:lumMod val="75000"/>
                    <a:lumOff val="25000"/>
                  </a:schemeClr>
                </a:solidFill>
                <a:ea typeface="ＭＳ ゴシック" panose="020B0609070205080204" pitchFamily="49" charset="-128"/>
                <a:cs typeface="Times New Roman" panose="02020603050405020304" pitchFamily="18" charset="0"/>
              </a:rPr>
              <a:t>デジタル時代に求められる消費者力とは</a:t>
            </a:r>
            <a:endParaRPr lang="ja-JP" altLang="ja-JP" b="1" kern="100" dirty="0">
              <a:solidFill>
                <a:schemeClr val="tx1">
                  <a:lumMod val="75000"/>
                  <a:lumOff val="25000"/>
                </a:schemeClr>
              </a:solidFill>
              <a:ea typeface="ＭＳ 明朝" panose="02020609040205080304" pitchFamily="17" charset="-128"/>
              <a:cs typeface="Times New Roman" panose="02020603050405020304" pitchFamily="18" charset="0"/>
            </a:endParaRPr>
          </a:p>
        </p:txBody>
      </p:sp>
      <p:sp>
        <p:nvSpPr>
          <p:cNvPr id="40" name="テキスト ボックス 52"/>
          <p:cNvSpPr txBox="1"/>
          <p:nvPr/>
        </p:nvSpPr>
        <p:spPr>
          <a:xfrm>
            <a:off x="1554165" y="5443455"/>
            <a:ext cx="5130800" cy="31229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lnSpc>
                <a:spcPts val="2200"/>
              </a:lnSpc>
              <a:spcAft>
                <a:spcPts val="0"/>
              </a:spcAft>
            </a:pPr>
            <a:r>
              <a:rPr lang="ja-JP" altLang="en-US" sz="1400" kern="100" dirty="0">
                <a:latin typeface="BIZ UDPゴシック" panose="020B0400000000000000" pitchFamily="50" charset="-128"/>
                <a:ea typeface="BIZ UDPゴシック" panose="020B0400000000000000" pitchFamily="50" charset="-128"/>
                <a:cs typeface="Times New Roman" panose="02020603050405020304" pitchFamily="18" charset="0"/>
              </a:rPr>
              <a:t>知って防ぐ！インターネット取引でのお金のトラブル</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41" name="テキスト ボックス 52"/>
          <p:cNvSpPr txBox="1"/>
          <p:nvPr/>
        </p:nvSpPr>
        <p:spPr>
          <a:xfrm>
            <a:off x="1554165" y="5751725"/>
            <a:ext cx="5548224" cy="31229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lnSpc>
                <a:spcPts val="2200"/>
              </a:lnSpc>
              <a:spcAft>
                <a:spcPts val="0"/>
              </a:spcAft>
            </a:pPr>
            <a:r>
              <a:rPr lang="ja-JP" altLang="en-US" sz="1400" dirty="0">
                <a:latin typeface="BIZ UDPゴシック" panose="020B0400000000000000" pitchFamily="50" charset="-128"/>
                <a:ea typeface="BIZ UDPゴシック" panose="020B0400000000000000" pitchFamily="50" charset="-128"/>
              </a:rPr>
              <a:t>上野山　典広　（大阪府金融広報委員会　金融広報アドバイザー）</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42" name="テキスト ボックス 52"/>
          <p:cNvSpPr txBox="1"/>
          <p:nvPr/>
        </p:nvSpPr>
        <p:spPr>
          <a:xfrm>
            <a:off x="1554165" y="6100991"/>
            <a:ext cx="5548224" cy="31229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lnSpc>
                <a:spcPts val="2200"/>
              </a:lnSpc>
              <a:spcAft>
                <a:spcPts val="0"/>
              </a:spcAft>
            </a:pPr>
            <a:r>
              <a:rPr lang="ja-JP" altLang="en-US" sz="1400" dirty="0">
                <a:latin typeface="BIZ UDPゴシック" panose="020B0400000000000000" pitchFamily="50" charset="-128"/>
                <a:ea typeface="BIZ UDPゴシック" panose="020B0400000000000000" pitchFamily="50" charset="-128"/>
              </a:rPr>
              <a:t>令和６年５月</a:t>
            </a:r>
            <a:r>
              <a:rPr lang="en-US" altLang="ja-JP" sz="1400" dirty="0">
                <a:latin typeface="BIZ UDPゴシック" panose="020B0400000000000000" pitchFamily="50" charset="-128"/>
                <a:ea typeface="BIZ UDPゴシック" panose="020B0400000000000000" pitchFamily="50" charset="-128"/>
              </a:rPr>
              <a:t>22</a:t>
            </a:r>
            <a:r>
              <a:rPr lang="ja-JP" altLang="en-US" sz="1400" dirty="0">
                <a:latin typeface="BIZ UDPゴシック" panose="020B0400000000000000" pitchFamily="50" charset="-128"/>
                <a:ea typeface="BIZ UDPゴシック" panose="020B0400000000000000" pitchFamily="50" charset="-128"/>
              </a:rPr>
              <a:t>日（水）１４時～１５時３０分</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43" name="テキスト ボックス 52"/>
          <p:cNvSpPr txBox="1"/>
          <p:nvPr/>
        </p:nvSpPr>
        <p:spPr>
          <a:xfrm>
            <a:off x="1554165" y="6460061"/>
            <a:ext cx="3589382" cy="31229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lnSpc>
                <a:spcPts val="2200"/>
              </a:lnSpc>
              <a:spcAft>
                <a:spcPts val="0"/>
              </a:spcAft>
            </a:pPr>
            <a:r>
              <a:rPr lang="ja-JP" altLang="en-US"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大阪市中央区役所</a:t>
            </a:r>
            <a:r>
              <a:rPr lang="en-US" alt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703</a:t>
            </a:r>
            <a:r>
              <a:rPr lang="ja-JP" altLang="en-US"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en-US" alt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704</a:t>
            </a:r>
            <a:r>
              <a:rPr lang="ja-JP" altLang="en-US"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会議室</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36" name="フローチャート: 処理 35">
            <a:extLst>
              <a:ext uri="{FF2B5EF4-FFF2-40B4-BE49-F238E27FC236}">
                <a16:creationId xmlns:a16="http://schemas.microsoft.com/office/drawing/2014/main" id="{3239110C-DE41-48F0-95E3-319448666DA9}"/>
              </a:ext>
            </a:extLst>
          </p:cNvPr>
          <p:cNvSpPr/>
          <p:nvPr/>
        </p:nvSpPr>
        <p:spPr>
          <a:xfrm>
            <a:off x="307974" y="2297126"/>
            <a:ext cx="6943725" cy="788688"/>
          </a:xfrm>
          <a:prstGeom prst="flowChartProcess">
            <a:avLst/>
          </a:prstGeom>
          <a:solidFill>
            <a:schemeClr val="accent6">
              <a:lumMod val="40000"/>
              <a:lumOff val="60000"/>
            </a:schemeClr>
          </a:solidFill>
          <a:ln w="38100">
            <a:solidFill>
              <a:srgbClr val="00B050"/>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l">
              <a:lnSpc>
                <a:spcPts val="2400"/>
              </a:lnSpc>
              <a:spcAft>
                <a:spcPts val="0"/>
              </a:spcAft>
            </a:pPr>
            <a:endParaRPr lang="en-US" altLang="ja-JP" sz="1400" b="1" kern="100" dirty="0">
              <a:solidFill>
                <a:srgbClr val="000000"/>
              </a:solidFill>
              <a:ea typeface="ＭＳ ゴシック" panose="020B0609070205080204" pitchFamily="49" charset="-128"/>
              <a:cs typeface="Times New Roman" panose="02020603050405020304" pitchFamily="18" charset="0"/>
            </a:endParaRPr>
          </a:p>
          <a:p>
            <a:pPr algn="l">
              <a:lnSpc>
                <a:spcPts val="2400"/>
              </a:lnSpc>
              <a:spcAft>
                <a:spcPts val="0"/>
              </a:spcAft>
            </a:pPr>
            <a:endParaRPr lang="ja-JP" sz="1400" kern="100" dirty="0">
              <a:effectLst/>
              <a:ea typeface="ＭＳ 明朝" panose="02020609040205080304" pitchFamily="17" charset="-128"/>
              <a:cs typeface="Times New Roman" panose="02020603050405020304" pitchFamily="18" charset="0"/>
            </a:endParaRPr>
          </a:p>
        </p:txBody>
      </p:sp>
      <p:sp>
        <p:nvSpPr>
          <p:cNvPr id="13" name="テキスト ボックス 11"/>
          <p:cNvSpPr txBox="1"/>
          <p:nvPr/>
        </p:nvSpPr>
        <p:spPr>
          <a:xfrm>
            <a:off x="1423971" y="2621129"/>
            <a:ext cx="6534150" cy="461168"/>
          </a:xfrm>
          <a:prstGeom prst="rect">
            <a:avLst/>
          </a:prstGeom>
          <a:noFill/>
          <a:ln>
            <a:noFill/>
          </a:ln>
          <a:effectLst/>
        </p:spPr>
        <p:txBody>
          <a:bodyPr rot="0" spcFirstLastPara="0" vert="horz" wrap="square" lIns="74295" tIns="8890" rIns="74295" bIns="8890" numCol="1" spcCol="0" rtlCol="0" fromWordArt="0" anchor="t" anchorCtr="0" forceAA="0" compatLnSpc="1">
            <a:prstTxWarp prst="textNoShape">
              <a:avLst/>
            </a:prstTxWarp>
            <a:noAutofit/>
          </a:bodyPr>
          <a:lstStyle/>
          <a:p>
            <a:pPr marL="1219200" indent="-1219200" algn="l">
              <a:lnSpc>
                <a:spcPts val="2400"/>
              </a:lnSpc>
              <a:spcAft>
                <a:spcPts val="0"/>
              </a:spcAft>
            </a:pPr>
            <a:r>
              <a:rPr lang="en-US" altLang="ja-JP" sz="3800" b="1" kern="100" dirty="0">
                <a:ln w="0"/>
                <a:solidFill>
                  <a:schemeClr val="tx1">
                    <a:lumMod val="75000"/>
                    <a:lumOff val="25000"/>
                  </a:schemeClr>
                </a:solidFill>
                <a:effectLst>
                  <a:outerShdw blurRad="38100" dist="19050" dir="2700000" algn="tl" rotWithShape="0">
                    <a:schemeClr val="dk1">
                      <a:alpha val="40000"/>
                    </a:schemeClr>
                  </a:outerShdw>
                </a:effectLst>
                <a:latin typeface="Arial" panose="020B0604020202020204" pitchFamily="34" charset="0"/>
                <a:ea typeface="BIZ UDPゴシック" panose="020B0400000000000000"/>
                <a:cs typeface="Arial" panose="020B0604020202020204" pitchFamily="34" charset="0"/>
              </a:rPr>
              <a:t>5</a:t>
            </a:r>
            <a:r>
              <a:rPr lang="ja-JP" altLang="en-US" sz="3800" b="1" kern="100" dirty="0">
                <a:ln w="0"/>
                <a:solidFill>
                  <a:schemeClr val="tx1">
                    <a:lumMod val="75000"/>
                    <a:lumOff val="25000"/>
                  </a:schemeClr>
                </a:solidFill>
                <a:effectLst>
                  <a:outerShdw blurRad="38100" dist="19050" dir="2700000" algn="tl" rotWithShape="0">
                    <a:schemeClr val="dk1">
                      <a:alpha val="40000"/>
                    </a:schemeClr>
                  </a:outerShdw>
                </a:effectLst>
                <a:latin typeface="Arial" panose="020B0604020202020204" pitchFamily="34" charset="0"/>
                <a:ea typeface="BIZ UDPゴシック" panose="020B0400000000000000"/>
                <a:cs typeface="Arial" panose="020B0604020202020204" pitchFamily="34" charset="0"/>
              </a:rPr>
              <a:t>月は消費者月間です</a:t>
            </a:r>
            <a:endParaRPr lang="ja-JP" sz="3800" b="1" kern="100" dirty="0">
              <a:ln w="0"/>
              <a:solidFill>
                <a:schemeClr val="tx1">
                  <a:lumMod val="75000"/>
                  <a:lumOff val="25000"/>
                </a:schemeClr>
              </a:solidFill>
              <a:effectLst>
                <a:outerShdw blurRad="38100" dist="19050" dir="2700000" algn="tl" rotWithShape="0">
                  <a:schemeClr val="dk1">
                    <a:alpha val="40000"/>
                  </a:schemeClr>
                </a:outerShdw>
              </a:effectLst>
              <a:latin typeface="Arial" panose="020B0604020202020204" pitchFamily="34" charset="0"/>
              <a:ea typeface="BIZ UDPゴシック" panose="020B0400000000000000"/>
              <a:cs typeface="Arial" panose="020B0604020202020204" pitchFamily="34" charset="0"/>
            </a:endParaRPr>
          </a:p>
        </p:txBody>
      </p:sp>
      <p:sp>
        <p:nvSpPr>
          <p:cNvPr id="2" name="テキスト ボックス 1">
            <a:extLst>
              <a:ext uri="{FF2B5EF4-FFF2-40B4-BE49-F238E27FC236}">
                <a16:creationId xmlns:a16="http://schemas.microsoft.com/office/drawing/2014/main" id="{31AFF0B0-7DEA-46F4-9FEC-2E758A56F698}"/>
              </a:ext>
            </a:extLst>
          </p:cNvPr>
          <p:cNvSpPr txBox="1"/>
          <p:nvPr/>
        </p:nvSpPr>
        <p:spPr>
          <a:xfrm>
            <a:off x="3485316" y="9592153"/>
            <a:ext cx="2958706" cy="307777"/>
          </a:xfrm>
          <a:prstGeom prst="rect">
            <a:avLst/>
          </a:prstGeom>
          <a:noFill/>
        </p:spPr>
        <p:txBody>
          <a:bodyPr wrap="square" rtlCol="0">
            <a:spAutoFit/>
          </a:bodyPr>
          <a:lstStyle/>
          <a:p>
            <a:r>
              <a:rPr kumimoji="1" lang="ja-JP" altLang="en-US" sz="1400" b="1" dirty="0">
                <a:ea typeface="BIZ UDPゴシック" panose="020B0400000000000000"/>
                <a:hlinkClick r:id="rId3"/>
              </a:rPr>
              <a:t>消費者庁ホームページ</a:t>
            </a:r>
            <a:endParaRPr kumimoji="1" lang="ja-JP" altLang="en-US" sz="1400" b="1" dirty="0">
              <a:ea typeface="BIZ UDPゴシック" panose="020B0400000000000000"/>
            </a:endParaRPr>
          </a:p>
        </p:txBody>
      </p:sp>
      <p:sp>
        <p:nvSpPr>
          <p:cNvPr id="45" name="テキスト ボックス 49">
            <a:extLst>
              <a:ext uri="{FF2B5EF4-FFF2-40B4-BE49-F238E27FC236}">
                <a16:creationId xmlns:a16="http://schemas.microsoft.com/office/drawing/2014/main" id="{99D319E4-937D-4BA6-A5B7-68AEC2BBB607}"/>
              </a:ext>
            </a:extLst>
          </p:cNvPr>
          <p:cNvSpPr txBox="1"/>
          <p:nvPr/>
        </p:nvSpPr>
        <p:spPr>
          <a:xfrm>
            <a:off x="1476343" y="8457613"/>
            <a:ext cx="5174036" cy="39497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altLang="en-US" sz="2400" b="1" kern="100" dirty="0">
                <a:ln w="0"/>
                <a:solidFill>
                  <a:schemeClr val="tx1">
                    <a:lumMod val="75000"/>
                    <a:lumOff val="25000"/>
                  </a:schemeClr>
                </a:solidFill>
                <a:effectLst>
                  <a:outerShdw blurRad="38100" dist="19050" dir="2700000" algn="tl" rotWithShape="0">
                    <a:schemeClr val="dk1">
                      <a:alpha val="40000"/>
                    </a:schemeClr>
                  </a:outerShdw>
                </a:effectLst>
                <a:latin typeface="Arial" panose="020B0604020202020204" pitchFamily="34" charset="0"/>
                <a:ea typeface="BIZ UDPゴシック" panose="020B0400000000000000"/>
                <a:cs typeface="Arial" panose="020B0604020202020204" pitchFamily="34" charset="0"/>
              </a:rPr>
              <a:t>令和６年度 消費者月間統一テーマ</a:t>
            </a:r>
            <a:endParaRPr lang="ja-JP" sz="2400" b="1" kern="100" dirty="0">
              <a:ln w="0"/>
              <a:solidFill>
                <a:schemeClr val="tx1">
                  <a:lumMod val="75000"/>
                  <a:lumOff val="25000"/>
                </a:schemeClr>
              </a:solidFill>
              <a:effectLst>
                <a:outerShdw blurRad="38100" dist="19050" dir="2700000" algn="tl" rotWithShape="0">
                  <a:schemeClr val="dk1">
                    <a:alpha val="40000"/>
                  </a:schemeClr>
                </a:outerShdw>
              </a:effectLst>
              <a:latin typeface="Arial" panose="020B0604020202020204" pitchFamily="34" charset="0"/>
              <a:ea typeface="BIZ UDPゴシック" panose="020B0400000000000000"/>
              <a:cs typeface="Arial" panose="020B0604020202020204" pitchFamily="34" charset="0"/>
            </a:endParaRPr>
          </a:p>
        </p:txBody>
      </p:sp>
      <p:sp>
        <p:nvSpPr>
          <p:cNvPr id="46" name="テキスト ボックス 68">
            <a:extLst>
              <a:ext uri="{FF2B5EF4-FFF2-40B4-BE49-F238E27FC236}">
                <a16:creationId xmlns:a16="http://schemas.microsoft.com/office/drawing/2014/main" id="{DE34BB1A-DFDF-41CD-B55E-88BA43FDF5BC}"/>
              </a:ext>
            </a:extLst>
          </p:cNvPr>
          <p:cNvSpPr txBox="1"/>
          <p:nvPr/>
        </p:nvSpPr>
        <p:spPr>
          <a:xfrm>
            <a:off x="599163" y="6846205"/>
            <a:ext cx="857250" cy="295275"/>
          </a:xfrm>
          <a:prstGeom prst="rect">
            <a:avLst/>
          </a:prstGeom>
          <a:solidFill>
            <a:srgbClr val="00B050"/>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ja-JP" altLang="en-US" sz="1200" kern="100" dirty="0">
                <a:solidFill>
                  <a:srgbClr val="FFFFFF"/>
                </a:solidFill>
                <a:latin typeface="BIZ UDPゴシック" panose="020B0400000000000000" pitchFamily="50" charset="-128"/>
                <a:ea typeface="BIZ UDPゴシック" panose="020B0400000000000000" pitchFamily="50" charset="-128"/>
                <a:cs typeface="Times New Roman" panose="02020603050405020304" pitchFamily="18" charset="0"/>
              </a:rPr>
              <a:t>参加費</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47" name="テキスト ボックス 52">
            <a:extLst>
              <a:ext uri="{FF2B5EF4-FFF2-40B4-BE49-F238E27FC236}">
                <a16:creationId xmlns:a16="http://schemas.microsoft.com/office/drawing/2014/main" id="{A56DA40D-7384-464D-BED9-9E3979E064EB}"/>
              </a:ext>
            </a:extLst>
          </p:cNvPr>
          <p:cNvSpPr txBox="1"/>
          <p:nvPr/>
        </p:nvSpPr>
        <p:spPr>
          <a:xfrm>
            <a:off x="1554165" y="6802394"/>
            <a:ext cx="3012354" cy="675696"/>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lnSpc>
                <a:spcPts val="2200"/>
              </a:lnSpc>
            </a:pPr>
            <a:r>
              <a:rPr lang="ja-JP" altLang="en-US" sz="1400" dirty="0">
                <a:latin typeface="BIZ UDPゴシック" panose="020B0400000000000000" pitchFamily="50" charset="-128"/>
                <a:ea typeface="BIZ UDPゴシック" panose="020B0400000000000000" pitchFamily="50" charset="-128"/>
              </a:rPr>
              <a:t>無料</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48" name="テキスト ボックス 68">
            <a:extLst>
              <a:ext uri="{FF2B5EF4-FFF2-40B4-BE49-F238E27FC236}">
                <a16:creationId xmlns:a16="http://schemas.microsoft.com/office/drawing/2014/main" id="{49A01FC1-D19A-4E5A-94E4-892897840A43}"/>
              </a:ext>
            </a:extLst>
          </p:cNvPr>
          <p:cNvSpPr txBox="1"/>
          <p:nvPr/>
        </p:nvSpPr>
        <p:spPr>
          <a:xfrm>
            <a:off x="599163" y="7189231"/>
            <a:ext cx="857250" cy="295275"/>
          </a:xfrm>
          <a:prstGeom prst="rect">
            <a:avLst/>
          </a:prstGeom>
          <a:solidFill>
            <a:srgbClr val="00B050"/>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ja-JP" altLang="en-US" sz="1200" kern="100" dirty="0">
                <a:solidFill>
                  <a:srgbClr val="FFFFFF"/>
                </a:solidFill>
                <a:latin typeface="BIZ UDPゴシック" panose="020B0400000000000000" pitchFamily="50" charset="-128"/>
                <a:ea typeface="BIZ UDPゴシック" panose="020B0400000000000000" pitchFamily="50" charset="-128"/>
                <a:cs typeface="Times New Roman" panose="02020603050405020304" pitchFamily="18" charset="0"/>
              </a:rPr>
              <a:t>定　員</a:t>
            </a:r>
            <a:endParaRPr lang="ja-JP" altLang="ja-JP" sz="105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49" name="テキスト ボックス 52">
            <a:extLst>
              <a:ext uri="{FF2B5EF4-FFF2-40B4-BE49-F238E27FC236}">
                <a16:creationId xmlns:a16="http://schemas.microsoft.com/office/drawing/2014/main" id="{EEEE4579-32E1-404E-80E7-2634F553FCB6}"/>
              </a:ext>
            </a:extLst>
          </p:cNvPr>
          <p:cNvSpPr txBox="1"/>
          <p:nvPr/>
        </p:nvSpPr>
        <p:spPr>
          <a:xfrm>
            <a:off x="1542569" y="7142810"/>
            <a:ext cx="5548224" cy="31229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lnSpc>
                <a:spcPts val="2200"/>
              </a:lnSpc>
            </a:pPr>
            <a:r>
              <a:rPr lang="en-US" altLang="ja-JP" sz="1400" dirty="0">
                <a:latin typeface="BIZ UDPゴシック" panose="020B0400000000000000" pitchFamily="50" charset="-128"/>
                <a:ea typeface="BIZ UDPゴシック" panose="020B0400000000000000" pitchFamily="50" charset="-128"/>
              </a:rPr>
              <a:t>100</a:t>
            </a:r>
            <a:r>
              <a:rPr lang="ja-JP" altLang="en-US" sz="1400" dirty="0">
                <a:latin typeface="BIZ UDPゴシック" panose="020B0400000000000000" pitchFamily="50" charset="-128"/>
                <a:ea typeface="BIZ UDPゴシック" panose="020B0400000000000000" pitchFamily="50" charset="-128"/>
              </a:rPr>
              <a:t>名（先着順）</a:t>
            </a:r>
            <a:endParaRPr lang="ja-JP" altLang="ja-JP" sz="14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p:txBody>
      </p:sp>
      <p:pic>
        <p:nvPicPr>
          <p:cNvPr id="19" name="図 18" descr="食品, 記号, 時計 が含まれている画像  自動的に生成された説明">
            <a:extLst>
              <a:ext uri="{FF2B5EF4-FFF2-40B4-BE49-F238E27FC236}">
                <a16:creationId xmlns:a16="http://schemas.microsoft.com/office/drawing/2014/main" id="{0C45707B-18E1-4438-B420-3B77562C40D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90296" y="3732408"/>
            <a:ext cx="976449" cy="1187172"/>
          </a:xfrm>
          <a:prstGeom prst="rect">
            <a:avLst/>
          </a:prstGeom>
        </p:spPr>
      </p:pic>
      <p:sp>
        <p:nvSpPr>
          <p:cNvPr id="12" name="テキスト ボックス 11"/>
          <p:cNvSpPr txBox="1"/>
          <p:nvPr/>
        </p:nvSpPr>
        <p:spPr>
          <a:xfrm>
            <a:off x="5342327" y="6805288"/>
            <a:ext cx="1970105" cy="369332"/>
          </a:xfrm>
          <a:prstGeom prst="rect">
            <a:avLst/>
          </a:prstGeom>
          <a:noFill/>
        </p:spPr>
        <p:txBody>
          <a:bodyPr wrap="square" rtlCol="0">
            <a:spAutoFit/>
          </a:bodyPr>
          <a:lstStyle/>
          <a:p>
            <a:r>
              <a:rPr kumimoji="1" lang="en-US" altLang="ja-JP" dirty="0"/>
              <a:t>【QR</a:t>
            </a:r>
            <a:r>
              <a:rPr kumimoji="1" lang="ja-JP" altLang="en-US" dirty="0"/>
              <a:t>コード</a:t>
            </a:r>
            <a:r>
              <a:rPr kumimoji="1" lang="en-US" altLang="ja-JP" dirty="0"/>
              <a:t>】</a:t>
            </a:r>
            <a:endParaRPr kumimoji="1" lang="ja-JP" altLang="en-US" dirty="0"/>
          </a:p>
        </p:txBody>
      </p:sp>
      <p:sp>
        <p:nvSpPr>
          <p:cNvPr id="51" name="テキスト ボックス 50"/>
          <p:cNvSpPr txBox="1"/>
          <p:nvPr/>
        </p:nvSpPr>
        <p:spPr>
          <a:xfrm>
            <a:off x="4223262" y="9881823"/>
            <a:ext cx="1970105" cy="338554"/>
          </a:xfrm>
          <a:prstGeom prst="rect">
            <a:avLst/>
          </a:prstGeom>
          <a:noFill/>
        </p:spPr>
        <p:txBody>
          <a:bodyPr wrap="square" rtlCol="0">
            <a:spAutoFit/>
          </a:bodyPr>
          <a:lstStyle/>
          <a:p>
            <a:r>
              <a:rPr kumimoji="1" lang="en-US" altLang="ja-JP" sz="1600" dirty="0"/>
              <a:t>【QR</a:t>
            </a:r>
            <a:r>
              <a:rPr kumimoji="1" lang="ja-JP" altLang="en-US" sz="1600" dirty="0"/>
              <a:t>コード</a:t>
            </a:r>
            <a:r>
              <a:rPr kumimoji="1" lang="en-US" altLang="ja-JP" sz="1600" dirty="0"/>
              <a:t>】</a:t>
            </a:r>
            <a:endParaRPr kumimoji="1" lang="ja-JP" altLang="en-US" sz="1600" dirty="0"/>
          </a:p>
        </p:txBody>
      </p:sp>
      <p:pic>
        <p:nvPicPr>
          <p:cNvPr id="8" name="図 7"/>
          <p:cNvPicPr>
            <a:picLocks noChangeAspect="1"/>
          </p:cNvPicPr>
          <p:nvPr/>
        </p:nvPicPr>
        <p:blipFill>
          <a:blip r:embed="rId5"/>
          <a:stretch>
            <a:fillRect/>
          </a:stretch>
        </p:blipFill>
        <p:spPr>
          <a:xfrm>
            <a:off x="173922" y="97540"/>
            <a:ext cx="4789143" cy="1966217"/>
          </a:xfrm>
          <a:prstGeom prst="rect">
            <a:avLst/>
          </a:prstGeom>
        </p:spPr>
      </p:pic>
      <p:sp>
        <p:nvSpPr>
          <p:cNvPr id="50" name="テキスト ボックス 17"/>
          <p:cNvSpPr txBox="1"/>
          <p:nvPr/>
        </p:nvSpPr>
        <p:spPr>
          <a:xfrm>
            <a:off x="2368551" y="233656"/>
            <a:ext cx="2713768" cy="314325"/>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sz="1400" kern="100" dirty="0">
                <a:effectLst/>
                <a:latin typeface="Century" panose="02040604050505020304" pitchFamily="18" charset="0"/>
                <a:ea typeface="BIZ UDPゴシック" panose="020B0400000000000000" pitchFamily="50" charset="-128"/>
                <a:cs typeface="Times New Roman" panose="02020603050405020304" pitchFamily="18" charset="0"/>
              </a:rPr>
              <a:t>大阪府・大阪市　消費生活情報</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pic>
        <p:nvPicPr>
          <p:cNvPr id="18" name="図 17">
            <a:extLst>
              <a:ext uri="{FF2B5EF4-FFF2-40B4-BE49-F238E27FC236}">
                <a16:creationId xmlns:a16="http://schemas.microsoft.com/office/drawing/2014/main" id="{9881CC59-E4F7-50D6-5311-0118DE413BE5}"/>
              </a:ext>
            </a:extLst>
          </p:cNvPr>
          <p:cNvPicPr>
            <a:picLocks noChangeAspect="1"/>
          </p:cNvPicPr>
          <p:nvPr/>
        </p:nvPicPr>
        <p:blipFill>
          <a:blip r:embed="rId6"/>
          <a:stretch>
            <a:fillRect/>
          </a:stretch>
        </p:blipFill>
        <p:spPr>
          <a:xfrm>
            <a:off x="5627167" y="7154479"/>
            <a:ext cx="1023211" cy="1017398"/>
          </a:xfrm>
          <a:prstGeom prst="rect">
            <a:avLst/>
          </a:prstGeom>
        </p:spPr>
      </p:pic>
      <p:pic>
        <p:nvPicPr>
          <p:cNvPr id="23" name="図 22" descr="QR コード  自動的に生成された説明">
            <a:extLst>
              <a:ext uri="{FF2B5EF4-FFF2-40B4-BE49-F238E27FC236}">
                <a16:creationId xmlns:a16="http://schemas.microsoft.com/office/drawing/2014/main" id="{1DDFD02A-E4B6-EEA6-F19E-9611EE836147}"/>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547477" y="9058385"/>
            <a:ext cx="1162157" cy="1162157"/>
          </a:xfrm>
          <a:prstGeom prst="rect">
            <a:avLst/>
          </a:prstGeom>
        </p:spPr>
      </p:pic>
    </p:spTree>
    <p:extLst>
      <p:ext uri="{BB962C8B-B14F-4D97-AF65-F5344CB8AC3E}">
        <p14:creationId xmlns:p14="http://schemas.microsoft.com/office/powerpoint/2010/main" val="34142298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bwMode="blackWhite">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14" name="正方形/長方形 13"/>
          <p:cNvSpPr/>
          <p:nvPr/>
        </p:nvSpPr>
        <p:spPr>
          <a:xfrm>
            <a:off x="1" y="8087"/>
            <a:ext cx="7559674" cy="10683726"/>
          </a:xfrm>
          <a:prstGeom prst="rect">
            <a:avLst/>
          </a:prstGeom>
          <a:noFill/>
          <a:ln w="88900">
            <a:solidFill>
              <a:srgbClr val="009C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テキスト ボックス 42"/>
          <p:cNvSpPr txBox="1"/>
          <p:nvPr/>
        </p:nvSpPr>
        <p:spPr>
          <a:xfrm>
            <a:off x="247964" y="9346108"/>
            <a:ext cx="7063740" cy="1174012"/>
          </a:xfrm>
          <a:prstGeom prst="rect">
            <a:avLst/>
          </a:prstGeom>
          <a:solidFill>
            <a:schemeClr val="lt1"/>
          </a:solidFill>
          <a:ln w="12700" cmpd="sng">
            <a:solidFill>
              <a:srgbClr val="009C70"/>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sz="1300" b="1" u="sng"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大阪府消費生活センタ</a:t>
            </a:r>
            <a:r>
              <a:rPr lang="ja-JP" altLang="en-US" sz="1300" b="1" u="sng"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ー</a:t>
            </a:r>
            <a:r>
              <a:rPr lang="ja-JP" altLang="en-US" sz="1400" b="1" kern="100" dirty="0">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altLang="en-US" sz="1200" b="1" kern="100" dirty="0">
                <a:latin typeface="BIZ UDPゴシック" panose="020B0400000000000000" pitchFamily="50" charset="-128"/>
                <a:ea typeface="BIZ UDPゴシック" panose="020B0400000000000000" pitchFamily="50" charset="-128"/>
                <a:cs typeface="Times New Roman" panose="02020603050405020304" pitchFamily="18" charset="0"/>
              </a:rPr>
              <a:t>☎</a:t>
            </a:r>
            <a:r>
              <a:rPr lang="en-US" altLang="ja-JP" sz="1200" b="1" kern="100" dirty="0">
                <a:latin typeface="BIZ UDPゴシック" panose="020B0400000000000000" pitchFamily="50" charset="-128"/>
                <a:ea typeface="BIZ UDPゴシック" panose="020B0400000000000000" pitchFamily="50" charset="-128"/>
                <a:cs typeface="Times New Roman" panose="02020603050405020304" pitchFamily="18" charset="0"/>
              </a:rPr>
              <a:t>06-6616-0888</a:t>
            </a:r>
            <a:endParaRPr lang="en-US" altLang="ja-JP" sz="12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spcAft>
                <a:spcPts val="0"/>
              </a:spcAft>
            </a:pPr>
            <a:r>
              <a:rPr lang="ja-JP" altLang="en-US" sz="1200" b="1" kern="100" dirty="0">
                <a:solidFill>
                  <a:srgbClr val="C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sz="1200" b="1" kern="100" dirty="0">
                <a:solidFill>
                  <a:srgbClr val="C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ホームページ：</a:t>
            </a:r>
            <a:r>
              <a:rPr lang="en-US" altLang="ja-JP" sz="1200" b="1" kern="100" dirty="0">
                <a:solidFill>
                  <a:srgbClr val="0070C0"/>
                </a:solidFill>
                <a:latin typeface="BIZ UDPゴシック" panose="020B0400000000000000" pitchFamily="50" charset="-128"/>
                <a:ea typeface="BIZ UDPゴシック" panose="020B0400000000000000" pitchFamily="50" charset="-128"/>
                <a:cs typeface="Times New Roman" panose="02020603050405020304" pitchFamily="18" charset="0"/>
                <a:hlinkClick r:id="rId2"/>
              </a:rPr>
              <a:t>https://www.pref.osaka.lg.jp/shouhi/</a:t>
            </a:r>
            <a:endParaRPr lang="en-US" sz="1200" kern="100" dirty="0">
              <a:solidFill>
                <a:srgbClr val="0070C0"/>
              </a:solidFill>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spcAft>
                <a:spcPts val="0"/>
              </a:spcAft>
            </a:pPr>
            <a:endParaRPr lang="en-US" altLang="ja-JP" sz="1300" b="1" u="sng"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r>
              <a:rPr lang="ja-JP" sz="1300" b="1" u="sng"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大阪市消費者センター</a:t>
            </a:r>
            <a:r>
              <a:rPr lang="ja-JP" altLang="en-US" sz="1300" b="1" kern="100" dirty="0">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altLang="en-US" sz="1200" b="1" kern="100" dirty="0">
                <a:latin typeface="BIZ UDPゴシック" panose="020B0400000000000000" pitchFamily="50" charset="-128"/>
                <a:ea typeface="BIZ UDPゴシック" panose="020B0400000000000000" pitchFamily="50" charset="-128"/>
                <a:cs typeface="Times New Roman" panose="02020603050405020304" pitchFamily="18" charset="0"/>
              </a:rPr>
              <a:t>☎</a:t>
            </a:r>
            <a:r>
              <a:rPr lang="en-US" altLang="ja-JP" sz="1200" b="1" kern="100" dirty="0">
                <a:latin typeface="BIZ UDPゴシック" panose="020B0400000000000000" pitchFamily="50" charset="-128"/>
                <a:ea typeface="BIZ UDPゴシック" panose="020B0400000000000000" pitchFamily="50" charset="-128"/>
                <a:cs typeface="Times New Roman" panose="02020603050405020304" pitchFamily="18" charset="0"/>
              </a:rPr>
              <a:t>06-6614-0999</a:t>
            </a:r>
            <a:endParaRPr lang="en-US" altLang="ja-JP" sz="12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r>
              <a:rPr lang="ja-JP" altLang="en-US" sz="1200" b="1" kern="100" dirty="0">
                <a:solidFill>
                  <a:srgbClr val="C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sz="1200" b="1" kern="100" dirty="0">
                <a:solidFill>
                  <a:srgbClr val="C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ホームページ：</a:t>
            </a:r>
            <a:r>
              <a:rPr lang="en-US" altLang="ja-JP" sz="1200" b="1" kern="100" dirty="0">
                <a:solidFill>
                  <a:srgbClr val="0070C0"/>
                </a:solidFill>
                <a:latin typeface="BIZ UDPゴシック" panose="020B0400000000000000" pitchFamily="50" charset="-128"/>
                <a:ea typeface="BIZ UDPゴシック" panose="020B0400000000000000" pitchFamily="50" charset="-128"/>
                <a:cs typeface="Times New Roman" panose="02020603050405020304" pitchFamily="18" charset="0"/>
                <a:hlinkClick r:id="rId3"/>
              </a:rPr>
              <a:t>https://www.city.osaka.lg.jp/lnet/</a:t>
            </a:r>
            <a:endParaRPr lang="en-US" altLang="ja-JP" sz="1200" b="1" kern="100" dirty="0">
              <a:solidFill>
                <a:srgbClr val="0070C0"/>
              </a:solidFill>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endParaRPr lang="en-US" sz="1200" b="1" u="sng" kern="100" dirty="0">
              <a:solidFill>
                <a:srgbClr val="0563C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pic>
        <p:nvPicPr>
          <p:cNvPr id="52" name="図 51"/>
          <p:cNvPicPr/>
          <p:nvPr/>
        </p:nvPicPr>
        <p:blipFill>
          <a:blip r:embed="rId4" cstate="print">
            <a:extLst>
              <a:ext uri="{28A0092B-C50C-407E-A947-70E740481C1C}">
                <a14:useLocalDpi xmlns:a14="http://schemas.microsoft.com/office/drawing/2010/main" val="0"/>
              </a:ext>
            </a:extLst>
          </a:blip>
          <a:stretch>
            <a:fillRect/>
          </a:stretch>
        </p:blipFill>
        <p:spPr>
          <a:xfrm>
            <a:off x="4734123" y="9433686"/>
            <a:ext cx="996315" cy="998855"/>
          </a:xfrm>
          <a:prstGeom prst="rect">
            <a:avLst/>
          </a:prstGeom>
        </p:spPr>
      </p:pic>
      <p:sp>
        <p:nvSpPr>
          <p:cNvPr id="54" name="角丸四角形 53"/>
          <p:cNvSpPr/>
          <p:nvPr/>
        </p:nvSpPr>
        <p:spPr>
          <a:xfrm>
            <a:off x="4614316" y="8220288"/>
            <a:ext cx="2697388" cy="1012612"/>
          </a:xfrm>
          <a:prstGeom prst="roundRect">
            <a:avLst>
              <a:gd name="adj" fmla="val 18334"/>
            </a:avLst>
          </a:prstGeom>
          <a:solidFill>
            <a:srgbClr val="00A8B0"/>
          </a:solidFill>
          <a:ln w="12700">
            <a:solidFill>
              <a:srgbClr val="00A8B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55" name="フローチャート: 処理 54"/>
          <p:cNvSpPr/>
          <p:nvPr/>
        </p:nvSpPr>
        <p:spPr>
          <a:xfrm>
            <a:off x="4614316" y="8251957"/>
            <a:ext cx="2697388" cy="491596"/>
          </a:xfrm>
          <a:prstGeom prst="flowChartProcess">
            <a:avLst/>
          </a:prstGeom>
          <a:noFill/>
          <a:ln w="28575" cap="flat" cmpd="sng" algn="ctr">
            <a:no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ts val="1500"/>
              </a:lnSpc>
              <a:spcAft>
                <a:spcPts val="0"/>
              </a:spcAft>
            </a:pPr>
            <a:r>
              <a:rPr lang="ja-JP" sz="1300" b="1" kern="100" dirty="0">
                <a:solidFill>
                  <a:srgbClr val="FFFFFF"/>
                </a:solidFill>
                <a:effectLst/>
                <a:latin typeface="BIZ UDPゴシック" panose="020B0400000000000000" pitchFamily="50" charset="-128"/>
                <a:ea typeface="BIZ UDPゴシック" panose="020B0400000000000000" pitchFamily="50" charset="-128"/>
                <a:cs typeface="Times New Roman" panose="02020603050405020304" pitchFamily="18" charset="0"/>
              </a:rPr>
              <a:t>被害にあっても、あきらめないで</a:t>
            </a:r>
            <a:endParaRPr lang="ja-JP" sz="13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ctr">
              <a:lnSpc>
                <a:spcPts val="1500"/>
              </a:lnSpc>
              <a:spcAft>
                <a:spcPts val="0"/>
              </a:spcAft>
            </a:pPr>
            <a:r>
              <a:rPr lang="ja-JP" sz="1300" b="1" kern="100" dirty="0">
                <a:solidFill>
                  <a:srgbClr val="FFFFFF"/>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消費者ホットライン</a:t>
            </a:r>
            <a:endParaRPr lang="ja-JP" sz="13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56" name="フローチャート: 処理 55"/>
          <p:cNvSpPr/>
          <p:nvPr/>
        </p:nvSpPr>
        <p:spPr>
          <a:xfrm>
            <a:off x="4614316" y="8593681"/>
            <a:ext cx="2697388" cy="683895"/>
          </a:xfrm>
          <a:prstGeom prst="flowChartProcess">
            <a:avLst/>
          </a:prstGeom>
          <a:noFill/>
          <a:ln w="28575"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2200" b="1" kern="100" dirty="0">
                <a:solidFill>
                  <a:srgbClr val="FFFF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☎１８８（いやや！）</a:t>
            </a:r>
            <a:endParaRPr lang="ja-JP" sz="1050" b="1" kern="100" dirty="0">
              <a:solidFill>
                <a:srgbClr val="FFFF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ctr">
              <a:spcAft>
                <a:spcPts val="0"/>
              </a:spcAft>
            </a:pPr>
            <a:r>
              <a:rPr lang="ja-JP" sz="1200" b="1" kern="100" dirty="0">
                <a:solidFill>
                  <a:srgbClr val="FFFF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※局番なし</a:t>
            </a:r>
            <a:endParaRPr lang="ja-JP" sz="1050" b="1" kern="100" dirty="0">
              <a:solidFill>
                <a:srgbClr val="FFFF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57" name="角丸四角形 56"/>
          <p:cNvSpPr/>
          <p:nvPr/>
        </p:nvSpPr>
        <p:spPr>
          <a:xfrm>
            <a:off x="247963" y="8220288"/>
            <a:ext cx="2063393" cy="1014339"/>
          </a:xfrm>
          <a:prstGeom prst="roundRect">
            <a:avLst/>
          </a:prstGeom>
          <a:solidFill>
            <a:schemeClr val="accent2"/>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テキスト ボックス 57"/>
          <p:cNvSpPr txBox="1"/>
          <p:nvPr/>
        </p:nvSpPr>
        <p:spPr>
          <a:xfrm>
            <a:off x="253832" y="8397430"/>
            <a:ext cx="1323507" cy="646331"/>
          </a:xfrm>
          <a:prstGeom prst="rect">
            <a:avLst/>
          </a:prstGeom>
          <a:noFill/>
        </p:spPr>
        <p:txBody>
          <a:bodyPr wrap="square" rtlCol="0">
            <a:spAutoFit/>
          </a:bodyPr>
          <a:lstStyle/>
          <a:p>
            <a:r>
              <a:rPr kumimoji="1" lang="ja-JP" altLang="en-US" sz="1200" b="1" dirty="0">
                <a:solidFill>
                  <a:schemeClr val="bg1"/>
                </a:solidFill>
                <a:latin typeface="BIZ UDPゴシック" panose="020B0400000000000000" pitchFamily="50" charset="-128"/>
                <a:ea typeface="BIZ UDPゴシック" panose="020B0400000000000000" pitchFamily="50" charset="-128"/>
              </a:rPr>
              <a:t>シニア向け</a:t>
            </a:r>
            <a:endParaRPr kumimoji="1" lang="en-US" altLang="ja-JP" sz="1200" b="1" dirty="0">
              <a:solidFill>
                <a:schemeClr val="bg1"/>
              </a:solidFill>
              <a:latin typeface="BIZ UDPゴシック" panose="020B0400000000000000" pitchFamily="50" charset="-128"/>
              <a:ea typeface="BIZ UDPゴシック" panose="020B0400000000000000" pitchFamily="50" charset="-128"/>
            </a:endParaRPr>
          </a:p>
          <a:p>
            <a:r>
              <a:rPr kumimoji="1" lang="ja-JP" altLang="en-US" sz="1200" b="1" dirty="0">
                <a:solidFill>
                  <a:schemeClr val="bg1"/>
                </a:solidFill>
                <a:latin typeface="BIZ UDPゴシック" panose="020B0400000000000000" pitchFamily="50" charset="-128"/>
                <a:ea typeface="BIZ UDPゴシック" panose="020B0400000000000000" pitchFamily="50" charset="-128"/>
              </a:rPr>
              <a:t>消費生活情報</a:t>
            </a:r>
            <a:endParaRPr kumimoji="1" lang="en-US" altLang="ja-JP" sz="1200" b="1" dirty="0">
              <a:solidFill>
                <a:schemeClr val="bg1"/>
              </a:solidFill>
              <a:latin typeface="BIZ UDPゴシック" panose="020B0400000000000000" pitchFamily="50" charset="-128"/>
              <a:ea typeface="BIZ UDPゴシック" panose="020B0400000000000000" pitchFamily="50" charset="-128"/>
            </a:endParaRPr>
          </a:p>
          <a:p>
            <a:r>
              <a:rPr kumimoji="1" lang="ja-JP" altLang="en-US" sz="1200" b="1" dirty="0">
                <a:solidFill>
                  <a:schemeClr val="bg1"/>
                </a:solidFill>
                <a:latin typeface="BIZ UDPゴシック" panose="020B0400000000000000" pitchFamily="50" charset="-128"/>
                <a:ea typeface="BIZ UDPゴシック" panose="020B0400000000000000" pitchFamily="50" charset="-128"/>
              </a:rPr>
              <a:t>サイト</a:t>
            </a:r>
            <a:r>
              <a:rPr kumimoji="1" lang="ja-JP" altLang="en-US" sz="1200" dirty="0">
                <a:solidFill>
                  <a:schemeClr val="bg1"/>
                </a:solidFill>
                <a:latin typeface="BIZ UDPゴシック" panose="020B0400000000000000" pitchFamily="50" charset="-128"/>
                <a:ea typeface="BIZ UDPゴシック" panose="020B0400000000000000" pitchFamily="50" charset="-128"/>
              </a:rPr>
              <a:t>はこちら→</a:t>
            </a:r>
          </a:p>
        </p:txBody>
      </p:sp>
      <p:pic>
        <p:nvPicPr>
          <p:cNvPr id="60" name="図 59">
            <a:hlinkClick r:id="rId5"/>
          </p:cNvPr>
          <p:cNvPicPr>
            <a:picLocks noChangeAspect="1"/>
          </p:cNvPicPr>
          <p:nvPr/>
        </p:nvPicPr>
        <p:blipFill>
          <a:blip r:embed="rId6"/>
          <a:stretch>
            <a:fillRect/>
          </a:stretch>
        </p:blipFill>
        <p:spPr>
          <a:xfrm>
            <a:off x="1518782" y="8361879"/>
            <a:ext cx="673534" cy="673534"/>
          </a:xfrm>
          <a:prstGeom prst="rect">
            <a:avLst/>
          </a:prstGeom>
        </p:spPr>
      </p:pic>
      <p:sp>
        <p:nvSpPr>
          <p:cNvPr id="61" name="テキスト ボックス 60"/>
          <p:cNvSpPr txBox="1"/>
          <p:nvPr/>
        </p:nvSpPr>
        <p:spPr>
          <a:xfrm>
            <a:off x="1507575" y="8995979"/>
            <a:ext cx="707004" cy="230832"/>
          </a:xfrm>
          <a:prstGeom prst="rect">
            <a:avLst/>
          </a:prstGeom>
          <a:noFill/>
        </p:spPr>
        <p:txBody>
          <a:bodyPr wrap="square" rtlCol="0">
            <a:spAutoFit/>
          </a:bodyPr>
          <a:lstStyle/>
          <a:p>
            <a:r>
              <a:rPr kumimoji="1" lang="ja-JP" altLang="en-US" sz="900" dirty="0">
                <a:solidFill>
                  <a:schemeClr val="bg1"/>
                </a:solidFill>
                <a:latin typeface="BIZ UDPゴシック" panose="020B0400000000000000" pitchFamily="50" charset="-128"/>
                <a:ea typeface="BIZ UDPゴシック" panose="020B0400000000000000" pitchFamily="50" charset="-128"/>
              </a:rPr>
              <a:t>大阪府</a:t>
            </a:r>
            <a:r>
              <a:rPr kumimoji="1" lang="en-US" altLang="ja-JP" sz="900" dirty="0">
                <a:solidFill>
                  <a:schemeClr val="bg1"/>
                </a:solidFill>
                <a:latin typeface="BIZ UDPゴシック" panose="020B0400000000000000" pitchFamily="50" charset="-128"/>
                <a:ea typeface="BIZ UDPゴシック" panose="020B0400000000000000" pitchFamily="50" charset="-128"/>
              </a:rPr>
              <a:t>HP</a:t>
            </a:r>
            <a:endParaRPr kumimoji="1" lang="ja-JP" altLang="en-US" sz="900" dirty="0">
              <a:solidFill>
                <a:schemeClr val="bg1"/>
              </a:solidFill>
              <a:latin typeface="BIZ UDPゴシック" panose="020B0400000000000000" pitchFamily="50" charset="-128"/>
              <a:ea typeface="BIZ UDPゴシック" panose="020B0400000000000000" pitchFamily="50" charset="-128"/>
            </a:endParaRPr>
          </a:p>
        </p:txBody>
      </p:sp>
      <p:sp>
        <p:nvSpPr>
          <p:cNvPr id="62" name="角丸四角形 61"/>
          <p:cNvSpPr/>
          <p:nvPr/>
        </p:nvSpPr>
        <p:spPr>
          <a:xfrm>
            <a:off x="2434371" y="8224046"/>
            <a:ext cx="2058712" cy="1005977"/>
          </a:xfrm>
          <a:prstGeom prst="roundRect">
            <a:avLst/>
          </a:prstGeom>
          <a:solidFill>
            <a:srgbClr val="7EC234"/>
          </a:solidFill>
          <a:ln w="12700">
            <a:solidFill>
              <a:srgbClr val="7EC23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テキスト ボックス 62"/>
          <p:cNvSpPr txBox="1"/>
          <p:nvPr/>
        </p:nvSpPr>
        <p:spPr>
          <a:xfrm>
            <a:off x="2432006" y="8424145"/>
            <a:ext cx="1323507" cy="646331"/>
          </a:xfrm>
          <a:prstGeom prst="rect">
            <a:avLst/>
          </a:prstGeom>
          <a:noFill/>
        </p:spPr>
        <p:txBody>
          <a:bodyPr wrap="square" rtlCol="0">
            <a:spAutoFit/>
          </a:bodyPr>
          <a:lstStyle/>
          <a:p>
            <a:r>
              <a:rPr kumimoji="1" lang="ja-JP" altLang="en-US" sz="1200" b="1" dirty="0">
                <a:solidFill>
                  <a:schemeClr val="bg1"/>
                </a:solidFill>
                <a:latin typeface="BIZ UDPゴシック" panose="020B0400000000000000" pitchFamily="50" charset="-128"/>
                <a:ea typeface="BIZ UDPゴシック" panose="020B0400000000000000" pitchFamily="50" charset="-128"/>
              </a:rPr>
              <a:t>若者向け</a:t>
            </a:r>
            <a:endParaRPr kumimoji="1" lang="en-US" altLang="ja-JP" sz="1200" b="1" dirty="0">
              <a:solidFill>
                <a:schemeClr val="bg1"/>
              </a:solidFill>
              <a:latin typeface="BIZ UDPゴシック" panose="020B0400000000000000" pitchFamily="50" charset="-128"/>
              <a:ea typeface="BIZ UDPゴシック" panose="020B0400000000000000" pitchFamily="50" charset="-128"/>
            </a:endParaRPr>
          </a:p>
          <a:p>
            <a:r>
              <a:rPr kumimoji="1" lang="ja-JP" altLang="en-US" sz="1200" b="1" dirty="0">
                <a:solidFill>
                  <a:schemeClr val="bg1"/>
                </a:solidFill>
                <a:latin typeface="BIZ UDPゴシック" panose="020B0400000000000000" pitchFamily="50" charset="-128"/>
                <a:ea typeface="BIZ UDPゴシック" panose="020B0400000000000000" pitchFamily="50" charset="-128"/>
              </a:rPr>
              <a:t>消費生活情報</a:t>
            </a:r>
            <a:endParaRPr kumimoji="1" lang="en-US" altLang="ja-JP" sz="1200" b="1" dirty="0">
              <a:solidFill>
                <a:schemeClr val="bg1"/>
              </a:solidFill>
              <a:latin typeface="BIZ UDPゴシック" panose="020B0400000000000000" pitchFamily="50" charset="-128"/>
              <a:ea typeface="BIZ UDPゴシック" panose="020B0400000000000000" pitchFamily="50" charset="-128"/>
            </a:endParaRPr>
          </a:p>
          <a:p>
            <a:r>
              <a:rPr kumimoji="1" lang="ja-JP" altLang="en-US" sz="1200" b="1" dirty="0">
                <a:solidFill>
                  <a:schemeClr val="bg1"/>
                </a:solidFill>
                <a:latin typeface="BIZ UDPゴシック" panose="020B0400000000000000" pitchFamily="50" charset="-128"/>
                <a:ea typeface="BIZ UDPゴシック" panose="020B0400000000000000" pitchFamily="50" charset="-128"/>
              </a:rPr>
              <a:t>サイト</a:t>
            </a:r>
            <a:r>
              <a:rPr kumimoji="1" lang="ja-JP" altLang="en-US" sz="1200" dirty="0">
                <a:solidFill>
                  <a:schemeClr val="bg1"/>
                </a:solidFill>
                <a:latin typeface="BIZ UDPゴシック" panose="020B0400000000000000" pitchFamily="50" charset="-128"/>
                <a:ea typeface="BIZ UDPゴシック" panose="020B0400000000000000" pitchFamily="50" charset="-128"/>
              </a:rPr>
              <a:t>はこちら→</a:t>
            </a:r>
          </a:p>
        </p:txBody>
      </p:sp>
      <p:sp>
        <p:nvSpPr>
          <p:cNvPr id="65" name="テキスト ボックス 64"/>
          <p:cNvSpPr txBox="1"/>
          <p:nvPr/>
        </p:nvSpPr>
        <p:spPr>
          <a:xfrm>
            <a:off x="3673689" y="9012402"/>
            <a:ext cx="709760" cy="230832"/>
          </a:xfrm>
          <a:prstGeom prst="rect">
            <a:avLst/>
          </a:prstGeom>
          <a:noFill/>
        </p:spPr>
        <p:txBody>
          <a:bodyPr wrap="square" rtlCol="0">
            <a:spAutoFit/>
          </a:bodyPr>
          <a:lstStyle/>
          <a:p>
            <a:r>
              <a:rPr kumimoji="1" lang="ja-JP" altLang="en-US" sz="900" dirty="0">
                <a:solidFill>
                  <a:schemeClr val="bg1"/>
                </a:solidFill>
                <a:latin typeface="BIZ UDPゴシック" panose="020B0400000000000000" pitchFamily="50" charset="-128"/>
                <a:ea typeface="BIZ UDPゴシック" panose="020B0400000000000000" pitchFamily="50" charset="-128"/>
              </a:rPr>
              <a:t>大阪市</a:t>
            </a:r>
            <a:r>
              <a:rPr kumimoji="1" lang="en-US" altLang="ja-JP" sz="900" dirty="0">
                <a:solidFill>
                  <a:schemeClr val="bg1"/>
                </a:solidFill>
                <a:latin typeface="BIZ UDPゴシック" panose="020B0400000000000000" pitchFamily="50" charset="-128"/>
                <a:ea typeface="BIZ UDPゴシック" panose="020B0400000000000000" pitchFamily="50" charset="-128"/>
              </a:rPr>
              <a:t>HP</a:t>
            </a:r>
            <a:endParaRPr kumimoji="1" lang="ja-JP" altLang="en-US" sz="900" dirty="0">
              <a:solidFill>
                <a:schemeClr val="bg1"/>
              </a:solidFill>
              <a:latin typeface="BIZ UDPゴシック" panose="020B0400000000000000" pitchFamily="50" charset="-128"/>
              <a:ea typeface="BIZ UDPゴシック" panose="020B0400000000000000" pitchFamily="50" charset="-128"/>
            </a:endParaRPr>
          </a:p>
        </p:txBody>
      </p:sp>
      <p:pic>
        <p:nvPicPr>
          <p:cNvPr id="66" name="図 65">
            <a:hlinkClick r:id="rId7"/>
          </p:cNvPr>
          <p:cNvPicPr>
            <a:picLocks noChangeAspect="1"/>
          </p:cNvPicPr>
          <p:nvPr/>
        </p:nvPicPr>
        <p:blipFill>
          <a:blip r:embed="rId8"/>
          <a:stretch>
            <a:fillRect/>
          </a:stretch>
        </p:blipFill>
        <p:spPr>
          <a:xfrm>
            <a:off x="3684702" y="8370005"/>
            <a:ext cx="687735" cy="687735"/>
          </a:xfrm>
          <a:prstGeom prst="rect">
            <a:avLst/>
          </a:prstGeom>
        </p:spPr>
      </p:pic>
      <p:grpSp>
        <p:nvGrpSpPr>
          <p:cNvPr id="67" name="グループ化 66">
            <a:extLst>
              <a:ext uri="{FF2B5EF4-FFF2-40B4-BE49-F238E27FC236}">
                <a16:creationId xmlns:a16="http://schemas.microsoft.com/office/drawing/2014/main" id="{6843BD28-87FB-4C62-BA1E-2390926203CE}"/>
              </a:ext>
            </a:extLst>
          </p:cNvPr>
          <p:cNvGrpSpPr/>
          <p:nvPr/>
        </p:nvGrpSpPr>
        <p:grpSpPr>
          <a:xfrm>
            <a:off x="5783152" y="9452734"/>
            <a:ext cx="1430448" cy="1037815"/>
            <a:chOff x="2429616" y="5925157"/>
            <a:chExt cx="1359789" cy="986045"/>
          </a:xfrm>
        </p:grpSpPr>
        <p:pic>
          <p:nvPicPr>
            <p:cNvPr id="68" name="図 67">
              <a:extLst>
                <a:ext uri="{FF2B5EF4-FFF2-40B4-BE49-F238E27FC236}">
                  <a16:creationId xmlns:a16="http://schemas.microsoft.com/office/drawing/2014/main" id="{B6EC34B2-5AD3-4B21-97D2-243EDCCECEEF}"/>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2429616" y="5925157"/>
              <a:ext cx="1359789" cy="851153"/>
            </a:xfrm>
            <a:prstGeom prst="rect">
              <a:avLst/>
            </a:prstGeom>
          </p:spPr>
        </p:pic>
        <p:sp>
          <p:nvSpPr>
            <p:cNvPr id="69" name="テキスト ボックス 17">
              <a:extLst>
                <a:ext uri="{FF2B5EF4-FFF2-40B4-BE49-F238E27FC236}">
                  <a16:creationId xmlns:a16="http://schemas.microsoft.com/office/drawing/2014/main" id="{11296991-AC6D-458D-BE1A-1CB6525B392B}"/>
                </a:ext>
              </a:extLst>
            </p:cNvPr>
            <p:cNvSpPr txBox="1"/>
            <p:nvPr/>
          </p:nvSpPr>
          <p:spPr>
            <a:xfrm>
              <a:off x="2745927" y="6691885"/>
              <a:ext cx="727167" cy="219317"/>
            </a:xfrm>
            <a:prstGeom prst="rect">
              <a:avLst/>
            </a:prstGeom>
            <a:noFill/>
          </p:spPr>
          <p:txBody>
            <a:bodyPr wrap="non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kumimoji="1" lang="en-US" altLang="ja-JP" sz="900" dirty="0"/>
                <a:t>©Expo 2025</a:t>
              </a:r>
              <a:endParaRPr kumimoji="1" lang="ja-JP" altLang="en-US" sz="900" dirty="0"/>
            </a:p>
          </p:txBody>
        </p:sp>
      </p:grpSp>
      <p:grpSp>
        <p:nvGrpSpPr>
          <p:cNvPr id="5" name="グループ化 4"/>
          <p:cNvGrpSpPr/>
          <p:nvPr/>
        </p:nvGrpSpPr>
        <p:grpSpPr>
          <a:xfrm>
            <a:off x="247963" y="6564350"/>
            <a:ext cx="7063741" cy="1543324"/>
            <a:chOff x="247963" y="6551650"/>
            <a:chExt cx="7063741" cy="1543324"/>
          </a:xfrm>
        </p:grpSpPr>
        <p:sp>
          <p:nvSpPr>
            <p:cNvPr id="2" name="角丸四角形 1"/>
            <p:cNvSpPr/>
            <p:nvPr/>
          </p:nvSpPr>
          <p:spPr>
            <a:xfrm>
              <a:off x="247963" y="6551650"/>
              <a:ext cx="7063741" cy="1543324"/>
            </a:xfrm>
            <a:prstGeom prst="rect">
              <a:avLst/>
            </a:prstGeom>
            <a:solidFill>
              <a:schemeClr val="bg1"/>
            </a:solidFill>
            <a:ln w="12700">
              <a:solidFill>
                <a:srgbClr val="009C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p:cNvSpPr txBox="1"/>
            <p:nvPr/>
          </p:nvSpPr>
          <p:spPr>
            <a:xfrm>
              <a:off x="376793" y="6753990"/>
              <a:ext cx="5406359" cy="1308050"/>
            </a:xfrm>
            <a:prstGeom prst="rect">
              <a:avLst/>
            </a:prstGeom>
            <a:noFill/>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　</a:t>
              </a:r>
              <a:r>
                <a:rPr kumimoji="1" lang="ja-JP" altLang="en-US" sz="1300" dirty="0">
                  <a:latin typeface="BIZ UDPゴシック" panose="020B0400000000000000" pitchFamily="50" charset="-128"/>
                  <a:ea typeface="BIZ UDPゴシック" panose="020B0400000000000000" pitchFamily="50" charset="-128"/>
                </a:rPr>
                <a:t>柔軟仕上げ剤などの香りで頭痛や吐き気がしたなどの相談が寄せられています。</a:t>
              </a:r>
            </a:p>
            <a:p>
              <a:r>
                <a:rPr kumimoji="1" lang="ja-JP" altLang="en-US" sz="1300" dirty="0">
                  <a:latin typeface="BIZ UDPゴシック" panose="020B0400000000000000" pitchFamily="50" charset="-128"/>
                  <a:ea typeface="BIZ UDPゴシック" panose="020B0400000000000000" pitchFamily="50" charset="-128"/>
                </a:rPr>
                <a:t>　香りの感じ方には個人差があり、自分にとって快適な香りでも困っている人もいることをご理解いただくこと、香り付き製品の使用に当たっては周囲の方々にも配慮いただくことなどを狙いとして、消費者庁、文部科学省、厚生労働省、経済産業省、環境省でポスターを作成しています。</a:t>
              </a:r>
              <a:endParaRPr kumimoji="1" lang="ja-JP" altLang="en-US" sz="1300" b="1" dirty="0">
                <a:solidFill>
                  <a:srgbClr val="FF0000"/>
                </a:solidFill>
                <a:latin typeface="BIZ UDPゴシック" panose="020B0400000000000000" pitchFamily="50" charset="-128"/>
                <a:ea typeface="BIZ UDPゴシック" panose="020B0400000000000000" pitchFamily="50" charset="-128"/>
              </a:endParaRPr>
            </a:p>
          </p:txBody>
        </p:sp>
      </p:grpSp>
      <p:sp>
        <p:nvSpPr>
          <p:cNvPr id="23" name="角丸四角形 22"/>
          <p:cNvSpPr/>
          <p:nvPr/>
        </p:nvSpPr>
        <p:spPr>
          <a:xfrm>
            <a:off x="247963" y="431799"/>
            <a:ext cx="7063741" cy="5826169"/>
          </a:xfrm>
          <a:prstGeom prst="roundRect">
            <a:avLst>
              <a:gd name="adj" fmla="val 0"/>
            </a:avLst>
          </a:prstGeom>
          <a:solidFill>
            <a:schemeClr val="bg1"/>
          </a:solidFill>
          <a:ln>
            <a:solidFill>
              <a:srgbClr val="009C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正方形/長方形 14">
            <a:extLst>
              <a:ext uri="{FF2B5EF4-FFF2-40B4-BE49-F238E27FC236}">
                <a16:creationId xmlns:a16="http://schemas.microsoft.com/office/drawing/2014/main" id="{9BE9A91F-2F93-4258-E9BD-C8567F61C9DB}"/>
              </a:ext>
            </a:extLst>
          </p:cNvPr>
          <p:cNvSpPr/>
          <p:nvPr/>
        </p:nvSpPr>
        <p:spPr>
          <a:xfrm>
            <a:off x="457199" y="962205"/>
            <a:ext cx="6625434" cy="1882851"/>
          </a:xfrm>
          <a:prstGeom prst="rect">
            <a:avLst/>
          </a:prstGeom>
          <a:solidFill>
            <a:schemeClr val="bg1"/>
          </a:solidFill>
          <a:ln>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横巻き 5"/>
          <p:cNvSpPr/>
          <p:nvPr/>
        </p:nvSpPr>
        <p:spPr>
          <a:xfrm>
            <a:off x="415446" y="123314"/>
            <a:ext cx="6778947" cy="590550"/>
          </a:xfrm>
          <a:prstGeom prst="horizontalScroll">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latin typeface="BIZ UDPゴシック" panose="020B0400000000000000" pitchFamily="50" charset="-128"/>
                <a:ea typeface="BIZ UDPゴシック" panose="020B0400000000000000" pitchFamily="50" charset="-128"/>
              </a:rPr>
              <a:t>通い放題の脱毛エステの中途解約にご注意！</a:t>
            </a:r>
          </a:p>
        </p:txBody>
      </p:sp>
      <p:sp>
        <p:nvSpPr>
          <p:cNvPr id="29" name="テキスト ボックス 28"/>
          <p:cNvSpPr txBox="1"/>
          <p:nvPr/>
        </p:nvSpPr>
        <p:spPr>
          <a:xfrm>
            <a:off x="601519" y="778284"/>
            <a:ext cx="917263" cy="307777"/>
          </a:xfrm>
          <a:prstGeom prst="rect">
            <a:avLst/>
          </a:prstGeom>
          <a:solidFill>
            <a:srgbClr val="92D050"/>
          </a:solidFill>
          <a:ln w="6350">
            <a:solidFill>
              <a:srgbClr val="92D050"/>
            </a:solidFill>
          </a:ln>
        </p:spPr>
        <p:txBody>
          <a:bodyPr wrap="square" rtlCol="0">
            <a:spAutoFit/>
          </a:bodyPr>
          <a:lstStyle/>
          <a:p>
            <a:pPr algn="ctr"/>
            <a:r>
              <a:rPr kumimoji="1" lang="ja-JP" altLang="en-US" sz="1400" b="1" dirty="0">
                <a:solidFill>
                  <a:schemeClr val="bg1"/>
                </a:solidFill>
                <a:latin typeface="BIZ UDPゴシック" panose="020B0400000000000000" pitchFamily="50" charset="-128"/>
                <a:ea typeface="BIZ UDPゴシック" panose="020B0400000000000000" pitchFamily="50" charset="-128"/>
              </a:rPr>
              <a:t>相談事例</a:t>
            </a:r>
            <a:endParaRPr kumimoji="1" lang="ja-JP" altLang="en-US" sz="2000" b="1" dirty="0">
              <a:solidFill>
                <a:schemeClr val="bg1"/>
              </a:solidFill>
              <a:latin typeface="BIZ UDPゴシック" panose="020B0400000000000000" pitchFamily="50" charset="-128"/>
              <a:ea typeface="BIZ UDPゴシック" panose="020B0400000000000000" pitchFamily="50" charset="-128"/>
            </a:endParaRPr>
          </a:p>
        </p:txBody>
      </p:sp>
      <p:sp>
        <p:nvSpPr>
          <p:cNvPr id="13" name="角丸四角形 12"/>
          <p:cNvSpPr/>
          <p:nvPr/>
        </p:nvSpPr>
        <p:spPr>
          <a:xfrm>
            <a:off x="418232" y="3032100"/>
            <a:ext cx="6625434" cy="3137667"/>
          </a:xfrm>
          <a:prstGeom prst="roundRect">
            <a:avLst>
              <a:gd name="adj" fmla="val 5594"/>
            </a:avLst>
          </a:prstGeom>
          <a:solidFill>
            <a:srgbClr val="FFFF9B"/>
          </a:solidFill>
          <a:ln w="6350">
            <a:solidFill>
              <a:srgbClr val="FFFF9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テキスト ボックス 27"/>
          <p:cNvSpPr txBox="1"/>
          <p:nvPr/>
        </p:nvSpPr>
        <p:spPr>
          <a:xfrm>
            <a:off x="510740" y="3186780"/>
            <a:ext cx="6609125" cy="2985433"/>
          </a:xfrm>
          <a:prstGeom prst="rect">
            <a:avLst/>
          </a:prstGeom>
          <a:noFill/>
          <a:ln w="6350">
            <a:noFill/>
          </a:ln>
        </p:spPr>
        <p:txBody>
          <a:bodyPr wrap="square" rtlCol="0">
            <a:spAutoFit/>
          </a:bodyPr>
          <a:lstStyle/>
          <a:p>
            <a:r>
              <a:rPr kumimoji="1" lang="ja-JP" altLang="en-US" sz="1400" b="1" dirty="0">
                <a:latin typeface="BIZ UDPゴシック" panose="020B0400000000000000" pitchFamily="50" charset="-128"/>
                <a:ea typeface="BIZ UDPゴシック" panose="020B0400000000000000" pitchFamily="50" charset="-128"/>
              </a:rPr>
              <a:t>◆「通い放題」「期間・回数無制限」に要注意！</a:t>
            </a:r>
            <a:endParaRPr kumimoji="1" lang="en-US" altLang="ja-JP" sz="1400" b="1" dirty="0">
              <a:latin typeface="BIZ UDPゴシック" panose="020B0400000000000000" pitchFamily="50" charset="-128"/>
              <a:ea typeface="BIZ UDPゴシック" panose="020B0400000000000000" pitchFamily="50" charset="-128"/>
            </a:endParaRPr>
          </a:p>
          <a:p>
            <a:r>
              <a:rPr kumimoji="1" lang="ja-JP" altLang="en-US" sz="1300" dirty="0">
                <a:latin typeface="BIZ UDPゴシック" panose="020B0400000000000000" pitchFamily="50" charset="-128"/>
                <a:ea typeface="BIZ UDPゴシック" panose="020B0400000000000000" pitchFamily="50" charset="-128"/>
              </a:rPr>
              <a:t>　・長期間にわたって施術を受けられるコースなどは多くの場合、契約上、「有償で施術を　</a:t>
            </a:r>
            <a:endParaRPr kumimoji="1" lang="en-US" altLang="ja-JP" sz="1300" dirty="0">
              <a:latin typeface="BIZ UDPゴシック" panose="020B0400000000000000" pitchFamily="50" charset="-128"/>
              <a:ea typeface="BIZ UDPゴシック" panose="020B0400000000000000" pitchFamily="50" charset="-128"/>
            </a:endParaRPr>
          </a:p>
          <a:p>
            <a:r>
              <a:rPr kumimoji="1" lang="ja-JP" altLang="en-US" sz="1300" dirty="0">
                <a:latin typeface="BIZ UDPゴシック" panose="020B0400000000000000" pitchFamily="50" charset="-128"/>
                <a:ea typeface="BIZ UDPゴシック" panose="020B0400000000000000" pitchFamily="50" charset="-128"/>
              </a:rPr>
              <a:t>　　受けられる期間・回数」と「無償で施術を受けられる期間・回数（アフターサービス）」に</a:t>
            </a:r>
            <a:endParaRPr kumimoji="1" lang="en-US" altLang="ja-JP" sz="1300" dirty="0">
              <a:latin typeface="BIZ UDPゴシック" panose="020B0400000000000000" pitchFamily="50" charset="-128"/>
              <a:ea typeface="BIZ UDPゴシック" panose="020B0400000000000000" pitchFamily="50" charset="-128"/>
            </a:endParaRPr>
          </a:p>
          <a:p>
            <a:r>
              <a:rPr kumimoji="1" lang="ja-JP" altLang="en-US" sz="1300" dirty="0">
                <a:latin typeface="BIZ UDPゴシック" panose="020B0400000000000000" pitchFamily="50" charset="-128"/>
                <a:ea typeface="BIZ UDPゴシック" panose="020B0400000000000000" pitchFamily="50" charset="-128"/>
              </a:rPr>
              <a:t>　　分かれています。</a:t>
            </a:r>
            <a:endParaRPr kumimoji="1" lang="en-US" altLang="ja-JP" sz="1300" dirty="0">
              <a:latin typeface="BIZ UDPゴシック" panose="020B0400000000000000" pitchFamily="50" charset="-128"/>
              <a:ea typeface="BIZ UDPゴシック" panose="020B0400000000000000" pitchFamily="50" charset="-128"/>
            </a:endParaRPr>
          </a:p>
          <a:p>
            <a:r>
              <a:rPr kumimoji="1" lang="ja-JP" altLang="en-US" sz="1300" dirty="0">
                <a:latin typeface="BIZ UDPゴシック" panose="020B0400000000000000" pitchFamily="50" charset="-128"/>
                <a:ea typeface="BIZ UDPゴシック" panose="020B0400000000000000" pitchFamily="50" charset="-128"/>
              </a:rPr>
              <a:t>　・中途解約の精算の対象となるのは、「有償の期間・回数」であり、原則無償部分には発生</a:t>
            </a:r>
            <a:endParaRPr kumimoji="1" lang="en-US" altLang="ja-JP" sz="1300" dirty="0">
              <a:latin typeface="BIZ UDPゴシック" panose="020B0400000000000000" pitchFamily="50" charset="-128"/>
              <a:ea typeface="BIZ UDPゴシック" panose="020B0400000000000000" pitchFamily="50" charset="-128"/>
            </a:endParaRPr>
          </a:p>
          <a:p>
            <a:r>
              <a:rPr kumimoji="1" lang="ja-JP" altLang="en-US" sz="1300" dirty="0">
                <a:latin typeface="BIZ UDPゴシック" panose="020B0400000000000000" pitchFamily="50" charset="-128"/>
                <a:ea typeface="BIZ UDPゴシック" panose="020B0400000000000000" pitchFamily="50" charset="-128"/>
              </a:rPr>
              <a:t>　　しません。</a:t>
            </a:r>
            <a:endParaRPr kumimoji="1" lang="en-US" altLang="ja-JP" sz="1300" dirty="0">
              <a:latin typeface="BIZ UDPゴシック" panose="020B0400000000000000" pitchFamily="50" charset="-128"/>
              <a:ea typeface="BIZ UDPゴシック" panose="020B0400000000000000" pitchFamily="50" charset="-128"/>
            </a:endParaRPr>
          </a:p>
          <a:p>
            <a:r>
              <a:rPr kumimoji="1" lang="ja-JP" altLang="en-US" sz="1400" b="1" dirty="0">
                <a:latin typeface="BIZ UDPゴシック" panose="020B0400000000000000" pitchFamily="50" charset="-128"/>
                <a:ea typeface="BIZ UDPゴシック" panose="020B0400000000000000" pitchFamily="50" charset="-128"/>
              </a:rPr>
              <a:t>◆長期間にわたる契約は「解約しなければならない場合」も想定して慎重に！</a:t>
            </a:r>
            <a:endParaRPr kumimoji="1" lang="en-US" altLang="ja-JP" sz="1400" b="1" dirty="0">
              <a:latin typeface="BIZ UDPゴシック" panose="020B0400000000000000" pitchFamily="50" charset="-128"/>
              <a:ea typeface="BIZ UDPゴシック" panose="020B0400000000000000" pitchFamily="50" charset="-128"/>
            </a:endParaRPr>
          </a:p>
          <a:p>
            <a:r>
              <a:rPr kumimoji="1" lang="ja-JP" altLang="en-US" sz="1300" dirty="0">
                <a:latin typeface="BIZ UDPゴシック" panose="020B0400000000000000" pitchFamily="50" charset="-128"/>
                <a:ea typeface="BIZ UDPゴシック" panose="020B0400000000000000" pitchFamily="50" charset="-128"/>
              </a:rPr>
              <a:t>　・契約時は、必ず契約書面で「有償の期間・回数」「</a:t>
            </a:r>
            <a:r>
              <a:rPr kumimoji="1" lang="en-US" altLang="ja-JP" sz="1300" dirty="0">
                <a:latin typeface="BIZ UDPゴシック" panose="020B0400000000000000" pitchFamily="50" charset="-128"/>
                <a:ea typeface="BIZ UDPゴシック" panose="020B0400000000000000" pitchFamily="50" charset="-128"/>
              </a:rPr>
              <a:t>1</a:t>
            </a:r>
            <a:r>
              <a:rPr kumimoji="1" lang="ja-JP" altLang="en-US" sz="1300" dirty="0">
                <a:latin typeface="BIZ UDPゴシック" panose="020B0400000000000000" pitchFamily="50" charset="-128"/>
                <a:ea typeface="BIZ UDPゴシック" panose="020B0400000000000000" pitchFamily="50" charset="-128"/>
              </a:rPr>
              <a:t>回の施術にかかる料金」「返金される</a:t>
            </a:r>
            <a:endParaRPr kumimoji="1" lang="en-US" altLang="ja-JP" sz="1300" dirty="0">
              <a:latin typeface="BIZ UDPゴシック" panose="020B0400000000000000" pitchFamily="50" charset="-128"/>
              <a:ea typeface="BIZ UDPゴシック" panose="020B0400000000000000" pitchFamily="50" charset="-128"/>
            </a:endParaRPr>
          </a:p>
          <a:p>
            <a:r>
              <a:rPr kumimoji="1" lang="ja-JP" altLang="en-US" sz="1300" dirty="0">
                <a:latin typeface="BIZ UDPゴシック" panose="020B0400000000000000" pitchFamily="50" charset="-128"/>
                <a:ea typeface="BIZ UDPゴシック" panose="020B0400000000000000" pitchFamily="50" charset="-128"/>
              </a:rPr>
              <a:t>　　期間」等を確認しましょう。</a:t>
            </a:r>
            <a:endParaRPr kumimoji="1" lang="en-US" altLang="ja-JP" sz="1300" dirty="0">
              <a:latin typeface="BIZ UDPゴシック" panose="020B0400000000000000" pitchFamily="50" charset="-128"/>
              <a:ea typeface="BIZ UDPゴシック" panose="020B0400000000000000" pitchFamily="50" charset="-128"/>
            </a:endParaRPr>
          </a:p>
          <a:p>
            <a:r>
              <a:rPr kumimoji="1" lang="ja-JP" altLang="en-US" sz="1300" dirty="0">
                <a:latin typeface="BIZ UDPゴシック" panose="020B0400000000000000" pitchFamily="50" charset="-128"/>
                <a:ea typeface="BIZ UDPゴシック" panose="020B0400000000000000" pitchFamily="50" charset="-128"/>
              </a:rPr>
              <a:t>　・長期間の契約が心配なときは、都度払いができるコースを選択しましょう。</a:t>
            </a:r>
            <a:endParaRPr kumimoji="1" lang="en-US" altLang="ja-JP" sz="1300" dirty="0">
              <a:latin typeface="BIZ UDPゴシック" panose="020B0400000000000000" pitchFamily="50" charset="-128"/>
              <a:ea typeface="BIZ UDPゴシック" panose="020B0400000000000000" pitchFamily="50" charset="-128"/>
            </a:endParaRPr>
          </a:p>
          <a:p>
            <a:r>
              <a:rPr kumimoji="1" lang="ja-JP" altLang="en-US" sz="1400" b="1" dirty="0">
                <a:latin typeface="BIZ UDPゴシック" panose="020B0400000000000000" pitchFamily="50" charset="-128"/>
                <a:ea typeface="BIZ UDPゴシック" panose="020B0400000000000000" pitchFamily="50" charset="-128"/>
              </a:rPr>
              <a:t>◆契約前には、施術内容や契約条件について説明を受け、</a:t>
            </a:r>
            <a:endParaRPr kumimoji="1" lang="en-US" altLang="ja-JP" sz="1400" b="1" dirty="0">
              <a:latin typeface="BIZ UDPゴシック" panose="020B0400000000000000" pitchFamily="50" charset="-128"/>
              <a:ea typeface="BIZ UDPゴシック" panose="020B0400000000000000" pitchFamily="50" charset="-128"/>
            </a:endParaRPr>
          </a:p>
          <a:p>
            <a:r>
              <a:rPr kumimoji="1" lang="ja-JP" altLang="en-US" sz="1400" b="1" dirty="0">
                <a:latin typeface="BIZ UDPゴシック" panose="020B0400000000000000" pitchFamily="50" charset="-128"/>
                <a:ea typeface="BIZ UDPゴシック" panose="020B0400000000000000" pitchFamily="50" charset="-128"/>
              </a:rPr>
              <a:t>　 よく理解することが大切です</a:t>
            </a:r>
            <a:endParaRPr kumimoji="1" lang="en-US" altLang="ja-JP" sz="1300" dirty="0">
              <a:latin typeface="BIZ UDPゴシック" panose="020B0400000000000000" pitchFamily="50" charset="-128"/>
              <a:ea typeface="BIZ UDPゴシック" panose="020B0400000000000000" pitchFamily="50" charset="-128"/>
            </a:endParaRPr>
          </a:p>
          <a:p>
            <a:r>
              <a:rPr kumimoji="1" lang="ja-JP" altLang="en-US" sz="1400" b="1" dirty="0">
                <a:latin typeface="BIZ UDPゴシック" panose="020B0400000000000000" pitchFamily="50" charset="-128"/>
                <a:ea typeface="BIZ UDPゴシック" panose="020B0400000000000000" pitchFamily="50" charset="-128"/>
              </a:rPr>
              <a:t>◆不安になったとき、トラブルになったときは、お住まいの市町村等の</a:t>
            </a:r>
            <a:endParaRPr kumimoji="1" lang="en-US" altLang="ja-JP" sz="1400" b="1" dirty="0">
              <a:latin typeface="BIZ UDPゴシック" panose="020B0400000000000000" pitchFamily="50" charset="-128"/>
              <a:ea typeface="BIZ UDPゴシック" panose="020B0400000000000000" pitchFamily="50" charset="-128"/>
            </a:endParaRPr>
          </a:p>
          <a:p>
            <a:r>
              <a:rPr kumimoji="1" lang="ja-JP" altLang="en-US" sz="1400" b="1" dirty="0">
                <a:latin typeface="BIZ UDPゴシック" panose="020B0400000000000000" pitchFamily="50" charset="-128"/>
                <a:ea typeface="BIZ UDPゴシック" panose="020B0400000000000000" pitchFamily="50" charset="-128"/>
              </a:rPr>
              <a:t>　 消費生活相談窓口にご相談ください！</a:t>
            </a:r>
            <a:endParaRPr kumimoji="1" lang="en-US" altLang="ja-JP" sz="1400" b="1" dirty="0">
              <a:latin typeface="BIZ UDPゴシック" panose="020B0400000000000000" pitchFamily="50" charset="-128"/>
              <a:ea typeface="BIZ UDPゴシック" panose="020B0400000000000000" pitchFamily="50" charset="-128"/>
            </a:endParaRPr>
          </a:p>
        </p:txBody>
      </p:sp>
      <p:pic>
        <p:nvPicPr>
          <p:cNvPr id="37" name="Picture 6" descr="https://4.bp.blogspot.com/-w28GEx3_N-c/WASJRBDHo1I/AAAAAAAA_B0/DK820EOiWcwHx4qh0rvDtJ2J5wcIgD38gCLcB/s800/pose_douzo_annai_businesswoman.png"/>
          <p:cNvPicPr>
            <a:picLocks noChangeAspect="1" noChangeArrowheads="1"/>
          </p:cNvPicPr>
          <p:nvPr/>
        </p:nvPicPr>
        <p:blipFill rotWithShape="1">
          <a:blip r:embed="rId10" cstate="print">
            <a:extLst>
              <a:ext uri="{28A0092B-C50C-407E-A947-70E740481C1C}">
                <a14:useLocalDpi xmlns:a14="http://schemas.microsoft.com/office/drawing/2010/main" val="0"/>
              </a:ext>
            </a:extLst>
          </a:blip>
          <a:srcRect/>
          <a:stretch/>
        </p:blipFill>
        <p:spPr bwMode="auto">
          <a:xfrm>
            <a:off x="5954159" y="5123282"/>
            <a:ext cx="1643615" cy="1133602"/>
          </a:xfrm>
          <a:prstGeom prst="rect">
            <a:avLst/>
          </a:prstGeom>
          <a:noFill/>
          <a:extLst>
            <a:ext uri="{909E8E84-426E-40DD-AFC4-6F175D3DCCD1}">
              <a14:hiddenFill xmlns:a14="http://schemas.microsoft.com/office/drawing/2010/main">
                <a:solidFill>
                  <a:srgbClr val="FFFFFF"/>
                </a:solidFill>
              </a14:hiddenFill>
            </a:ext>
          </a:extLst>
        </p:spPr>
      </p:pic>
      <p:sp>
        <p:nvSpPr>
          <p:cNvPr id="16" name="ホームベース 15"/>
          <p:cNvSpPr/>
          <p:nvPr/>
        </p:nvSpPr>
        <p:spPr>
          <a:xfrm>
            <a:off x="602480" y="2872555"/>
            <a:ext cx="1114806" cy="307326"/>
          </a:xfrm>
          <a:prstGeom prst="homePlate">
            <a:avLst/>
          </a:prstGeom>
          <a:solidFill>
            <a:srgbClr val="FFA41D"/>
          </a:solidFill>
          <a:ln>
            <a:solidFill>
              <a:srgbClr val="FFA4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latin typeface="BIZ UDPゴシック" panose="020B0400000000000000" pitchFamily="50" charset="-128"/>
                <a:ea typeface="BIZ UDPゴシック" panose="020B0400000000000000" pitchFamily="50" charset="-128"/>
              </a:rPr>
              <a:t>アドバイス</a:t>
            </a:r>
          </a:p>
        </p:txBody>
      </p:sp>
      <p:sp>
        <p:nvSpPr>
          <p:cNvPr id="39" name="ホームベース 38"/>
          <p:cNvSpPr/>
          <p:nvPr/>
        </p:nvSpPr>
        <p:spPr>
          <a:xfrm>
            <a:off x="415445" y="6322388"/>
            <a:ext cx="6778947" cy="472985"/>
          </a:xfrm>
          <a:prstGeom prst="horizontalScroll">
            <a:avLst/>
          </a:prstGeom>
          <a:solidFill>
            <a:srgbClr val="00B05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latin typeface="BIZ UDPゴシック" panose="020B0400000000000000" pitchFamily="50" charset="-128"/>
                <a:ea typeface="BIZ UDPゴシック" panose="020B0400000000000000" pitchFamily="50" charset="-128"/>
              </a:rPr>
              <a:t>その香り、困っている人もいます！</a:t>
            </a:r>
          </a:p>
        </p:txBody>
      </p:sp>
      <p:pic>
        <p:nvPicPr>
          <p:cNvPr id="7" name="Picture 2" descr="心配している人のイラスト（男性）">
            <a:extLst>
              <a:ext uri="{FF2B5EF4-FFF2-40B4-BE49-F238E27FC236}">
                <a16:creationId xmlns:a16="http://schemas.microsoft.com/office/drawing/2014/main" id="{A0832195-3F11-8227-B569-91188D710843}"/>
              </a:ext>
            </a:extLst>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6404456" y="1801941"/>
            <a:ext cx="950405" cy="1159030"/>
          </a:xfrm>
          <a:prstGeom prst="rect">
            <a:avLst/>
          </a:prstGeom>
          <a:noFill/>
          <a:extLst>
            <a:ext uri="{909E8E84-426E-40DD-AFC4-6F175D3DCCD1}">
              <a14:hiddenFill xmlns:a14="http://schemas.microsoft.com/office/drawing/2010/main">
                <a:solidFill>
                  <a:srgbClr val="FFFFFF"/>
                </a:solidFill>
              </a14:hiddenFill>
            </a:ext>
          </a:extLst>
        </p:spPr>
      </p:pic>
      <p:sp>
        <p:nvSpPr>
          <p:cNvPr id="11" name="テキスト ボックス 10">
            <a:extLst>
              <a:ext uri="{FF2B5EF4-FFF2-40B4-BE49-F238E27FC236}">
                <a16:creationId xmlns:a16="http://schemas.microsoft.com/office/drawing/2014/main" id="{8D93AB9C-E390-EDCF-4244-A420659DBBE3}"/>
              </a:ext>
            </a:extLst>
          </p:cNvPr>
          <p:cNvSpPr txBox="1"/>
          <p:nvPr/>
        </p:nvSpPr>
        <p:spPr>
          <a:xfrm>
            <a:off x="500356" y="1094123"/>
            <a:ext cx="6609125" cy="1692771"/>
          </a:xfrm>
          <a:prstGeom prst="rect">
            <a:avLst/>
          </a:prstGeom>
          <a:noFill/>
          <a:ln w="6350">
            <a:noFill/>
          </a:ln>
        </p:spPr>
        <p:txBody>
          <a:bodyPr wrap="square" rtlCol="0">
            <a:spAutoFit/>
          </a:bodyPr>
          <a:lstStyle/>
          <a:p>
            <a:r>
              <a:rPr kumimoji="1" lang="ja-JP" altLang="en-US" sz="1300" dirty="0">
                <a:latin typeface="BIZ UDPゴシック" panose="020B0400000000000000" pitchFamily="50" charset="-128"/>
                <a:ea typeface="BIZ UDPゴシック" panose="020B0400000000000000" pitchFamily="50" charset="-128"/>
              </a:rPr>
              <a:t>・２年間通い放題の脱毛エステを約</a:t>
            </a:r>
            <a:r>
              <a:rPr kumimoji="1" lang="en-US" altLang="ja-JP" sz="1300" dirty="0">
                <a:latin typeface="BIZ UDPゴシック" panose="020B0400000000000000" pitchFamily="50" charset="-128"/>
                <a:ea typeface="BIZ UDPゴシック" panose="020B0400000000000000" pitchFamily="50" charset="-128"/>
              </a:rPr>
              <a:t>20</a:t>
            </a:r>
            <a:r>
              <a:rPr kumimoji="1" lang="ja-JP" altLang="en-US" sz="1300" dirty="0">
                <a:latin typeface="BIZ UDPゴシック" panose="020B0400000000000000" pitchFamily="50" charset="-128"/>
                <a:ea typeface="BIZ UDPゴシック" panose="020B0400000000000000" pitchFamily="50" charset="-128"/>
              </a:rPr>
              <a:t>万円で契約した。　予約が取りづらかったため、</a:t>
            </a:r>
            <a:endParaRPr kumimoji="1" lang="en-US" altLang="ja-JP" sz="1300" dirty="0">
              <a:latin typeface="BIZ UDPゴシック" panose="020B0400000000000000" pitchFamily="50" charset="-128"/>
              <a:ea typeface="BIZ UDPゴシック" panose="020B0400000000000000" pitchFamily="50" charset="-128"/>
            </a:endParaRPr>
          </a:p>
          <a:p>
            <a:r>
              <a:rPr kumimoji="1" lang="ja-JP" altLang="en-US" sz="1300" dirty="0">
                <a:latin typeface="BIZ UDPゴシック" panose="020B0400000000000000" pitchFamily="50" charset="-128"/>
                <a:ea typeface="BIZ UDPゴシック" panose="020B0400000000000000" pitchFamily="50" charset="-128"/>
              </a:rPr>
              <a:t>　中途解約したいと申し出たら、「この契約は</a:t>
            </a:r>
            <a:r>
              <a:rPr kumimoji="1" lang="en-US" altLang="ja-JP" sz="1300" dirty="0">
                <a:latin typeface="BIZ UDPゴシック" panose="020B0400000000000000" pitchFamily="50" charset="-128"/>
                <a:ea typeface="BIZ UDPゴシック" panose="020B0400000000000000" pitchFamily="50" charset="-128"/>
              </a:rPr>
              <a:t>5</a:t>
            </a:r>
            <a:r>
              <a:rPr kumimoji="1" lang="ja-JP" altLang="en-US" sz="1300" dirty="0">
                <a:latin typeface="BIZ UDPゴシック" panose="020B0400000000000000" pitchFamily="50" charset="-128"/>
                <a:ea typeface="BIZ UDPゴシック" panose="020B0400000000000000" pitchFamily="50" charset="-128"/>
              </a:rPr>
              <a:t>回のプランでそれ以降は無料のアフター</a:t>
            </a:r>
            <a:endParaRPr kumimoji="1" lang="en-US" altLang="ja-JP" sz="1300" dirty="0">
              <a:latin typeface="BIZ UDPゴシック" panose="020B0400000000000000" pitchFamily="50" charset="-128"/>
              <a:ea typeface="BIZ UDPゴシック" panose="020B0400000000000000" pitchFamily="50" charset="-128"/>
            </a:endParaRPr>
          </a:p>
          <a:p>
            <a:r>
              <a:rPr kumimoji="1" lang="ja-JP" altLang="en-US" sz="1300" dirty="0">
                <a:latin typeface="BIZ UDPゴシック" panose="020B0400000000000000" pitchFamily="50" charset="-128"/>
                <a:ea typeface="BIZ UDPゴシック" panose="020B0400000000000000" pitchFamily="50" charset="-128"/>
              </a:rPr>
              <a:t>　サービスとして提供している。５回分を消費しているので解約しても返金はない」といわ</a:t>
            </a:r>
            <a:endParaRPr kumimoji="1" lang="en-US" altLang="ja-JP" sz="1300" dirty="0">
              <a:latin typeface="BIZ UDPゴシック" panose="020B0400000000000000" pitchFamily="50" charset="-128"/>
              <a:ea typeface="BIZ UDPゴシック" panose="020B0400000000000000" pitchFamily="50" charset="-128"/>
            </a:endParaRPr>
          </a:p>
          <a:p>
            <a:r>
              <a:rPr kumimoji="1" lang="ja-JP" altLang="en-US" sz="1300" dirty="0">
                <a:latin typeface="BIZ UDPゴシック" panose="020B0400000000000000" pitchFamily="50" charset="-128"/>
                <a:ea typeface="BIZ UDPゴシック" panose="020B0400000000000000" pitchFamily="50" charset="-128"/>
              </a:rPr>
              <a:t>　れた。</a:t>
            </a:r>
            <a:endParaRPr kumimoji="1" lang="en-US" altLang="ja-JP" sz="1300" dirty="0">
              <a:latin typeface="BIZ UDPゴシック" panose="020B0400000000000000" pitchFamily="50" charset="-128"/>
              <a:ea typeface="BIZ UDPゴシック" panose="020B0400000000000000" pitchFamily="50" charset="-128"/>
            </a:endParaRPr>
          </a:p>
          <a:p>
            <a:r>
              <a:rPr kumimoji="1" lang="ja-JP" altLang="en-US" sz="1300" dirty="0">
                <a:latin typeface="BIZ UDPゴシック" panose="020B0400000000000000" pitchFamily="50" charset="-128"/>
                <a:ea typeface="BIZ UDPゴシック" panose="020B0400000000000000" pitchFamily="50" charset="-128"/>
              </a:rPr>
              <a:t>・</a:t>
            </a:r>
            <a:r>
              <a:rPr kumimoji="1" lang="en-US" altLang="ja-JP" sz="1300" dirty="0">
                <a:latin typeface="BIZ UDPゴシック" panose="020B0400000000000000" pitchFamily="50" charset="-128"/>
                <a:ea typeface="BIZ UDPゴシック" panose="020B0400000000000000" pitchFamily="50" charset="-128"/>
              </a:rPr>
              <a:t>3</a:t>
            </a:r>
            <a:r>
              <a:rPr kumimoji="1" lang="ja-JP" altLang="en-US" sz="1300" dirty="0">
                <a:latin typeface="BIZ UDPゴシック" panose="020B0400000000000000" pitchFamily="50" charset="-128"/>
                <a:ea typeface="BIZ UDPゴシック" panose="020B0400000000000000" pitchFamily="50" charset="-128"/>
              </a:rPr>
              <a:t>年間で</a:t>
            </a:r>
            <a:r>
              <a:rPr kumimoji="1" lang="en-US" altLang="ja-JP" sz="1300" dirty="0">
                <a:latin typeface="BIZ UDPゴシック" panose="020B0400000000000000" pitchFamily="50" charset="-128"/>
                <a:ea typeface="BIZ UDPゴシック" panose="020B0400000000000000" pitchFamily="50" charset="-128"/>
              </a:rPr>
              <a:t>30</a:t>
            </a:r>
            <a:r>
              <a:rPr kumimoji="1" lang="ja-JP" altLang="en-US" sz="1300" dirty="0">
                <a:latin typeface="BIZ UDPゴシック" panose="020B0400000000000000" pitchFamily="50" charset="-128"/>
                <a:ea typeface="BIZ UDPゴシック" panose="020B0400000000000000" pitchFamily="50" charset="-128"/>
              </a:rPr>
              <a:t>回の施術を受けられるコースの契約をした。</a:t>
            </a:r>
            <a:r>
              <a:rPr kumimoji="1" lang="en-US" altLang="ja-JP" sz="1300" dirty="0">
                <a:latin typeface="BIZ UDPゴシック" panose="020B0400000000000000" pitchFamily="50" charset="-128"/>
                <a:ea typeface="BIZ UDPゴシック" panose="020B0400000000000000" pitchFamily="50" charset="-128"/>
              </a:rPr>
              <a:t>1</a:t>
            </a:r>
            <a:r>
              <a:rPr kumimoji="1" lang="ja-JP" altLang="en-US" sz="1300" dirty="0">
                <a:latin typeface="BIZ UDPゴシック" panose="020B0400000000000000" pitchFamily="50" charset="-128"/>
                <a:ea typeface="BIZ UDPゴシック" panose="020B0400000000000000" pitchFamily="50" charset="-128"/>
              </a:rPr>
              <a:t>年間で</a:t>
            </a:r>
            <a:r>
              <a:rPr kumimoji="1" lang="en-US" altLang="ja-JP" sz="1300" dirty="0">
                <a:latin typeface="BIZ UDPゴシック" panose="020B0400000000000000" pitchFamily="50" charset="-128"/>
                <a:ea typeface="BIZ UDPゴシック" panose="020B0400000000000000" pitchFamily="50" charset="-128"/>
              </a:rPr>
              <a:t>10</a:t>
            </a:r>
            <a:r>
              <a:rPr kumimoji="1" lang="ja-JP" altLang="en-US" sz="1300" dirty="0">
                <a:latin typeface="BIZ UDPゴシック" panose="020B0400000000000000" pitchFamily="50" charset="-128"/>
                <a:ea typeface="BIZ UDPゴシック" panose="020B0400000000000000" pitchFamily="50" charset="-128"/>
              </a:rPr>
              <a:t>回通ったが、</a:t>
            </a:r>
            <a:endParaRPr kumimoji="1" lang="en-US" altLang="ja-JP" sz="1300" dirty="0">
              <a:latin typeface="BIZ UDPゴシック" panose="020B0400000000000000" pitchFamily="50" charset="-128"/>
              <a:ea typeface="BIZ UDPゴシック" panose="020B0400000000000000" pitchFamily="50" charset="-128"/>
            </a:endParaRPr>
          </a:p>
          <a:p>
            <a:r>
              <a:rPr kumimoji="1" lang="ja-JP" altLang="en-US" sz="1300" dirty="0">
                <a:latin typeface="BIZ UDPゴシック" panose="020B0400000000000000" pitchFamily="50" charset="-128"/>
                <a:ea typeface="BIZ UDPゴシック" panose="020B0400000000000000" pitchFamily="50" charset="-128"/>
              </a:rPr>
              <a:t>　効果を感じられなかったため、解約を申し出たところ、「有効施術期間は</a:t>
            </a:r>
            <a:endParaRPr kumimoji="1" lang="en-US" altLang="ja-JP" sz="1300" dirty="0">
              <a:latin typeface="BIZ UDPゴシック" panose="020B0400000000000000" pitchFamily="50" charset="-128"/>
              <a:ea typeface="BIZ UDPゴシック" panose="020B0400000000000000" pitchFamily="50" charset="-128"/>
            </a:endParaRPr>
          </a:p>
          <a:p>
            <a:r>
              <a:rPr kumimoji="1" lang="ja-JP" altLang="en-US" sz="1300" dirty="0">
                <a:latin typeface="BIZ UDPゴシック" panose="020B0400000000000000" pitchFamily="50" charset="-128"/>
                <a:ea typeface="BIZ UDPゴシック" panose="020B0400000000000000" pitchFamily="50" charset="-128"/>
              </a:rPr>
              <a:t>　</a:t>
            </a:r>
            <a:r>
              <a:rPr kumimoji="1" lang="en-US" altLang="ja-JP" sz="1300" dirty="0">
                <a:latin typeface="BIZ UDPゴシック" panose="020B0400000000000000" pitchFamily="50" charset="-128"/>
                <a:ea typeface="BIZ UDPゴシック" panose="020B0400000000000000" pitchFamily="50" charset="-128"/>
              </a:rPr>
              <a:t>3</a:t>
            </a:r>
            <a:r>
              <a:rPr kumimoji="1" lang="ja-JP" altLang="en-US" sz="1300" dirty="0">
                <a:latin typeface="BIZ UDPゴシック" panose="020B0400000000000000" pitchFamily="50" charset="-128"/>
                <a:ea typeface="BIZ UDPゴシック" panose="020B0400000000000000" pitchFamily="50" charset="-128"/>
              </a:rPr>
              <a:t>年間であるが、契約期間は</a:t>
            </a:r>
            <a:r>
              <a:rPr kumimoji="1" lang="en-US" altLang="ja-JP" sz="1300" dirty="0">
                <a:latin typeface="BIZ UDPゴシック" panose="020B0400000000000000" pitchFamily="50" charset="-128"/>
                <a:ea typeface="BIZ UDPゴシック" panose="020B0400000000000000" pitchFamily="50" charset="-128"/>
              </a:rPr>
              <a:t>1</a:t>
            </a:r>
            <a:r>
              <a:rPr kumimoji="1" lang="ja-JP" altLang="en-US" sz="1300" dirty="0">
                <a:latin typeface="BIZ UDPゴシック" panose="020B0400000000000000" pitchFamily="50" charset="-128"/>
                <a:ea typeface="BIZ UDPゴシック" panose="020B0400000000000000" pitchFamily="50" charset="-128"/>
              </a:rPr>
              <a:t>年間である。契約期間を過ぎているので、</a:t>
            </a:r>
            <a:endParaRPr kumimoji="1" lang="en-US" altLang="ja-JP" sz="1300" dirty="0">
              <a:latin typeface="BIZ UDPゴシック" panose="020B0400000000000000" pitchFamily="50" charset="-128"/>
              <a:ea typeface="BIZ UDPゴシック" panose="020B0400000000000000" pitchFamily="50" charset="-128"/>
            </a:endParaRPr>
          </a:p>
          <a:p>
            <a:r>
              <a:rPr kumimoji="1" lang="ja-JP" altLang="en-US" sz="1300" dirty="0">
                <a:latin typeface="BIZ UDPゴシック" panose="020B0400000000000000" pitchFamily="50" charset="-128"/>
                <a:ea typeface="BIZ UDPゴシック" panose="020B0400000000000000" pitchFamily="50" charset="-128"/>
              </a:rPr>
              <a:t>　解約しても返金がない」といわれた。</a:t>
            </a:r>
            <a:endParaRPr kumimoji="1" lang="en-US" altLang="ja-JP" sz="1400" b="1" dirty="0">
              <a:latin typeface="BIZ UDPゴシック" panose="020B0400000000000000" pitchFamily="50" charset="-128"/>
              <a:ea typeface="BIZ UDPゴシック" panose="020B0400000000000000" pitchFamily="50" charset="-128"/>
            </a:endParaRPr>
          </a:p>
        </p:txBody>
      </p:sp>
      <p:pic>
        <p:nvPicPr>
          <p:cNvPr id="1028" name="Picture 4" descr="洗濯洗剤のイラスト「粉洗剤・液体洗剤」">
            <a:extLst>
              <a:ext uri="{FF2B5EF4-FFF2-40B4-BE49-F238E27FC236}">
                <a16:creationId xmlns:a16="http://schemas.microsoft.com/office/drawing/2014/main" id="{2E9BFF7B-80D5-7FE4-0729-85C5ADE0ED59}"/>
              </a:ext>
            </a:extLst>
          </p:cNvPr>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rot="977679">
            <a:off x="6515888" y="6181369"/>
            <a:ext cx="853684" cy="834477"/>
          </a:xfrm>
          <a:prstGeom prst="rect">
            <a:avLst/>
          </a:prstGeom>
          <a:noFill/>
          <a:extLst>
            <a:ext uri="{909E8E84-426E-40DD-AFC4-6F175D3DCCD1}">
              <a14:hiddenFill xmlns:a14="http://schemas.microsoft.com/office/drawing/2010/main">
                <a:solidFill>
                  <a:srgbClr val="FFFFFF"/>
                </a:solidFill>
              </a14:hiddenFill>
            </a:ext>
          </a:extLst>
        </p:spPr>
      </p:pic>
      <p:sp>
        <p:nvSpPr>
          <p:cNvPr id="24" name="テキスト ボックス 23">
            <a:extLst>
              <a:ext uri="{FF2B5EF4-FFF2-40B4-BE49-F238E27FC236}">
                <a16:creationId xmlns:a16="http://schemas.microsoft.com/office/drawing/2014/main" id="{1826D2FC-C618-DC2F-BE61-377B7649EF21}"/>
              </a:ext>
            </a:extLst>
          </p:cNvPr>
          <p:cNvSpPr txBox="1"/>
          <p:nvPr/>
        </p:nvSpPr>
        <p:spPr>
          <a:xfrm>
            <a:off x="5698604" y="7897728"/>
            <a:ext cx="1770890" cy="215444"/>
          </a:xfrm>
          <a:prstGeom prst="rect">
            <a:avLst/>
          </a:prstGeom>
          <a:noFill/>
        </p:spPr>
        <p:txBody>
          <a:bodyPr wrap="square" rtlCol="0">
            <a:spAutoFit/>
          </a:bodyPr>
          <a:lstStyle/>
          <a:p>
            <a:r>
              <a:rPr kumimoji="1" lang="ja-JP" altLang="en-US" sz="800" dirty="0">
                <a:latin typeface="BIZ UDPゴシック" panose="020B0400000000000000" pitchFamily="50" charset="-128"/>
                <a:ea typeface="BIZ UDPゴシック" panose="020B0400000000000000" pitchFamily="50" charset="-128"/>
              </a:rPr>
              <a:t>ポスターはこちら（消費者庁</a:t>
            </a:r>
            <a:r>
              <a:rPr kumimoji="1" lang="en-US" altLang="ja-JP" sz="800" dirty="0">
                <a:latin typeface="BIZ UDPゴシック" panose="020B0400000000000000" pitchFamily="50" charset="-128"/>
                <a:ea typeface="BIZ UDPゴシック" panose="020B0400000000000000" pitchFamily="50" charset="-128"/>
              </a:rPr>
              <a:t>HP</a:t>
            </a:r>
            <a:r>
              <a:rPr kumimoji="1" lang="ja-JP" altLang="en-US" sz="800" dirty="0">
                <a:latin typeface="BIZ UDPゴシック" panose="020B0400000000000000" pitchFamily="50" charset="-128"/>
                <a:ea typeface="BIZ UDPゴシック" panose="020B0400000000000000" pitchFamily="50" charset="-128"/>
              </a:rPr>
              <a:t>）</a:t>
            </a:r>
          </a:p>
        </p:txBody>
      </p:sp>
      <p:pic>
        <p:nvPicPr>
          <p:cNvPr id="1027" name="BarCodeCtrl1">
            <a:extLst>
              <a:ext uri="{FF2B5EF4-FFF2-40B4-BE49-F238E27FC236}">
                <a16:creationId xmlns:a16="http://schemas.microsoft.com/office/drawing/2014/main" id="{6C9290C6-FFBA-48AD-9BD1-776C8499A140}"/>
              </a:ext>
            </a:extLst>
          </p:cNvPr>
          <p:cNvPicPr preferRelativeResize="0">
            <a:picLocks noChangeArrowheads="1" noChangeShapeType="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5994400" y="6959600"/>
            <a:ext cx="1054100" cy="977900"/>
          </a:xfrm>
          <a:prstGeom prst="rect">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Lst>
        </p:spPr>
      </p:pic>
    </p:spTree>
    <p:extLst>
      <p:ext uri="{BB962C8B-B14F-4D97-AF65-F5344CB8AC3E}">
        <p14:creationId xmlns:p14="http://schemas.microsoft.com/office/powerpoint/2010/main" val="347166750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755</Words>
  <Application>Microsoft Office PowerPoint</Application>
  <PresentationFormat>ユーザー設定</PresentationFormat>
  <Paragraphs>81</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BIZ UDPゴシック</vt:lpstr>
      <vt:lpstr>Meiryo UI</vt:lpstr>
      <vt:lpstr>Arial</vt:lpstr>
      <vt:lpstr>Calibri</vt:lpstr>
      <vt:lpstr>Calibri Light</vt:lpstr>
      <vt:lpstr>Century</vt:lpstr>
      <vt:lpstr>Wingdings</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modified xsi:type="dcterms:W3CDTF">2024-05-09T06:01:40Z</dcterms:modified>
</cp:coreProperties>
</file>