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99"/>
    <a:srgbClr val="FFE5EE"/>
    <a:srgbClr val="BFBFCE"/>
    <a:srgbClr val="FFD1E1"/>
    <a:srgbClr val="FFC5DA"/>
    <a:srgbClr val="FF7DAB"/>
    <a:srgbClr val="C55A11"/>
    <a:srgbClr val="FF4B4B"/>
    <a:srgbClr val="FF4386"/>
    <a:srgbClr val="DE0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613" autoAdjust="0"/>
    <p:restoredTop sz="85961" autoAdjust="0"/>
  </p:normalViewPr>
  <p:slideViewPr>
    <p:cSldViewPr snapToGrid="0">
      <p:cViewPr varScale="1">
        <p:scale>
          <a:sx n="64" d="100"/>
          <a:sy n="64" d="100"/>
        </p:scale>
        <p:origin x="37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BD080B2-087E-401D-916F-8754C22E37FB}" type="datetimeFigureOut">
              <a:rPr kumimoji="1" lang="ja-JP" altLang="en-US" smtClean="0"/>
              <a:t>2024/2/9</a:t>
            </a:fld>
            <a:endParaRPr kumimoji="1" lang="ja-JP" altLang="en-US"/>
          </a:p>
        </p:txBody>
      </p:sp>
      <p:sp>
        <p:nvSpPr>
          <p:cNvPr id="4" name="スライド イメージ プレースホルダー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E6F72CD-3F07-4FAD-BDCB-01DBBF1E2C28}" type="slidenum">
              <a:rPr kumimoji="1" lang="ja-JP" altLang="en-US" smtClean="0"/>
              <a:t>‹#›</a:t>
            </a:fld>
            <a:endParaRPr kumimoji="1" lang="ja-JP" altLang="en-US"/>
          </a:p>
        </p:txBody>
      </p:sp>
    </p:spTree>
    <p:extLst>
      <p:ext uri="{BB962C8B-B14F-4D97-AF65-F5344CB8AC3E}">
        <p14:creationId xmlns:p14="http://schemas.microsoft.com/office/powerpoint/2010/main" val="420973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endParaRPr kumimoji="1" lang="ja-JP" altLang="en-US" dirty="0"/>
          </a:p>
        </p:txBody>
      </p:sp>
      <p:sp>
        <p:nvSpPr>
          <p:cNvPr id="4" name="スライド番号プレースホルダー 3"/>
          <p:cNvSpPr>
            <a:spLocks noGrp="1"/>
          </p:cNvSpPr>
          <p:nvPr>
            <p:ph type="sldNum" sz="quarter" idx="5"/>
          </p:nvPr>
        </p:nvSpPr>
        <p:spPr/>
        <p:txBody>
          <a:bodyPr/>
          <a:lstStyle/>
          <a:p>
            <a:fld id="{8E6F72CD-3F07-4FAD-BDCB-01DBBF1E2C28}" type="slidenum">
              <a:rPr kumimoji="1" lang="ja-JP" altLang="en-US" smtClean="0"/>
              <a:t>1</a:t>
            </a:fld>
            <a:endParaRPr kumimoji="1" lang="ja-JP" altLang="en-US"/>
          </a:p>
        </p:txBody>
      </p:sp>
    </p:spTree>
    <p:extLst>
      <p:ext uri="{BB962C8B-B14F-4D97-AF65-F5344CB8AC3E}">
        <p14:creationId xmlns:p14="http://schemas.microsoft.com/office/powerpoint/2010/main" val="20363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2024/2/9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pa.go.jp/bureau/safetylife/consultation/index.html" TargetMode="External"/><Relationship Id="rId13" Type="http://schemas.openxmlformats.org/officeDocument/2006/relationships/image" Target="../media/image2.png"/><Relationship Id="rId1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hyperlink" Target="https://www.houterasu.or.jp/" TargetMode="External"/><Relationship Id="rId12" Type="http://schemas.openxmlformats.org/officeDocument/2006/relationships/hyperlink" Target="https://www.dawncenter.jp/community-space/" TargetMode="External"/><Relationship Id="rId17" Type="http://schemas.openxmlformats.org/officeDocument/2006/relationships/image" Target="../media/image6.png"/><Relationship Id="rId2" Type="http://schemas.openxmlformats.org/officeDocument/2006/relationships/notesSlide" Target="../notesSlides/notesSlide1.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hyperlink" Target="https://www.pref.osaka.lg.jp/shouhi/madoguchi/shi.html" TargetMode="External"/><Relationship Id="rId11" Type="http://schemas.openxmlformats.org/officeDocument/2006/relationships/hyperlink" Target="https://www.dawncenter.jp/jigyo/support.php" TargetMode="External"/><Relationship Id="rId5" Type="http://schemas.openxmlformats.org/officeDocument/2006/relationships/hyperlink" Target="https://www.pref.osaka.lg.jp/shouhi/madoguchi/index.html" TargetMode="External"/><Relationship Id="rId15" Type="http://schemas.openxmlformats.org/officeDocument/2006/relationships/image" Target="../media/image4.png"/><Relationship Id="rId10" Type="http://schemas.openxmlformats.org/officeDocument/2006/relationships/hyperlink" Target="https://www.pref.osaka.lg.jp/joseisodan/" TargetMode="External"/><Relationship Id="rId19" Type="http://schemas.openxmlformats.org/officeDocument/2006/relationships/hyperlink" Target="https://www.caa.go.jp/policies/policy/consumer_system/other/assets/consumer_system_other_231220_0001.pdf" TargetMode="External"/><Relationship Id="rId4" Type="http://schemas.openxmlformats.org/officeDocument/2006/relationships/hyperlink" Target="https://www.kokusen.go.jp/map/index.html" TargetMode="External"/><Relationship Id="rId9" Type="http://schemas.openxmlformats.org/officeDocument/2006/relationships/hyperlink" Target="https://www.gender.go.jp/policy/no_violence/seibouryoku/consult.html" TargetMode="External"/><Relationship Id="rId1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www.city.osaka.lg.jp/lnet/" TargetMode="External"/><Relationship Id="rId7" Type="http://schemas.openxmlformats.org/officeDocument/2006/relationships/hyperlink" Target="https://www.city.osaka.lg.jp/contents/wdu010/troublesoudan/" TargetMode="External"/><Relationship Id="rId2" Type="http://schemas.openxmlformats.org/officeDocument/2006/relationships/hyperlink" Target="https://www.pref.osaka.lg.jp/shouhi/"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osaka-shouhi.jp/" TargetMode="External"/><Relationship Id="rId10" Type="http://schemas.openxmlformats.org/officeDocument/2006/relationships/image" Target="../media/image12.jpeg"/><Relationship Id="rId4" Type="http://schemas.openxmlformats.org/officeDocument/2006/relationships/image" Target="../media/image8.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0"/>
            <a:ext cx="7562170" cy="2054203"/>
          </a:xfrm>
          <a:prstGeom prst="rect">
            <a:avLst/>
          </a:prstGeom>
          <a:solidFill>
            <a:schemeClr val="bg1"/>
          </a:solidFill>
        </p:spPr>
        <p:txBody>
          <a:bodyPr wrap="square" rtlCol="0">
            <a:spAutoFit/>
          </a:bodyPr>
          <a:lstStyle/>
          <a:p>
            <a:endParaRPr kumimoji="1" lang="ja-JP" altLang="en-US" dirty="0"/>
          </a:p>
        </p:txBody>
      </p:sp>
      <p:sp>
        <p:nvSpPr>
          <p:cNvPr id="14" name="正方形/長方形 13"/>
          <p:cNvSpPr/>
          <p:nvPr/>
        </p:nvSpPr>
        <p:spPr>
          <a:xfrm>
            <a:off x="0" y="0"/>
            <a:ext cx="7559675" cy="10691813"/>
          </a:xfrm>
          <a:prstGeom prst="rect">
            <a:avLst/>
          </a:prstGeom>
          <a:noFill/>
          <a:ln w="88900">
            <a:solidFill>
              <a:srgbClr val="C55A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a:extLst>
              <a:ext uri="{FF2B5EF4-FFF2-40B4-BE49-F238E27FC236}">
                <a16:creationId xmlns:a16="http://schemas.microsoft.com/office/drawing/2014/main" id="{828FF3FE-985A-4A60-97A2-A33261242B15}"/>
              </a:ext>
            </a:extLst>
          </p:cNvPr>
          <p:cNvGrpSpPr/>
          <p:nvPr/>
        </p:nvGrpSpPr>
        <p:grpSpPr>
          <a:xfrm>
            <a:off x="5641086" y="687709"/>
            <a:ext cx="1162050" cy="1143645"/>
            <a:chOff x="5421630" y="673993"/>
            <a:chExt cx="1162050" cy="1143645"/>
          </a:xfrm>
        </p:grpSpPr>
        <p:sp>
          <p:nvSpPr>
            <p:cNvPr id="11" name="円/楕円 1"/>
            <p:cNvSpPr/>
            <p:nvPr/>
          </p:nvSpPr>
          <p:spPr>
            <a:xfrm>
              <a:off x="5421630" y="673993"/>
              <a:ext cx="1162050" cy="1143645"/>
            </a:xfrm>
            <a:prstGeom prst="ellipse">
              <a:avLst/>
            </a:prstGeom>
            <a:solidFill>
              <a:srgbClr val="CD7B1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600" kern="100">
                  <a:solidFill>
                    <a:srgbClr val="FFFFFF"/>
                  </a:solidFill>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2" name="フローチャート: 処理 11"/>
            <p:cNvSpPr/>
            <p:nvPr/>
          </p:nvSpPr>
          <p:spPr>
            <a:xfrm>
              <a:off x="5488686" y="928347"/>
              <a:ext cx="1061152" cy="61912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200" kern="100" dirty="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Vol.113</a:t>
              </a:r>
              <a:endParaRPr lang="ja-JP" sz="1050" kern="100" dirty="0">
                <a:effectLst/>
                <a:ea typeface="ＭＳ 明朝" panose="02020609040205080304" pitchFamily="17" charset="-128"/>
                <a:cs typeface="Times New Roman" panose="02020603050405020304" pitchFamily="18" charset="0"/>
              </a:endParaRPr>
            </a:p>
          </p:txBody>
        </p:sp>
      </p:grpSp>
      <p:sp>
        <p:nvSpPr>
          <p:cNvPr id="13" name="フローチャート: 処理 12"/>
          <p:cNvSpPr/>
          <p:nvPr/>
        </p:nvSpPr>
        <p:spPr>
          <a:xfrm>
            <a:off x="6032500" y="93956"/>
            <a:ext cx="1433879" cy="4953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100" kern="100" dirty="0">
                <a:solidFill>
                  <a:srgbClr val="000000"/>
                </a:solidFill>
                <a:effectLst/>
                <a:latin typeface="BIZ UDPゴシック" panose="020B0400000000000000" pitchFamily="50" charset="-128"/>
                <a:ea typeface="ＭＳ 明朝" panose="02020609040205080304" pitchFamily="17" charset="-128"/>
                <a:cs typeface="Times New Roman" panose="02020603050405020304" pitchFamily="18" charset="0"/>
              </a:rPr>
              <a:t>2024</a:t>
            </a:r>
            <a:r>
              <a:rPr lang="ja-JP" sz="1100" kern="100" dirty="0">
                <a:solidFill>
                  <a:srgbClr val="000000"/>
                </a:solidFill>
                <a:effectLst/>
                <a:ea typeface="BIZ UDPゴシック" panose="020B0400000000000000" pitchFamily="50" charset="-128"/>
                <a:cs typeface="Times New Roman" panose="02020603050405020304" pitchFamily="18" charset="0"/>
              </a:rPr>
              <a:t>年</a:t>
            </a:r>
            <a:r>
              <a:rPr lang="ja-JP" altLang="en-US" sz="1100" kern="100" dirty="0">
                <a:solidFill>
                  <a:srgbClr val="000000"/>
                </a:solidFill>
                <a:effectLst/>
                <a:ea typeface="BIZ UDPゴシック" panose="020B0400000000000000" pitchFamily="50" charset="-128"/>
                <a:cs typeface="Times New Roman" panose="02020603050405020304" pitchFamily="18" charset="0"/>
              </a:rPr>
              <a:t>２</a:t>
            </a:r>
            <a:r>
              <a:rPr lang="ja-JP" sz="1100" kern="100" dirty="0">
                <a:solidFill>
                  <a:srgbClr val="000000"/>
                </a:solidFill>
                <a:effectLst/>
                <a:ea typeface="BIZ UDPゴシック" panose="020B0400000000000000" pitchFamily="50" charset="-128"/>
                <a:cs typeface="Times New Roman" panose="02020603050405020304" pitchFamily="18" charset="0"/>
              </a:rPr>
              <a:t>月</a:t>
            </a:r>
            <a:r>
              <a:rPr lang="ja-JP" altLang="en-US" sz="1100" kern="100" dirty="0">
                <a:solidFill>
                  <a:srgbClr val="000000"/>
                </a:solidFill>
                <a:ea typeface="BIZ UDPゴシック" panose="020B0400000000000000" pitchFamily="50" charset="-128"/>
                <a:cs typeface="Times New Roman" panose="02020603050405020304" pitchFamily="18" charset="0"/>
              </a:rPr>
              <a:t>発行</a:t>
            </a:r>
            <a:endParaRPr lang="ja-JP" sz="1050" kern="100" dirty="0">
              <a:effectLst/>
              <a:ea typeface="ＭＳ 明朝" panose="02020609040205080304" pitchFamily="17" charset="-128"/>
              <a:cs typeface="Times New Roman" panose="02020603050405020304" pitchFamily="18" charset="0"/>
            </a:endParaRPr>
          </a:p>
        </p:txBody>
      </p:sp>
      <p:sp>
        <p:nvSpPr>
          <p:cNvPr id="15" name="テキスト ボックス 72">
            <a:extLst>
              <a:ext uri="{FF2B5EF4-FFF2-40B4-BE49-F238E27FC236}">
                <a16:creationId xmlns:a16="http://schemas.microsoft.com/office/drawing/2014/main" id="{966B516B-C904-4125-8CCE-A1962B4722F1}"/>
              </a:ext>
            </a:extLst>
          </p:cNvPr>
          <p:cNvSpPr txBox="1"/>
          <p:nvPr/>
        </p:nvSpPr>
        <p:spPr>
          <a:xfrm>
            <a:off x="207540" y="2510263"/>
            <a:ext cx="7162001" cy="7987615"/>
          </a:xfrm>
          <a:prstGeom prst="rect">
            <a:avLst/>
          </a:prstGeom>
          <a:solidFill>
            <a:schemeClr val="lt1"/>
          </a:solidFill>
          <a:ln w="28575">
            <a:solidFill>
              <a:srgbClr val="C55A1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spcAft>
                <a:spcPts val="0"/>
              </a:spcAft>
            </a:pPr>
            <a:r>
              <a:rPr lang="en-US" sz="1200" b="1" kern="100">
                <a:ln>
                  <a:noFill/>
                </a:ln>
                <a:solidFill>
                  <a:srgbClr val="D02D20"/>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横巻き 46">
            <a:extLst>
              <a:ext uri="{FF2B5EF4-FFF2-40B4-BE49-F238E27FC236}">
                <a16:creationId xmlns:a16="http://schemas.microsoft.com/office/drawing/2014/main" id="{0D197A08-EE04-4013-8715-FAA22D942F34}"/>
              </a:ext>
            </a:extLst>
          </p:cNvPr>
          <p:cNvSpPr/>
          <p:nvPr/>
        </p:nvSpPr>
        <p:spPr>
          <a:xfrm>
            <a:off x="486750" y="2054847"/>
            <a:ext cx="6583680" cy="970528"/>
          </a:xfrm>
          <a:prstGeom prst="horizontalScroll">
            <a:avLst/>
          </a:prstGeom>
          <a:solidFill>
            <a:srgbClr val="C55A1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ホスト</a:t>
            </a:r>
            <a:r>
              <a:rPr lang="ja-JP" altLang="en-US"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クラブとの契約等について困っていませんか</a:t>
            </a:r>
            <a:endParaRPr lang="ja-JP" sz="2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10" name="図 9">
            <a:extLst>
              <a:ext uri="{FF2B5EF4-FFF2-40B4-BE49-F238E27FC236}">
                <a16:creationId xmlns:a16="http://schemas.microsoft.com/office/drawing/2014/main" id="{6A0D3544-271D-45AB-B476-2D121A3A57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205" y="131387"/>
            <a:ext cx="4754881" cy="1872000"/>
          </a:xfrm>
          <a:prstGeom prst="rect">
            <a:avLst/>
          </a:prstGeom>
        </p:spPr>
      </p:pic>
      <p:sp>
        <p:nvSpPr>
          <p:cNvPr id="2" name="テキスト ボックス 1">
            <a:extLst>
              <a:ext uri="{FF2B5EF4-FFF2-40B4-BE49-F238E27FC236}">
                <a16:creationId xmlns:a16="http://schemas.microsoft.com/office/drawing/2014/main" id="{D994007D-5FC8-7617-84DE-66807E586403}"/>
              </a:ext>
            </a:extLst>
          </p:cNvPr>
          <p:cNvSpPr txBox="1"/>
          <p:nvPr/>
        </p:nvSpPr>
        <p:spPr>
          <a:xfrm>
            <a:off x="486752" y="3041158"/>
            <a:ext cx="6583678" cy="1077218"/>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悪質なホストクラブなどにおいて、ホストが若年女性に対して、好意の感情を不当に利用して、困惑させ、飲食などの提供を受ける契約を結ばせるという事例が報告されています。</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困ったときは、ひとりで抱えず、専門機関の窓口へ相談しましょう！</a:t>
            </a:r>
          </a:p>
        </p:txBody>
      </p:sp>
      <p:grpSp>
        <p:nvGrpSpPr>
          <p:cNvPr id="19" name="グループ化 18">
            <a:extLst>
              <a:ext uri="{FF2B5EF4-FFF2-40B4-BE49-F238E27FC236}">
                <a16:creationId xmlns:a16="http://schemas.microsoft.com/office/drawing/2014/main" id="{54D39B3C-65DC-4A6B-8E11-4B3EE733FD83}"/>
              </a:ext>
            </a:extLst>
          </p:cNvPr>
          <p:cNvGrpSpPr/>
          <p:nvPr/>
        </p:nvGrpSpPr>
        <p:grpSpPr>
          <a:xfrm>
            <a:off x="486750" y="4202486"/>
            <a:ext cx="6583679" cy="5879680"/>
            <a:chOff x="486750" y="4213771"/>
            <a:chExt cx="6583679" cy="5879680"/>
          </a:xfrm>
        </p:grpSpPr>
        <p:sp>
          <p:nvSpPr>
            <p:cNvPr id="5" name="四角形: 角を丸くする 4">
              <a:extLst>
                <a:ext uri="{FF2B5EF4-FFF2-40B4-BE49-F238E27FC236}">
                  <a16:creationId xmlns:a16="http://schemas.microsoft.com/office/drawing/2014/main" id="{FDACA230-3D2B-E255-2CB9-0D720E0FD221}"/>
                </a:ext>
              </a:extLst>
            </p:cNvPr>
            <p:cNvSpPr/>
            <p:nvPr/>
          </p:nvSpPr>
          <p:spPr>
            <a:xfrm>
              <a:off x="486750" y="4408200"/>
              <a:ext cx="6583679" cy="5685251"/>
            </a:xfrm>
            <a:prstGeom prst="roundRect">
              <a:avLst>
                <a:gd name="adj" fmla="val 8876"/>
              </a:avLst>
            </a:prstGeom>
            <a:solidFill>
              <a:srgbClr val="FFE5EE"/>
            </a:solidFill>
            <a:ln w="6350">
              <a:solidFill>
                <a:srgbClr val="FFE5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33009F9-513C-CF26-AB3F-1D8725C6A435}"/>
                </a:ext>
              </a:extLst>
            </p:cNvPr>
            <p:cNvSpPr txBox="1"/>
            <p:nvPr/>
          </p:nvSpPr>
          <p:spPr>
            <a:xfrm>
              <a:off x="682600" y="4675818"/>
              <a:ext cx="6355631" cy="5348324"/>
            </a:xfrm>
            <a:prstGeom prst="rect">
              <a:avLst/>
            </a:prstGeom>
            <a:noFill/>
          </p:spPr>
          <p:txBody>
            <a:bodyPr wrap="square" rtlCol="0">
              <a:spAutoFit/>
            </a:bodyPr>
            <a:lstStyle/>
            <a:p>
              <a:pPr>
                <a:lnSpc>
                  <a:spcPts val="2100"/>
                </a:lnSpc>
              </a:pPr>
              <a:r>
                <a:rPr kumimoji="1" lang="ja-JP" altLang="en-US" sz="1600" b="1" dirty="0">
                  <a:latin typeface="BIZ UDPゴシック" panose="020B0400000000000000" pitchFamily="50" charset="-128"/>
                  <a:ea typeface="BIZ UDPゴシック" panose="020B0400000000000000" pitchFamily="50" charset="-128"/>
                </a:rPr>
                <a:t>○ホストクラブ等との契約などにおける消費者トラブル</a:t>
              </a:r>
              <a:endParaRPr kumimoji="1" lang="en-US" altLang="ja-JP" sz="1600" b="1"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4"/>
                </a:rPr>
                <a:t>消費者ホットライン</a:t>
              </a:r>
              <a:r>
                <a:rPr kumimoji="1" lang="ja-JP" altLang="en-US" sz="1600" dirty="0">
                  <a:latin typeface="BIZ UDPゴシック" panose="020B0400000000000000" pitchFamily="50" charset="-128"/>
                  <a:ea typeface="BIZ UDPゴシック" panose="020B0400000000000000" pitchFamily="50" charset="-128"/>
                </a:rPr>
                <a:t>　１８８番（いやや、局番なし）</a:t>
              </a:r>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5"/>
                </a:rPr>
                <a:t>大阪府の消費生活相談窓口</a:t>
              </a:r>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6"/>
                </a:rPr>
                <a:t>府内市町村の消費生活相談窓口</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b="1" dirty="0">
                  <a:latin typeface="BIZ UDPゴシック" panose="020B0400000000000000" pitchFamily="50" charset="-128"/>
                  <a:ea typeface="BIZ UDPゴシック" panose="020B0400000000000000" pitchFamily="50" charset="-128"/>
                </a:rPr>
                <a:t>○売掛金の契約取消の手続きなど、法的トラブル</a:t>
              </a:r>
              <a:endParaRPr kumimoji="1" lang="en-US" altLang="ja-JP" sz="1600" b="1"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7"/>
                </a:rPr>
                <a:t>日本司法支援センター（法テラス）</a:t>
              </a: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0570-078374</a:t>
              </a:r>
            </a:p>
            <a:p>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b="1" dirty="0">
                  <a:latin typeface="BIZ UDPゴシック" panose="020B0400000000000000" pitchFamily="50" charset="-128"/>
                  <a:ea typeface="BIZ UDPゴシック" panose="020B0400000000000000" pitchFamily="50" charset="-128"/>
                </a:rPr>
                <a:t>○ホストに売春を強要されている、追われている等の犯罪被害</a:t>
              </a:r>
              <a:endParaRPr kumimoji="1" lang="en-US" altLang="ja-JP" sz="1600" b="1"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8"/>
                </a:rPr>
                <a:t>最寄りの警察署または警察相談専用電話</a:t>
              </a:r>
              <a:r>
                <a:rPr kumimoji="1" lang="ja-JP" altLang="en-US" sz="1600" dirty="0">
                  <a:latin typeface="BIZ UDPゴシック" panose="020B0400000000000000" pitchFamily="50" charset="-128"/>
                  <a:ea typeface="BIZ UDPゴシック" panose="020B0400000000000000" pitchFamily="50" charset="-128"/>
                </a:rPr>
                <a:t>　＃９１１０</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b="1" dirty="0">
                  <a:latin typeface="BIZ UDPゴシック" panose="020B0400000000000000" pitchFamily="50" charset="-128"/>
                  <a:ea typeface="BIZ UDPゴシック" panose="020B0400000000000000" pitchFamily="50" charset="-128"/>
                </a:rPr>
                <a:t>○性犯罪・性暴力被害</a:t>
              </a:r>
              <a:endParaRPr kumimoji="1" lang="en-US" altLang="ja-JP" sz="1600" b="1"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9"/>
                </a:rPr>
                <a:t>性犯罪・性暴力被害者のためのワンストップ支援センター</a:t>
              </a:r>
              <a:r>
                <a:rPr kumimoji="1" lang="ja-JP" altLang="en-US" sz="1600" dirty="0">
                  <a:latin typeface="BIZ UDPゴシック" panose="020B0400000000000000" pitchFamily="50" charset="-128"/>
                  <a:ea typeface="BIZ UDPゴシック" panose="020B0400000000000000" pitchFamily="50" charset="-128"/>
                </a:rPr>
                <a:t>　＃８８９１</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b="1" dirty="0">
                  <a:latin typeface="BIZ UDPゴシック" panose="020B0400000000000000" pitchFamily="50" charset="-128"/>
                  <a:ea typeface="BIZ UDPゴシック" panose="020B0400000000000000" pitchFamily="50" charset="-128"/>
                </a:rPr>
                <a:t>○どこに相談したらいいのかわからない</a:t>
              </a:r>
              <a:endParaRPr kumimoji="1" lang="en-US" altLang="ja-JP" sz="1600" b="1"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10"/>
                </a:rPr>
                <a:t>大阪府女性相談センター</a:t>
              </a:r>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11"/>
                </a:rPr>
                <a:t>サポートカウンセリングルーム</a:t>
              </a:r>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（大阪府立男女共同参画・青少年センター）</a:t>
              </a:r>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hlinkClick r:id="rId12"/>
                </a:rPr>
                <a:t>女性のためのコミュニティスペース</a:t>
              </a:r>
              <a:endParaRPr kumimoji="1" lang="en-US" altLang="ja-JP" sz="16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600" dirty="0">
                  <a:latin typeface="BIZ UDPゴシック" panose="020B0400000000000000" pitchFamily="50" charset="-128"/>
                  <a:ea typeface="BIZ UDPゴシック" panose="020B0400000000000000" pitchFamily="50" charset="-128"/>
                </a:rPr>
                <a:t>　　［愛称：＆</a:t>
              </a:r>
              <a:r>
                <a:rPr kumimoji="1" lang="en-US" altLang="ja-JP" sz="1600" dirty="0">
                  <a:latin typeface="BIZ UDPゴシック" panose="020B0400000000000000" pitchFamily="50" charset="-128"/>
                  <a:ea typeface="BIZ UDPゴシック" panose="020B0400000000000000" pitchFamily="50" charset="-128"/>
                </a:rPr>
                <a:t>an</a:t>
              </a:r>
              <a:r>
                <a:rPr kumimoji="1" lang="ja-JP" altLang="en-US" sz="1600" dirty="0">
                  <a:latin typeface="BIZ UDPゴシック" panose="020B0400000000000000" pitchFamily="50" charset="-128"/>
                  <a:ea typeface="BIZ UDPゴシック" panose="020B0400000000000000" pitchFamily="50" charset="-128"/>
                </a:rPr>
                <a:t>（アンドアン）］（ドーンセンター）</a:t>
              </a:r>
            </a:p>
          </p:txBody>
        </p:sp>
        <p:sp>
          <p:nvSpPr>
            <p:cNvPr id="4" name="矢印: 五方向 3">
              <a:extLst>
                <a:ext uri="{FF2B5EF4-FFF2-40B4-BE49-F238E27FC236}">
                  <a16:creationId xmlns:a16="http://schemas.microsoft.com/office/drawing/2014/main" id="{8E38E275-E398-870F-ECA5-E9A789E275A9}"/>
                </a:ext>
              </a:extLst>
            </p:cNvPr>
            <p:cNvSpPr/>
            <p:nvPr/>
          </p:nvSpPr>
          <p:spPr>
            <a:xfrm>
              <a:off x="800656" y="4213771"/>
              <a:ext cx="3409507" cy="398768"/>
            </a:xfrm>
            <a:prstGeom prst="homePlate">
              <a:avLst/>
            </a:prstGeom>
            <a:solidFill>
              <a:srgbClr val="FF6199"/>
            </a:solidFill>
            <a:ln w="12700">
              <a:solidFill>
                <a:srgbClr val="FF6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相談内容に応じた専門機関の窓口</a:t>
              </a:r>
            </a:p>
          </p:txBody>
        </p:sp>
      </p:grpSp>
      <p:grpSp>
        <p:nvGrpSpPr>
          <p:cNvPr id="18" name="グループ化 17" descr="悪質ホストクラブについて悩む女性のイラスト">
            <a:extLst>
              <a:ext uri="{FF2B5EF4-FFF2-40B4-BE49-F238E27FC236}">
                <a16:creationId xmlns:a16="http://schemas.microsoft.com/office/drawing/2014/main" id="{67EAFA5E-E2D0-3018-4110-D1E78EA28CA9}"/>
              </a:ext>
            </a:extLst>
          </p:cNvPr>
          <p:cNvGrpSpPr>
            <a:grpSpLocks noChangeAspect="1"/>
          </p:cNvGrpSpPr>
          <p:nvPr/>
        </p:nvGrpSpPr>
        <p:grpSpPr>
          <a:xfrm>
            <a:off x="5864024" y="3643967"/>
            <a:ext cx="1587130" cy="1872000"/>
            <a:chOff x="6162687" y="3548054"/>
            <a:chExt cx="1352916" cy="1645837"/>
          </a:xfrm>
        </p:grpSpPr>
        <p:pic>
          <p:nvPicPr>
            <p:cNvPr id="1026" name="Picture 2">
              <a:extLst>
                <a:ext uri="{FF2B5EF4-FFF2-40B4-BE49-F238E27FC236}">
                  <a16:creationId xmlns:a16="http://schemas.microsoft.com/office/drawing/2014/main" id="{C9910053-9C07-0EAD-6359-963641254D87}"/>
                </a:ext>
              </a:extLst>
            </p:cNvPr>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a:stretch/>
          </p:blipFill>
          <p:spPr bwMode="auto">
            <a:xfrm>
              <a:off x="6162687" y="3548054"/>
              <a:ext cx="1352916" cy="1645837"/>
            </a:xfrm>
            <a:prstGeom prst="rect">
              <a:avLst/>
            </a:prstGeom>
            <a:noFill/>
            <a:extLst>
              <a:ext uri="{909E8E84-426E-40DD-AFC4-6F175D3DCCD1}">
                <a14:hiddenFill xmlns:a14="http://schemas.microsoft.com/office/drawing/2010/main">
                  <a:solidFill>
                    <a:srgbClr val="FFFFFF"/>
                  </a:solidFill>
                </a14:hiddenFill>
              </a:ext>
            </a:extLst>
          </p:spPr>
        </p:pic>
        <p:sp>
          <p:nvSpPr>
            <p:cNvPr id="8" name="四角形: 角を丸くする 7">
              <a:extLst>
                <a:ext uri="{FF2B5EF4-FFF2-40B4-BE49-F238E27FC236}">
                  <a16:creationId xmlns:a16="http://schemas.microsoft.com/office/drawing/2014/main" id="{AAC18BF7-0B98-3D4F-0D70-E22E6650E135}"/>
                </a:ext>
              </a:extLst>
            </p:cNvPr>
            <p:cNvSpPr/>
            <p:nvPr/>
          </p:nvSpPr>
          <p:spPr>
            <a:xfrm>
              <a:off x="6721554" y="3558625"/>
              <a:ext cx="779656" cy="767152"/>
            </a:xfrm>
            <a:prstGeom prst="roundRect">
              <a:avLst>
                <a:gd name="adj" fmla="val 26807"/>
              </a:avLst>
            </a:prstGeom>
            <a:solidFill>
              <a:schemeClr val="bg1"/>
            </a:solidFill>
            <a:ln w="28575">
              <a:solidFill>
                <a:srgbClr val="BFBF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6" name="Picture 12">
              <a:extLst>
                <a:ext uri="{FF2B5EF4-FFF2-40B4-BE49-F238E27FC236}">
                  <a16:creationId xmlns:a16="http://schemas.microsoft.com/office/drawing/2014/main" id="{61FBB671-485A-6CC9-CFA5-BB6041930047}"/>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016826" y="3581515"/>
              <a:ext cx="428533" cy="52419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5D0BEA9-7F16-E60A-EE2F-3826C554F6CF}"/>
                </a:ext>
              </a:extLst>
            </p:cNvPr>
            <p:cNvPicPr>
              <a:picLocks noChangeAspect="1" noChangeArrowheads="1"/>
            </p:cNvPicPr>
            <p:nvPr/>
          </p:nvPicPr>
          <p:blipFill rotWithShape="1">
            <a:blip r:embed="rId15" cstate="print">
              <a:extLst>
                <a:ext uri="{28A0092B-C50C-407E-A947-70E740481C1C}">
                  <a14:useLocalDpi xmlns:a14="http://schemas.microsoft.com/office/drawing/2010/main" val="0"/>
                </a:ext>
              </a:extLst>
            </a:blip>
            <a:srcRect/>
            <a:stretch/>
          </p:blipFill>
          <p:spPr bwMode="auto">
            <a:xfrm rot="19982063">
              <a:off x="6745169" y="3655683"/>
              <a:ext cx="485137" cy="4475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B660878-F08E-7C82-4EDF-A725FF04CE83}"/>
                </a:ext>
              </a:extLst>
            </p:cNvPr>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l="1650" t="9999" r="4430" b="7571"/>
            <a:stretch/>
          </p:blipFill>
          <p:spPr bwMode="auto">
            <a:xfrm>
              <a:off x="6924680" y="3863219"/>
              <a:ext cx="585977" cy="482289"/>
            </a:xfrm>
            <a:prstGeom prst="rect">
              <a:avLst/>
            </a:prstGeom>
            <a:noFill/>
            <a:extLst>
              <a:ext uri="{909E8E84-426E-40DD-AFC4-6F175D3DCCD1}">
                <a14:hiddenFill xmlns:a14="http://schemas.microsoft.com/office/drawing/2010/main">
                  <a:solidFill>
                    <a:srgbClr val="FFFFFF"/>
                  </a:solidFill>
                </a14:hiddenFill>
              </a:ext>
            </a:extLst>
          </p:spPr>
        </p:pic>
        <p:sp>
          <p:nvSpPr>
            <p:cNvPr id="17" name="楕円 16">
              <a:extLst>
                <a:ext uri="{FF2B5EF4-FFF2-40B4-BE49-F238E27FC236}">
                  <a16:creationId xmlns:a16="http://schemas.microsoft.com/office/drawing/2014/main" id="{2E78DE30-2865-AD1B-28EF-047AFA5EFC51}"/>
                </a:ext>
              </a:extLst>
            </p:cNvPr>
            <p:cNvSpPr/>
            <p:nvPr/>
          </p:nvSpPr>
          <p:spPr>
            <a:xfrm>
              <a:off x="6615106" y="3922712"/>
              <a:ext cx="128781" cy="130175"/>
            </a:xfrm>
            <a:prstGeom prst="ellipse">
              <a:avLst/>
            </a:prstGeom>
            <a:solidFill>
              <a:schemeClr val="bg1"/>
            </a:solidFill>
            <a:ln w="28575">
              <a:solidFill>
                <a:srgbClr val="BFBF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6" name="Picture 2" descr="案内をするスーツを着た男性のイラスト">
            <a:extLst>
              <a:ext uri="{FF2B5EF4-FFF2-40B4-BE49-F238E27FC236}">
                <a16:creationId xmlns:a16="http://schemas.microsoft.com/office/drawing/2014/main" id="{1C1ACBF8-3180-4FE6-8A63-3EBE4D536EC8}"/>
              </a:ext>
            </a:extLst>
          </p:cNvPr>
          <p:cNvPicPr>
            <a:picLocks noChangeAspect="1" noChangeArrowheads="1"/>
          </p:cNvPicPr>
          <p:nvPr/>
        </p:nvPicPr>
        <p:blipFill rotWithShape="1">
          <a:blip r:embed="rId17" cstate="print">
            <a:extLst>
              <a:ext uri="{28A0092B-C50C-407E-A947-70E740481C1C}">
                <a14:useLocalDpi xmlns:a14="http://schemas.microsoft.com/office/drawing/2010/main" val="0"/>
              </a:ext>
            </a:extLst>
          </a:blip>
          <a:srcRect/>
          <a:stretch/>
        </p:blipFill>
        <p:spPr bwMode="auto">
          <a:xfrm>
            <a:off x="4840769" y="8332992"/>
            <a:ext cx="1632032" cy="174902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案内をするスーツを着た女性のイラスト">
            <a:extLst>
              <a:ext uri="{FF2B5EF4-FFF2-40B4-BE49-F238E27FC236}">
                <a16:creationId xmlns:a16="http://schemas.microsoft.com/office/drawing/2014/main" id="{C1D4EE0A-CFBF-42F2-B535-DA05E9CE8CA3}"/>
              </a:ext>
            </a:extLst>
          </p:cNvPr>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a:stretch/>
        </p:blipFill>
        <p:spPr bwMode="auto">
          <a:xfrm>
            <a:off x="5814473" y="8326268"/>
            <a:ext cx="1526086" cy="1749600"/>
          </a:xfrm>
          <a:prstGeom prst="rect">
            <a:avLst/>
          </a:prstGeom>
          <a:noFill/>
          <a:extLst>
            <a:ext uri="{909E8E84-426E-40DD-AFC4-6F175D3DCCD1}">
              <a14:hiddenFill xmlns:a14="http://schemas.microsoft.com/office/drawing/2010/main">
                <a:solidFill>
                  <a:srgbClr val="FFFFFF"/>
                </a:solidFill>
              </a14:hiddenFill>
            </a:ext>
          </a:extLst>
        </p:spPr>
      </p:pic>
      <p:sp>
        <p:nvSpPr>
          <p:cNvPr id="21" name="テキスト ボックス 20">
            <a:extLst>
              <a:ext uri="{FF2B5EF4-FFF2-40B4-BE49-F238E27FC236}">
                <a16:creationId xmlns:a16="http://schemas.microsoft.com/office/drawing/2014/main" id="{F5CBFFB3-EF34-41C4-846C-B306DA13F376}"/>
              </a:ext>
            </a:extLst>
          </p:cNvPr>
          <p:cNvSpPr txBox="1"/>
          <p:nvPr/>
        </p:nvSpPr>
        <p:spPr>
          <a:xfrm>
            <a:off x="486750" y="10147102"/>
            <a:ext cx="6583679"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参考</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hlinkClick r:id="rId19"/>
              </a:rPr>
              <a:t>悪質ホストクラブ等問題に係る注意喚起チラシ（消費者庁</a:t>
            </a:r>
            <a:r>
              <a:rPr kumimoji="1" lang="en-US" altLang="ja-JP" sz="1400" dirty="0">
                <a:latin typeface="BIZ UDPゴシック" panose="020B0400000000000000" pitchFamily="50" charset="-128"/>
                <a:ea typeface="BIZ UDPゴシック" panose="020B0400000000000000" pitchFamily="50" charset="-128"/>
                <a:hlinkClick r:id="rId19"/>
              </a:rPr>
              <a:t>HP</a:t>
            </a:r>
            <a:r>
              <a:rPr kumimoji="1" lang="ja-JP" altLang="en-US" sz="1400" dirty="0">
                <a:latin typeface="BIZ UDPゴシック" panose="020B0400000000000000" pitchFamily="50" charset="-128"/>
                <a:ea typeface="BIZ UDPゴシック" panose="020B0400000000000000" pitchFamily="50" charset="-128"/>
                <a:hlinkClick r:id="rId19"/>
              </a:rPr>
              <a:t>）</a:t>
            </a:r>
            <a:endParaRPr kumimoji="1" lang="ja-JP" altLang="en-US"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1422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9" name="正方形/長方形 58"/>
          <p:cNvSpPr/>
          <p:nvPr/>
        </p:nvSpPr>
        <p:spPr>
          <a:xfrm>
            <a:off x="317354" y="3253337"/>
            <a:ext cx="6923883" cy="4847698"/>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335360" y="931686"/>
            <a:ext cx="6923883" cy="1936758"/>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0" y="0"/>
            <a:ext cx="7559675" cy="10691813"/>
          </a:xfrm>
          <a:prstGeom prst="rect">
            <a:avLst/>
          </a:prstGeom>
          <a:noFill/>
          <a:ln w="88900">
            <a:solidFill>
              <a:srgbClr val="C55A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5" name="テキスト ボックス 42"/>
          <p:cNvSpPr txBox="1"/>
          <p:nvPr/>
        </p:nvSpPr>
        <p:spPr>
          <a:xfrm>
            <a:off x="247964" y="9346108"/>
            <a:ext cx="7063740" cy="1174012"/>
          </a:xfrm>
          <a:prstGeom prst="rect">
            <a:avLst/>
          </a:prstGeom>
          <a:solidFill>
            <a:schemeClr val="lt1"/>
          </a:solidFill>
          <a:ln w="22225" cmpd="sng">
            <a:solidFill>
              <a:srgbClr val="B4413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300" b="1" i="0" u="sng"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大阪府消費生活センター</a:t>
            </a:r>
            <a:r>
              <a:rPr kumimoji="0"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en-US" altLang="ja-JP"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kumimoji="0" lang="en-US" altLang="ja-JP" sz="12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ホームページ：</a:t>
            </a:r>
            <a:r>
              <a:rPr kumimoji="0" lang="en-US" altLang="ja-JP" sz="1200" b="1"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kumimoji="0" lang="en-US" sz="1200" b="0"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US" altLang="ja-JP" sz="1300" b="1" i="0" u="sng"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300" b="1" i="0" u="sng"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kumimoji="0" lang="ja-JP" altLang="en-US" sz="13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en-US" altLang="ja-JP"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kumimoji="0" lang="en-US" altLang="ja-JP" sz="12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ホームページ：</a:t>
            </a:r>
            <a:r>
              <a:rPr kumimoji="0" lang="en-US" altLang="ja-JP" sz="1200" b="1"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kumimoji="0" lang="en-US" altLang="ja-JP" sz="1200" b="1"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US" sz="1200" b="1" i="0" u="sng" strike="noStrike" kern="100" cap="none" spc="0" normalizeH="0" baseline="0" noProof="0" dirty="0">
              <a:ln>
                <a:noFill/>
              </a:ln>
              <a:solidFill>
                <a:srgbClr val="0563C1"/>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6" name="図 65"/>
          <p:cNvPicPr/>
          <p:nvPr/>
        </p:nvPicPr>
        <p:blipFill>
          <a:blip r:embed="rId4" cstate="print">
            <a:extLst>
              <a:ext uri="{28A0092B-C50C-407E-A947-70E740481C1C}">
                <a14:useLocalDpi xmlns:a14="http://schemas.microsoft.com/office/drawing/2010/main" val="0"/>
              </a:ext>
            </a:extLst>
          </a:blip>
          <a:stretch>
            <a:fillRect/>
          </a:stretch>
        </p:blipFill>
        <p:spPr>
          <a:xfrm>
            <a:off x="4734123" y="9433686"/>
            <a:ext cx="996315" cy="998855"/>
          </a:xfrm>
          <a:prstGeom prst="rect">
            <a:avLst/>
          </a:prstGeom>
        </p:spPr>
      </p:pic>
      <p:sp>
        <p:nvSpPr>
          <p:cNvPr id="36" name="角丸四角形 35"/>
          <p:cNvSpPr/>
          <p:nvPr/>
        </p:nvSpPr>
        <p:spPr>
          <a:xfrm>
            <a:off x="4614316" y="8208809"/>
            <a:ext cx="2663246" cy="1008514"/>
          </a:xfrm>
          <a:prstGeom prst="roundRect">
            <a:avLst>
              <a:gd name="adj" fmla="val 10056"/>
            </a:avLst>
          </a:prstGeom>
          <a:solidFill>
            <a:schemeClr val="accent2">
              <a:lumMod val="75000"/>
            </a:schemeClr>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フローチャート: 処理 36"/>
          <p:cNvSpPr/>
          <p:nvPr/>
        </p:nvSpPr>
        <p:spPr>
          <a:xfrm>
            <a:off x="4644024" y="8231637"/>
            <a:ext cx="2615219" cy="49159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1300" b="1" i="0" u="none" strike="noStrike" kern="1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kumimoji="0" lang="ja-JP" altLang="en-US" sz="13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1300" b="1" i="0" u="none" strike="noStrike" kern="1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kumimoji="0" lang="ja-JP" altLang="en-US" sz="13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8" name="フローチャート: 処理 37"/>
          <p:cNvSpPr/>
          <p:nvPr/>
        </p:nvSpPr>
        <p:spPr>
          <a:xfrm>
            <a:off x="4594535" y="8558121"/>
            <a:ext cx="2867025"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200" b="1" i="0" u="none" strike="noStrike" kern="100" cap="none" spc="0" normalizeH="0" baseline="0" noProof="0" dirty="0">
                <a:ln>
                  <a:noFill/>
                </a:ln>
                <a:solidFill>
                  <a:srgbClr val="FFFF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kumimoji="0" lang="ja-JP" altLang="en-US" sz="1050" b="1" i="0" u="none" strike="noStrike" kern="100" cap="none" spc="0" normalizeH="0" baseline="0" noProof="0" dirty="0">
              <a:ln>
                <a:noFill/>
              </a:ln>
              <a:solidFill>
                <a:srgbClr val="FFFF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00" cap="none" spc="0" normalizeH="0" baseline="0" noProof="0" dirty="0">
                <a:ln>
                  <a:noFill/>
                </a:ln>
                <a:solidFill>
                  <a:srgbClr val="FFFF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200" b="1" i="0" u="none" strike="noStrike" kern="100" cap="none" spc="0" normalizeH="0" baseline="0" noProof="0" dirty="0">
                <a:ln>
                  <a:noFill/>
                </a:ln>
                <a:solidFill>
                  <a:srgbClr val="FFFF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kumimoji="0" lang="ja-JP" altLang="en-US" sz="1050" b="1" i="0" u="none" strike="noStrike" kern="100" cap="none" spc="0" normalizeH="0" baseline="0" noProof="0" dirty="0">
              <a:ln>
                <a:noFill/>
              </a:ln>
              <a:solidFill>
                <a:srgbClr val="FFFF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9" name="角丸四角形 38"/>
          <p:cNvSpPr/>
          <p:nvPr/>
        </p:nvSpPr>
        <p:spPr>
          <a:xfrm>
            <a:off x="247964" y="8207588"/>
            <a:ext cx="1994853" cy="1014339"/>
          </a:xfrm>
          <a:prstGeom prst="roundRect">
            <a:avLst/>
          </a:prstGeom>
          <a:solidFill>
            <a:schemeClr val="accent4">
              <a:lumMod val="20000"/>
              <a:lumOff val="80000"/>
            </a:schemeClr>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テキスト ボックス 6"/>
          <p:cNvSpPr txBox="1"/>
          <p:nvPr/>
        </p:nvSpPr>
        <p:spPr>
          <a:xfrm>
            <a:off x="238592" y="8384730"/>
            <a:ext cx="1323507"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シニア向け</a:t>
            </a:r>
            <a:endPar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消費生活情報</a:t>
            </a:r>
            <a:endPar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サイト</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はこちら→</a:t>
            </a:r>
          </a:p>
        </p:txBody>
      </p:sp>
      <p:sp>
        <p:nvSpPr>
          <p:cNvPr id="41" name="正方形/長方形 40"/>
          <p:cNvSpPr/>
          <p:nvPr/>
        </p:nvSpPr>
        <p:spPr>
          <a:xfrm>
            <a:off x="1447566" y="8318634"/>
            <a:ext cx="734872" cy="73411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6" name="図 5">
            <a:hlinkClick r:id="rId5"/>
          </p:cNvPr>
          <p:cNvPicPr>
            <a:picLocks noChangeAspect="1"/>
          </p:cNvPicPr>
          <p:nvPr/>
        </p:nvPicPr>
        <p:blipFill>
          <a:blip r:embed="rId6"/>
          <a:stretch>
            <a:fillRect/>
          </a:stretch>
        </p:blipFill>
        <p:spPr>
          <a:xfrm>
            <a:off x="1488302" y="8341559"/>
            <a:ext cx="673534" cy="673534"/>
          </a:xfrm>
          <a:prstGeom prst="rect">
            <a:avLst/>
          </a:prstGeom>
        </p:spPr>
      </p:pic>
      <p:sp>
        <p:nvSpPr>
          <p:cNvPr id="42" name="テキスト ボックス 41"/>
          <p:cNvSpPr txBox="1"/>
          <p:nvPr/>
        </p:nvSpPr>
        <p:spPr>
          <a:xfrm>
            <a:off x="1461855" y="8998519"/>
            <a:ext cx="70700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大阪府</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HP</a:t>
            </a: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80" name="角丸四角形 79"/>
          <p:cNvSpPr/>
          <p:nvPr/>
        </p:nvSpPr>
        <p:spPr>
          <a:xfrm>
            <a:off x="179858" y="721686"/>
            <a:ext cx="1345673" cy="29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dirty="0">
                <a:ln>
                  <a:noFill/>
                </a:ln>
                <a:solidFill>
                  <a:prstClr val="black">
                    <a:lumMod val="85000"/>
                    <a:lumOff val="15000"/>
                  </a:prstClr>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相談事例</a:t>
            </a:r>
            <a:endParaRPr kumimoji="0" lang="ja-JP" altLang="en-US" sz="1400" b="1" i="0" u="none" strike="noStrike" kern="100" cap="none" spc="0" normalizeH="0" baseline="0" noProof="0" dirty="0">
              <a:ln>
                <a:noFill/>
              </a:ln>
              <a:solidFill>
                <a:prstClr val="black">
                  <a:lumMod val="85000"/>
                  <a:lumOff val="15000"/>
                </a:prstClr>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81" name="テキスト ボックス 25"/>
          <p:cNvSpPr txBox="1"/>
          <p:nvPr/>
        </p:nvSpPr>
        <p:spPr>
          <a:xfrm>
            <a:off x="406420" y="837436"/>
            <a:ext cx="6721520" cy="20461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SNS</a:t>
            </a: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でポイントがもらえるという広告を見た。</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すぐ</a:t>
            </a: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に解約すればポイントだけが無料でもらえると</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思い、</a:t>
            </a: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たくさん</a:t>
            </a: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のサイトに登録していった。</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途中から、心配になって登録するのをやめた。</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登録したサイトも解約したいが連絡先が分からな</a:t>
            </a: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い</a:t>
            </a:r>
            <a:r>
              <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不安で仕方がない。</a:t>
            </a:r>
            <a:endParaRPr kumimoji="0"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84" name="角丸四角形 83"/>
          <p:cNvSpPr/>
          <p:nvPr/>
        </p:nvSpPr>
        <p:spPr>
          <a:xfrm>
            <a:off x="177408" y="3016157"/>
            <a:ext cx="1324337" cy="3281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dirty="0">
                <a:ln>
                  <a:noFill/>
                </a:ln>
                <a:solidFill>
                  <a:prstClr val="black">
                    <a:lumMod val="85000"/>
                    <a:lumOff val="15000"/>
                  </a:prstClr>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アドバイス</a:t>
            </a:r>
            <a:endParaRPr kumimoji="0" lang="ja-JP" altLang="en-US" sz="1400" b="1" i="0" u="none" strike="noStrike" kern="100" cap="none" spc="0" normalizeH="0" baseline="0" noProof="0" dirty="0">
              <a:ln>
                <a:noFill/>
              </a:ln>
              <a:solidFill>
                <a:prstClr val="black">
                  <a:lumMod val="85000"/>
                  <a:lumOff val="15000"/>
                </a:prstClr>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2" name="角丸四角形 91"/>
          <p:cNvSpPr/>
          <p:nvPr/>
        </p:nvSpPr>
        <p:spPr>
          <a:xfrm>
            <a:off x="2467363" y="8207588"/>
            <a:ext cx="1994853" cy="1014339"/>
          </a:xfrm>
          <a:prstGeom prst="roundRect">
            <a:avLst/>
          </a:prstGeom>
          <a:solidFill>
            <a:schemeClr val="accent4">
              <a:lumMod val="20000"/>
              <a:lumOff val="80000"/>
            </a:schemeClr>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3" name="テキスト ボックス 92"/>
          <p:cNvSpPr txBox="1"/>
          <p:nvPr/>
        </p:nvSpPr>
        <p:spPr>
          <a:xfrm>
            <a:off x="2421366" y="8358792"/>
            <a:ext cx="1323507"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若者向け</a:t>
            </a:r>
            <a:endPar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消費生活情報</a:t>
            </a:r>
            <a:endPar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サイト</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はこちら→</a:t>
            </a:r>
          </a:p>
        </p:txBody>
      </p:sp>
      <p:sp>
        <p:nvSpPr>
          <p:cNvPr id="94" name="正方形/長方形 93"/>
          <p:cNvSpPr/>
          <p:nvPr/>
        </p:nvSpPr>
        <p:spPr>
          <a:xfrm>
            <a:off x="3616165" y="8318634"/>
            <a:ext cx="734872" cy="73411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6" name="テキスト ボックス 95"/>
          <p:cNvSpPr txBox="1"/>
          <p:nvPr/>
        </p:nvSpPr>
        <p:spPr>
          <a:xfrm>
            <a:off x="3681254" y="8998519"/>
            <a:ext cx="70700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大阪市</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HP</a:t>
            </a: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5" name="テキスト ボックス 25"/>
          <p:cNvSpPr txBox="1"/>
          <p:nvPr/>
        </p:nvSpPr>
        <p:spPr>
          <a:xfrm>
            <a:off x="419720" y="3327961"/>
            <a:ext cx="6709379" cy="472677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800" b="1"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サイトやアプリに登録する前に</a:t>
            </a:r>
            <a:endParaRPr kumimoji="0" lang="en-US" altLang="ja-JP" sz="1800" b="1"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173038" marR="0" lvl="0" indent="-92075" algn="just" defTabSz="457200" rtl="0" eaLnBrk="1" fontAlgn="auto" latinLnBrk="0" hangingPunct="1">
              <a:lnSpc>
                <a:spcPct val="100000"/>
              </a:lnSpc>
              <a:spcBef>
                <a:spcPts val="0"/>
              </a:spcBef>
              <a:spcAft>
                <a:spcPts val="0"/>
              </a:spcAft>
              <a:buClrTx/>
              <a:buSzTx/>
              <a:buFontTx/>
              <a:buNone/>
              <a:tabLst>
                <a:tab pos="173038" algn="l"/>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・無料期間やキャンペーンなどで試しに利用する場合でも、指　　　　定先の各サイトごとに利用規約や解約条件をきちんと確認しましょう。</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173038" marR="0" lvl="0" indent="-92075" algn="just" defTabSz="457200" rtl="0" eaLnBrk="1" fontAlgn="auto" latinLnBrk="0" hangingPunct="1">
              <a:lnSpc>
                <a:spcPct val="100000"/>
              </a:lnSpc>
              <a:spcBef>
                <a:spcPts val="0"/>
              </a:spcBef>
              <a:spcAft>
                <a:spcPts val="0"/>
              </a:spcAft>
              <a:buClrTx/>
              <a:buSzTx/>
              <a:buFontTx/>
              <a:buNone/>
              <a:tabLst>
                <a:tab pos="173038" algn="l"/>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・解約するときなどに必要となるので、</a:t>
            </a:r>
            <a:r>
              <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ID</a:t>
            </a: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やパスワードなどをしっかり管理することも大切です。</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800" b="1"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SNS</a:t>
            </a:r>
            <a:r>
              <a:rPr kumimoji="0" lang="ja-JP" altLang="en-US" sz="1800" b="1"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上の広告はしっかり内容を確認</a:t>
            </a:r>
            <a:endParaRPr kumimoji="0" lang="en-US" altLang="ja-JP" sz="1800" b="1"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173038" marR="0" lvl="0" indent="-173038"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・大幅な値引きや低価格、商品の効果を過剰にうたう</a:t>
            </a:r>
            <a:r>
              <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SNS</a:t>
            </a: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上の　　広告や、「簡単にもうかる」「損はしない」などの投稿やメッセージはうのみにしないようにしましょう。</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173038" marR="0" lvl="0" indent="-173038"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SNS</a:t>
            </a: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上の広告をきっかけとしたトラブルに多い通信販売には　クーリング・オフ制度がなく、事前にしっかり内容を確認することが大切です。</a:t>
            </a:r>
            <a:endParaRPr kumimoji="0" lang="en-US"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800" b="1"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困ったときは、すぐにお住まいの消費生活相談の窓口にご相談ください。</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ja-JP" altLang="en-US" sz="1600" b="0" i="0" u="sng"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8" name="正方形/長方形 17"/>
          <p:cNvSpPr/>
          <p:nvPr/>
        </p:nvSpPr>
        <p:spPr>
          <a:xfrm>
            <a:off x="362596" y="323012"/>
            <a:ext cx="6971124" cy="534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2400" b="1" i="0" u="none" strike="noStrike" kern="100" cap="none" spc="0" normalizeH="0" baseline="0" noProof="0" dirty="0">
                <a:ln>
                  <a:noFill/>
                </a:ln>
                <a:solidFill>
                  <a:srgbClr val="000066"/>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SNS</a:t>
            </a:r>
            <a:r>
              <a:rPr kumimoji="0" lang="ja-JP" altLang="en-US" sz="2400" b="1" i="0" u="none" strike="noStrike" kern="100" cap="none" spc="0" normalizeH="0" baseline="0" noProof="0" dirty="0">
                <a:ln>
                  <a:noFill/>
                </a:ln>
                <a:solidFill>
                  <a:srgbClr val="000066"/>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などでの広告利用のトラブル</a:t>
            </a:r>
            <a:endParaRPr kumimoji="0" lang="ja-JP" altLang="ja-JP" sz="2400" b="1" i="0" u="none" strike="noStrike" kern="100" cap="none" spc="0" normalizeH="0" baseline="0" noProof="0" dirty="0">
              <a:ln>
                <a:noFill/>
              </a:ln>
              <a:solidFill>
                <a:srgbClr val="000066"/>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4" name="図 3">
            <a:hlinkClick r:id="rId7"/>
          </p:cNvPr>
          <p:cNvPicPr>
            <a:picLocks noChangeAspect="1"/>
          </p:cNvPicPr>
          <p:nvPr/>
        </p:nvPicPr>
        <p:blipFill>
          <a:blip r:embed="rId8"/>
          <a:stretch>
            <a:fillRect/>
          </a:stretch>
        </p:blipFill>
        <p:spPr>
          <a:xfrm>
            <a:off x="3639120" y="8338563"/>
            <a:ext cx="687735" cy="687735"/>
          </a:xfrm>
          <a:prstGeom prst="rect">
            <a:avLst/>
          </a:prstGeom>
        </p:spPr>
      </p:pic>
      <p:pic>
        <p:nvPicPr>
          <p:cNvPr id="9" name="図 8" descr="スマートフォン">
            <a:extLst>
              <a:ext uri="{FF2B5EF4-FFF2-40B4-BE49-F238E27FC236}">
                <a16:creationId xmlns:a16="http://schemas.microsoft.com/office/drawing/2014/main" id="{C5487E12-98FF-509C-7B38-F5123C5B7606}"/>
              </a:ext>
            </a:extLst>
          </p:cNvPr>
          <p:cNvPicPr>
            <a:picLocks noChangeAspect="1"/>
          </p:cNvPicPr>
          <p:nvPr/>
        </p:nvPicPr>
        <p:blipFill>
          <a:blip r:embed="rId9"/>
          <a:stretch>
            <a:fillRect/>
          </a:stretch>
        </p:blipFill>
        <p:spPr>
          <a:xfrm>
            <a:off x="6189013" y="1035010"/>
            <a:ext cx="904885" cy="1608685"/>
          </a:xfrm>
          <a:prstGeom prst="rect">
            <a:avLst/>
          </a:prstGeom>
        </p:spPr>
      </p:pic>
      <p:grpSp>
        <p:nvGrpSpPr>
          <p:cNvPr id="31" name="グループ化 30">
            <a:extLst>
              <a:ext uri="{FF2B5EF4-FFF2-40B4-BE49-F238E27FC236}">
                <a16:creationId xmlns:a16="http://schemas.microsoft.com/office/drawing/2014/main" id="{4FAF7B67-DE97-4E99-9A7A-E4F3A345BD52}"/>
              </a:ext>
            </a:extLst>
          </p:cNvPr>
          <p:cNvGrpSpPr/>
          <p:nvPr/>
        </p:nvGrpSpPr>
        <p:grpSpPr>
          <a:xfrm>
            <a:off x="5792677" y="9433684"/>
            <a:ext cx="1430448" cy="1037815"/>
            <a:chOff x="2429616" y="5925157"/>
            <a:chExt cx="1359789" cy="986045"/>
          </a:xfrm>
        </p:grpSpPr>
        <p:pic>
          <p:nvPicPr>
            <p:cNvPr id="32" name="図 31">
              <a:extLst>
                <a:ext uri="{FF2B5EF4-FFF2-40B4-BE49-F238E27FC236}">
                  <a16:creationId xmlns:a16="http://schemas.microsoft.com/office/drawing/2014/main" id="{506E58C9-107D-48B8-B5E4-90F19A1BFD3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29616" y="5925157"/>
              <a:ext cx="1359789" cy="851153"/>
            </a:xfrm>
            <a:prstGeom prst="rect">
              <a:avLst/>
            </a:prstGeom>
          </p:spPr>
        </p:pic>
        <p:sp>
          <p:nvSpPr>
            <p:cNvPr id="33" name="テキスト ボックス 17">
              <a:extLst>
                <a:ext uri="{FF2B5EF4-FFF2-40B4-BE49-F238E27FC236}">
                  <a16:creationId xmlns:a16="http://schemas.microsoft.com/office/drawing/2014/main" id="{D368C89B-A0C2-4A81-B13A-CA7CA0DB03D8}"/>
                </a:ext>
              </a:extLst>
            </p:cNvPr>
            <p:cNvSpPr txBox="1"/>
            <p:nvPr/>
          </p:nvSpPr>
          <p:spPr>
            <a:xfrm>
              <a:off x="2745927" y="6691885"/>
              <a:ext cx="727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t>©Expo 2025</a:t>
              </a:r>
              <a:endParaRPr kumimoji="1" lang="ja-JP" altLang="en-US" sz="900" dirty="0"/>
            </a:p>
          </p:txBody>
        </p:sp>
      </p:grpSp>
    </p:spTree>
    <p:extLst>
      <p:ext uri="{BB962C8B-B14F-4D97-AF65-F5344CB8AC3E}">
        <p14:creationId xmlns:p14="http://schemas.microsoft.com/office/powerpoint/2010/main" val="16235892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595</Words>
  <Application>Microsoft Office PowerPoint</Application>
  <PresentationFormat>ユーザー設定</PresentationFormat>
  <Paragraphs>67</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2024-02-09T07:57:31Z</dcterms:modified>
</cp:coreProperties>
</file>