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sldIdLst>
    <p:sldId id="256" r:id="rId2"/>
    <p:sldId id="257" r:id="rId3"/>
  </p:sldIdLst>
  <p:sldSz cx="7559675"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8B0"/>
    <a:srgbClr val="7EC234"/>
    <a:srgbClr val="ED7D31"/>
    <a:srgbClr val="FCA904"/>
    <a:srgbClr val="B4413C"/>
    <a:srgbClr val="C75A55"/>
    <a:srgbClr val="1948A4"/>
    <a:srgbClr val="595959"/>
    <a:srgbClr val="858585"/>
    <a:srgbClr val="AFAF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613" autoAdjust="0"/>
    <p:restoredTop sz="94660"/>
  </p:normalViewPr>
  <p:slideViewPr>
    <p:cSldViewPr snapToGrid="0">
      <p:cViewPr varScale="1">
        <p:scale>
          <a:sx n="73" d="100"/>
          <a:sy n="73" d="100"/>
        </p:scale>
        <p:origin x="2616" y="72"/>
      </p:cViewPr>
      <p:guideLst>
        <p:guide orient="horz" pos="3367"/>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49B1833B-A825-44C1-8167-5798413A8897}" type="datetimeFigureOut">
              <a:rPr kumimoji="1" lang="ja-JP" altLang="en-US" smtClean="0"/>
              <a:t>2023/11/20</a:t>
            </a:fld>
            <a:endParaRPr kumimoji="1" lang="ja-JP" altLang="en-US"/>
          </a:p>
        </p:txBody>
      </p:sp>
      <p:sp>
        <p:nvSpPr>
          <p:cNvPr id="4" name="スライド イメージ プレースホルダー 3"/>
          <p:cNvSpPr>
            <a:spLocks noGrp="1" noRot="1" noChangeAspect="1"/>
          </p:cNvSpPr>
          <p:nvPr>
            <p:ph type="sldImg" idx="2"/>
          </p:nvPr>
        </p:nvSpPr>
        <p:spPr>
          <a:xfrm>
            <a:off x="2214563" y="1241425"/>
            <a:ext cx="23685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EA87106-841A-4653-AE0E-7E521AA245A4}" type="slidenum">
              <a:rPr kumimoji="1" lang="ja-JP" altLang="en-US" smtClean="0"/>
              <a:t>‹#›</a:t>
            </a:fld>
            <a:endParaRPr kumimoji="1" lang="ja-JP" altLang="en-US"/>
          </a:p>
        </p:txBody>
      </p:sp>
    </p:spTree>
    <p:extLst>
      <p:ext uri="{BB962C8B-B14F-4D97-AF65-F5344CB8AC3E}">
        <p14:creationId xmlns:p14="http://schemas.microsoft.com/office/powerpoint/2010/main" val="16865925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2023/11/20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4128841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2023/11/20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255865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2023/11/20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959597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2023/11/20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096543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2023/11/20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2542785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6DE2D7A-22E4-4DD6-BF05-26B4E527BA71}" type="datetimeFigureOut">
              <a:rPr kumimoji="1" lang="ja-JP" altLang="en-US" smtClean="0"/>
              <a:t>2023/11/20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806375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6DE2D7A-22E4-4DD6-BF05-26B4E527BA71}" type="datetimeFigureOut">
              <a:rPr kumimoji="1" lang="ja-JP" altLang="en-US" smtClean="0"/>
              <a:t>2023/11/20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708637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6DE2D7A-22E4-4DD6-BF05-26B4E527BA71}" type="datetimeFigureOut">
              <a:rPr kumimoji="1" lang="ja-JP" altLang="en-US" smtClean="0"/>
              <a:t>2023/11/20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2880885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DE2D7A-22E4-4DD6-BF05-26B4E527BA71}" type="datetimeFigureOut">
              <a:rPr kumimoji="1" lang="ja-JP" altLang="en-US" smtClean="0"/>
              <a:t>2023/11/20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199957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DE2D7A-22E4-4DD6-BF05-26B4E527BA71}" type="datetimeFigureOut">
              <a:rPr kumimoji="1" lang="ja-JP" altLang="en-US" smtClean="0"/>
              <a:t>2023/11/20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556039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DE2D7A-22E4-4DD6-BF05-26B4E527BA71}" type="datetimeFigureOut">
              <a:rPr kumimoji="1" lang="ja-JP" altLang="en-US" smtClean="0"/>
              <a:t>2023/11/20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830388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6DE2D7A-22E4-4DD6-BF05-26B4E527BA71}" type="datetimeFigureOut">
              <a:rPr kumimoji="1" lang="ja-JP" altLang="en-US" smtClean="0"/>
              <a:t>2023/11/20</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6657741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ity.osaka.lg.jp/contents/wdu010/troublesoudan/" TargetMode="External"/><Relationship Id="rId13" Type="http://schemas.openxmlformats.org/officeDocument/2006/relationships/image" Target="../media/image9.png"/><Relationship Id="rId3" Type="http://schemas.openxmlformats.org/officeDocument/2006/relationships/hyperlink" Target="https://www.city.osaka.lg.jp/lnet/" TargetMode="External"/><Relationship Id="rId7" Type="http://schemas.openxmlformats.org/officeDocument/2006/relationships/image" Target="../media/image5.png"/><Relationship Id="rId12" Type="http://schemas.openxmlformats.org/officeDocument/2006/relationships/image" Target="../media/image8.png"/><Relationship Id="rId2" Type="http://schemas.openxmlformats.org/officeDocument/2006/relationships/hyperlink" Target="https://www.pref.osaka.lg.jp/shouhi/" TargetMode="External"/><Relationship Id="rId16"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hyperlink" Target="https://osaka-shouhi.jp/" TargetMode="External"/><Relationship Id="rId11" Type="http://schemas.openxmlformats.org/officeDocument/2006/relationships/image" Target="../media/image7.png"/><Relationship Id="rId5" Type="http://schemas.openxmlformats.org/officeDocument/2006/relationships/image" Target="../media/image4.jpeg"/><Relationship Id="rId15" Type="http://schemas.openxmlformats.org/officeDocument/2006/relationships/image" Target="../media/image11.png"/><Relationship Id="rId10" Type="http://schemas.openxmlformats.org/officeDocument/2006/relationships/hyperlink" Target="https://www.caa.go.jp/policies/policy/consumer_safety/other/assets/consumer_safety_cms205_230711_01.pdf" TargetMode="External"/><Relationship Id="rId4" Type="http://schemas.openxmlformats.org/officeDocument/2006/relationships/image" Target="../media/image3.png"/><Relationship Id="rId9" Type="http://schemas.openxmlformats.org/officeDocument/2006/relationships/image" Target="../media/image6.png"/><Relationship Id="rId1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bwMode="auto">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9" name="テキスト ボックス 8"/>
          <p:cNvSpPr txBox="1"/>
          <p:nvPr/>
        </p:nvSpPr>
        <p:spPr>
          <a:xfrm>
            <a:off x="-2495" y="0"/>
            <a:ext cx="7562170" cy="2054203"/>
          </a:xfrm>
          <a:prstGeom prst="rect">
            <a:avLst/>
          </a:prstGeom>
          <a:solidFill>
            <a:schemeClr val="bg1"/>
          </a:solidFill>
        </p:spPr>
        <p:txBody>
          <a:bodyPr wrap="square" rtlCol="0">
            <a:spAutoFit/>
          </a:bodyPr>
          <a:lstStyle/>
          <a:p>
            <a:endParaRPr kumimoji="1" lang="ja-JP" altLang="en-US" dirty="0"/>
          </a:p>
        </p:txBody>
      </p:sp>
      <p:sp>
        <p:nvSpPr>
          <p:cNvPr id="14" name="正方形/長方形 13"/>
          <p:cNvSpPr/>
          <p:nvPr/>
        </p:nvSpPr>
        <p:spPr>
          <a:xfrm>
            <a:off x="0" y="0"/>
            <a:ext cx="7559675" cy="10691813"/>
          </a:xfrm>
          <a:prstGeom prst="rect">
            <a:avLst/>
          </a:prstGeom>
          <a:noFill/>
          <a:ln w="88900">
            <a:solidFill>
              <a:srgbClr val="B441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フローチャート: 処理 11"/>
          <p:cNvSpPr/>
          <p:nvPr/>
        </p:nvSpPr>
        <p:spPr>
          <a:xfrm>
            <a:off x="5482590" y="928347"/>
            <a:ext cx="1108710" cy="619125"/>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2200" kern="100" dirty="0">
                <a:ln w="9525" cap="rnd" cmpd="sng" algn="ctr">
                  <a:solidFill>
                    <a:srgbClr val="FFFFFF"/>
                  </a:solidFill>
                  <a:prstDash val="solid"/>
                  <a:bevel/>
                </a:ln>
                <a:solidFill>
                  <a:srgbClr val="FFFFFF"/>
                </a:solidFill>
                <a:effectLst/>
                <a:ea typeface="ＭＳ 明朝" panose="02020609040205080304" pitchFamily="17" charset="-128"/>
                <a:cs typeface="Times New Roman" panose="02020603050405020304" pitchFamily="18" charset="0"/>
              </a:rPr>
              <a:t>Vol.1</a:t>
            </a:r>
            <a:r>
              <a:rPr lang="en-US" altLang="ja-JP" sz="2200" kern="100" dirty="0">
                <a:ln w="9525" cap="rnd" cmpd="sng" algn="ctr">
                  <a:solidFill>
                    <a:srgbClr val="FFFFFF"/>
                  </a:solidFill>
                  <a:prstDash val="solid"/>
                  <a:bevel/>
                </a:ln>
                <a:solidFill>
                  <a:srgbClr val="FFFFFF"/>
                </a:solidFill>
                <a:effectLst/>
                <a:ea typeface="ＭＳ 明朝" panose="02020609040205080304" pitchFamily="17" charset="-128"/>
                <a:cs typeface="Times New Roman" panose="02020603050405020304" pitchFamily="18" charset="0"/>
              </a:rPr>
              <a:t>12</a:t>
            </a:r>
            <a:endParaRPr lang="ja-JP" sz="1050" kern="100" dirty="0">
              <a:effectLst/>
              <a:ea typeface="ＭＳ 明朝" panose="02020609040205080304" pitchFamily="17" charset="-128"/>
              <a:cs typeface="Times New Roman" panose="02020603050405020304" pitchFamily="18" charset="0"/>
            </a:endParaRPr>
          </a:p>
        </p:txBody>
      </p:sp>
      <p:sp>
        <p:nvSpPr>
          <p:cNvPr id="13" name="フローチャート: 処理 12"/>
          <p:cNvSpPr/>
          <p:nvPr/>
        </p:nvSpPr>
        <p:spPr>
          <a:xfrm>
            <a:off x="6032500" y="93956"/>
            <a:ext cx="1433879" cy="495300"/>
          </a:xfrm>
          <a:prstGeom prst="flowChartProcess">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100" kern="100" dirty="0">
                <a:solidFill>
                  <a:srgbClr val="000000"/>
                </a:solidFill>
                <a:effectLst/>
                <a:latin typeface="BIZ UDPゴシック" panose="020B0400000000000000" pitchFamily="50" charset="-128"/>
                <a:ea typeface="ＭＳ 明朝" panose="02020609040205080304" pitchFamily="17" charset="-128"/>
                <a:cs typeface="Times New Roman" panose="02020603050405020304" pitchFamily="18" charset="0"/>
              </a:rPr>
              <a:t>202</a:t>
            </a:r>
            <a:r>
              <a:rPr lang="en-US" altLang="ja-JP" sz="1100" kern="100" dirty="0">
                <a:solidFill>
                  <a:srgbClr val="000000"/>
                </a:solidFill>
                <a:effectLst/>
                <a:latin typeface="BIZ UDPゴシック" panose="020B0400000000000000" pitchFamily="50" charset="-128"/>
                <a:ea typeface="ＭＳ 明朝" panose="02020609040205080304" pitchFamily="17" charset="-128"/>
                <a:cs typeface="Times New Roman" panose="02020603050405020304" pitchFamily="18" charset="0"/>
              </a:rPr>
              <a:t>3</a:t>
            </a:r>
            <a:r>
              <a:rPr lang="ja-JP" sz="1100" kern="100" dirty="0">
                <a:solidFill>
                  <a:srgbClr val="000000"/>
                </a:solidFill>
                <a:effectLst/>
                <a:ea typeface="BIZ UDPゴシック" panose="020B0400000000000000" pitchFamily="50" charset="-128"/>
                <a:cs typeface="Times New Roman" panose="02020603050405020304" pitchFamily="18" charset="0"/>
              </a:rPr>
              <a:t>年</a:t>
            </a:r>
            <a:r>
              <a:rPr lang="ja-JP" altLang="en-US" sz="1100" kern="100" dirty="0">
                <a:solidFill>
                  <a:srgbClr val="000000"/>
                </a:solidFill>
                <a:ea typeface="BIZ UDPゴシック" panose="020B0400000000000000" pitchFamily="50" charset="-128"/>
                <a:cs typeface="Times New Roman" panose="02020603050405020304" pitchFamily="18" charset="0"/>
              </a:rPr>
              <a:t>１１</a:t>
            </a:r>
            <a:r>
              <a:rPr lang="ja-JP" sz="1100" kern="100" dirty="0">
                <a:solidFill>
                  <a:srgbClr val="000000"/>
                </a:solidFill>
                <a:effectLst/>
                <a:ea typeface="BIZ UDPゴシック" panose="020B0400000000000000" pitchFamily="50" charset="-128"/>
                <a:cs typeface="Times New Roman" panose="02020603050405020304" pitchFamily="18" charset="0"/>
              </a:rPr>
              <a:t>月</a:t>
            </a:r>
            <a:r>
              <a:rPr lang="ja-JP" altLang="en-US" sz="1100" kern="100" dirty="0">
                <a:solidFill>
                  <a:srgbClr val="000000"/>
                </a:solidFill>
                <a:ea typeface="BIZ UDPゴシック" panose="020B0400000000000000" pitchFamily="50" charset="-128"/>
                <a:cs typeface="Times New Roman" panose="02020603050405020304" pitchFamily="18" charset="0"/>
              </a:rPr>
              <a:t>発行</a:t>
            </a:r>
            <a:endParaRPr lang="ja-JP" sz="1050" kern="100" dirty="0">
              <a:effectLst/>
              <a:ea typeface="ＭＳ 明朝" panose="02020609040205080304" pitchFamily="17" charset="-128"/>
              <a:cs typeface="Times New Roman" panose="02020603050405020304" pitchFamily="18" charset="0"/>
            </a:endParaRPr>
          </a:p>
        </p:txBody>
      </p:sp>
      <p:sp>
        <p:nvSpPr>
          <p:cNvPr id="3" name="テキスト ボックス 2"/>
          <p:cNvSpPr txBox="1"/>
          <p:nvPr/>
        </p:nvSpPr>
        <p:spPr>
          <a:xfrm>
            <a:off x="70594" y="2179215"/>
            <a:ext cx="7458768" cy="338554"/>
          </a:xfrm>
          <a:prstGeom prst="rect">
            <a:avLst/>
          </a:prstGeom>
          <a:noFill/>
        </p:spPr>
        <p:txBody>
          <a:bodyPr wrap="square" rtlCol="0">
            <a:spAutoFit/>
          </a:bodyPr>
          <a:lstStyle/>
          <a:p>
            <a:r>
              <a:rPr kumimoji="1" lang="ja-JP" altLang="en-US" sz="1600" b="1" dirty="0"/>
              <a:t>相談の多い「定期購入」について、気をつけてほしいポイントをお伝えします。</a:t>
            </a:r>
          </a:p>
        </p:txBody>
      </p:sp>
      <p:sp>
        <p:nvSpPr>
          <p:cNvPr id="15" name="角丸四角形 14"/>
          <p:cNvSpPr/>
          <p:nvPr/>
        </p:nvSpPr>
        <p:spPr>
          <a:xfrm>
            <a:off x="447222" y="3717197"/>
            <a:ext cx="6745335" cy="2959047"/>
          </a:xfrm>
          <a:prstGeom prst="roundRect">
            <a:avLst>
              <a:gd name="adj" fmla="val 8246"/>
            </a:avLst>
          </a:prstGeom>
          <a:solidFill>
            <a:schemeClr val="bg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700" dirty="0">
              <a:solidFill>
                <a:schemeClr val="tx1">
                  <a:lumMod val="85000"/>
                  <a:lumOff val="15000"/>
                </a:schemeClr>
              </a:solidFill>
            </a:endParaRPr>
          </a:p>
          <a:p>
            <a:r>
              <a:rPr kumimoji="1" lang="ja-JP" altLang="en-US" dirty="0">
                <a:solidFill>
                  <a:schemeClr val="tx1">
                    <a:lumMod val="85000"/>
                    <a:lumOff val="15000"/>
                  </a:schemeClr>
                </a:solidFill>
              </a:rPr>
              <a:t>スマートフォンで</a:t>
            </a:r>
            <a:r>
              <a:rPr kumimoji="1" lang="en-US" altLang="ja-JP" dirty="0">
                <a:solidFill>
                  <a:schemeClr val="tx1">
                    <a:lumMod val="85000"/>
                    <a:lumOff val="15000"/>
                  </a:schemeClr>
                </a:solidFill>
              </a:rPr>
              <a:t>SNS</a:t>
            </a:r>
            <a:r>
              <a:rPr kumimoji="1" lang="ja-JP" altLang="en-US" dirty="0">
                <a:solidFill>
                  <a:schemeClr val="tx1">
                    <a:lumMod val="85000"/>
                    <a:lumOff val="15000"/>
                  </a:schemeClr>
                </a:solidFill>
              </a:rPr>
              <a:t>をみていたら、「</a:t>
            </a:r>
            <a:r>
              <a:rPr kumimoji="1" lang="en-US" altLang="ja-JP" dirty="0">
                <a:solidFill>
                  <a:schemeClr val="tx1">
                    <a:lumMod val="85000"/>
                    <a:lumOff val="15000"/>
                  </a:schemeClr>
                </a:solidFill>
              </a:rPr>
              <a:t>980</a:t>
            </a:r>
            <a:r>
              <a:rPr kumimoji="1" lang="ja-JP" altLang="en-US" dirty="0">
                <a:solidFill>
                  <a:schemeClr val="tx1">
                    <a:lumMod val="85000"/>
                    <a:lumOff val="15000"/>
                  </a:schemeClr>
                </a:solidFill>
              </a:rPr>
              <a:t>円」「１回で解約</a:t>
            </a:r>
            <a:r>
              <a:rPr kumimoji="1" lang="en-US" altLang="ja-JP" dirty="0">
                <a:solidFill>
                  <a:schemeClr val="tx1">
                    <a:lumMod val="85000"/>
                    <a:lumOff val="15000"/>
                  </a:schemeClr>
                </a:solidFill>
              </a:rPr>
              <a:t>OK</a:t>
            </a:r>
            <a:r>
              <a:rPr kumimoji="1" lang="ja-JP" altLang="en-US" dirty="0">
                <a:solidFill>
                  <a:schemeClr val="tx1">
                    <a:lumMod val="85000"/>
                    <a:lumOff val="15000"/>
                  </a:schemeClr>
                </a:solidFill>
              </a:rPr>
              <a:t>」という化粧品の広告が出てきたので注文した。</a:t>
            </a:r>
            <a:endParaRPr kumimoji="1" lang="en-US" altLang="ja-JP" dirty="0">
              <a:solidFill>
                <a:schemeClr val="tx1">
                  <a:lumMod val="85000"/>
                  <a:lumOff val="15000"/>
                </a:schemeClr>
              </a:solidFill>
            </a:endParaRPr>
          </a:p>
          <a:p>
            <a:endParaRPr kumimoji="1" lang="en-US" altLang="ja-JP" sz="1200" dirty="0">
              <a:solidFill>
                <a:schemeClr val="tx1">
                  <a:lumMod val="85000"/>
                  <a:lumOff val="15000"/>
                </a:schemeClr>
              </a:solidFill>
            </a:endParaRPr>
          </a:p>
          <a:p>
            <a:r>
              <a:rPr kumimoji="1" lang="ja-JP" altLang="en-US" dirty="0">
                <a:solidFill>
                  <a:schemeClr val="tx1">
                    <a:lumMod val="85000"/>
                    <a:lumOff val="15000"/>
                  </a:schemeClr>
                </a:solidFill>
              </a:rPr>
              <a:t>初回を受け取った後に解約の電話をすると、</a:t>
            </a:r>
            <a:endParaRPr kumimoji="1" lang="en-US" altLang="ja-JP" dirty="0">
              <a:solidFill>
                <a:schemeClr val="tx1">
                  <a:lumMod val="85000"/>
                  <a:lumOff val="15000"/>
                </a:schemeClr>
              </a:solidFill>
            </a:endParaRPr>
          </a:p>
          <a:p>
            <a:r>
              <a:rPr kumimoji="1" lang="ja-JP" altLang="en-US" dirty="0">
                <a:solidFill>
                  <a:schemeClr val="tx1">
                    <a:lumMod val="85000"/>
                    <a:lumOff val="15000"/>
                  </a:schemeClr>
                </a:solidFill>
              </a:rPr>
              <a:t>「初回で解約される場合は、定価</a:t>
            </a:r>
            <a:r>
              <a:rPr kumimoji="1" lang="en-US" altLang="ja-JP" dirty="0">
                <a:solidFill>
                  <a:schemeClr val="tx1">
                    <a:lumMod val="85000"/>
                    <a:lumOff val="15000"/>
                  </a:schemeClr>
                </a:solidFill>
              </a:rPr>
              <a:t>9,800</a:t>
            </a:r>
            <a:r>
              <a:rPr kumimoji="1" lang="ja-JP" altLang="en-US" dirty="0">
                <a:solidFill>
                  <a:schemeClr val="tx1">
                    <a:lumMod val="85000"/>
                    <a:lumOff val="15000"/>
                  </a:schemeClr>
                </a:solidFill>
              </a:rPr>
              <a:t>円との</a:t>
            </a:r>
            <a:endParaRPr kumimoji="1" lang="en-US" altLang="ja-JP" dirty="0">
              <a:solidFill>
                <a:schemeClr val="tx1">
                  <a:lumMod val="85000"/>
                  <a:lumOff val="15000"/>
                </a:schemeClr>
              </a:solidFill>
            </a:endParaRPr>
          </a:p>
          <a:p>
            <a:r>
              <a:rPr kumimoji="1" lang="ja-JP" altLang="en-US" dirty="0">
                <a:solidFill>
                  <a:schemeClr val="tx1">
                    <a:lumMod val="85000"/>
                    <a:lumOff val="15000"/>
                  </a:schemeClr>
                </a:solidFill>
              </a:rPr>
              <a:t>差額を払っていただきます」と言われた。</a:t>
            </a:r>
            <a:endParaRPr kumimoji="1" lang="en-US" altLang="ja-JP" dirty="0">
              <a:solidFill>
                <a:schemeClr val="tx1">
                  <a:lumMod val="85000"/>
                  <a:lumOff val="15000"/>
                </a:schemeClr>
              </a:solidFill>
            </a:endParaRPr>
          </a:p>
          <a:p>
            <a:endParaRPr kumimoji="1" lang="en-US" altLang="ja-JP" sz="1200" dirty="0">
              <a:solidFill>
                <a:schemeClr val="tx1">
                  <a:lumMod val="85000"/>
                  <a:lumOff val="15000"/>
                </a:schemeClr>
              </a:solidFill>
            </a:endParaRPr>
          </a:p>
          <a:p>
            <a:r>
              <a:rPr kumimoji="1" lang="ja-JP" altLang="en-US" dirty="0">
                <a:solidFill>
                  <a:schemeClr val="tx1">
                    <a:lumMod val="85000"/>
                    <a:lumOff val="15000"/>
                  </a:schemeClr>
                </a:solidFill>
              </a:rPr>
              <a:t>私は</a:t>
            </a:r>
            <a:r>
              <a:rPr kumimoji="1" lang="en-US" altLang="ja-JP" dirty="0">
                <a:solidFill>
                  <a:schemeClr val="tx1">
                    <a:lumMod val="85000"/>
                    <a:lumOff val="15000"/>
                  </a:schemeClr>
                </a:solidFill>
              </a:rPr>
              <a:t>980</a:t>
            </a:r>
            <a:r>
              <a:rPr kumimoji="1" lang="ja-JP" altLang="en-US" dirty="0">
                <a:solidFill>
                  <a:schemeClr val="tx1">
                    <a:lumMod val="85000"/>
                    <a:lumOff val="15000"/>
                  </a:schemeClr>
                </a:solidFill>
              </a:rPr>
              <a:t>円だから試そうと思ったのに話が違うと言うと、「差額を払わないなら、２回目の商品を送ります」と言われ、解約もできない。</a:t>
            </a:r>
          </a:p>
          <a:p>
            <a:endParaRPr kumimoji="1" lang="ja-JP" altLang="en-US" sz="1600" dirty="0">
              <a:solidFill>
                <a:schemeClr val="tx1">
                  <a:lumMod val="85000"/>
                  <a:lumOff val="15000"/>
                </a:schemeClr>
              </a:solidFill>
            </a:endParaRPr>
          </a:p>
        </p:txBody>
      </p:sp>
      <p:sp>
        <p:nvSpPr>
          <p:cNvPr id="16" name="角丸四角形 15"/>
          <p:cNvSpPr/>
          <p:nvPr/>
        </p:nvSpPr>
        <p:spPr>
          <a:xfrm>
            <a:off x="447222" y="6996310"/>
            <a:ext cx="6745335" cy="3348838"/>
          </a:xfrm>
          <a:prstGeom prst="roundRect">
            <a:avLst>
              <a:gd name="adj" fmla="val 6650"/>
            </a:avLst>
          </a:prstGeom>
          <a:solidFill>
            <a:schemeClr val="bg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r>
              <a:rPr kumimoji="1" lang="ja-JP" altLang="en-US" dirty="0">
                <a:solidFill>
                  <a:schemeClr val="tx1">
                    <a:lumMod val="85000"/>
                    <a:lumOff val="15000"/>
                  </a:schemeClr>
                </a:solidFill>
              </a:rPr>
              <a:t>広告に「１回で解約</a:t>
            </a:r>
            <a:r>
              <a:rPr kumimoji="1" lang="en-US" altLang="ja-JP" dirty="0">
                <a:solidFill>
                  <a:schemeClr val="tx1">
                    <a:lumMod val="85000"/>
                    <a:lumOff val="15000"/>
                  </a:schemeClr>
                </a:solidFill>
              </a:rPr>
              <a:t>OK</a:t>
            </a:r>
            <a:r>
              <a:rPr kumimoji="1" lang="ja-JP" altLang="en-US" dirty="0">
                <a:solidFill>
                  <a:schemeClr val="tx1">
                    <a:lumMod val="85000"/>
                    <a:lumOff val="15000"/>
                  </a:schemeClr>
                </a:solidFill>
              </a:rPr>
              <a:t>」「しばりなし」と書かれていても、解約しようとすると、定価との差額を請求するという条件になっている場合があります</a:t>
            </a:r>
            <a:r>
              <a:rPr kumimoji="1" lang="ja-JP" altLang="en-US" sz="1600" dirty="0">
                <a:solidFill>
                  <a:schemeClr val="tx1">
                    <a:lumMod val="85000"/>
                    <a:lumOff val="15000"/>
                  </a:schemeClr>
                </a:solidFill>
              </a:rPr>
              <a:t>。</a:t>
            </a:r>
            <a:endParaRPr kumimoji="1" lang="en-US" altLang="ja-JP" sz="1600" dirty="0">
              <a:solidFill>
                <a:schemeClr val="tx1">
                  <a:lumMod val="85000"/>
                  <a:lumOff val="15000"/>
                </a:schemeClr>
              </a:solidFill>
            </a:endParaRPr>
          </a:p>
          <a:p>
            <a:pPr marL="285750" indent="-285750">
              <a:buFont typeface="Wingdings" panose="05000000000000000000" pitchFamily="2" charset="2"/>
              <a:buChar char="Ø"/>
            </a:pPr>
            <a:endParaRPr kumimoji="1" lang="ja-JP" altLang="en-US" sz="1200" dirty="0">
              <a:solidFill>
                <a:schemeClr val="tx1">
                  <a:lumMod val="85000"/>
                  <a:lumOff val="15000"/>
                </a:schemeClr>
              </a:solidFill>
            </a:endParaRPr>
          </a:p>
          <a:p>
            <a:pPr marL="285750" indent="-285750">
              <a:buFont typeface="Wingdings" panose="05000000000000000000" pitchFamily="2" charset="2"/>
              <a:buChar char="Ø"/>
            </a:pPr>
            <a:r>
              <a:rPr kumimoji="1" lang="ja-JP" altLang="en-US" dirty="0">
                <a:solidFill>
                  <a:schemeClr val="tx1">
                    <a:lumMod val="85000"/>
                    <a:lumOff val="15000"/>
                  </a:schemeClr>
                </a:solidFill>
              </a:rPr>
              <a:t>注文する際には、最終の注文確定ボタンを押す前に、どのような契約内容になっているか、キャンセル・返品条件はどのように表示されているかをよく確認しましょう。</a:t>
            </a:r>
            <a:endParaRPr kumimoji="1" lang="en-US" altLang="ja-JP" dirty="0">
              <a:solidFill>
                <a:schemeClr val="tx1">
                  <a:lumMod val="85000"/>
                  <a:lumOff val="15000"/>
                </a:schemeClr>
              </a:solidFill>
            </a:endParaRPr>
          </a:p>
          <a:p>
            <a:pPr marL="285750" indent="-285750">
              <a:buFont typeface="Wingdings" panose="05000000000000000000" pitchFamily="2" charset="2"/>
              <a:buChar char="Ø"/>
            </a:pPr>
            <a:endParaRPr kumimoji="1" lang="ja-JP" altLang="en-US" sz="1200" dirty="0">
              <a:solidFill>
                <a:schemeClr val="tx1">
                  <a:lumMod val="85000"/>
                  <a:lumOff val="15000"/>
                </a:schemeClr>
              </a:solidFill>
            </a:endParaRPr>
          </a:p>
          <a:p>
            <a:pPr marL="285750" indent="-285750">
              <a:buFont typeface="Wingdings" panose="05000000000000000000" pitchFamily="2" charset="2"/>
              <a:buChar char="Ø"/>
            </a:pPr>
            <a:r>
              <a:rPr kumimoji="1" lang="ja-JP" altLang="en-US" dirty="0">
                <a:solidFill>
                  <a:schemeClr val="tx1">
                    <a:lumMod val="85000"/>
                    <a:lumOff val="15000"/>
                  </a:schemeClr>
                </a:solidFill>
              </a:rPr>
              <a:t>悪質な販売サイトの場合、契約条件が明確に表示されていない場合があります。おかしいなと思ったら</a:t>
            </a:r>
            <a:r>
              <a:rPr kumimoji="1" lang="ja-JP" altLang="en-US" dirty="0">
                <a:solidFill>
                  <a:schemeClr val="tx1"/>
                </a:solidFill>
              </a:rPr>
              <a:t>お住まいの消費生活相談の窓口</a:t>
            </a:r>
            <a:r>
              <a:rPr kumimoji="1" lang="ja-JP" altLang="en-US" dirty="0">
                <a:solidFill>
                  <a:schemeClr val="tx1">
                    <a:lumMod val="85000"/>
                    <a:lumOff val="15000"/>
                  </a:schemeClr>
                </a:solidFill>
              </a:rPr>
              <a:t>へ相談しましょう。</a:t>
            </a:r>
          </a:p>
        </p:txBody>
      </p:sp>
      <p:sp>
        <p:nvSpPr>
          <p:cNvPr id="10" name="角丸四角形 9"/>
          <p:cNvSpPr/>
          <p:nvPr/>
        </p:nvSpPr>
        <p:spPr>
          <a:xfrm>
            <a:off x="300613" y="3454161"/>
            <a:ext cx="6992953" cy="7084383"/>
          </a:xfrm>
          <a:prstGeom prst="roundRect">
            <a:avLst>
              <a:gd name="adj" fmla="val 2165"/>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53340" y="2580918"/>
            <a:ext cx="7467599" cy="769441"/>
          </a:xfrm>
          <a:prstGeom prst="rect">
            <a:avLst/>
          </a:prstGeom>
          <a:noFill/>
        </p:spPr>
        <p:txBody>
          <a:bodyPr wrap="square" rtlCol="0">
            <a:spAutoFit/>
          </a:bodyPr>
          <a:lstStyle/>
          <a:p>
            <a:pPr algn="ctr"/>
            <a:r>
              <a:rPr kumimoji="1" lang="ja-JP" altLang="en-US" sz="2400" b="1" dirty="0">
                <a:solidFill>
                  <a:schemeClr val="accent1">
                    <a:lumMod val="50000"/>
                  </a:schemeClr>
                </a:solidFill>
                <a:latin typeface="ＭＳ ゴシック" panose="020B0609070205080204" pitchFamily="49" charset="-128"/>
                <a:ea typeface="ＭＳ ゴシック" panose="020B0609070205080204" pitchFamily="49" charset="-128"/>
              </a:rPr>
              <a:t>「お試し」の定期購入にご注意！！</a:t>
            </a:r>
            <a:endParaRPr kumimoji="1" lang="en-US" altLang="ja-JP" sz="2400" b="1" dirty="0">
              <a:solidFill>
                <a:schemeClr val="accent1">
                  <a:lumMod val="50000"/>
                </a:schemeClr>
              </a:solidFill>
              <a:latin typeface="ＭＳ ゴシック" panose="020B0609070205080204" pitchFamily="49" charset="-128"/>
              <a:ea typeface="ＭＳ ゴシック" panose="020B0609070205080204" pitchFamily="49" charset="-128"/>
            </a:endParaRPr>
          </a:p>
          <a:p>
            <a:pPr algn="ctr"/>
            <a:r>
              <a:rPr kumimoji="1" lang="ja-JP" altLang="en-US" sz="2000" b="1" dirty="0">
                <a:solidFill>
                  <a:schemeClr val="accent1">
                    <a:lumMod val="50000"/>
                  </a:schemeClr>
                </a:solidFill>
                <a:latin typeface="ＭＳ ゴシック" panose="020B0609070205080204" pitchFamily="49" charset="-128"/>
                <a:ea typeface="ＭＳ ゴシック" panose="020B0609070205080204" pitchFamily="49" charset="-128"/>
              </a:rPr>
              <a:t>～その契約、お試しだけでやめられる！？～</a:t>
            </a:r>
          </a:p>
        </p:txBody>
      </p:sp>
      <p:sp>
        <p:nvSpPr>
          <p:cNvPr id="18" name="テキスト ボックス 17"/>
          <p:cNvSpPr txBox="1"/>
          <p:nvPr/>
        </p:nvSpPr>
        <p:spPr>
          <a:xfrm>
            <a:off x="557094" y="3538528"/>
            <a:ext cx="1212511" cy="369332"/>
          </a:xfrm>
          <a:prstGeom prst="rect">
            <a:avLst/>
          </a:prstGeom>
          <a:solidFill>
            <a:schemeClr val="accent1">
              <a:lumMod val="20000"/>
              <a:lumOff val="80000"/>
            </a:schemeClr>
          </a:solidFill>
          <a:ln w="6350">
            <a:solidFill>
              <a:srgbClr val="1948A4"/>
            </a:solidFill>
          </a:ln>
        </p:spPr>
        <p:txBody>
          <a:bodyPr wrap="square" rtlCol="0" anchor="ctr">
            <a:spAutoFit/>
          </a:bodyPr>
          <a:lstStyle/>
          <a:p>
            <a:pPr algn="ctr"/>
            <a:r>
              <a:rPr kumimoji="1" lang="ja-JP" altLang="en-US" b="1" dirty="0">
                <a:solidFill>
                  <a:srgbClr val="003399"/>
                </a:solidFill>
              </a:rPr>
              <a:t>相談事例</a:t>
            </a:r>
          </a:p>
        </p:txBody>
      </p:sp>
      <p:sp>
        <p:nvSpPr>
          <p:cNvPr id="20" name="テキスト ボックス 19"/>
          <p:cNvSpPr txBox="1"/>
          <p:nvPr/>
        </p:nvSpPr>
        <p:spPr>
          <a:xfrm>
            <a:off x="557094" y="6811644"/>
            <a:ext cx="1368000" cy="369332"/>
          </a:xfrm>
          <a:prstGeom prst="rect">
            <a:avLst/>
          </a:prstGeom>
          <a:solidFill>
            <a:schemeClr val="accent1">
              <a:lumMod val="20000"/>
              <a:lumOff val="80000"/>
            </a:schemeClr>
          </a:solidFill>
          <a:ln w="6350">
            <a:solidFill>
              <a:srgbClr val="1948A4"/>
            </a:solidFill>
          </a:ln>
        </p:spPr>
        <p:txBody>
          <a:bodyPr wrap="square" rtlCol="0" anchor="ctr">
            <a:spAutoFit/>
          </a:bodyPr>
          <a:lstStyle/>
          <a:p>
            <a:pPr algn="ctr"/>
            <a:r>
              <a:rPr kumimoji="1" lang="ja-JP" altLang="en-US" b="1" dirty="0">
                <a:solidFill>
                  <a:srgbClr val="003399"/>
                </a:solidFill>
              </a:rPr>
              <a:t>アドバイス</a:t>
            </a:r>
          </a:p>
        </p:txBody>
      </p:sp>
      <p:sp>
        <p:nvSpPr>
          <p:cNvPr id="2" name="AutoShape 2">
            <a:extLst>
              <a:ext uri="{FF2B5EF4-FFF2-40B4-BE49-F238E27FC236}">
                <a16:creationId xmlns:a16="http://schemas.microsoft.com/office/drawing/2014/main" id="{04BCAFE0-4530-372F-F969-DE5736D343B4}"/>
              </a:ext>
            </a:extLst>
          </p:cNvPr>
          <p:cNvSpPr>
            <a:spLocks noChangeAspect="1" noChangeArrowheads="1"/>
          </p:cNvSpPr>
          <p:nvPr/>
        </p:nvSpPr>
        <p:spPr bwMode="auto">
          <a:xfrm>
            <a:off x="3674852" y="5203461"/>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 name="AutoShape 6">
            <a:extLst>
              <a:ext uri="{FF2B5EF4-FFF2-40B4-BE49-F238E27FC236}">
                <a16:creationId xmlns:a16="http://schemas.microsoft.com/office/drawing/2014/main" id="{CA694AF1-24B9-D090-C210-609D9D079404}"/>
              </a:ext>
            </a:extLst>
          </p:cNvPr>
          <p:cNvSpPr>
            <a:spLocks noChangeAspect="1" noChangeArrowheads="1"/>
          </p:cNvSpPr>
          <p:nvPr/>
        </p:nvSpPr>
        <p:spPr bwMode="auto">
          <a:xfrm>
            <a:off x="3827251" y="3662324"/>
            <a:ext cx="2527177" cy="422071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7" name="図 6" descr="建物, ボトル が含まれている画像  自動的に生成された説明">
            <a:extLst>
              <a:ext uri="{FF2B5EF4-FFF2-40B4-BE49-F238E27FC236}">
                <a16:creationId xmlns:a16="http://schemas.microsoft.com/office/drawing/2014/main" id="{DED2C2AE-A117-775D-147F-E7EDF45D21F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84741" y="4320049"/>
            <a:ext cx="1005484" cy="1278596"/>
          </a:xfrm>
          <a:prstGeom prst="rect">
            <a:avLst/>
          </a:prstGeom>
        </p:spPr>
      </p:pic>
      <p:grpSp>
        <p:nvGrpSpPr>
          <p:cNvPr id="29" name="グループ化 28">
            <a:extLst>
              <a:ext uri="{FF2B5EF4-FFF2-40B4-BE49-F238E27FC236}">
                <a16:creationId xmlns:a16="http://schemas.microsoft.com/office/drawing/2014/main" id="{74E643AB-37EC-49E2-A74E-8172087F3936}"/>
              </a:ext>
            </a:extLst>
          </p:cNvPr>
          <p:cNvGrpSpPr/>
          <p:nvPr/>
        </p:nvGrpSpPr>
        <p:grpSpPr>
          <a:xfrm>
            <a:off x="208602" y="180465"/>
            <a:ext cx="4863517" cy="1800000"/>
            <a:chOff x="208602" y="180465"/>
            <a:chExt cx="4863517" cy="1800000"/>
          </a:xfrm>
        </p:grpSpPr>
        <p:pic>
          <p:nvPicPr>
            <p:cNvPr id="17" name="図 16">
              <a:extLst>
                <a:ext uri="{FF2B5EF4-FFF2-40B4-BE49-F238E27FC236}">
                  <a16:creationId xmlns:a16="http://schemas.microsoft.com/office/drawing/2014/main" id="{2319E76F-8597-4670-A710-02DB8BD844DC}"/>
                </a:ext>
              </a:extLst>
            </p:cNvPr>
            <p:cNvPicPr>
              <a:picLocks noChangeAspect="1"/>
            </p:cNvPicPr>
            <p:nvPr/>
          </p:nvPicPr>
          <p:blipFill>
            <a:blip r:embed="rId3"/>
            <a:stretch>
              <a:fillRect/>
            </a:stretch>
          </p:blipFill>
          <p:spPr>
            <a:xfrm>
              <a:off x="208602" y="180465"/>
              <a:ext cx="4521625" cy="1800000"/>
            </a:xfrm>
            <a:prstGeom prst="rect">
              <a:avLst/>
            </a:prstGeom>
          </p:spPr>
        </p:pic>
        <p:sp>
          <p:nvSpPr>
            <p:cNvPr id="106" name="テキスト ボックス 17"/>
            <p:cNvSpPr txBox="1"/>
            <p:nvPr/>
          </p:nvSpPr>
          <p:spPr bwMode="auto">
            <a:xfrm>
              <a:off x="2412963" y="222543"/>
              <a:ext cx="2659156" cy="314325"/>
            </a:xfrm>
            <a:prstGeom prst="rect">
              <a:avLst/>
            </a:prstGeom>
            <a:solidFill>
              <a:schemeClr val="lt1"/>
            </a:solidFill>
            <a:ln w="3175">
              <a:solidFill>
                <a:schemeClr val="bg1"/>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5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大阪府・大阪市</a:t>
              </a:r>
              <a:r>
                <a:rPr lang="en-US" altLang="ja-JP" sz="15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5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消費生活情報</a:t>
              </a:r>
            </a:p>
          </p:txBody>
        </p:sp>
      </p:grpSp>
      <p:grpSp>
        <p:nvGrpSpPr>
          <p:cNvPr id="22" name="グループ化 21">
            <a:extLst>
              <a:ext uri="{FF2B5EF4-FFF2-40B4-BE49-F238E27FC236}">
                <a16:creationId xmlns:a16="http://schemas.microsoft.com/office/drawing/2014/main" id="{B67CA201-C1B0-469B-A081-BCD3E6E2240D}"/>
              </a:ext>
            </a:extLst>
          </p:cNvPr>
          <p:cNvGrpSpPr/>
          <p:nvPr/>
        </p:nvGrpSpPr>
        <p:grpSpPr>
          <a:xfrm>
            <a:off x="5434330" y="691426"/>
            <a:ext cx="1169670" cy="1143645"/>
            <a:chOff x="5421630" y="673993"/>
            <a:chExt cx="1169670" cy="1143645"/>
          </a:xfrm>
        </p:grpSpPr>
        <p:sp>
          <p:nvSpPr>
            <p:cNvPr id="23" name="円/楕円 1">
              <a:extLst>
                <a:ext uri="{FF2B5EF4-FFF2-40B4-BE49-F238E27FC236}">
                  <a16:creationId xmlns:a16="http://schemas.microsoft.com/office/drawing/2014/main" id="{14DEE43F-2B5C-4112-BB99-12877A16045A}"/>
                </a:ext>
              </a:extLst>
            </p:cNvPr>
            <p:cNvSpPr/>
            <p:nvPr/>
          </p:nvSpPr>
          <p:spPr>
            <a:xfrm>
              <a:off x="5421630" y="673993"/>
              <a:ext cx="1162050" cy="1143645"/>
            </a:xfrm>
            <a:prstGeom prst="ellipse">
              <a:avLst/>
            </a:prstGeom>
            <a:solidFill>
              <a:srgbClr val="B4413C"/>
            </a:solidFill>
            <a:ln w="6350">
              <a:solidFill>
                <a:srgbClr val="B4413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00" cap="none" spc="0" normalizeH="0" baseline="0" noProof="0">
                  <a:ln>
                    <a:noFill/>
                  </a:ln>
                  <a:solidFill>
                    <a:srgbClr val="FFFFFF"/>
                  </a:solidFill>
                  <a:effectLst/>
                  <a:uLnTx/>
                  <a:uFillTx/>
                  <a:latin typeface="Calibri" panose="020F0502020204030204"/>
                  <a:ea typeface="ＭＳ 明朝" panose="02020609040205080304" pitchFamily="17" charset="-128"/>
                  <a:cs typeface="Times New Roman" panose="02020603050405020304" pitchFamily="18" charset="0"/>
                </a:rPr>
                <a:t> </a:t>
              </a:r>
              <a:endParaRPr kumimoji="0" lang="ja-JP" altLang="en-US" sz="1050" b="0" i="0" u="none" strike="noStrike" kern="100" cap="none" spc="0" normalizeH="0" baseline="0" noProof="0">
                <a:ln>
                  <a:noFill/>
                </a:ln>
                <a:solidFill>
                  <a:prstClr val="white"/>
                </a:solidFill>
                <a:effectLst/>
                <a:uLnTx/>
                <a:uFillTx/>
                <a:latin typeface="Calibri" panose="020F0502020204030204"/>
                <a:ea typeface="ＭＳ 明朝" panose="02020609040205080304" pitchFamily="17" charset="-128"/>
                <a:cs typeface="Times New Roman" panose="02020603050405020304" pitchFamily="18" charset="0"/>
              </a:endParaRPr>
            </a:p>
          </p:txBody>
        </p:sp>
        <p:sp>
          <p:nvSpPr>
            <p:cNvPr id="24" name="フローチャート: 処理 23">
              <a:extLst>
                <a:ext uri="{FF2B5EF4-FFF2-40B4-BE49-F238E27FC236}">
                  <a16:creationId xmlns:a16="http://schemas.microsoft.com/office/drawing/2014/main" id="{816F5DA0-F014-4CD4-94CE-B47CC155AE6A}"/>
                </a:ext>
              </a:extLst>
            </p:cNvPr>
            <p:cNvSpPr/>
            <p:nvPr/>
          </p:nvSpPr>
          <p:spPr>
            <a:xfrm>
              <a:off x="5482590" y="928347"/>
              <a:ext cx="1108710" cy="619125"/>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200" b="0" i="0" u="none" strike="noStrike" kern="100" cap="none" spc="0" normalizeH="0" baseline="0" noProof="0" dirty="0">
                  <a:ln w="9525" cap="rnd" cmpd="sng" algn="ctr">
                    <a:solidFill>
                      <a:srgbClr val="FFFFFF"/>
                    </a:solidFill>
                    <a:prstDash val="solid"/>
                    <a:bevel/>
                  </a:ln>
                  <a:solidFill>
                    <a:schemeClr val="bg1"/>
                  </a:solidFill>
                  <a:effectLst/>
                  <a:uLnTx/>
                  <a:uFillTx/>
                  <a:latin typeface="Calibri" panose="020F0502020204030204"/>
                  <a:ea typeface="ＭＳ 明朝" panose="02020609040205080304" pitchFamily="17" charset="-128"/>
                  <a:cs typeface="Times New Roman" panose="02020603050405020304" pitchFamily="18" charset="0"/>
                </a:rPr>
                <a:t>Vol.112</a:t>
              </a:r>
              <a:endParaRPr kumimoji="0" lang="ja-JP" altLang="en-US" sz="1050" b="0" i="0" u="none" strike="noStrike" kern="100" cap="none" spc="0" normalizeH="0" baseline="0" noProof="0" dirty="0">
                <a:ln>
                  <a:noFill/>
                </a:ln>
                <a:solidFill>
                  <a:schemeClr val="bg1"/>
                </a:solidFill>
                <a:effectLst/>
                <a:uLnTx/>
                <a:uFillTx/>
                <a:latin typeface="Calibri" panose="020F0502020204030204"/>
                <a:ea typeface="ＭＳ 明朝" panose="02020609040205080304" pitchFamily="17" charset="-128"/>
                <a:cs typeface="Times New Roman" panose="02020603050405020304" pitchFamily="18" charset="0"/>
              </a:endParaRPr>
            </a:p>
          </p:txBody>
        </p:sp>
      </p:grpSp>
    </p:spTree>
    <p:extLst>
      <p:ext uri="{BB962C8B-B14F-4D97-AF65-F5344CB8AC3E}">
        <p14:creationId xmlns:p14="http://schemas.microsoft.com/office/powerpoint/2010/main" val="3414229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bwMode="auto">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63" name="正方形/長方形 62"/>
          <p:cNvSpPr/>
          <p:nvPr/>
        </p:nvSpPr>
        <p:spPr>
          <a:xfrm>
            <a:off x="0" y="0"/>
            <a:ext cx="7559675" cy="10691813"/>
          </a:xfrm>
          <a:prstGeom prst="rect">
            <a:avLst/>
          </a:prstGeom>
          <a:noFill/>
          <a:ln w="88900">
            <a:solidFill>
              <a:srgbClr val="C75A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 name="グループ化 5">
            <a:extLst>
              <a:ext uri="{FF2B5EF4-FFF2-40B4-BE49-F238E27FC236}">
                <a16:creationId xmlns:a16="http://schemas.microsoft.com/office/drawing/2014/main" id="{EAAE31F3-B5D3-42B4-94A3-98906312A137}"/>
              </a:ext>
            </a:extLst>
          </p:cNvPr>
          <p:cNvGrpSpPr/>
          <p:nvPr/>
        </p:nvGrpSpPr>
        <p:grpSpPr>
          <a:xfrm>
            <a:off x="247964" y="9336583"/>
            <a:ext cx="7063740" cy="1174012"/>
            <a:chOff x="247964" y="9346108"/>
            <a:chExt cx="7063740" cy="1174012"/>
          </a:xfrm>
        </p:grpSpPr>
        <p:sp>
          <p:nvSpPr>
            <p:cNvPr id="65" name="テキスト ボックス 42"/>
            <p:cNvSpPr txBox="1"/>
            <p:nvPr/>
          </p:nvSpPr>
          <p:spPr>
            <a:xfrm>
              <a:off x="247964" y="9346108"/>
              <a:ext cx="7063740" cy="1174012"/>
            </a:xfrm>
            <a:prstGeom prst="rect">
              <a:avLst/>
            </a:prstGeom>
            <a:solidFill>
              <a:schemeClr val="lt1"/>
            </a:solidFill>
            <a:ln w="12700" cmpd="sng">
              <a:solidFill>
                <a:srgbClr val="B4413C"/>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endParaRPr lang="en-US" altLang="ja-JP" sz="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sz="1300" b="1"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大阪府消費生活センタ</a:t>
              </a:r>
              <a:r>
                <a:rPr lang="ja-JP" altLang="en-US" sz="1300" b="1"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ー</a:t>
              </a:r>
              <a:r>
                <a:rPr lang="ja-JP" altLang="en-US" sz="1400" b="1"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200" b="1" kern="100" dirty="0">
                  <a:latin typeface="BIZ UDPゴシック" panose="020B0400000000000000" pitchFamily="50" charset="-128"/>
                  <a:ea typeface="BIZ UDPゴシック" panose="020B0400000000000000" pitchFamily="50" charset="-128"/>
                  <a:cs typeface="Times New Roman" panose="02020603050405020304" pitchFamily="18" charset="0"/>
                </a:rPr>
                <a:t>06-6616-0888</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20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ホームページ：</a:t>
              </a:r>
              <a:r>
                <a:rPr lang="en-US" sz="1200" b="1" u="sng" kern="100" dirty="0">
                  <a:solidFill>
                    <a:srgbClr val="0563C1"/>
                  </a:solidFill>
                  <a:effectLst/>
                  <a:latin typeface="BIZ UDPゴシック" panose="020B0400000000000000" pitchFamily="50" charset="-128"/>
                  <a:ea typeface="BIZ UDPゴシック" panose="020B0400000000000000" pitchFamily="50" charset="-128"/>
                  <a:cs typeface="Times New Roman" panose="02020603050405020304" pitchFamily="18" charset="0"/>
                  <a:hlinkClick r:id="rId2"/>
                </a:rPr>
                <a:t>https://www.pref.osaka.lg.jp/shouhi/</a:t>
              </a:r>
              <a:endParaRPr 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endParaRPr lang="en-US" altLang="ja-JP"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sz="1300" b="1"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大阪市消費者センター</a:t>
              </a:r>
              <a:r>
                <a:rPr lang="ja-JP" altLang="en-US" sz="1300" b="1"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200" b="1" kern="100" dirty="0">
                  <a:latin typeface="BIZ UDPゴシック" panose="020B0400000000000000" pitchFamily="50" charset="-128"/>
                  <a:ea typeface="BIZ UDPゴシック" panose="020B0400000000000000" pitchFamily="50" charset="-128"/>
                  <a:cs typeface="Times New Roman" panose="02020603050405020304" pitchFamily="18" charset="0"/>
                </a:rPr>
                <a:t>06-6614-0999</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20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20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ホームページ：</a:t>
              </a:r>
              <a:r>
                <a:rPr lang="en-US" sz="1200" b="1" u="sng" kern="100" dirty="0">
                  <a:solidFill>
                    <a:srgbClr val="0563C1"/>
                  </a:solidFill>
                  <a:effectLst/>
                  <a:latin typeface="BIZ UDPゴシック" panose="020B0400000000000000" pitchFamily="50" charset="-128"/>
                  <a:ea typeface="BIZ UDPゴシック" panose="020B0400000000000000" pitchFamily="50" charset="-128"/>
                  <a:cs typeface="Times New Roman" panose="02020603050405020304" pitchFamily="18" charset="0"/>
                  <a:hlinkClick r:id="rId3"/>
                </a:rPr>
                <a:t>https://www.city.osaka.lg.jp/lnet/</a:t>
              </a:r>
              <a:endParaRPr lang="en-US" sz="1200" b="1" u="sng" kern="100" dirty="0">
                <a:solidFill>
                  <a:srgbClr val="0563C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pic>
          <p:nvPicPr>
            <p:cNvPr id="66" name="図 65"/>
            <p:cNvPicPr/>
            <p:nvPr/>
          </p:nvPicPr>
          <p:blipFill>
            <a:blip r:embed="rId4" cstate="print">
              <a:extLst>
                <a:ext uri="{28A0092B-C50C-407E-A947-70E740481C1C}">
                  <a14:useLocalDpi xmlns:a14="http://schemas.microsoft.com/office/drawing/2010/main" val="0"/>
                </a:ext>
              </a:extLst>
            </a:blip>
            <a:stretch>
              <a:fillRect/>
            </a:stretch>
          </p:blipFill>
          <p:spPr>
            <a:xfrm>
              <a:off x="4734123" y="9443211"/>
              <a:ext cx="996315" cy="998855"/>
            </a:xfrm>
            <a:prstGeom prst="rect">
              <a:avLst/>
            </a:prstGeom>
          </p:spPr>
        </p:pic>
        <p:grpSp>
          <p:nvGrpSpPr>
            <p:cNvPr id="40" name="グループ化 39">
              <a:extLst>
                <a:ext uri="{FF2B5EF4-FFF2-40B4-BE49-F238E27FC236}">
                  <a16:creationId xmlns:a16="http://schemas.microsoft.com/office/drawing/2014/main" id="{6843BD28-87FB-4C62-BA1E-2390926203CE}"/>
                </a:ext>
              </a:extLst>
            </p:cNvPr>
            <p:cNvGrpSpPr/>
            <p:nvPr/>
          </p:nvGrpSpPr>
          <p:grpSpPr>
            <a:xfrm>
              <a:off x="5792677" y="9443209"/>
              <a:ext cx="1430448" cy="1037815"/>
              <a:chOff x="2429616" y="5925157"/>
              <a:chExt cx="1359789" cy="986045"/>
            </a:xfrm>
          </p:grpSpPr>
          <p:pic>
            <p:nvPicPr>
              <p:cNvPr id="43" name="図 42">
                <a:extLst>
                  <a:ext uri="{FF2B5EF4-FFF2-40B4-BE49-F238E27FC236}">
                    <a16:creationId xmlns:a16="http://schemas.microsoft.com/office/drawing/2014/main" id="{B6EC34B2-5AD3-4B21-97D2-243EDCCECEE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29616" y="5925157"/>
                <a:ext cx="1359789" cy="851153"/>
              </a:xfrm>
              <a:prstGeom prst="rect">
                <a:avLst/>
              </a:prstGeom>
            </p:spPr>
          </p:pic>
          <p:sp>
            <p:nvSpPr>
              <p:cNvPr id="44" name="テキスト ボックス 17">
                <a:extLst>
                  <a:ext uri="{FF2B5EF4-FFF2-40B4-BE49-F238E27FC236}">
                    <a16:creationId xmlns:a16="http://schemas.microsoft.com/office/drawing/2014/main" id="{11296991-AC6D-458D-BE1A-1CB6525B392B}"/>
                  </a:ext>
                </a:extLst>
              </p:cNvPr>
              <p:cNvSpPr txBox="1"/>
              <p:nvPr/>
            </p:nvSpPr>
            <p:spPr>
              <a:xfrm>
                <a:off x="2745927" y="6691885"/>
                <a:ext cx="727167" cy="219317"/>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900" dirty="0"/>
                  <a:t>©Expo 2025</a:t>
                </a:r>
                <a:endParaRPr kumimoji="1" lang="ja-JP" altLang="en-US" sz="900" dirty="0"/>
              </a:p>
            </p:txBody>
          </p:sp>
        </p:grpSp>
      </p:grpSp>
      <p:grpSp>
        <p:nvGrpSpPr>
          <p:cNvPr id="45" name="グループ化 44"/>
          <p:cNvGrpSpPr/>
          <p:nvPr/>
        </p:nvGrpSpPr>
        <p:grpSpPr>
          <a:xfrm>
            <a:off x="247963" y="8170029"/>
            <a:ext cx="2063393" cy="1014339"/>
            <a:chOff x="247963" y="8220288"/>
            <a:chExt cx="2063393" cy="1014339"/>
          </a:xfrm>
        </p:grpSpPr>
        <p:sp>
          <p:nvSpPr>
            <p:cNvPr id="46" name="角丸四角形 45"/>
            <p:cNvSpPr/>
            <p:nvPr/>
          </p:nvSpPr>
          <p:spPr>
            <a:xfrm>
              <a:off x="247963" y="8220288"/>
              <a:ext cx="2063393" cy="1014339"/>
            </a:xfrm>
            <a:prstGeom prst="roundRect">
              <a:avLst/>
            </a:prstGeom>
            <a:solidFill>
              <a:schemeClr val="accent2"/>
            </a:solidFill>
            <a:ln w="12700">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p:cNvSpPr txBox="1"/>
            <p:nvPr/>
          </p:nvSpPr>
          <p:spPr>
            <a:xfrm>
              <a:off x="253832" y="8397430"/>
              <a:ext cx="1323507" cy="646331"/>
            </a:xfrm>
            <a:prstGeom prst="rect">
              <a:avLst/>
            </a:prstGeom>
            <a:noFill/>
          </p:spPr>
          <p:txBody>
            <a:bodyPr wrap="square" rtlCol="0">
              <a:spAutoFit/>
            </a:bodyPr>
            <a:lstStyle/>
            <a:p>
              <a:r>
                <a:rPr kumimoji="1" lang="ja-JP" altLang="en-US" sz="1200" b="1" dirty="0">
                  <a:solidFill>
                    <a:schemeClr val="bg1"/>
                  </a:solidFill>
                  <a:latin typeface="BIZ UDPゴシック" panose="020B0400000000000000" pitchFamily="50" charset="-128"/>
                  <a:ea typeface="BIZ UDPゴシック" panose="020B0400000000000000" pitchFamily="50" charset="-128"/>
                </a:rPr>
                <a:t>シニア向け</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r>
                <a:rPr kumimoji="1" lang="ja-JP" altLang="en-US" sz="1200" b="1" dirty="0">
                  <a:solidFill>
                    <a:schemeClr val="bg1"/>
                  </a:solidFill>
                  <a:latin typeface="BIZ UDPゴシック" panose="020B0400000000000000" pitchFamily="50" charset="-128"/>
                  <a:ea typeface="BIZ UDPゴシック" panose="020B0400000000000000" pitchFamily="50" charset="-128"/>
                </a:rPr>
                <a:t>消費生活情報</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r>
                <a:rPr kumimoji="1" lang="ja-JP" altLang="en-US" sz="1200" b="1" dirty="0">
                  <a:solidFill>
                    <a:schemeClr val="bg1"/>
                  </a:solidFill>
                  <a:latin typeface="BIZ UDPゴシック" panose="020B0400000000000000" pitchFamily="50" charset="-128"/>
                  <a:ea typeface="BIZ UDPゴシック" panose="020B0400000000000000" pitchFamily="50" charset="-128"/>
                </a:rPr>
                <a:t>サイト</a:t>
              </a:r>
              <a:r>
                <a:rPr kumimoji="1" lang="ja-JP" altLang="en-US" sz="1200" dirty="0">
                  <a:solidFill>
                    <a:schemeClr val="bg1"/>
                  </a:solidFill>
                  <a:latin typeface="BIZ UDPゴシック" panose="020B0400000000000000" pitchFamily="50" charset="-128"/>
                  <a:ea typeface="BIZ UDPゴシック" panose="020B0400000000000000" pitchFamily="50" charset="-128"/>
                </a:rPr>
                <a:t>はこちら→</a:t>
              </a:r>
            </a:p>
          </p:txBody>
        </p:sp>
        <p:pic>
          <p:nvPicPr>
            <p:cNvPr id="48" name="図 47">
              <a:hlinkClick r:id="rId6"/>
            </p:cNvPr>
            <p:cNvPicPr>
              <a:picLocks noChangeAspect="1"/>
            </p:cNvPicPr>
            <p:nvPr/>
          </p:nvPicPr>
          <p:blipFill>
            <a:blip r:embed="rId7"/>
            <a:stretch>
              <a:fillRect/>
            </a:stretch>
          </p:blipFill>
          <p:spPr>
            <a:xfrm>
              <a:off x="1518782" y="8361879"/>
              <a:ext cx="673534" cy="673534"/>
            </a:xfrm>
            <a:prstGeom prst="rect">
              <a:avLst/>
            </a:prstGeom>
          </p:spPr>
        </p:pic>
        <p:sp>
          <p:nvSpPr>
            <p:cNvPr id="49" name="テキスト ボックス 48"/>
            <p:cNvSpPr txBox="1"/>
            <p:nvPr/>
          </p:nvSpPr>
          <p:spPr>
            <a:xfrm>
              <a:off x="1507575" y="8995979"/>
              <a:ext cx="707004" cy="230832"/>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大阪府</a:t>
              </a:r>
              <a:r>
                <a:rPr kumimoji="1" lang="en-US" altLang="ja-JP" sz="900" dirty="0">
                  <a:solidFill>
                    <a:schemeClr val="bg1"/>
                  </a:solidFill>
                  <a:latin typeface="BIZ UDPゴシック" panose="020B0400000000000000" pitchFamily="50" charset="-128"/>
                  <a:ea typeface="BIZ UDPゴシック" panose="020B0400000000000000" pitchFamily="50" charset="-128"/>
                </a:rPr>
                <a:t>HP</a:t>
              </a:r>
              <a:endParaRPr kumimoji="1" lang="ja-JP" altLang="en-US" sz="900" dirty="0">
                <a:solidFill>
                  <a:schemeClr val="bg1"/>
                </a:solidFill>
                <a:latin typeface="BIZ UDPゴシック" panose="020B0400000000000000" pitchFamily="50" charset="-128"/>
                <a:ea typeface="BIZ UDPゴシック" panose="020B0400000000000000" pitchFamily="50" charset="-128"/>
              </a:endParaRPr>
            </a:p>
          </p:txBody>
        </p:sp>
      </p:grpSp>
      <p:grpSp>
        <p:nvGrpSpPr>
          <p:cNvPr id="50" name="グループ化 49"/>
          <p:cNvGrpSpPr/>
          <p:nvPr/>
        </p:nvGrpSpPr>
        <p:grpSpPr>
          <a:xfrm>
            <a:off x="2432006" y="8173787"/>
            <a:ext cx="2061077" cy="1019188"/>
            <a:chOff x="2432006" y="8224046"/>
            <a:chExt cx="2061077" cy="1019188"/>
          </a:xfrm>
        </p:grpSpPr>
        <p:sp>
          <p:nvSpPr>
            <p:cNvPr id="51" name="角丸四角形 50"/>
            <p:cNvSpPr/>
            <p:nvPr/>
          </p:nvSpPr>
          <p:spPr>
            <a:xfrm>
              <a:off x="2434371" y="8224046"/>
              <a:ext cx="2058712" cy="1005977"/>
            </a:xfrm>
            <a:prstGeom prst="roundRect">
              <a:avLst/>
            </a:prstGeom>
            <a:solidFill>
              <a:srgbClr val="7EC234"/>
            </a:solidFill>
            <a:ln w="12700">
              <a:solidFill>
                <a:srgbClr val="7EC2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2" name="テキスト ボックス 51"/>
            <p:cNvSpPr txBox="1"/>
            <p:nvPr/>
          </p:nvSpPr>
          <p:spPr>
            <a:xfrm>
              <a:off x="2432006" y="8424145"/>
              <a:ext cx="1323507" cy="646331"/>
            </a:xfrm>
            <a:prstGeom prst="rect">
              <a:avLst/>
            </a:prstGeom>
            <a:noFill/>
          </p:spPr>
          <p:txBody>
            <a:bodyPr wrap="square" rtlCol="0">
              <a:spAutoFit/>
            </a:bodyPr>
            <a:lstStyle/>
            <a:p>
              <a:r>
                <a:rPr kumimoji="1" lang="ja-JP" altLang="en-US" sz="1200" b="1" dirty="0">
                  <a:solidFill>
                    <a:schemeClr val="bg1"/>
                  </a:solidFill>
                  <a:latin typeface="BIZ UDPゴシック" panose="020B0400000000000000" pitchFamily="50" charset="-128"/>
                  <a:ea typeface="BIZ UDPゴシック" panose="020B0400000000000000" pitchFamily="50" charset="-128"/>
                </a:rPr>
                <a:t>若者向け</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r>
                <a:rPr kumimoji="1" lang="ja-JP" altLang="en-US" sz="1200" b="1" dirty="0">
                  <a:solidFill>
                    <a:schemeClr val="bg1"/>
                  </a:solidFill>
                  <a:latin typeface="BIZ UDPゴシック" panose="020B0400000000000000" pitchFamily="50" charset="-128"/>
                  <a:ea typeface="BIZ UDPゴシック" panose="020B0400000000000000" pitchFamily="50" charset="-128"/>
                </a:rPr>
                <a:t>消費生活情報</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r>
                <a:rPr kumimoji="1" lang="ja-JP" altLang="en-US" sz="1200" b="1" dirty="0">
                  <a:solidFill>
                    <a:schemeClr val="bg1"/>
                  </a:solidFill>
                  <a:latin typeface="BIZ UDPゴシック" panose="020B0400000000000000" pitchFamily="50" charset="-128"/>
                  <a:ea typeface="BIZ UDPゴシック" panose="020B0400000000000000" pitchFamily="50" charset="-128"/>
                </a:rPr>
                <a:t>サイト</a:t>
              </a:r>
              <a:r>
                <a:rPr kumimoji="1" lang="ja-JP" altLang="en-US" sz="1200" dirty="0">
                  <a:solidFill>
                    <a:schemeClr val="bg1"/>
                  </a:solidFill>
                  <a:latin typeface="BIZ UDPゴシック" panose="020B0400000000000000" pitchFamily="50" charset="-128"/>
                  <a:ea typeface="BIZ UDPゴシック" panose="020B0400000000000000" pitchFamily="50" charset="-128"/>
                </a:rPr>
                <a:t>はこちら→</a:t>
              </a:r>
            </a:p>
          </p:txBody>
        </p:sp>
        <p:sp>
          <p:nvSpPr>
            <p:cNvPr id="53" name="テキスト ボックス 52"/>
            <p:cNvSpPr txBox="1"/>
            <p:nvPr/>
          </p:nvSpPr>
          <p:spPr>
            <a:xfrm>
              <a:off x="3673689" y="9012402"/>
              <a:ext cx="709760" cy="230832"/>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大阪市</a:t>
              </a:r>
              <a:r>
                <a:rPr kumimoji="1" lang="en-US" altLang="ja-JP" sz="900" dirty="0">
                  <a:solidFill>
                    <a:schemeClr val="bg1"/>
                  </a:solidFill>
                  <a:latin typeface="BIZ UDPゴシック" panose="020B0400000000000000" pitchFamily="50" charset="-128"/>
                  <a:ea typeface="BIZ UDPゴシック" panose="020B0400000000000000" pitchFamily="50" charset="-128"/>
                </a:rPr>
                <a:t>HP</a:t>
              </a:r>
              <a:endParaRPr kumimoji="1" lang="ja-JP" altLang="en-US" sz="900" dirty="0">
                <a:solidFill>
                  <a:schemeClr val="bg1"/>
                </a:solidFill>
                <a:latin typeface="BIZ UDPゴシック" panose="020B0400000000000000" pitchFamily="50" charset="-128"/>
                <a:ea typeface="BIZ UDPゴシック" panose="020B0400000000000000" pitchFamily="50" charset="-128"/>
              </a:endParaRPr>
            </a:p>
          </p:txBody>
        </p:sp>
        <p:pic>
          <p:nvPicPr>
            <p:cNvPr id="54" name="図 53">
              <a:hlinkClick r:id="rId8"/>
            </p:cNvPr>
            <p:cNvPicPr>
              <a:picLocks noChangeAspect="1"/>
            </p:cNvPicPr>
            <p:nvPr/>
          </p:nvPicPr>
          <p:blipFill>
            <a:blip r:embed="rId9"/>
            <a:stretch>
              <a:fillRect/>
            </a:stretch>
          </p:blipFill>
          <p:spPr>
            <a:xfrm>
              <a:off x="3684702" y="8370005"/>
              <a:ext cx="687735" cy="687735"/>
            </a:xfrm>
            <a:prstGeom prst="rect">
              <a:avLst/>
            </a:prstGeom>
          </p:spPr>
        </p:pic>
      </p:grpSp>
      <p:grpSp>
        <p:nvGrpSpPr>
          <p:cNvPr id="60" name="グループ化 59"/>
          <p:cNvGrpSpPr/>
          <p:nvPr/>
        </p:nvGrpSpPr>
        <p:grpSpPr>
          <a:xfrm>
            <a:off x="4614316" y="8170029"/>
            <a:ext cx="2697388" cy="1057288"/>
            <a:chOff x="4614316" y="8220288"/>
            <a:chExt cx="2697388" cy="1057288"/>
          </a:xfrm>
        </p:grpSpPr>
        <p:sp>
          <p:nvSpPr>
            <p:cNvPr id="61" name="角丸四角形 60"/>
            <p:cNvSpPr/>
            <p:nvPr/>
          </p:nvSpPr>
          <p:spPr>
            <a:xfrm>
              <a:off x="4614316" y="8220288"/>
              <a:ext cx="2697388" cy="1012612"/>
            </a:xfrm>
            <a:prstGeom prst="roundRect">
              <a:avLst>
                <a:gd name="adj" fmla="val 18334"/>
              </a:avLst>
            </a:prstGeom>
            <a:solidFill>
              <a:srgbClr val="00A8B0"/>
            </a:solidFill>
            <a:ln w="12700">
              <a:solidFill>
                <a:srgbClr val="00A8B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62" name="フローチャート: 処理 61"/>
            <p:cNvSpPr/>
            <p:nvPr/>
          </p:nvSpPr>
          <p:spPr>
            <a:xfrm>
              <a:off x="4614316" y="8251957"/>
              <a:ext cx="2697388" cy="491596"/>
            </a:xfrm>
            <a:prstGeom prst="flowChartProcess">
              <a:avLst/>
            </a:prstGeom>
            <a:noFill/>
            <a:ln w="28575"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500"/>
                </a:lnSpc>
                <a:spcAft>
                  <a:spcPts val="0"/>
                </a:spcAft>
              </a:pPr>
              <a:r>
                <a:rPr lang="ja-JP" sz="1300" b="1"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被害にあっても、あきらめないで</a:t>
              </a:r>
              <a:endParaRPr lang="ja-JP" sz="13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ts val="1500"/>
                </a:lnSpc>
                <a:spcAft>
                  <a:spcPts val="0"/>
                </a:spcAft>
              </a:pPr>
              <a:r>
                <a:rPr lang="ja-JP" sz="1300" b="1"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消費者ホットライン</a:t>
              </a:r>
              <a:endParaRPr lang="ja-JP" sz="13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64" name="フローチャート: 処理 63"/>
            <p:cNvSpPr/>
            <p:nvPr/>
          </p:nvSpPr>
          <p:spPr>
            <a:xfrm>
              <a:off x="4614316" y="8593681"/>
              <a:ext cx="2697388" cy="683895"/>
            </a:xfrm>
            <a:prstGeom prst="flowChartProcess">
              <a:avLst/>
            </a:prstGeom>
            <a:no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2200" b="1" kern="100" dirty="0">
                  <a:solidFill>
                    <a:srgbClr val="FFFF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☎１８８（いやや！）</a:t>
              </a:r>
              <a:endParaRPr lang="ja-JP" sz="1050" b="1" kern="100" dirty="0">
                <a:solidFill>
                  <a:srgbClr val="FFFF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spcAft>
                  <a:spcPts val="0"/>
                </a:spcAft>
              </a:pPr>
              <a:r>
                <a:rPr lang="ja-JP" sz="1200" b="1" kern="100" dirty="0">
                  <a:solidFill>
                    <a:srgbClr val="FFFF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※局番なし</a:t>
              </a:r>
              <a:endParaRPr lang="ja-JP" sz="1050" b="1" kern="100" dirty="0">
                <a:solidFill>
                  <a:srgbClr val="FFFF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pSp>
      <p:grpSp>
        <p:nvGrpSpPr>
          <p:cNvPr id="10" name="グループ化 9">
            <a:extLst>
              <a:ext uri="{FF2B5EF4-FFF2-40B4-BE49-F238E27FC236}">
                <a16:creationId xmlns:a16="http://schemas.microsoft.com/office/drawing/2014/main" id="{61FBF8A9-E7B6-4304-82AE-EE98F493F058}"/>
              </a:ext>
            </a:extLst>
          </p:cNvPr>
          <p:cNvGrpSpPr/>
          <p:nvPr/>
        </p:nvGrpSpPr>
        <p:grpSpPr>
          <a:xfrm>
            <a:off x="378471" y="6081200"/>
            <a:ext cx="6815473" cy="1908809"/>
            <a:chOff x="378471" y="6029095"/>
            <a:chExt cx="6815473" cy="1908809"/>
          </a:xfrm>
        </p:grpSpPr>
        <p:grpSp>
          <p:nvGrpSpPr>
            <p:cNvPr id="55" name="グループ化 54">
              <a:extLst>
                <a:ext uri="{FF2B5EF4-FFF2-40B4-BE49-F238E27FC236}">
                  <a16:creationId xmlns:a16="http://schemas.microsoft.com/office/drawing/2014/main" id="{3D996CA1-DC29-444C-922E-7C717D00BCF3}"/>
                </a:ext>
              </a:extLst>
            </p:cNvPr>
            <p:cNvGrpSpPr/>
            <p:nvPr/>
          </p:nvGrpSpPr>
          <p:grpSpPr>
            <a:xfrm>
              <a:off x="378471" y="6194691"/>
              <a:ext cx="6815473" cy="1743213"/>
              <a:chOff x="4566816" y="4542951"/>
              <a:chExt cx="2744887" cy="1499882"/>
            </a:xfrm>
          </p:grpSpPr>
          <p:sp>
            <p:nvSpPr>
              <p:cNvPr id="56" name="テキスト ボックス 100">
                <a:extLst>
                  <a:ext uri="{FF2B5EF4-FFF2-40B4-BE49-F238E27FC236}">
                    <a16:creationId xmlns:a16="http://schemas.microsoft.com/office/drawing/2014/main" id="{DF71055E-8348-4B21-B838-E27B856EA6CF}"/>
                  </a:ext>
                </a:extLst>
              </p:cNvPr>
              <p:cNvSpPr txBox="1"/>
              <p:nvPr/>
            </p:nvSpPr>
            <p:spPr>
              <a:xfrm>
                <a:off x="4566816" y="4542951"/>
                <a:ext cx="2744887" cy="1499882"/>
              </a:xfrm>
              <a:prstGeom prst="rect">
                <a:avLst/>
              </a:prstGeom>
              <a:solidFill>
                <a:schemeClr val="lt1"/>
              </a:solidFill>
              <a:ln w="12700">
                <a:solidFill>
                  <a:srgbClr val="C75A55"/>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000"/>
                  </a:lnSpc>
                  <a:spcAft>
                    <a:spcPts val="0"/>
                  </a:spcAft>
                </a:pPr>
                <a:r>
                  <a:rPr lang="en-US" sz="1600" kern="100">
                    <a:ln w="9525" cap="rnd" cmpd="sng" algn="ctr">
                      <a:solidFill>
                        <a:srgbClr val="000000"/>
                      </a:solidFill>
                      <a:prstDash val="solid"/>
                      <a:bevel/>
                    </a:ln>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57" name="テキスト ボックス 62">
                <a:extLst>
                  <a:ext uri="{FF2B5EF4-FFF2-40B4-BE49-F238E27FC236}">
                    <a16:creationId xmlns:a16="http://schemas.microsoft.com/office/drawing/2014/main" id="{147853DD-AFBC-4A50-83C6-126B840A21A0}"/>
                  </a:ext>
                </a:extLst>
              </p:cNvPr>
              <p:cNvSpPr txBox="1"/>
              <p:nvPr/>
            </p:nvSpPr>
            <p:spPr>
              <a:xfrm>
                <a:off x="4569495" y="4670717"/>
                <a:ext cx="2740147" cy="38316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ja-JP" altLang="en-US" sz="2000" b="1" kern="100" dirty="0">
                    <a:effectLst>
                      <a:glow rad="101600">
                        <a:schemeClr val="accent4">
                          <a:satMod val="175000"/>
                          <a:alpha val="40000"/>
                        </a:schemeClr>
                      </a:glow>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2000" b="1" kern="100" dirty="0">
                    <a:effectLst>
                      <a:glow rad="101600">
                        <a:srgbClr val="FCA904">
                          <a:alpha val="40000"/>
                        </a:srgbClr>
                      </a:glow>
                    </a:effectLst>
                    <a:latin typeface="BIZ UDゴシック" panose="020B0400000000000000" pitchFamily="49" charset="-128"/>
                    <a:ea typeface="BIZ UDゴシック" panose="020B0400000000000000" pitchFamily="49" charset="-128"/>
                    <a:cs typeface="Times New Roman" panose="02020603050405020304" pitchFamily="18" charset="0"/>
                  </a:rPr>
                  <a:t>その香り</a:t>
                </a:r>
                <a:r>
                  <a:rPr lang="ja-JP" altLang="en-US" sz="2000" b="1" kern="100" dirty="0">
                    <a:effectLst>
                      <a:glow rad="101600">
                        <a:srgbClr val="FCA904">
                          <a:alpha val="40000"/>
                        </a:srgbClr>
                      </a:glow>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sz="2000" b="1" kern="100" dirty="0">
                    <a:effectLst>
                      <a:glow rad="101600">
                        <a:srgbClr val="FCA904">
                          <a:alpha val="40000"/>
                        </a:srgbClr>
                      </a:glow>
                    </a:effectLst>
                    <a:latin typeface="BIZ UDゴシック" panose="020B0400000000000000" pitchFamily="49" charset="-128"/>
                    <a:ea typeface="BIZ UDゴシック" panose="020B0400000000000000" pitchFamily="49" charset="-128"/>
                    <a:cs typeface="Times New Roman" panose="02020603050405020304" pitchFamily="18" charset="0"/>
                  </a:rPr>
                  <a:t>困っている人</a:t>
                </a:r>
                <a:r>
                  <a:rPr lang="ja-JP" altLang="en-US" sz="2000" b="1" kern="100" dirty="0">
                    <a:effectLst>
                      <a:glow rad="101600">
                        <a:srgbClr val="FCA904">
                          <a:alpha val="40000"/>
                        </a:srgbClr>
                      </a:glow>
                    </a:effectLst>
                    <a:latin typeface="BIZ UDゴシック" panose="020B0400000000000000" pitchFamily="49" charset="-128"/>
                    <a:ea typeface="BIZ UDゴシック" panose="020B0400000000000000" pitchFamily="49" charset="-128"/>
                    <a:cs typeface="Times New Roman" panose="02020603050405020304" pitchFamily="18" charset="0"/>
                  </a:rPr>
                  <a:t>もいます</a:t>
                </a:r>
                <a:endParaRPr lang="ja-JP" sz="2000" kern="100" dirty="0">
                  <a:effectLst>
                    <a:glow rad="101600">
                      <a:srgbClr val="FCA904">
                        <a:alpha val="40000"/>
                      </a:srgbClr>
                    </a:glow>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58" name="テキスト ボックス 63">
                <a:extLst>
                  <a:ext uri="{FF2B5EF4-FFF2-40B4-BE49-F238E27FC236}">
                    <a16:creationId xmlns:a16="http://schemas.microsoft.com/office/drawing/2014/main" id="{72CA925B-233F-46A1-AF0F-62A77A16770A}"/>
                  </a:ext>
                </a:extLst>
              </p:cNvPr>
              <p:cNvSpPr txBox="1"/>
              <p:nvPr/>
            </p:nvSpPr>
            <p:spPr>
              <a:xfrm>
                <a:off x="5275028" y="5084421"/>
                <a:ext cx="1608696" cy="83725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400"/>
                  </a:lnSpc>
                  <a:spcAft>
                    <a:spcPts val="0"/>
                  </a:spcAft>
                </a:pPr>
                <a:r>
                  <a:rPr lang="ja-JP" altLang="en-US" sz="1200" kern="100" dirty="0">
                    <a:effectLst/>
                    <a:latin typeface="Century" panose="02040604050505020304" pitchFamily="18" charset="0"/>
                    <a:ea typeface="BIZ UDPゴシック" panose="020B0400000000000000" pitchFamily="50" charset="-128"/>
                    <a:cs typeface="Times New Roman" panose="02020603050405020304" pitchFamily="18" charset="0"/>
                  </a:rPr>
                  <a:t>香りの感じ方には個人差があり、自分にとって快適な香りでも困っている人もいることをご理解いただくこと、香り付き製品の使用に当たっては周囲の方々にも配慮いただくことなどを狙いとして、消費者庁、文部科学省、厚生労働省、経済産業省、環境省でポスターを作成しています。</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0" name="テキスト ボックス 69">
                <a:extLst>
                  <a:ext uri="{FF2B5EF4-FFF2-40B4-BE49-F238E27FC236}">
                    <a16:creationId xmlns:a16="http://schemas.microsoft.com/office/drawing/2014/main" id="{7FB3D898-AD7E-4D26-9F85-571BFFD01F43}"/>
                  </a:ext>
                </a:extLst>
              </p:cNvPr>
              <p:cNvSpPr txBox="1"/>
              <p:nvPr/>
            </p:nvSpPr>
            <p:spPr>
              <a:xfrm>
                <a:off x="6929624" y="5784421"/>
                <a:ext cx="318650" cy="185371"/>
              </a:xfrm>
              <a:prstGeom prst="rect">
                <a:avLst/>
              </a:prstGeom>
              <a:noFill/>
            </p:spPr>
            <p:txBody>
              <a:bodyPr wrap="square" rtlCol="0">
                <a:spAutoFit/>
              </a:bodyPr>
              <a:lstStyle/>
              <a:p>
                <a:r>
                  <a:rPr kumimoji="1" lang="ja-JP" altLang="en-US" sz="800" dirty="0">
                    <a:latin typeface="BIZ UDPゴシック" panose="020B0400000000000000" pitchFamily="50" charset="-128"/>
                    <a:ea typeface="BIZ UDPゴシック" panose="020B0400000000000000" pitchFamily="50" charset="-128"/>
                  </a:rPr>
                  <a:t>消費者庁</a:t>
                </a:r>
                <a:r>
                  <a:rPr kumimoji="1" lang="en-US" altLang="ja-JP" sz="800" dirty="0">
                    <a:latin typeface="BIZ UDPゴシック" panose="020B0400000000000000" pitchFamily="50" charset="-128"/>
                    <a:ea typeface="BIZ UDPゴシック" panose="020B0400000000000000" pitchFamily="50" charset="-128"/>
                  </a:rPr>
                  <a:t>HP</a:t>
                </a:r>
                <a:endParaRPr kumimoji="1" lang="ja-JP" altLang="en-US" sz="800" dirty="0">
                  <a:latin typeface="BIZ UDPゴシック" panose="020B0400000000000000" pitchFamily="50" charset="-128"/>
                  <a:ea typeface="BIZ UDPゴシック" panose="020B0400000000000000" pitchFamily="50" charset="-128"/>
                </a:endParaRPr>
              </a:p>
            </p:txBody>
          </p:sp>
        </p:grpSp>
        <p:pic>
          <p:nvPicPr>
            <p:cNvPr id="7" name="図 6">
              <a:hlinkClick r:id="rId10"/>
              <a:extLst>
                <a:ext uri="{FF2B5EF4-FFF2-40B4-BE49-F238E27FC236}">
                  <a16:creationId xmlns:a16="http://schemas.microsoft.com/office/drawing/2014/main" id="{F772B317-A226-489D-9831-99893EB1787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201795" y="6870531"/>
              <a:ext cx="828000" cy="828000"/>
            </a:xfrm>
            <a:prstGeom prst="rect">
              <a:avLst/>
            </a:prstGeom>
          </p:spPr>
        </p:pic>
        <p:pic>
          <p:nvPicPr>
            <p:cNvPr id="31" name="Picture 2" descr="柔軟剤のイラスト">
              <a:extLst>
                <a:ext uri="{FF2B5EF4-FFF2-40B4-BE49-F238E27FC236}">
                  <a16:creationId xmlns:a16="http://schemas.microsoft.com/office/drawing/2014/main" id="{6F01BB83-7D02-4754-9E0D-BADBAEA05191}"/>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rot="174619">
              <a:off x="914618" y="6734706"/>
              <a:ext cx="1217536" cy="1083607"/>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消臭剤・芳香剤のスプレーのイラスト">
              <a:extLst>
                <a:ext uri="{FF2B5EF4-FFF2-40B4-BE49-F238E27FC236}">
                  <a16:creationId xmlns:a16="http://schemas.microsoft.com/office/drawing/2014/main" id="{547DAC65-70D8-48C1-B50A-F570A3873F37}"/>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rot="19896414">
              <a:off x="415501" y="6944271"/>
              <a:ext cx="895156" cy="881728"/>
            </a:xfrm>
            <a:prstGeom prst="rect">
              <a:avLst/>
            </a:prstGeom>
            <a:noFill/>
            <a:extLst>
              <a:ext uri="{909E8E84-426E-40DD-AFC4-6F175D3DCCD1}">
                <a14:hiddenFill xmlns:a14="http://schemas.microsoft.com/office/drawing/2010/main">
                  <a:solidFill>
                    <a:srgbClr val="FFFFFF"/>
                  </a:solidFill>
                </a14:hiddenFill>
              </a:ext>
            </a:extLst>
          </p:spPr>
        </p:pic>
        <p:sp>
          <p:nvSpPr>
            <p:cNvPr id="36" name="角丸四角形吹き出し 20">
              <a:extLst>
                <a:ext uri="{FF2B5EF4-FFF2-40B4-BE49-F238E27FC236}">
                  <a16:creationId xmlns:a16="http://schemas.microsoft.com/office/drawing/2014/main" id="{632D7288-547B-430D-95FA-E1157A5B3C7A}"/>
                </a:ext>
              </a:extLst>
            </p:cNvPr>
            <p:cNvSpPr/>
            <p:nvPr/>
          </p:nvSpPr>
          <p:spPr>
            <a:xfrm>
              <a:off x="534870" y="6029095"/>
              <a:ext cx="1847295" cy="331255"/>
            </a:xfrm>
            <a:prstGeom prst="wedgeRoundRectCallout">
              <a:avLst>
                <a:gd name="adj1" fmla="val -3770"/>
                <a:gd name="adj2" fmla="val 76730"/>
                <a:gd name="adj3" fmla="val 16667"/>
              </a:avLst>
            </a:prstGeom>
            <a:solidFill>
              <a:srgbClr val="FCA904"/>
            </a:solidFill>
            <a:ln w="6350">
              <a:solidFill>
                <a:srgbClr val="FCA904"/>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kumimoji="1" lang="ja-JP" altLang="en-US" sz="1600" b="1" dirty="0">
                  <a:solidFill>
                    <a:schemeClr val="bg1"/>
                  </a:solidFill>
                  <a:latin typeface="BIZ UDゴシック" panose="020B0400000000000000" pitchFamily="49" charset="-128"/>
                  <a:ea typeface="BIZ UDゴシック" panose="020B0400000000000000" pitchFamily="49" charset="-128"/>
                </a:rPr>
                <a:t>知ってください</a:t>
              </a:r>
              <a:r>
                <a:rPr kumimoji="1" lang="en-US" altLang="ja-JP" sz="1600" b="1" dirty="0">
                  <a:solidFill>
                    <a:schemeClr val="bg1"/>
                  </a:solidFill>
                  <a:latin typeface="BIZ UDゴシック" panose="020B0400000000000000" pitchFamily="49" charset="-128"/>
                  <a:ea typeface="BIZ UDゴシック" panose="020B0400000000000000" pitchFamily="49" charset="-128"/>
                </a:rPr>
                <a:t>!!</a:t>
              </a:r>
              <a:endParaRPr kumimoji="1" lang="ja-JP" altLang="en-US" sz="1600" b="1" dirty="0">
                <a:solidFill>
                  <a:schemeClr val="bg1"/>
                </a:solidFill>
                <a:latin typeface="BIZ UDゴシック" panose="020B0400000000000000" pitchFamily="49" charset="-128"/>
                <a:ea typeface="BIZ UDゴシック" panose="020B0400000000000000" pitchFamily="49" charset="-128"/>
              </a:endParaRPr>
            </a:p>
          </p:txBody>
        </p:sp>
        <p:sp>
          <p:nvSpPr>
            <p:cNvPr id="37" name="角丸四角形吹き出し 20">
              <a:extLst>
                <a:ext uri="{FF2B5EF4-FFF2-40B4-BE49-F238E27FC236}">
                  <a16:creationId xmlns:a16="http://schemas.microsoft.com/office/drawing/2014/main" id="{F89497AE-106F-4B05-BA3D-4D020F98CF72}"/>
                </a:ext>
              </a:extLst>
            </p:cNvPr>
            <p:cNvSpPr/>
            <p:nvPr/>
          </p:nvSpPr>
          <p:spPr>
            <a:xfrm>
              <a:off x="6024060" y="6585857"/>
              <a:ext cx="1080745" cy="233786"/>
            </a:xfrm>
            <a:prstGeom prst="wedgeRoundRectCallout">
              <a:avLst>
                <a:gd name="adj1" fmla="val 13661"/>
                <a:gd name="adj2" fmla="val 82842"/>
                <a:gd name="adj3" fmla="val 16667"/>
              </a:avLst>
            </a:prstGeom>
            <a:solidFill>
              <a:schemeClr val="accent4">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kumimoji="1" lang="ja-JP" altLang="en-US" sz="900" dirty="0">
                  <a:solidFill>
                    <a:schemeClr val="tx1"/>
                  </a:solidFill>
                  <a:latin typeface="BIZ UDPゴシック" panose="020B0400000000000000" pitchFamily="50" charset="-128"/>
                  <a:ea typeface="BIZ UDPゴシック" panose="020B0400000000000000" pitchFamily="50" charset="-128"/>
                </a:rPr>
                <a:t>ポスターはこちら</a:t>
              </a:r>
            </a:p>
          </p:txBody>
        </p:sp>
      </p:grpSp>
      <p:sp>
        <p:nvSpPr>
          <p:cNvPr id="11" name="テキスト ボックス 100">
            <a:extLst>
              <a:ext uri="{FF2B5EF4-FFF2-40B4-BE49-F238E27FC236}">
                <a16:creationId xmlns:a16="http://schemas.microsoft.com/office/drawing/2014/main" id="{4871185F-94A7-725A-97EE-7E8839F13253}"/>
              </a:ext>
            </a:extLst>
          </p:cNvPr>
          <p:cNvSpPr txBox="1"/>
          <p:nvPr/>
        </p:nvSpPr>
        <p:spPr>
          <a:xfrm>
            <a:off x="378471" y="510668"/>
            <a:ext cx="6810356" cy="5410985"/>
          </a:xfrm>
          <a:prstGeom prst="rect">
            <a:avLst/>
          </a:prstGeom>
          <a:solidFill>
            <a:schemeClr val="lt1"/>
          </a:solidFill>
          <a:ln w="12700">
            <a:solidFill>
              <a:srgbClr val="1F4E79"/>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000"/>
              </a:lnSpc>
              <a:spcAft>
                <a:spcPts val="0"/>
              </a:spcAft>
            </a:pPr>
            <a:r>
              <a:rPr lang="en-US" sz="1600" kern="100" dirty="0">
                <a:ln w="9525" cap="rnd" cmpd="sng" algn="ctr">
                  <a:solidFill>
                    <a:srgbClr val="000000"/>
                  </a:solidFill>
                  <a:prstDash val="solid"/>
                  <a:bevel/>
                </a:ln>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正方形/長方形 8">
            <a:extLst>
              <a:ext uri="{FF2B5EF4-FFF2-40B4-BE49-F238E27FC236}">
                <a16:creationId xmlns:a16="http://schemas.microsoft.com/office/drawing/2014/main" id="{D1773169-17E2-4EDC-A83B-5C2F1B72B99A}"/>
              </a:ext>
            </a:extLst>
          </p:cNvPr>
          <p:cNvSpPr/>
          <p:nvPr/>
        </p:nvSpPr>
        <p:spPr>
          <a:xfrm>
            <a:off x="550223" y="936197"/>
            <a:ext cx="5852080" cy="800219"/>
          </a:xfrm>
          <a:prstGeom prst="rect">
            <a:avLst/>
          </a:prstGeom>
          <a:noFill/>
        </p:spPr>
        <p:txBody>
          <a:bodyPr wrap="square" lIns="91440" tIns="45720" rIns="91440" bIns="45720">
            <a:spAutoFit/>
          </a:bodyPr>
          <a:lstStyle/>
          <a:p>
            <a:r>
              <a:rPr lang="ja-JP" altLang="en-US" sz="2300" b="1" cap="none" spc="0" dirty="0">
                <a:ln w="0"/>
                <a:solidFill>
                  <a:srgbClr val="1F4E79"/>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ついうっかり</a:t>
            </a:r>
            <a:r>
              <a:rPr lang="ja-JP" altLang="en-US" sz="2200" cap="none" spc="0" dirty="0">
                <a:ln w="0"/>
                <a:solidFill>
                  <a:srgbClr val="1F4E79"/>
                </a:solidFill>
                <a:latin typeface="BIZ UDゴシック" panose="020B0400000000000000" pitchFamily="49" charset="-128"/>
                <a:ea typeface="BIZ UDゴシック" panose="020B0400000000000000" pitchFamily="49" charset="-128"/>
              </a:rPr>
              <a:t>が思わぬ事故にならないように</a:t>
            </a:r>
            <a:endParaRPr lang="en-US" altLang="ja-JP" sz="2200" cap="none" spc="0" dirty="0">
              <a:ln w="0"/>
              <a:solidFill>
                <a:srgbClr val="1F4E79"/>
              </a:solidFill>
              <a:latin typeface="BIZ UDゴシック" panose="020B0400000000000000" pitchFamily="49" charset="-128"/>
              <a:ea typeface="BIZ UDゴシック" panose="020B0400000000000000" pitchFamily="49" charset="-128"/>
            </a:endParaRPr>
          </a:p>
          <a:p>
            <a:r>
              <a:rPr lang="ja-JP" altLang="en-US" sz="2200" cap="none" spc="0" dirty="0">
                <a:ln w="0"/>
                <a:solidFill>
                  <a:srgbClr val="1F4E79"/>
                </a:solidFill>
                <a:latin typeface="BIZ UDゴシック" panose="020B0400000000000000" pitchFamily="49" charset="-128"/>
                <a:ea typeface="BIZ UDゴシック" panose="020B0400000000000000" pitchFamily="49" charset="-128"/>
              </a:rPr>
              <a:t>製品は</a:t>
            </a:r>
            <a:r>
              <a:rPr lang="ja-JP" altLang="en-US" sz="2300" b="1" cap="none" spc="0" dirty="0">
                <a:ln w="0"/>
                <a:solidFill>
                  <a:srgbClr val="1F4E79"/>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正しく</a:t>
            </a:r>
            <a:r>
              <a:rPr lang="ja-JP" altLang="en-US" sz="2200" cap="none" spc="0" dirty="0">
                <a:ln w="0"/>
                <a:solidFill>
                  <a:srgbClr val="1F4E79"/>
                </a:solidFill>
                <a:latin typeface="BIZ UDゴシック" panose="020B0400000000000000" pitchFamily="49" charset="-128"/>
                <a:ea typeface="BIZ UDゴシック" panose="020B0400000000000000" pitchFamily="49" charset="-128"/>
              </a:rPr>
              <a:t>使いましょう！</a:t>
            </a:r>
          </a:p>
        </p:txBody>
      </p:sp>
      <p:sp>
        <p:nvSpPr>
          <p:cNvPr id="3" name="四角形: 角を丸くする 2">
            <a:extLst>
              <a:ext uri="{FF2B5EF4-FFF2-40B4-BE49-F238E27FC236}">
                <a16:creationId xmlns:a16="http://schemas.microsoft.com/office/drawing/2014/main" id="{116721D4-E939-40A4-897C-0F182983E252}"/>
              </a:ext>
            </a:extLst>
          </p:cNvPr>
          <p:cNvSpPr/>
          <p:nvPr/>
        </p:nvSpPr>
        <p:spPr>
          <a:xfrm>
            <a:off x="850379" y="238100"/>
            <a:ext cx="5812618" cy="545698"/>
          </a:xfrm>
          <a:prstGeom prst="roundRect">
            <a:avLst/>
          </a:prstGeom>
          <a:solidFill>
            <a:srgbClr val="1F4E79"/>
          </a:solidFill>
          <a:ln>
            <a:solidFill>
              <a:srgbClr val="1F4E79"/>
            </a:solidFill>
          </a:ln>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tIns="180000" bIns="180000" rtlCol="0" anchor="ctr"/>
          <a:lstStyle/>
          <a:p>
            <a:pPr algn="ctr"/>
            <a:r>
              <a:rPr kumimoji="1" lang="ja-JP" altLang="en-US" sz="2400" b="1" dirty="0">
                <a:solidFill>
                  <a:schemeClr val="bg1"/>
                </a:solidFill>
                <a:latin typeface="BIZ UDゴシック" panose="020B0400000000000000" pitchFamily="49" charset="-128"/>
                <a:ea typeface="BIZ UDゴシック" panose="020B0400000000000000" pitchFamily="49" charset="-128"/>
              </a:rPr>
              <a:t>コードや配線の事故が多発しています！</a:t>
            </a:r>
          </a:p>
        </p:txBody>
      </p:sp>
      <p:sp>
        <p:nvSpPr>
          <p:cNvPr id="4" name="テキスト ボックス 3">
            <a:extLst>
              <a:ext uri="{FF2B5EF4-FFF2-40B4-BE49-F238E27FC236}">
                <a16:creationId xmlns:a16="http://schemas.microsoft.com/office/drawing/2014/main" id="{CD01CDB0-EC2A-4B10-9E7B-26BB13B74845}"/>
              </a:ext>
            </a:extLst>
          </p:cNvPr>
          <p:cNvSpPr txBox="1"/>
          <p:nvPr/>
        </p:nvSpPr>
        <p:spPr>
          <a:xfrm>
            <a:off x="5063767" y="5564028"/>
            <a:ext cx="2117540" cy="253916"/>
          </a:xfrm>
          <a:prstGeom prst="rect">
            <a:avLst/>
          </a:prstGeom>
          <a:noFill/>
        </p:spPr>
        <p:txBody>
          <a:bodyPr wrap="square" rtlCol="0">
            <a:spAutoFit/>
          </a:bodyPr>
          <a:lstStyle/>
          <a:p>
            <a:r>
              <a:rPr kumimoji="1" lang="zh-TW" altLang="en-US" sz="1000" dirty="0">
                <a:solidFill>
                  <a:srgbClr val="1F4E79"/>
                </a:solidFill>
                <a:latin typeface="BIZ UDゴシック" panose="020B0400000000000000" pitchFamily="49" charset="-128"/>
                <a:ea typeface="BIZ UDゴシック" panose="020B0400000000000000" pitchFamily="49" charset="-128"/>
              </a:rPr>
              <a:t>引用：製品評価技術基盤機構</a:t>
            </a:r>
            <a:r>
              <a:rPr kumimoji="1" lang="en-US" altLang="ja-JP" sz="1000" dirty="0">
                <a:solidFill>
                  <a:srgbClr val="1F4E79"/>
                </a:solidFill>
                <a:latin typeface="BIZ UDゴシック" panose="020B0400000000000000" pitchFamily="49" charset="-128"/>
                <a:ea typeface="BIZ UDゴシック" panose="020B0400000000000000" pitchFamily="49" charset="-128"/>
              </a:rPr>
              <a:t>NITE</a:t>
            </a:r>
            <a:endParaRPr kumimoji="1" lang="ja-JP" altLang="en-US" sz="1000" dirty="0">
              <a:solidFill>
                <a:srgbClr val="1F4E79"/>
              </a:solidFill>
              <a:latin typeface="BIZ UDゴシック" panose="020B0400000000000000" pitchFamily="49" charset="-128"/>
              <a:ea typeface="BIZ UDゴシック" panose="020B0400000000000000" pitchFamily="49" charset="-128"/>
            </a:endParaRPr>
          </a:p>
        </p:txBody>
      </p:sp>
      <p:pic>
        <p:nvPicPr>
          <p:cNvPr id="25" name="図 24">
            <a:extLst>
              <a:ext uri="{FF2B5EF4-FFF2-40B4-BE49-F238E27FC236}">
                <a16:creationId xmlns:a16="http://schemas.microsoft.com/office/drawing/2014/main" id="{BAA21CF3-961B-4F32-9326-EC95555C22D2}"/>
              </a:ext>
            </a:extLst>
          </p:cNvPr>
          <p:cNvPicPr>
            <a:picLocks noChangeAspect="1"/>
          </p:cNvPicPr>
          <p:nvPr/>
        </p:nvPicPr>
        <p:blipFill>
          <a:blip r:embed="rId14"/>
          <a:stretch>
            <a:fillRect/>
          </a:stretch>
        </p:blipFill>
        <p:spPr>
          <a:xfrm>
            <a:off x="401262" y="1910453"/>
            <a:ext cx="6774059" cy="3592896"/>
          </a:xfrm>
          <a:prstGeom prst="rect">
            <a:avLst/>
          </a:prstGeom>
          <a:effectLst/>
        </p:spPr>
      </p:pic>
      <p:grpSp>
        <p:nvGrpSpPr>
          <p:cNvPr id="23" name="グループ化 22">
            <a:extLst>
              <a:ext uri="{FF2B5EF4-FFF2-40B4-BE49-F238E27FC236}">
                <a16:creationId xmlns:a16="http://schemas.microsoft.com/office/drawing/2014/main" id="{7DDE8162-4A3A-4884-B83F-95666590DE7C}"/>
              </a:ext>
            </a:extLst>
          </p:cNvPr>
          <p:cNvGrpSpPr/>
          <p:nvPr/>
        </p:nvGrpSpPr>
        <p:grpSpPr>
          <a:xfrm>
            <a:off x="6200720" y="380051"/>
            <a:ext cx="1325512" cy="1611134"/>
            <a:chOff x="6122325" y="238964"/>
            <a:chExt cx="1325512" cy="1611134"/>
          </a:xfrm>
        </p:grpSpPr>
        <p:pic>
          <p:nvPicPr>
            <p:cNvPr id="16" name="図 15">
              <a:extLst>
                <a:ext uri="{FF2B5EF4-FFF2-40B4-BE49-F238E27FC236}">
                  <a16:creationId xmlns:a16="http://schemas.microsoft.com/office/drawing/2014/main" id="{CAE5DBD1-E156-4663-A757-D92BA4D8F518}"/>
                </a:ext>
              </a:extLst>
            </p:cNvPr>
            <p:cNvPicPr>
              <a:picLocks noChangeAspect="1"/>
            </p:cNvPicPr>
            <p:nvPr/>
          </p:nvPicPr>
          <p:blipFill>
            <a:blip r:embed="rId15"/>
            <a:stretch>
              <a:fillRect/>
            </a:stretch>
          </p:blipFill>
          <p:spPr>
            <a:xfrm flipH="1">
              <a:off x="6206876" y="238964"/>
              <a:ext cx="1169036" cy="1345539"/>
            </a:xfrm>
            <a:prstGeom prst="rect">
              <a:avLst/>
            </a:prstGeom>
            <a:noFill/>
          </p:spPr>
        </p:pic>
        <p:sp>
          <p:nvSpPr>
            <p:cNvPr id="22" name="星: 12 pt 21">
              <a:extLst>
                <a:ext uri="{FF2B5EF4-FFF2-40B4-BE49-F238E27FC236}">
                  <a16:creationId xmlns:a16="http://schemas.microsoft.com/office/drawing/2014/main" id="{5E8DA745-B5F6-42CB-8163-DF7249BF2E84}"/>
                </a:ext>
              </a:extLst>
            </p:cNvPr>
            <p:cNvSpPr>
              <a:spLocks noChangeAspect="1"/>
            </p:cNvSpPr>
            <p:nvPr/>
          </p:nvSpPr>
          <p:spPr>
            <a:xfrm>
              <a:off x="6122325" y="1202098"/>
              <a:ext cx="1325512" cy="648000"/>
            </a:xfrm>
            <a:prstGeom prst="star12">
              <a:avLst>
                <a:gd name="adj" fmla="val 34841"/>
              </a:avLst>
            </a:prstGeom>
            <a:solidFill>
              <a:srgbClr val="FFFF00"/>
            </a:solidFill>
            <a:ln w="31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F1C13C55-DE45-44D3-942A-940C77BDA4E1}"/>
                </a:ext>
              </a:extLst>
            </p:cNvPr>
            <p:cNvPicPr>
              <a:picLocks noChangeAspect="1"/>
            </p:cNvPicPr>
            <p:nvPr/>
          </p:nvPicPr>
          <p:blipFill rotWithShape="1">
            <a:blip r:embed="rId16"/>
            <a:srcRect t="73263"/>
            <a:stretch/>
          </p:blipFill>
          <p:spPr>
            <a:xfrm>
              <a:off x="6161717" y="1337041"/>
              <a:ext cx="1258922" cy="396000"/>
            </a:xfrm>
            <a:prstGeom prst="rect">
              <a:avLst/>
            </a:prstGeom>
          </p:spPr>
        </p:pic>
      </p:grpSp>
    </p:spTree>
    <p:extLst>
      <p:ext uri="{BB962C8B-B14F-4D97-AF65-F5344CB8AC3E}">
        <p14:creationId xmlns:p14="http://schemas.microsoft.com/office/powerpoint/2010/main" val="16235892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484</Words>
  <Application>Microsoft Office PowerPoint</Application>
  <PresentationFormat>ユーザー設定</PresentationFormat>
  <Paragraphs>53</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BIZ UDPゴシック</vt:lpstr>
      <vt:lpstr>BIZ UDゴシック</vt:lpstr>
      <vt:lpstr>ＭＳ ゴシック</vt:lpstr>
      <vt:lpstr>游ゴシック</vt:lpstr>
      <vt:lpstr>Arial</vt:lpstr>
      <vt:lpstr>Calibri</vt:lpstr>
      <vt:lpstr>Calibri Light</vt:lpstr>
      <vt:lpstr>Century</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2022-05-12T07:52:14Z</dcterms:created>
  <dcterms:modified xsi:type="dcterms:W3CDTF">2023-11-20T06:13:04Z</dcterms:modified>
</cp:coreProperties>
</file>