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A904"/>
    <a:srgbClr val="EAB200"/>
    <a:srgbClr val="FFED01"/>
    <a:srgbClr val="AEF836"/>
    <a:srgbClr val="C9FA7A"/>
    <a:srgbClr val="BCE292"/>
    <a:srgbClr val="FFFF81"/>
    <a:srgbClr val="FFFF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snapToGrid="0">
      <p:cViewPr varScale="1">
        <p:scale>
          <a:sx n="47" d="100"/>
          <a:sy n="47" d="100"/>
        </p:scale>
        <p:origin x="18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2023/11/15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ity.osaka.lg.jp/contents/wdu010/troublesoudan/" TargetMode="External"/><Relationship Id="rId13" Type="http://schemas.openxmlformats.org/officeDocument/2006/relationships/image" Target="../media/image12.png"/><Relationship Id="rId3" Type="http://schemas.openxmlformats.org/officeDocument/2006/relationships/hyperlink" Target="https://www.city.osaka.lg.jp/lnet/" TargetMode="External"/><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hyperlink" Target="https://www.pref.osaka.lg.jp/shouhi/" TargetMode="External"/><Relationship Id="rId1" Type="http://schemas.openxmlformats.org/officeDocument/2006/relationships/slideLayout" Target="../slideLayouts/slideLayout2.xml"/><Relationship Id="rId6" Type="http://schemas.openxmlformats.org/officeDocument/2006/relationships/hyperlink" Target="https://osaka-shouhi.jp/" TargetMode="External"/><Relationship Id="rId11" Type="http://schemas.openxmlformats.org/officeDocument/2006/relationships/image" Target="../media/image10.png"/><Relationship Id="rId5" Type="http://schemas.openxmlformats.org/officeDocument/2006/relationships/image" Target="../media/image6.jpeg"/><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0"/>
            <a:ext cx="7562170" cy="2054203"/>
          </a:xfrm>
          <a:prstGeom prst="rect">
            <a:avLst/>
          </a:prstGeom>
          <a:solidFill>
            <a:schemeClr val="bg1"/>
          </a:solidFill>
        </p:spPr>
        <p:txBody>
          <a:bodyPr wrap="square" rtlCol="0">
            <a:spAutoFit/>
          </a:bodyPr>
          <a:lstStyle/>
          <a:p>
            <a:endParaRPr kumimoji="1" lang="ja-JP" altLang="en-US" dirty="0"/>
          </a:p>
        </p:txBody>
      </p:sp>
      <p:sp>
        <p:nvSpPr>
          <p:cNvPr id="14" name="正方形/長方形 13"/>
          <p:cNvSpPr/>
          <p:nvPr/>
        </p:nvSpPr>
        <p:spPr>
          <a:xfrm>
            <a:off x="0" y="0"/>
            <a:ext cx="7559675" cy="10691813"/>
          </a:xfrm>
          <a:prstGeom prst="rect">
            <a:avLst/>
          </a:prstGeom>
          <a:noFill/>
          <a:ln w="889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横巻き 5"/>
          <p:cNvSpPr/>
          <p:nvPr/>
        </p:nvSpPr>
        <p:spPr>
          <a:xfrm>
            <a:off x="530564" y="2088493"/>
            <a:ext cx="6477000" cy="925830"/>
          </a:xfrm>
          <a:prstGeom prst="horizontalScroll">
            <a:avLst>
              <a:gd name="adj" fmla="val 15475"/>
            </a:avLst>
          </a:prstGeom>
          <a:solidFill>
            <a:schemeClr val="accent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テキスト ボックス 56"/>
          <p:cNvSpPr txBox="1"/>
          <p:nvPr/>
        </p:nvSpPr>
        <p:spPr>
          <a:xfrm>
            <a:off x="611526" y="2327570"/>
            <a:ext cx="6334125" cy="447675"/>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ctr">
              <a:spcAft>
                <a:spcPts val="0"/>
              </a:spcAft>
            </a:pPr>
            <a:r>
              <a:rPr lang="ja-JP" sz="2400" kern="100" dirty="0">
                <a:ln>
                  <a:noFill/>
                </a:ln>
                <a:solidFill>
                  <a:srgbClr val="FFFFFF"/>
                </a:solidFill>
                <a:effectLst>
                  <a:outerShdw blurRad="38100" dist="19050" dir="2700000" algn="tl">
                    <a:schemeClr val="dk1">
                      <a:alpha val="40000"/>
                    </a:schemeClr>
                  </a:outerShdw>
                </a:effectLst>
                <a:latin typeface="Century" panose="02040604050505020304" pitchFamily="18" charset="0"/>
                <a:ea typeface="HGP創英角ｺﾞｼｯｸUB" panose="020B0900000000000000" pitchFamily="50" charset="-128"/>
                <a:cs typeface="Times New Roman" panose="02020603050405020304" pitchFamily="18" charset="0"/>
              </a:rPr>
              <a:t>令和</a:t>
            </a:r>
            <a:r>
              <a:rPr lang="ja-JP" altLang="en-US" sz="2400" kern="100" dirty="0">
                <a:solidFill>
                  <a:srgbClr val="FFFFFF"/>
                </a:solidFill>
                <a:effectLst>
                  <a:outerShdw blurRad="38100" dist="19050" dir="2700000" algn="tl">
                    <a:schemeClr val="dk1">
                      <a:alpha val="40000"/>
                    </a:schemeClr>
                  </a:outerShdw>
                </a:effectLst>
                <a:latin typeface="Century" panose="02040604050505020304" pitchFamily="18" charset="0"/>
                <a:ea typeface="HGP創英角ｺﾞｼｯｸUB" panose="020B0900000000000000" pitchFamily="50" charset="-128"/>
                <a:cs typeface="Times New Roman" panose="02020603050405020304" pitchFamily="18" charset="0"/>
              </a:rPr>
              <a:t>４</a:t>
            </a:r>
            <a:r>
              <a:rPr lang="ja-JP" sz="2400" kern="100" dirty="0">
                <a:ln>
                  <a:noFill/>
                </a:ln>
                <a:solidFill>
                  <a:srgbClr val="FFFFFF"/>
                </a:solidFill>
                <a:effectLst>
                  <a:outerShdw blurRad="38100" dist="19050" dir="2700000" algn="tl">
                    <a:schemeClr val="dk1">
                      <a:alpha val="40000"/>
                    </a:schemeClr>
                  </a:outerShdw>
                </a:effectLst>
                <a:latin typeface="Century" panose="02040604050505020304" pitchFamily="18" charset="0"/>
                <a:ea typeface="HGP創英角ｺﾞｼｯｸUB" panose="020B0900000000000000" pitchFamily="50" charset="-128"/>
                <a:cs typeface="Times New Roman" panose="02020603050405020304" pitchFamily="18" charset="0"/>
              </a:rPr>
              <a:t>年度　大阪府内の消費生活相談の概要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フローチャート: 処理 7"/>
          <p:cNvSpPr/>
          <p:nvPr/>
        </p:nvSpPr>
        <p:spPr>
          <a:xfrm>
            <a:off x="206714" y="3063239"/>
            <a:ext cx="7143750" cy="2757487"/>
          </a:xfrm>
          <a:prstGeom prst="flowChartProcess">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2100"/>
              </a:lnSpc>
              <a:spcAft>
                <a:spcPts val="0"/>
              </a:spcAft>
            </a:pPr>
            <a:r>
              <a:rPr lang="en-US" sz="1600" kern="100" dirty="0">
                <a:solidFill>
                  <a:srgbClr val="000000"/>
                </a:solidFill>
                <a:effectLst/>
                <a:latin typeface="Segoe UI Symbol" panose="020B0502040204020203" pitchFamily="34" charset="0"/>
                <a:ea typeface="BIZ UDPゴシック" panose="020B0400000000000000" pitchFamily="50" charset="-128"/>
                <a:cs typeface="Segoe UI Symbol" panose="020B0502040204020203" pitchFamily="34" charset="0"/>
              </a:rPr>
              <a:t>☑</a:t>
            </a:r>
            <a:r>
              <a:rPr lang="ja-JP" altLang="en-US" sz="1600" kern="100" dirty="0">
                <a:solidFill>
                  <a:srgbClr val="000000"/>
                </a:solidFill>
                <a:effectLst/>
                <a:latin typeface="Segoe UI Symbol" panose="020B0502040204020203" pitchFamily="34" charset="0"/>
                <a:ea typeface="BIZ UDPゴシック" panose="020B0400000000000000" pitchFamily="50" charset="-128"/>
                <a:cs typeface="Segoe UI Symbol" panose="020B0502040204020203" pitchFamily="34" charset="0"/>
              </a:rPr>
              <a:t>　</a:t>
            </a:r>
            <a:r>
              <a:rPr lang="ja-JP"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相談件数　</a:t>
            </a:r>
            <a:r>
              <a:rPr lang="en-US"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72,858</a:t>
            </a:r>
            <a:r>
              <a:rPr lang="ja-JP"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　（前年度から</a:t>
            </a:r>
            <a:r>
              <a:rPr lang="en-US" altLang="ja-JP"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2,061</a:t>
            </a:r>
            <a:r>
              <a:rPr lang="ja-JP"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a:t>
            </a:r>
            <a:r>
              <a:rPr lang="ja-JP" altLang="en-US"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増加</a:t>
            </a:r>
            <a:r>
              <a:rPr lang="ja-JP" sz="1400" u="sng"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266700" algn="just">
              <a:lnSpc>
                <a:spcPts val="2100"/>
              </a:lnSpc>
              <a:spcAft>
                <a:spcPts val="0"/>
              </a:spcAft>
            </a:pPr>
            <a:r>
              <a:rPr lang="en-US" alt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（うち大阪市</a:t>
            </a:r>
            <a:r>
              <a:rPr lang="en-US" altLang="ja-JP" sz="14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18</a:t>
            </a:r>
            <a:r>
              <a:rPr 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,795</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　前年度から</a:t>
            </a:r>
            <a:r>
              <a:rPr lang="en-US" alt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76</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件減少）</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2100"/>
              </a:lnSpc>
              <a:spcAft>
                <a:spcPts val="0"/>
              </a:spcAft>
            </a:pPr>
            <a:r>
              <a:rPr lang="en-US" sz="16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　</a:t>
            </a:r>
            <a:r>
              <a:rPr 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歳未満の</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若者の相談</a:t>
            </a:r>
            <a:r>
              <a:rPr lang="ja-JP" altLang="en-US" sz="1400"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件数は</a:t>
            </a:r>
            <a:r>
              <a:rPr lang="en-US" alt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8,750</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で、相談全体に占める割合は</a:t>
            </a:r>
            <a:r>
              <a:rPr lang="ja-JP" altLang="en-US"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横ばい</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2100"/>
              </a:lnSpc>
              <a:spcAft>
                <a:spcPts val="0"/>
              </a:spcAft>
            </a:pPr>
            <a:r>
              <a:rPr lang="en-US" sz="16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　</a:t>
            </a:r>
            <a:r>
              <a:rPr 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歳以上の</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高齢者の相談件数は</a:t>
            </a:r>
            <a:r>
              <a:rPr lang="en-US" alt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a:t>
            </a:r>
            <a:r>
              <a:rPr lang="en-US"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,673</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件</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で</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、相談全体に占める割合は</a:t>
            </a:r>
            <a:r>
              <a:rPr lang="ja-JP" altLang="en-US" sz="1400"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横ばい</a:t>
            </a:r>
            <a:endParaRPr lang="ja-JP" sz="105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66700" indent="-266700" algn="just">
              <a:lnSpc>
                <a:spcPts val="2100"/>
              </a:lnSpc>
              <a:spcAft>
                <a:spcPts val="0"/>
              </a:spcAft>
            </a:pPr>
            <a:r>
              <a:rPr lang="en-US" sz="16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どの年代でも</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、商品・役務別の相談件数では</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化粧品</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健康食品</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に関する相談が</a:t>
            </a:r>
            <a:br>
              <a:rPr 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br>
            <a:r>
              <a:rPr 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多く、</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「定期購入トラブル」</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4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が原因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66700" indent="-266700" algn="just">
              <a:lnSpc>
                <a:spcPts val="1900"/>
              </a:lnSpc>
              <a:spcAft>
                <a:spcPts val="0"/>
              </a:spcAft>
            </a:pPr>
            <a:r>
              <a:rPr lang="en-US" sz="16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新型コロナウイルス感染症関連の相談件数は</a:t>
            </a:r>
            <a:r>
              <a:rPr lang="en-US" altLang="ja-JP" sz="14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1,013</a:t>
            </a:r>
            <a:r>
              <a:rPr lang="ja-JP" sz="14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件で、</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前年度から</a:t>
            </a:r>
            <a:r>
              <a:rPr lang="en-US" altLang="ja-JP"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1,831</a:t>
            </a:r>
            <a:r>
              <a:rPr lang="ja-JP" altLang="en-US"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件減少</a:t>
            </a:r>
            <a:endParaRPr lang="en-US" altLang="ja-JP" sz="14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endParaRPr>
          </a:p>
          <a:p>
            <a:pPr marL="266700" indent="-266700" algn="just">
              <a:lnSpc>
                <a:spcPts val="1900"/>
              </a:lnSpc>
              <a:spcAft>
                <a:spcPts val="0"/>
              </a:spcAft>
            </a:pPr>
            <a:r>
              <a:rPr lang="en-US" altLang="ja-JP" sz="1600" kern="100" dirty="0">
                <a:solidFill>
                  <a:srgbClr val="000000"/>
                </a:solidFill>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　「霊感商法」を含む「開運商法」に関する相談件数は</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96</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件で、</a:t>
            </a:r>
            <a:r>
              <a:rPr lang="ja-JP" altLang="en-US" sz="1400" kern="10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前年度から３９件増加</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66700" indent="-266700" algn="just">
              <a:lnSpc>
                <a:spcPts val="1700"/>
              </a:lnSpc>
              <a:spcAft>
                <a:spcPts val="0"/>
              </a:spcAft>
            </a:pPr>
            <a:r>
              <a:rPr lang="ja-JP" sz="14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sz="8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）定期購入トラブルとは</a:t>
            </a:r>
            <a:r>
              <a:rPr lang="ja-JP" altLang="en-US" sz="10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「『お試し〇〇円』や『初回限定無料』など、通常より低価格で購入できると表示しながらも</a:t>
            </a:r>
            <a:br>
              <a:rPr lang="en-US" sz="10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br>
            <a:r>
              <a:rPr lang="ja-JP" sz="10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altLang="en-US" sz="10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　　</a:t>
            </a:r>
            <a:r>
              <a:rPr lang="ja-JP" sz="1000" kern="100" dirty="0">
                <a:solidFill>
                  <a:srgbClr val="000000"/>
                </a:solidFill>
                <a:effectLst/>
                <a:latin typeface="BIZ UDPゴシック" panose="020B0400000000000000" pitchFamily="50" charset="-128"/>
                <a:ea typeface="BIZ UDPゴシック" panose="020B0400000000000000" pitchFamily="50" charset="-128"/>
                <a:cs typeface="Segoe UI Symbol" panose="020B0502040204020203" pitchFamily="34" charset="0"/>
              </a:rPr>
              <a:t>実際は複数回の購入が条件である定期購入だった」というようなトラブルのこと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nvGrpSpPr>
          <p:cNvPr id="3" name="グループ化 2"/>
          <p:cNvGrpSpPr/>
          <p:nvPr/>
        </p:nvGrpSpPr>
        <p:grpSpPr>
          <a:xfrm>
            <a:off x="5459730" y="741059"/>
            <a:ext cx="1170539" cy="1152000"/>
            <a:chOff x="5421630" y="673992"/>
            <a:chExt cx="1170539" cy="1152000"/>
          </a:xfrm>
        </p:grpSpPr>
        <p:sp>
          <p:nvSpPr>
            <p:cNvPr id="11" name="円/楕円 1"/>
            <p:cNvSpPr>
              <a:spLocks noChangeAspect="1"/>
            </p:cNvSpPr>
            <p:nvPr/>
          </p:nvSpPr>
          <p:spPr>
            <a:xfrm>
              <a:off x="5421630" y="673992"/>
              <a:ext cx="1170539" cy="1152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600" kern="100">
                  <a:solidFill>
                    <a:srgbClr val="FFFFFF"/>
                  </a:solidFill>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2" name="フローチャート: 処理 11"/>
            <p:cNvSpPr/>
            <p:nvPr/>
          </p:nvSpPr>
          <p:spPr>
            <a:xfrm>
              <a:off x="5464409" y="944191"/>
              <a:ext cx="1108710"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Vol.111</a:t>
              </a:r>
              <a:endParaRPr lang="ja-JP" sz="1050" kern="100" dirty="0">
                <a:effectLst/>
                <a:ea typeface="ＭＳ 明朝" panose="02020609040205080304" pitchFamily="17" charset="-128"/>
                <a:cs typeface="Times New Roman" panose="02020603050405020304" pitchFamily="18" charset="0"/>
              </a:endParaRPr>
            </a:p>
          </p:txBody>
        </p:sp>
      </p:grpSp>
      <p:sp>
        <p:nvSpPr>
          <p:cNvPr id="13" name="フローチャート: 処理 12"/>
          <p:cNvSpPr/>
          <p:nvPr/>
        </p:nvSpPr>
        <p:spPr bwMode="hidden">
          <a:xfrm>
            <a:off x="6170979" y="93956"/>
            <a:ext cx="1295400" cy="495300"/>
          </a:xfrm>
          <a:prstGeom prst="flowChartProcess">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2023</a:t>
            </a:r>
            <a:r>
              <a:rPr lang="ja-JP" sz="1100" kern="100" dirty="0">
                <a:solidFill>
                  <a:srgbClr val="000000"/>
                </a:solidFill>
                <a:effectLst/>
                <a:ea typeface="BIZ UDPゴシック" panose="020B0400000000000000" pitchFamily="50" charset="-128"/>
                <a:cs typeface="Times New Roman" panose="02020603050405020304" pitchFamily="18" charset="0"/>
              </a:rPr>
              <a:t>年</a:t>
            </a:r>
            <a:r>
              <a:rPr lang="ja-JP" altLang="en-US" sz="1100" kern="100" dirty="0">
                <a:solidFill>
                  <a:srgbClr val="000000"/>
                </a:solidFill>
                <a:effectLst/>
                <a:ea typeface="BIZ UDPゴシック" panose="020B0400000000000000" pitchFamily="50" charset="-128"/>
                <a:cs typeface="Times New Roman" panose="02020603050405020304" pitchFamily="18" charset="0"/>
              </a:rPr>
              <a:t>８</a:t>
            </a:r>
            <a:r>
              <a:rPr lang="ja-JP" sz="1100" kern="100" dirty="0">
                <a:solidFill>
                  <a:srgbClr val="000000"/>
                </a:solidFill>
                <a:effectLst/>
                <a:ea typeface="BIZ UDPゴシック" panose="020B0400000000000000" pitchFamily="50" charset="-128"/>
                <a:cs typeface="Times New Roman" panose="02020603050405020304" pitchFamily="18" charset="0"/>
              </a:rPr>
              <a:t>月</a:t>
            </a:r>
            <a:endParaRPr lang="ja-JP" sz="1050" kern="100" dirty="0">
              <a:effectLst/>
              <a:ea typeface="ＭＳ 明朝" panose="02020609040205080304" pitchFamily="17" charset="-128"/>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286841" y="145615"/>
            <a:ext cx="4598576" cy="1852107"/>
          </a:xfrm>
          <a:prstGeom prst="rect">
            <a:avLst/>
          </a:prstGeom>
        </p:spPr>
      </p:pic>
      <p:sp>
        <p:nvSpPr>
          <p:cNvPr id="23" name="テキスト ボックス 17"/>
          <p:cNvSpPr txBox="1"/>
          <p:nvPr/>
        </p:nvSpPr>
        <p:spPr>
          <a:xfrm>
            <a:off x="2493711" y="184443"/>
            <a:ext cx="2637789" cy="314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大阪府・大阪市　消費生活情報</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フローチャート: 処理 25"/>
          <p:cNvSpPr/>
          <p:nvPr/>
        </p:nvSpPr>
        <p:spPr>
          <a:xfrm>
            <a:off x="208619" y="5895043"/>
            <a:ext cx="7141845" cy="4594860"/>
          </a:xfrm>
          <a:prstGeom prst="flowChartProcess">
            <a:avLst/>
          </a:prstGeom>
          <a:ln w="19050">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indent="5734050" algn="l">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29" name="角丸四角形吹き出し 28"/>
          <p:cNvSpPr/>
          <p:nvPr/>
        </p:nvSpPr>
        <p:spPr>
          <a:xfrm>
            <a:off x="2023410" y="7268233"/>
            <a:ext cx="5215869" cy="1099182"/>
          </a:xfrm>
          <a:prstGeom prst="wedgeRoundRectCallout">
            <a:avLst>
              <a:gd name="adj1" fmla="val -56249"/>
              <a:gd name="adj2" fmla="val 8163"/>
              <a:gd name="adj3" fmla="val 1666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en-US" altLang="ja-JP" sz="5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ja-JP" altLang="en-US" sz="12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スマートフォンのネット広告から、大幅に割り引きされた美容液を見つけた。「縛りなし」と書かれていたので、お試しのつもりで「注文完了」を押したとこ</a:t>
            </a:r>
            <a:r>
              <a:rPr lang="ja-JP" altLang="en-US" sz="12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ろ、「</a:t>
            </a:r>
            <a:r>
              <a:rPr lang="ja-JP" altLang="en-US" sz="12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特別割引クーポン</a:t>
            </a:r>
            <a:r>
              <a:rPr lang="ja-JP" altLang="en-US" sz="12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」が表示された。「残り〇秒」とカウントダウンが始まったので、あわてて「注文完了」を押したら、いつの間にかコース内容が変更され、「定期購入」になっていた。</a:t>
            </a:r>
            <a:endParaRPr lang="ja-JP" sz="12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0" name="角丸四角形 29"/>
          <p:cNvSpPr/>
          <p:nvPr/>
        </p:nvSpPr>
        <p:spPr>
          <a:xfrm>
            <a:off x="2132951" y="7019705"/>
            <a:ext cx="1190625" cy="320410"/>
          </a:xfrm>
          <a:prstGeom prst="roundRect">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b="1" kern="100" dirty="0">
                <a:effectLst/>
                <a:ea typeface="BIZ UDPゴシック" panose="020B0400000000000000" pitchFamily="50" charset="-128"/>
                <a:cs typeface="Times New Roman" panose="02020603050405020304" pitchFamily="18" charset="0"/>
              </a:rPr>
              <a:t>相談事例</a:t>
            </a:r>
            <a:endParaRPr lang="ja-JP" sz="1050" kern="100" dirty="0">
              <a:effectLst/>
              <a:ea typeface="ＭＳ 明朝" panose="02020609040205080304" pitchFamily="17" charset="-128"/>
              <a:cs typeface="Times New Roman" panose="02020603050405020304" pitchFamily="18" charset="0"/>
            </a:endParaRPr>
          </a:p>
        </p:txBody>
      </p:sp>
      <p:sp>
        <p:nvSpPr>
          <p:cNvPr id="31" name="角丸四角形吹き出し 30"/>
          <p:cNvSpPr/>
          <p:nvPr/>
        </p:nvSpPr>
        <p:spPr>
          <a:xfrm>
            <a:off x="344804" y="8474843"/>
            <a:ext cx="5891221" cy="1957274"/>
          </a:xfrm>
          <a:prstGeom prst="wedgeRoundRectCallout">
            <a:avLst>
              <a:gd name="adj1" fmla="val 54331"/>
              <a:gd name="adj2" fmla="val 18138"/>
              <a:gd name="adj3" fmla="val 16667"/>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spcAft>
                <a:spcPts val="0"/>
              </a:spcAft>
              <a:buFont typeface="Wingdings" panose="05000000000000000000" pitchFamily="2" charset="2"/>
              <a:buChar char="l"/>
            </a:pPr>
            <a:r>
              <a:rPr lang="ja-JP" altLang="en-US" sz="13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特定商取引法により、通販サイトでは、</a:t>
            </a:r>
            <a:r>
              <a:rPr lang="ja-JP" altLang="en-US" sz="13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最終確認画面</a:t>
            </a:r>
            <a:r>
              <a:rPr lang="ja-JP" altLang="en-US" sz="13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（注文を確定する前の画面）に、取引における基本的な事項に</a:t>
            </a:r>
            <a:r>
              <a:rPr lang="ja-JP" altLang="en-US"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ついて消費者にわかりやすく表示することが義務付けられています。</a:t>
            </a:r>
            <a:endParaRPr lang="en-US" altLang="ja-JP"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spcAft>
                <a:spcPts val="0"/>
              </a:spcAft>
              <a:buFont typeface="Wingdings" panose="05000000000000000000" pitchFamily="2" charset="2"/>
              <a:buChar char="l"/>
            </a:pPr>
            <a:r>
              <a:rPr lang="ja-JP" altLang="en-US"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注文を確定する前に、</a:t>
            </a:r>
            <a:r>
              <a:rPr lang="ja-JP" altLang="en-US" sz="1300" b="1" u="sng"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回数、支払総額、解約条件等</a:t>
            </a:r>
            <a:r>
              <a:rPr lang="ja-JP" altLang="en-US"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を必ず確認し、契約内容等を確認できるよう、</a:t>
            </a:r>
            <a:r>
              <a:rPr lang="ja-JP" altLang="en-US" sz="1300" b="1" u="sng"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最終確認画面のスクリーンショット</a:t>
            </a:r>
            <a:r>
              <a:rPr lang="ja-JP" altLang="en-US"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を残しておきましょう！</a:t>
            </a:r>
            <a:endParaRPr lang="en-US" altLang="ja-JP"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r>
              <a:rPr lang="ja-JP" altLang="en-US" sz="13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注文完了直後に「特別割引クーポン」の利用を勧められても、利用する前に「最終確認画面」の表示をよく確認しましょう。</a:t>
            </a:r>
            <a:endParaRPr lang="en-US" altLang="ja-JP" sz="13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2" name="角丸四角形 31"/>
          <p:cNvSpPr/>
          <p:nvPr/>
        </p:nvSpPr>
        <p:spPr>
          <a:xfrm>
            <a:off x="721600" y="8304365"/>
            <a:ext cx="1190625" cy="361315"/>
          </a:xfrm>
          <a:prstGeom prst="roundRect">
            <a:avLst/>
          </a:prstGeom>
          <a:solidFill>
            <a:srgbClr val="FCA904"/>
          </a:solidFill>
          <a:ln w="19050">
            <a:solidFill>
              <a:srgbClr val="FCA90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b="1" kern="100" dirty="0">
                <a:effectLst/>
                <a:ea typeface="BIZ UDPゴシック" panose="020B0400000000000000" pitchFamily="50" charset="-128"/>
                <a:cs typeface="Times New Roman" panose="02020603050405020304" pitchFamily="18" charset="0"/>
              </a:rPr>
              <a:t>アドバイス</a:t>
            </a:r>
            <a:endParaRPr lang="ja-JP" sz="1050" kern="100" dirty="0">
              <a:effectLst/>
              <a:ea typeface="ＭＳ 明朝" panose="02020609040205080304" pitchFamily="17" charset="-128"/>
              <a:cs typeface="Times New Roman" panose="02020603050405020304" pitchFamily="18" charset="0"/>
            </a:endParaRPr>
          </a:p>
        </p:txBody>
      </p:sp>
      <p:sp>
        <p:nvSpPr>
          <p:cNvPr id="33" name="爆発 2 32"/>
          <p:cNvSpPr/>
          <p:nvPr/>
        </p:nvSpPr>
        <p:spPr>
          <a:xfrm rot="282699">
            <a:off x="1122700" y="5784948"/>
            <a:ext cx="5292725" cy="1325245"/>
          </a:xfrm>
          <a:prstGeom prst="irregularSeal2">
            <a:avLst/>
          </a:prstGeom>
          <a:solidFill>
            <a:srgbClr val="FFED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テキスト ボックス 67"/>
          <p:cNvSpPr txBox="1"/>
          <p:nvPr/>
        </p:nvSpPr>
        <p:spPr>
          <a:xfrm>
            <a:off x="206714" y="6185664"/>
            <a:ext cx="7131977" cy="650053"/>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ctr">
              <a:spcAft>
                <a:spcPts val="0"/>
              </a:spcAft>
            </a:pPr>
            <a:r>
              <a:rPr lang="ja-JP" altLang="en-US" sz="2200" kern="100" dirty="0">
                <a:ln>
                  <a:noFill/>
                </a:ln>
                <a:solidFill>
                  <a:srgbClr val="000000"/>
                </a:solidFill>
                <a:effectLst>
                  <a:outerShdw blurRad="38100" dist="19050" dir="2700000" algn="tl">
                    <a:schemeClr val="dk1">
                      <a:alpha val="40000"/>
                    </a:schemeClr>
                  </a:outerShdw>
                </a:effectLst>
                <a:latin typeface="Century" panose="02040604050505020304" pitchFamily="18" charset="0"/>
                <a:ea typeface="HGP創英角ｺﾞｼｯｸUB" panose="020B0900000000000000" pitchFamily="50" charset="-128"/>
                <a:cs typeface="Times New Roman" panose="02020603050405020304" pitchFamily="18" charset="0"/>
              </a:rPr>
              <a:t>気づかないうちに「定期購入」に！</a:t>
            </a:r>
            <a:endParaRPr lang="en-US" altLang="ja-JP" sz="2200" kern="100" dirty="0">
              <a:ln>
                <a:noFill/>
              </a:ln>
              <a:solidFill>
                <a:srgbClr val="000000"/>
              </a:solidFill>
              <a:effectLst>
                <a:outerShdw blurRad="38100" dist="19050" dir="2700000" algn="tl">
                  <a:schemeClr val="dk1">
                    <a:alpha val="40000"/>
                  </a:schemeClr>
                </a:outerShdw>
              </a:effectLst>
              <a:latin typeface="Century" panose="02040604050505020304" pitchFamily="18" charset="0"/>
              <a:ea typeface="HGP創英角ｺﾞｼｯｸUB" panose="020B0900000000000000" pitchFamily="50" charset="-128"/>
              <a:cs typeface="Times New Roman" panose="02020603050405020304" pitchFamily="18" charset="0"/>
            </a:endParaRPr>
          </a:p>
          <a:p>
            <a:pPr algn="ctr">
              <a:spcAft>
                <a:spcPts val="0"/>
              </a:spcAft>
            </a:pPr>
            <a:r>
              <a:rPr lang="ja-JP" altLang="en-US" sz="1400" kern="100" dirty="0">
                <a:effectLst/>
                <a:latin typeface="HG創英角ｺﾞｼｯｸUB" panose="020B0909000000000000" pitchFamily="49" charset="-128"/>
                <a:ea typeface="HG創英角ｺﾞｼｯｸUB" panose="020B0909000000000000" pitchFamily="49" charset="-128"/>
                <a:cs typeface="Times New Roman" panose="02020603050405020304" pitchFamily="18" charset="0"/>
              </a:rPr>
              <a:t>インターネット通販を利用するときはご注意！</a:t>
            </a:r>
            <a:endParaRPr lang="ja-JP" sz="1400" kern="100" dirty="0">
              <a:effectLst/>
              <a:latin typeface="HG創英角ｺﾞｼｯｸUB" panose="020B0909000000000000" pitchFamily="49" charset="-128"/>
              <a:ea typeface="HG創英角ｺﾞｼｯｸUB" panose="020B0909000000000000" pitchFamily="49" charset="-128"/>
              <a:cs typeface="Times New Roman" panose="02020603050405020304" pitchFamily="18" charset="0"/>
            </a:endParaRPr>
          </a:p>
        </p:txBody>
      </p:sp>
      <p:grpSp>
        <p:nvGrpSpPr>
          <p:cNvPr id="35" name="グループ化 34">
            <a:extLst>
              <a:ext uri="{FF2B5EF4-FFF2-40B4-BE49-F238E27FC236}">
                <a16:creationId xmlns:a16="http://schemas.microsoft.com/office/drawing/2014/main" id="{83FC7DB4-AF3D-41C8-9F2B-1437EE2A71A2}"/>
              </a:ext>
            </a:extLst>
          </p:cNvPr>
          <p:cNvGrpSpPr/>
          <p:nvPr/>
        </p:nvGrpSpPr>
        <p:grpSpPr bwMode="gray">
          <a:xfrm>
            <a:off x="331809" y="6533695"/>
            <a:ext cx="1592523" cy="1755392"/>
            <a:chOff x="4232276" y="3574256"/>
            <a:chExt cx="1690686" cy="1837690"/>
          </a:xfrm>
        </p:grpSpPr>
        <p:pic>
          <p:nvPicPr>
            <p:cNvPr id="36" name="図 35">
              <a:extLst>
                <a:ext uri="{FF2B5EF4-FFF2-40B4-BE49-F238E27FC236}">
                  <a16:creationId xmlns:a16="http://schemas.microsoft.com/office/drawing/2014/main" id="{DFCE85AA-FFD7-4050-BF0E-0FC47D095C4B}"/>
                </a:ext>
              </a:extLst>
            </p:cNvPr>
            <p:cNvPicPr>
              <a:picLocks noChangeAspect="1"/>
            </p:cNvPicPr>
            <p:nvPr/>
          </p:nvPicPr>
          <p:blipFill rotWithShape="1">
            <a:blip r:embed="rId3"/>
            <a:srcRect l="60555" b="50000"/>
            <a:stretch/>
          </p:blipFill>
          <p:spPr bwMode="gray">
            <a:xfrm>
              <a:off x="4232276" y="3574256"/>
              <a:ext cx="1690686" cy="1771650"/>
            </a:xfrm>
            <a:prstGeom prst="rect">
              <a:avLst/>
            </a:prstGeom>
          </p:spPr>
        </p:pic>
        <p:sp>
          <p:nvSpPr>
            <p:cNvPr id="37" name="正方形/長方形 36">
              <a:extLst>
                <a:ext uri="{FF2B5EF4-FFF2-40B4-BE49-F238E27FC236}">
                  <a16:creationId xmlns:a16="http://schemas.microsoft.com/office/drawing/2014/main" id="{F8F43BBE-A0F1-49AF-8000-8F5899B21AA1}"/>
                </a:ext>
              </a:extLst>
            </p:cNvPr>
            <p:cNvSpPr/>
            <p:nvPr/>
          </p:nvSpPr>
          <p:spPr bwMode="gray">
            <a:xfrm>
              <a:off x="4232276" y="4666726"/>
              <a:ext cx="361950" cy="745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8" name="図 37">
            <a:extLst>
              <a:ext uri="{FF2B5EF4-FFF2-40B4-BE49-F238E27FC236}">
                <a16:creationId xmlns:a16="http://schemas.microsoft.com/office/drawing/2014/main" id="{81A6E3E2-784E-462D-A583-CEC682CD56D5}"/>
              </a:ext>
            </a:extLst>
          </p:cNvPr>
          <p:cNvPicPr>
            <a:picLocks noChangeAspect="1"/>
          </p:cNvPicPr>
          <p:nvPr/>
        </p:nvPicPr>
        <p:blipFill>
          <a:blip r:embed="rId4"/>
          <a:stretch>
            <a:fillRect/>
          </a:stretch>
        </p:blipFill>
        <p:spPr>
          <a:xfrm>
            <a:off x="5899555" y="5820726"/>
            <a:ext cx="1592524" cy="1433272"/>
          </a:xfrm>
          <a:prstGeom prst="rect">
            <a:avLst/>
          </a:prstGeom>
        </p:spPr>
      </p:pic>
      <p:pic>
        <p:nvPicPr>
          <p:cNvPr id="39" name="図 38">
            <a:extLst>
              <a:ext uri="{FF2B5EF4-FFF2-40B4-BE49-F238E27FC236}">
                <a16:creationId xmlns:a16="http://schemas.microsoft.com/office/drawing/2014/main" id="{5FC039C5-0484-4678-A873-B8FD89363232}"/>
              </a:ext>
            </a:extLst>
          </p:cNvPr>
          <p:cNvPicPr>
            <a:picLocks noChangeAspect="1"/>
          </p:cNvPicPr>
          <p:nvPr/>
        </p:nvPicPr>
        <p:blipFill>
          <a:blip r:embed="rId5"/>
          <a:stretch>
            <a:fillRect/>
          </a:stretch>
        </p:blipFill>
        <p:spPr>
          <a:xfrm>
            <a:off x="5826691" y="8988283"/>
            <a:ext cx="1512000" cy="1534237"/>
          </a:xfrm>
          <a:prstGeom prst="rect">
            <a:avLst/>
          </a:prstGeom>
        </p:spPr>
      </p:pic>
    </p:spTree>
    <p:extLst>
      <p:ext uri="{BB962C8B-B14F-4D97-AF65-F5344CB8AC3E}">
        <p14:creationId xmlns:p14="http://schemas.microsoft.com/office/powerpoint/2010/main" val="341422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63" name="正方形/長方形 62"/>
          <p:cNvSpPr/>
          <p:nvPr/>
        </p:nvSpPr>
        <p:spPr>
          <a:xfrm>
            <a:off x="0" y="0"/>
            <a:ext cx="7559675" cy="10691813"/>
          </a:xfrm>
          <a:prstGeom prst="rect">
            <a:avLst/>
          </a:prstGeom>
          <a:noFill/>
          <a:ln w="889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42"/>
          <p:cNvSpPr txBox="1"/>
          <p:nvPr/>
        </p:nvSpPr>
        <p:spPr>
          <a:xfrm>
            <a:off x="247964" y="9346108"/>
            <a:ext cx="7063740" cy="1174012"/>
          </a:xfrm>
          <a:prstGeom prst="rect">
            <a:avLst/>
          </a:prstGeom>
          <a:solidFill>
            <a:schemeClr val="lt1"/>
          </a:solidFill>
          <a:ln w="22225" cmpd="sng">
            <a:solidFill>
              <a:schemeClr val="tx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大阪府消費生活センタ</a:t>
            </a:r>
            <a:r>
              <a:rPr lang="ja-JP" altLang="en-US"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6" name="図 65"/>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sp>
        <p:nvSpPr>
          <p:cNvPr id="33" name="フローチャート: 処理 32"/>
          <p:cNvSpPr/>
          <p:nvPr/>
        </p:nvSpPr>
        <p:spPr>
          <a:xfrm>
            <a:off x="242258" y="459370"/>
            <a:ext cx="7063740" cy="6602107"/>
          </a:xfrm>
          <a:prstGeom prst="flowChartProcess">
            <a:avLst/>
          </a:prstGeom>
          <a:solidFill>
            <a:sysClr val="window" lastClr="FFFFFF"/>
          </a:solidFill>
          <a:ln w="19050" cap="flat" cmpd="sng" algn="ctr">
            <a:solidFill>
              <a:schemeClr val="tx2"/>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kern="100" dirty="0">
                <a:solidFill>
                  <a:srgbClr val="000000"/>
                </a:solidFill>
                <a:effectLst/>
                <a:latin typeface="HGP創英角ｺﾞｼｯｸUB" panose="020B09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4" name="テキスト ボックス 188"/>
          <p:cNvSpPr txBox="1"/>
          <p:nvPr/>
        </p:nvSpPr>
        <p:spPr>
          <a:xfrm>
            <a:off x="247964" y="7134457"/>
            <a:ext cx="7063740" cy="993238"/>
          </a:xfrm>
          <a:prstGeom prst="rect">
            <a:avLst/>
          </a:prstGeom>
          <a:solidFill>
            <a:schemeClr val="lt1"/>
          </a:solidFill>
          <a:ln w="19050">
            <a:solidFill>
              <a:schemeClr val="tx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○首長メッセージ</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050" kern="100" dirty="0">
                <a:effectLst/>
                <a:latin typeface="Century" panose="02040604050505020304" pitchFamily="18" charset="0"/>
                <a:ea typeface="HGP創英ﾌﾟﾚｾﾞﾝｽEB" panose="02020800000000000000" pitchFamily="18" charset="-128"/>
                <a:cs typeface="Times New Roman" panose="02020603050405020304" pitchFamily="18" charset="0"/>
              </a:rPr>
              <a:t>　</a:t>
            </a:r>
            <a:r>
              <a:rPr lang="ja-JP" sz="1050" kern="100" dirty="0">
                <a:effectLst/>
                <a:latin typeface="Century" panose="02040604050505020304" pitchFamily="18" charset="0"/>
                <a:ea typeface="HGP創英ﾌﾟﾚｾﾞﾝｽEB" panose="02020800000000000000" pitchFamily="18" charset="-128"/>
                <a:cs typeface="Times New Roman" panose="02020603050405020304" pitchFamily="18" charset="0"/>
              </a:rPr>
              <a:t>私たちは府民の皆様の安全・安心な消費生活の実現を図るため、将来にわたって、消費者行政に全力で取り組みます。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200"/>
              </a:lnSpc>
              <a:spcAft>
                <a:spcPts val="0"/>
              </a:spcAft>
            </a:pPr>
            <a:r>
              <a:rPr lang="ja-JP" sz="900" kern="100" dirty="0">
                <a:effectLst/>
                <a:latin typeface="Century" panose="02040604050505020304" pitchFamily="18" charset="0"/>
                <a:ea typeface="ＭＳ ゴシック" panose="020B0609070205080204" pitchFamily="49" charset="-128"/>
                <a:cs typeface="Times New Roman" panose="02020603050405020304" pitchFamily="18" charset="0"/>
              </a:rPr>
              <a:t>大阪府知事、大阪市長、堺市長、岸和田市長、豊中市長、池田市長、吹田市長、泉大津市長、高槻市長、貝塚市長、守口市長、</a:t>
            </a:r>
            <a:endParaRPr lang="en-US" altLang="ja-JP" sz="900" kern="10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200"/>
              </a:lnSpc>
              <a:spcAft>
                <a:spcPts val="0"/>
              </a:spcAft>
            </a:pPr>
            <a:r>
              <a:rPr lang="ja-JP" sz="900" kern="100" dirty="0">
                <a:effectLst/>
                <a:latin typeface="Century" panose="02040604050505020304" pitchFamily="18" charset="0"/>
                <a:ea typeface="ＭＳ ゴシック" panose="020B0609070205080204" pitchFamily="49" charset="-128"/>
                <a:cs typeface="Times New Roman" panose="02020603050405020304" pitchFamily="18" charset="0"/>
              </a:rPr>
              <a:t>枚方市長、茨木市長、八尾市長、泉佐野市長、富田林市長、寝屋川市長、河内長野市長、松原市長、大東市長、和泉市長、箕面市長、柏原市長、羽曳野市長、門真市長、摂津市長、高石市長、藤井寺市長、東大阪市長、泉南市長、四條畷市長、交野市長、大阪狭山市長、阪南市長、島本町長、豊能町長、</a:t>
            </a:r>
            <a:r>
              <a:rPr lang="ja-JP" altLang="en-US" sz="900" kern="100" dirty="0">
                <a:effectLst/>
                <a:latin typeface="Century" panose="02040604050505020304" pitchFamily="18" charset="0"/>
                <a:ea typeface="ＭＳ ゴシック" panose="020B0609070205080204" pitchFamily="49" charset="-128"/>
                <a:cs typeface="Times New Roman" panose="02020603050405020304" pitchFamily="18" charset="0"/>
              </a:rPr>
              <a:t>能勢町長、</a:t>
            </a:r>
            <a:r>
              <a:rPr lang="ja-JP" sz="900" kern="100" dirty="0">
                <a:effectLst/>
                <a:latin typeface="Century" panose="02040604050505020304" pitchFamily="18" charset="0"/>
                <a:ea typeface="ＭＳ ゴシック" panose="020B0609070205080204" pitchFamily="49" charset="-128"/>
                <a:cs typeface="Times New Roman" panose="02020603050405020304" pitchFamily="18" charset="0"/>
              </a:rPr>
              <a:t>忠岡町長、熊取町長、田尻町長、岬町長、太子町長、河南町長、千早赤阪村長</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8" name="角丸四角形 17"/>
          <p:cNvSpPr/>
          <p:nvPr/>
        </p:nvSpPr>
        <p:spPr>
          <a:xfrm>
            <a:off x="1058805" y="203834"/>
            <a:ext cx="5442058" cy="476250"/>
          </a:xfrm>
          <a:prstGeom prst="roundRect">
            <a:avLst/>
          </a:prstGeom>
          <a:solidFill>
            <a:srgbClr val="FFED01"/>
          </a:solidFill>
          <a:ln>
            <a:solidFill>
              <a:srgbClr val="FFED0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u="sng" kern="100" dirty="0">
                <a:solidFill>
                  <a:schemeClr val="tx1"/>
                </a:solidFill>
                <a:effectLst>
                  <a:outerShdw blurRad="50800" dist="38100" dir="2700000" algn="tl">
                    <a:srgbClr val="000000">
                      <a:alpha val="40000"/>
                    </a:srgbClr>
                  </a:outerShdw>
                </a:effectLst>
                <a:ea typeface="HGP創英角ｺﾞｼｯｸUB" panose="020B0900000000000000" pitchFamily="50" charset="-128"/>
                <a:cs typeface="Times New Roman" panose="02020603050405020304" pitchFamily="18" charset="0"/>
              </a:rPr>
              <a:t>「エステティックサービス」のトラブル</a:t>
            </a:r>
            <a:r>
              <a:rPr lang="ja-JP" sz="2000" u="sng" kern="100" dirty="0">
                <a:solidFill>
                  <a:schemeClr val="tx1"/>
                </a:solidFill>
                <a:effectLst>
                  <a:outerShdw blurRad="50800" dist="38100" dir="2700000" algn="tl">
                    <a:srgbClr val="000000">
                      <a:alpha val="40000"/>
                    </a:srgbClr>
                  </a:outerShdw>
                </a:effectLst>
                <a:ea typeface="HGP創英角ｺﾞｼｯｸUB" panose="020B0900000000000000" pitchFamily="50" charset="-128"/>
                <a:cs typeface="Times New Roman" panose="02020603050405020304" pitchFamily="18" charset="0"/>
              </a:rPr>
              <a:t>が</a:t>
            </a:r>
            <a:r>
              <a:rPr lang="ja-JP" altLang="en-US" sz="2000" u="sng" kern="100" dirty="0">
                <a:solidFill>
                  <a:schemeClr val="tx1"/>
                </a:solidFill>
                <a:effectLst>
                  <a:outerShdw blurRad="50800" dist="38100" dir="2700000" algn="tl">
                    <a:srgbClr val="000000">
                      <a:alpha val="40000"/>
                    </a:srgbClr>
                  </a:outerShdw>
                </a:effectLst>
                <a:ea typeface="HGP創英角ｺﾞｼｯｸUB" panose="020B0900000000000000" pitchFamily="50" charset="-128"/>
                <a:cs typeface="Times New Roman" panose="02020603050405020304" pitchFamily="18" charset="0"/>
              </a:rPr>
              <a:t>急増　　</a:t>
            </a:r>
            <a:endParaRPr lang="ja-JP" sz="1050" u="sng" kern="100" dirty="0">
              <a:solidFill>
                <a:schemeClr val="tx1"/>
              </a:solidFill>
              <a:effectLst/>
              <a:ea typeface="ＭＳ 明朝" panose="02020609040205080304" pitchFamily="17" charset="-128"/>
              <a:cs typeface="Times New Roman" panose="02020603050405020304" pitchFamily="18" charset="0"/>
            </a:endParaRPr>
          </a:p>
        </p:txBody>
      </p:sp>
      <p:sp>
        <p:nvSpPr>
          <p:cNvPr id="22" name="コンテンツ プレースホルダー 2"/>
          <p:cNvSpPr>
            <a:spLocks noGrp="1"/>
          </p:cNvSpPr>
          <p:nvPr/>
        </p:nvSpPr>
        <p:spPr>
          <a:xfrm>
            <a:off x="253677" y="764104"/>
            <a:ext cx="7058025" cy="352345"/>
          </a:xfrm>
          <a:prstGeom prst="rect">
            <a:avLst/>
          </a:prstGeom>
        </p:spPr>
        <p:txBody>
          <a:bodyPr vert="horz" wrap="square" lIns="91440" tIns="45720" rIns="91440" bIns="45720" rtlCol="0">
            <a:noAutofit/>
          </a:bodyPr>
          <a:lstStyle/>
          <a:p>
            <a:pPr algn="ctr">
              <a:lnSpc>
                <a:spcPct val="90000"/>
              </a:lnSpc>
              <a:spcBef>
                <a:spcPts val="1000"/>
              </a:spcBef>
              <a:spcAft>
                <a:spcPts val="0"/>
              </a:spcAft>
            </a:pPr>
            <a:r>
              <a:rPr lang="ja-JP" sz="1800" kern="1200" dirty="0">
                <a:solidFill>
                  <a:srgbClr val="FF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800" kern="1200" dirty="0">
                <a:solidFill>
                  <a:srgbClr val="FF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エステティックサービス</a:t>
            </a:r>
            <a:r>
              <a:rPr lang="ja-JP" sz="1800" kern="1200" dirty="0">
                <a:solidFill>
                  <a:srgbClr val="FF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」に関する相談</a:t>
            </a:r>
            <a:r>
              <a:rPr lang="ja-JP" altLang="en-US" dirty="0">
                <a:solidFill>
                  <a:srgbClr val="FF0000"/>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en-US" altLang="ja-JP" u="sng" dirty="0">
                <a:solidFill>
                  <a:srgbClr val="FF0000"/>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1,975</a:t>
            </a:r>
            <a:r>
              <a:rPr lang="ja-JP" sz="1800" u="sng" kern="1200" dirty="0">
                <a:solidFill>
                  <a:srgbClr val="FF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件</a:t>
            </a:r>
            <a:r>
              <a:rPr lang="en-US" altLang="ja-JP" dirty="0">
                <a:solidFill>
                  <a:srgbClr val="000000"/>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sz="1800" kern="1200" dirty="0">
                <a:solidFill>
                  <a:srgbClr val="00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うち大阪市</a:t>
            </a:r>
            <a:r>
              <a:rPr lang="en-US" altLang="ja-JP" sz="1800" kern="1200" dirty="0">
                <a:solidFill>
                  <a:srgbClr val="00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686</a:t>
            </a:r>
            <a:r>
              <a:rPr lang="ja-JP" sz="1800" kern="1200" dirty="0">
                <a:solidFill>
                  <a:srgbClr val="00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件</a:t>
            </a:r>
            <a:r>
              <a:rPr lang="en-US" altLang="ja-JP" dirty="0">
                <a:solidFill>
                  <a:srgbClr val="000000"/>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200" dirty="0">
              <a:effectLst/>
              <a:latin typeface="HGP創英角ｺﾞｼｯｸUB" panose="020B0900000000000000" pitchFamily="50" charset="-128"/>
              <a:ea typeface="HGP創英角ｺﾞｼｯｸUB" panose="020B0900000000000000" pitchFamily="50" charset="-128"/>
              <a:cs typeface="ＭＳ Ｐゴシック" panose="020B0600070205080204" pitchFamily="50" charset="-128"/>
            </a:endParaRPr>
          </a:p>
        </p:txBody>
      </p:sp>
      <p:sp>
        <p:nvSpPr>
          <p:cNvPr id="24" name="正方形/長方形 23"/>
          <p:cNvSpPr/>
          <p:nvPr/>
        </p:nvSpPr>
        <p:spPr>
          <a:xfrm>
            <a:off x="349249" y="1424956"/>
            <a:ext cx="3477684" cy="266111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457200"/>
            <a:r>
              <a:rPr lang="ja-JP" altLang="en-US" sz="1050" u="sng" dirty="0">
                <a:solidFill>
                  <a:schemeClr val="tx1"/>
                </a:solidFill>
                <a:latin typeface="BIZ UDPゴシック" panose="020B0400000000000000" pitchFamily="50" charset="-128"/>
                <a:ea typeface="BIZ UDPゴシック" panose="020B0400000000000000" pitchFamily="50" charset="-128"/>
              </a:rPr>
              <a:t>（事例１）　</a:t>
            </a:r>
            <a:endParaRPr lang="en-US" altLang="ja-JP" sz="1050" u="sng"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100" dirty="0">
                <a:solidFill>
                  <a:schemeClr val="tx1"/>
                </a:solidFill>
                <a:latin typeface="BIZ UDPゴシック" panose="020B0400000000000000" pitchFamily="50" charset="-128"/>
                <a:ea typeface="BIZ UDPゴシック" panose="020B0400000000000000" pitchFamily="50" charset="-128"/>
              </a:rPr>
              <a:t>　契約していた脱毛エステ店が</a:t>
            </a:r>
            <a:r>
              <a:rPr lang="en-US" altLang="ja-JP" sz="1100" dirty="0">
                <a:solidFill>
                  <a:schemeClr val="tx1"/>
                </a:solidFill>
                <a:latin typeface="BIZ UDPゴシック" panose="020B0400000000000000" pitchFamily="50" charset="-128"/>
                <a:ea typeface="BIZ UDPゴシック" panose="020B0400000000000000" pitchFamily="50" charset="-128"/>
              </a:rPr>
              <a:t>5</a:t>
            </a:r>
            <a:r>
              <a:rPr lang="ja-JP" altLang="en-US" sz="1100" dirty="0">
                <a:solidFill>
                  <a:schemeClr val="tx1"/>
                </a:solidFill>
                <a:latin typeface="BIZ UDPゴシック" panose="020B0400000000000000" pitchFamily="50" charset="-128"/>
                <a:ea typeface="BIZ UDPゴシック" panose="020B0400000000000000" pitchFamily="50" charset="-128"/>
              </a:rPr>
              <a:t>か月前に倒産してい</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100" dirty="0">
                <a:solidFill>
                  <a:schemeClr val="tx1"/>
                </a:solidFill>
                <a:latin typeface="BIZ UDPゴシック" panose="020B0400000000000000" pitchFamily="50" charset="-128"/>
                <a:ea typeface="BIZ UDPゴシック" panose="020B0400000000000000" pitchFamily="50" charset="-128"/>
              </a:rPr>
              <a:t>　たことを知った。まだ</a:t>
            </a:r>
            <a:r>
              <a:rPr lang="en-US" altLang="ja-JP" sz="1100" dirty="0">
                <a:solidFill>
                  <a:schemeClr val="tx1"/>
                </a:solidFill>
                <a:latin typeface="BIZ UDPゴシック" panose="020B0400000000000000" pitchFamily="50" charset="-128"/>
                <a:ea typeface="BIZ UDPゴシック" panose="020B0400000000000000" pitchFamily="50" charset="-128"/>
              </a:rPr>
              <a:t>3</a:t>
            </a:r>
            <a:r>
              <a:rPr lang="ja-JP" altLang="en-US" sz="1100" dirty="0">
                <a:solidFill>
                  <a:schemeClr val="tx1"/>
                </a:solidFill>
                <a:latin typeface="BIZ UDPゴシック" panose="020B0400000000000000" pitchFamily="50" charset="-128"/>
                <a:ea typeface="BIZ UDPゴシック" panose="020B0400000000000000" pitchFamily="50" charset="-128"/>
              </a:rPr>
              <a:t>回しか施術を受けていない。</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indent="-457200"/>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返金を求めたい。</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indent="-457200"/>
            <a:endParaRPr lang="en-US" altLang="ja-JP" sz="100"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050" u="sng" dirty="0">
                <a:solidFill>
                  <a:schemeClr val="tx1"/>
                </a:solidFill>
                <a:latin typeface="BIZ UDPゴシック" panose="020B0400000000000000" pitchFamily="50" charset="-128"/>
                <a:ea typeface="BIZ UDPゴシック" panose="020B0400000000000000" pitchFamily="50" charset="-128"/>
              </a:rPr>
              <a:t>（事例２）</a:t>
            </a:r>
            <a:endParaRPr lang="en-US" altLang="ja-JP" sz="1050" u="sng"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100" dirty="0">
                <a:solidFill>
                  <a:schemeClr val="tx1"/>
                </a:solidFill>
                <a:latin typeface="BIZ UDPゴシック" panose="020B0400000000000000" pitchFamily="50" charset="-128"/>
                <a:ea typeface="BIZ UDPゴシック" panose="020B0400000000000000" pitchFamily="50" charset="-128"/>
              </a:rPr>
              <a:t>　お試し無料脱毛というネット広告で見つけエステ店に</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100" dirty="0">
                <a:solidFill>
                  <a:schemeClr val="tx1"/>
                </a:solidFill>
                <a:latin typeface="BIZ UDPゴシック" panose="020B0400000000000000" pitchFamily="50" charset="-128"/>
                <a:ea typeface="BIZ UDPゴシック" panose="020B0400000000000000" pitchFamily="50" charset="-128"/>
              </a:rPr>
              <a:t>　出向いたところ、</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年間通い放題で約</a:t>
            </a:r>
            <a:r>
              <a:rPr lang="en-US" altLang="ja-JP" sz="1100" dirty="0">
                <a:solidFill>
                  <a:schemeClr val="tx1"/>
                </a:solidFill>
                <a:latin typeface="BIZ UDPゴシック" panose="020B0400000000000000" pitchFamily="50" charset="-128"/>
                <a:ea typeface="BIZ UDPゴシック" panose="020B0400000000000000" pitchFamily="50" charset="-128"/>
              </a:rPr>
              <a:t>100</a:t>
            </a:r>
            <a:r>
              <a:rPr lang="ja-JP" altLang="en-US" sz="1100" dirty="0">
                <a:solidFill>
                  <a:schemeClr val="tx1"/>
                </a:solidFill>
                <a:latin typeface="BIZ UDPゴシック" panose="020B0400000000000000" pitchFamily="50" charset="-128"/>
                <a:ea typeface="BIZ UDPゴシック" panose="020B0400000000000000" pitchFamily="50" charset="-128"/>
              </a:rPr>
              <a:t>万円の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indent="-457200"/>
            <a:r>
              <a:rPr lang="ja-JP" altLang="en-US" sz="1100" dirty="0">
                <a:solidFill>
                  <a:schemeClr val="tx1"/>
                </a:solidFill>
                <a:latin typeface="BIZ UDPゴシック" panose="020B0400000000000000" pitchFamily="50" charset="-128"/>
                <a:ea typeface="BIZ UDPゴシック" panose="020B0400000000000000" pitchFamily="50" charset="-128"/>
              </a:rPr>
              <a:t>　コースを勧められ、クレジットの分割払いで契約した。</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4</a:t>
            </a:r>
            <a:r>
              <a:rPr lang="ja-JP" altLang="en-US" sz="1100" dirty="0">
                <a:solidFill>
                  <a:schemeClr val="tx1"/>
                </a:solidFill>
                <a:latin typeface="BIZ UDPゴシック" panose="020B0400000000000000" pitchFamily="50" charset="-128"/>
                <a:ea typeface="BIZ UDPゴシック" panose="020B0400000000000000" pitchFamily="50" charset="-128"/>
              </a:rPr>
              <a:t>回施術した後、中途解約を申し出たら</a:t>
            </a:r>
            <a:r>
              <a:rPr lang="en-US" altLang="ja-JP" sz="1100" dirty="0">
                <a:solidFill>
                  <a:schemeClr val="tx1"/>
                </a:solidFill>
                <a:latin typeface="BIZ UDPゴシック" panose="020B0400000000000000" pitchFamily="50" charset="-128"/>
                <a:ea typeface="BIZ UDPゴシック" panose="020B0400000000000000" pitchFamily="50" charset="-128"/>
              </a:rPr>
              <a:t>46</a:t>
            </a:r>
            <a:r>
              <a:rPr lang="ja-JP" altLang="en-US" sz="1100" dirty="0">
                <a:solidFill>
                  <a:schemeClr val="tx1"/>
                </a:solidFill>
                <a:latin typeface="BIZ UDPゴシック" panose="020B0400000000000000" pitchFamily="50" charset="-128"/>
                <a:ea typeface="BIZ UDPゴシック" panose="020B0400000000000000" pitchFamily="50" charset="-128"/>
              </a:rPr>
              <a:t>万円を</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請求された。高額だとエステ店に苦情を言うと、</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契約書に、回数</a:t>
            </a:r>
            <a:r>
              <a:rPr lang="en-US" altLang="ja-JP" sz="1100" dirty="0">
                <a:solidFill>
                  <a:schemeClr val="tx1"/>
                </a:solidFill>
                <a:latin typeface="BIZ UDPゴシック" panose="020B0400000000000000" pitchFamily="50" charset="-128"/>
                <a:ea typeface="BIZ UDPゴシック" panose="020B0400000000000000" pitchFamily="50" charset="-128"/>
              </a:rPr>
              <a:t>9</a:t>
            </a:r>
            <a:r>
              <a:rPr lang="ja-JP" altLang="en-US" sz="1100" dirty="0">
                <a:solidFill>
                  <a:schemeClr val="tx1"/>
                </a:solidFill>
                <a:latin typeface="BIZ UDPゴシック" panose="020B0400000000000000" pitchFamily="50" charset="-128"/>
                <a:ea typeface="BIZ UDPゴシック" panose="020B0400000000000000" pitchFamily="50" charset="-128"/>
              </a:rPr>
              <a:t>回、単価</a:t>
            </a:r>
            <a:r>
              <a:rPr lang="en-US" altLang="ja-JP" sz="1100" dirty="0">
                <a:solidFill>
                  <a:schemeClr val="tx1"/>
                </a:solidFill>
                <a:latin typeface="BIZ UDPゴシック" panose="020B0400000000000000" pitchFamily="50" charset="-128"/>
                <a:ea typeface="BIZ UDPゴシック" panose="020B0400000000000000" pitchFamily="50" charset="-128"/>
              </a:rPr>
              <a:t>11</a:t>
            </a:r>
            <a:r>
              <a:rPr lang="ja-JP" altLang="en-US" sz="1100" dirty="0">
                <a:solidFill>
                  <a:schemeClr val="tx1"/>
                </a:solidFill>
                <a:latin typeface="BIZ UDPゴシック" panose="020B0400000000000000" pitchFamily="50" charset="-128"/>
                <a:ea typeface="BIZ UDPゴシック" panose="020B0400000000000000" pitchFamily="50" charset="-128"/>
              </a:rPr>
              <a:t>万円、有料の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施術終了後はアフターサービスとして無料</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で提供すると記載しており、提供済み価格は</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en-US" altLang="ja-JP" sz="1100" dirty="0">
                <a:solidFill>
                  <a:schemeClr val="tx1"/>
                </a:solidFill>
                <a:latin typeface="BIZ UDPゴシック" panose="020B0400000000000000" pitchFamily="50" charset="-128"/>
                <a:ea typeface="BIZ UDPゴシック" panose="020B0400000000000000" pitchFamily="50" charset="-128"/>
              </a:rPr>
              <a:t>  44</a:t>
            </a:r>
            <a:r>
              <a:rPr lang="ja-JP" altLang="en-US" sz="1100" dirty="0">
                <a:solidFill>
                  <a:schemeClr val="tx1"/>
                </a:solidFill>
                <a:latin typeface="BIZ UDPゴシック" panose="020B0400000000000000" pitchFamily="50" charset="-128"/>
                <a:ea typeface="BIZ UDPゴシック" panose="020B0400000000000000" pitchFamily="50" charset="-128"/>
              </a:rPr>
              <a:t>万円だと説明されたが、納得できない。</a:t>
            </a:r>
          </a:p>
        </p:txBody>
      </p:sp>
      <p:sp>
        <p:nvSpPr>
          <p:cNvPr id="25" name="角丸四角形 24"/>
          <p:cNvSpPr/>
          <p:nvPr/>
        </p:nvSpPr>
        <p:spPr>
          <a:xfrm>
            <a:off x="535161" y="1229202"/>
            <a:ext cx="1181100" cy="320154"/>
          </a:xfrm>
          <a:prstGeom prst="roundRect">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b="1" kern="100" dirty="0">
                <a:solidFill>
                  <a:srgbClr val="FFFFFF"/>
                </a:solidFill>
                <a:effectLst/>
                <a:ea typeface="BIZ UDPゴシック" panose="020B0400000000000000" pitchFamily="50" charset="-128"/>
                <a:cs typeface="Times New Roman" panose="02020603050405020304" pitchFamily="18" charset="0"/>
              </a:rPr>
              <a:t>相談事例</a:t>
            </a:r>
            <a:endParaRPr lang="ja-JP" sz="1050" kern="100" dirty="0">
              <a:effectLst/>
              <a:ea typeface="ＭＳ 明朝" panose="02020609040205080304" pitchFamily="17" charset="-128"/>
              <a:cs typeface="Times New Roman" panose="02020603050405020304" pitchFamily="18" charset="0"/>
            </a:endParaRPr>
          </a:p>
        </p:txBody>
      </p:sp>
      <p:sp>
        <p:nvSpPr>
          <p:cNvPr id="32" name="テキスト ボックス 27"/>
          <p:cNvSpPr txBox="1"/>
          <p:nvPr/>
        </p:nvSpPr>
        <p:spPr>
          <a:xfrm>
            <a:off x="423136" y="4336757"/>
            <a:ext cx="6294549" cy="2633130"/>
          </a:xfrm>
          <a:prstGeom prst="roundRect">
            <a:avLst>
              <a:gd name="adj" fmla="val 9792"/>
            </a:avLst>
          </a:prstGeom>
          <a:solidFill>
            <a:schemeClr val="accent4">
              <a:lumMod val="20000"/>
              <a:lumOff val="80000"/>
            </a:schemeClr>
          </a:solidFill>
          <a:ln w="12700">
            <a:solidFill>
              <a:schemeClr val="accent4"/>
            </a:solid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altLang="ja-JP" sz="6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spcAft>
                <a:spcPts val="0"/>
              </a:spcAft>
            </a:pPr>
            <a:r>
              <a:rPr lang="ja-JP" altLang="en-US" sz="12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■エステティックサービスに関するトラブルとは？</a:t>
            </a:r>
          </a:p>
          <a:p>
            <a:pPr marL="279400" indent="-279400"/>
            <a:r>
              <a:rPr lang="ja-JP" sz="11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1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1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エステティックサービスなど長期間にわたる役務提供契約では、倒産等により途中でサービスが提供されなくなる場合があります。</a:t>
            </a:r>
          </a:p>
          <a:p>
            <a:pPr marL="279400" indent="-279400"/>
            <a:r>
              <a:rPr lang="ja-JP" altLang="en-US" sz="11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1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通い放題」などと表示された脱毛エステで、契約上、有償での施術期間や既定回数後は無償のアフターサービスとなっており、中途解約は有償部分にのみ可能となっている場合があります。</a:t>
            </a:r>
          </a:p>
          <a:p>
            <a:pPr marL="279400" indent="-279400"/>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spcAft>
                <a:spcPts val="0"/>
              </a:spcAft>
            </a:pPr>
            <a:r>
              <a:rPr lang="ja-JP" altLang="en-US" sz="12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■長期契約は「解約しなければならないとき」も想定して慎重にしましょう。</a:t>
            </a:r>
            <a:endParaRPr lang="en-US" altLang="ja-JP" sz="12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spcAft>
                <a:spcPts val="0"/>
              </a:spcAft>
            </a:pPr>
            <a:endParaRPr lang="en-US" altLang="ja-JP" sz="7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spcAft>
                <a:spcPts val="0"/>
              </a:spcAft>
            </a:pPr>
            <a:r>
              <a:rPr lang="ja-JP" altLang="en-US"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■「月々●千円～」は月払い（都度払い）ではなく、クレジットの分割払金かもしれません。</a:t>
            </a:r>
            <a:endParaRPr lang="en-US" altLang="ja-JP"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spcAft>
                <a:spcPts val="0"/>
              </a:spcAft>
            </a:pPr>
            <a:r>
              <a:rPr lang="ja-JP" altLang="en-US"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必ず契約書面で</a:t>
            </a:r>
            <a:r>
              <a:rPr lang="ja-JP" altLang="en-US" sz="1200" b="1" u="sng"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有償の契約期間・回数、中途解約規定</a:t>
            </a:r>
            <a:r>
              <a:rPr lang="ja-JP" altLang="en-US"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を確認しましょう！</a:t>
            </a:r>
          </a:p>
          <a:p>
            <a:pPr marL="279400" indent="-279400"/>
            <a:endParaRPr lang="en-US" altLang="ja-JP" sz="7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■契約後８日間はクーリング・オフができる場合があります。</a:t>
            </a:r>
            <a:endParaRPr lang="en-US" altLang="ja-JP"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2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u="sng"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不安になったとき、トラブルになったときは、お住まいの市町村の</a:t>
            </a:r>
            <a:endParaRPr lang="en-US" altLang="ja-JP" sz="1200" b="1" u="sng"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12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u="sng"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消費生活相談窓口にご相談ください！</a:t>
            </a:r>
          </a:p>
          <a:p>
            <a:endParaRPr lang="ja-JP" altLang="en-US" sz="11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endParaRPr>
          </a:p>
        </p:txBody>
      </p:sp>
      <p:sp>
        <p:nvSpPr>
          <p:cNvPr id="26" name="角丸四角形 25"/>
          <p:cNvSpPr/>
          <p:nvPr/>
        </p:nvSpPr>
        <p:spPr>
          <a:xfrm>
            <a:off x="729887" y="4183891"/>
            <a:ext cx="1374600" cy="320154"/>
          </a:xfrm>
          <a:prstGeom prst="roundRect">
            <a:avLst/>
          </a:prstGeom>
          <a:solidFill>
            <a:srgbClr val="FCA904"/>
          </a:solidFill>
          <a:ln w="19050">
            <a:solidFill>
              <a:srgbClr val="FCA90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300" kern="100" dirty="0">
                <a:solidFill>
                  <a:srgbClr val="FFFFFF"/>
                </a:solidFill>
                <a:effectLst/>
                <a:ea typeface="BIZ UDPゴシック" panose="020B0400000000000000" pitchFamily="50" charset="-128"/>
                <a:cs typeface="Times New Roman" panose="02020603050405020304" pitchFamily="18" charset="0"/>
              </a:rPr>
              <a:t>＼</a:t>
            </a:r>
            <a:r>
              <a:rPr lang="ja-JP" sz="1400" b="1" kern="100" dirty="0">
                <a:solidFill>
                  <a:srgbClr val="FFFFFF"/>
                </a:solidFill>
                <a:effectLst/>
                <a:ea typeface="BIZ UDPゴシック" panose="020B0400000000000000" pitchFamily="50" charset="-128"/>
                <a:cs typeface="Times New Roman" panose="02020603050405020304" pitchFamily="18" charset="0"/>
              </a:rPr>
              <a:t>アドバイス</a:t>
            </a:r>
            <a:r>
              <a:rPr lang="ja-JP" altLang="en-US" sz="1300" kern="100" dirty="0">
                <a:solidFill>
                  <a:srgbClr val="FFFFFF"/>
                </a:solidFill>
                <a:effectLst/>
                <a:ea typeface="BIZ UDPゴシック" panose="020B0400000000000000" pitchFamily="50" charset="-128"/>
                <a:cs typeface="Times New Roman" panose="02020603050405020304" pitchFamily="18" charset="0"/>
              </a:rPr>
              <a:t>／</a:t>
            </a:r>
            <a:endParaRPr lang="ja-JP" sz="1300" kern="100" dirty="0">
              <a:effectLst/>
              <a:ea typeface="ＭＳ 明朝" panose="02020609040205080304" pitchFamily="17" charset="-128"/>
              <a:cs typeface="Times New Roman" panose="02020603050405020304" pitchFamily="18" charset="0"/>
            </a:endParaRPr>
          </a:p>
        </p:txBody>
      </p:sp>
      <p:grpSp>
        <p:nvGrpSpPr>
          <p:cNvPr id="40" name="グループ化 39">
            <a:extLst>
              <a:ext uri="{FF2B5EF4-FFF2-40B4-BE49-F238E27FC236}">
                <a16:creationId xmlns:a16="http://schemas.microsoft.com/office/drawing/2014/main" id="{6843BD28-87FB-4C62-BA1E-2390926203CE}"/>
              </a:ext>
            </a:extLst>
          </p:cNvPr>
          <p:cNvGrpSpPr/>
          <p:nvPr/>
        </p:nvGrpSpPr>
        <p:grpSpPr>
          <a:xfrm>
            <a:off x="5783152" y="9452734"/>
            <a:ext cx="1430448" cy="1037815"/>
            <a:chOff x="2429616" y="5925157"/>
            <a:chExt cx="1359789" cy="986045"/>
          </a:xfrm>
        </p:grpSpPr>
        <p:pic>
          <p:nvPicPr>
            <p:cNvPr id="43" name="図 42">
              <a:extLst>
                <a:ext uri="{FF2B5EF4-FFF2-40B4-BE49-F238E27FC236}">
                  <a16:creationId xmlns:a16="http://schemas.microsoft.com/office/drawing/2014/main" id="{B6EC34B2-5AD3-4B21-97D2-243EDCCECE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29616" y="5925157"/>
              <a:ext cx="1359789" cy="851153"/>
            </a:xfrm>
            <a:prstGeom prst="rect">
              <a:avLst/>
            </a:prstGeom>
          </p:spPr>
        </p:pic>
        <p:sp>
          <p:nvSpPr>
            <p:cNvPr id="44" name="テキスト ボックス 17">
              <a:extLst>
                <a:ext uri="{FF2B5EF4-FFF2-40B4-BE49-F238E27FC236}">
                  <a16:creationId xmlns:a16="http://schemas.microsoft.com/office/drawing/2014/main" id="{11296991-AC6D-458D-BE1A-1CB6525B392B}"/>
                </a:ext>
              </a:extLst>
            </p:cNvPr>
            <p:cNvSpPr txBox="1"/>
            <p:nvPr/>
          </p:nvSpPr>
          <p:spPr>
            <a:xfrm>
              <a:off x="2745927" y="6691885"/>
              <a:ext cx="727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t>©Expo 2025</a:t>
              </a:r>
              <a:endParaRPr kumimoji="1" lang="ja-JP" altLang="en-US" sz="900" dirty="0"/>
            </a:p>
          </p:txBody>
        </p:sp>
      </p:grpSp>
      <p:grpSp>
        <p:nvGrpSpPr>
          <p:cNvPr id="45" name="グループ化 44"/>
          <p:cNvGrpSpPr/>
          <p:nvPr/>
        </p:nvGrpSpPr>
        <p:grpSpPr>
          <a:xfrm>
            <a:off x="247963" y="8220288"/>
            <a:ext cx="2063393" cy="1014339"/>
            <a:chOff x="247963" y="8220288"/>
            <a:chExt cx="2063393" cy="1014339"/>
          </a:xfrm>
        </p:grpSpPr>
        <p:sp>
          <p:nvSpPr>
            <p:cNvPr id="46" name="角丸四角形 45"/>
            <p:cNvSpPr/>
            <p:nvPr/>
          </p:nvSpPr>
          <p:spPr>
            <a:xfrm>
              <a:off x="247963" y="8220288"/>
              <a:ext cx="2063393" cy="1014339"/>
            </a:xfrm>
            <a:prstGeom prst="round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253832" y="8397430"/>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シニア向け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pic>
          <p:nvPicPr>
            <p:cNvPr id="48" name="図 47">
              <a:hlinkClick r:id="rId6"/>
            </p:cNvPr>
            <p:cNvPicPr>
              <a:picLocks noChangeAspect="1"/>
            </p:cNvPicPr>
            <p:nvPr/>
          </p:nvPicPr>
          <p:blipFill>
            <a:blip r:embed="rId7"/>
            <a:stretch>
              <a:fillRect/>
            </a:stretch>
          </p:blipFill>
          <p:spPr>
            <a:xfrm>
              <a:off x="1518782" y="8361879"/>
              <a:ext cx="673534" cy="673534"/>
            </a:xfrm>
            <a:prstGeom prst="rect">
              <a:avLst/>
            </a:prstGeom>
          </p:spPr>
        </p:pic>
        <p:sp>
          <p:nvSpPr>
            <p:cNvPr id="49" name="テキスト ボックス 48"/>
            <p:cNvSpPr txBox="1"/>
            <p:nvPr/>
          </p:nvSpPr>
          <p:spPr>
            <a:xfrm>
              <a:off x="1507575" y="8995979"/>
              <a:ext cx="707004"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大阪府</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50" name="グループ化 49"/>
          <p:cNvGrpSpPr/>
          <p:nvPr/>
        </p:nvGrpSpPr>
        <p:grpSpPr>
          <a:xfrm>
            <a:off x="2432006" y="8224046"/>
            <a:ext cx="2061077" cy="1019188"/>
            <a:chOff x="2432006" y="8224046"/>
            <a:chExt cx="2061077" cy="1019188"/>
          </a:xfrm>
        </p:grpSpPr>
        <p:sp>
          <p:nvSpPr>
            <p:cNvPr id="51" name="角丸四角形 50"/>
            <p:cNvSpPr/>
            <p:nvPr/>
          </p:nvSpPr>
          <p:spPr>
            <a:xfrm>
              <a:off x="2434371" y="8224046"/>
              <a:ext cx="2058712" cy="1005977"/>
            </a:xfrm>
            <a:prstGeom prst="roundRect">
              <a:avLst/>
            </a:prstGeom>
            <a:solidFill>
              <a:srgbClr val="7EC234"/>
            </a:solidFill>
            <a:ln w="12700">
              <a:solidFill>
                <a:srgbClr val="7EC2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2432006" y="8424145"/>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若者向け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sp>
          <p:nvSpPr>
            <p:cNvPr id="53" name="テキスト ボックス 52"/>
            <p:cNvSpPr txBox="1"/>
            <p:nvPr/>
          </p:nvSpPr>
          <p:spPr>
            <a:xfrm>
              <a:off x="3673689" y="9012402"/>
              <a:ext cx="709760"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大阪市</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pic>
          <p:nvPicPr>
            <p:cNvPr id="54" name="図 53">
              <a:hlinkClick r:id="rId8"/>
            </p:cNvPr>
            <p:cNvPicPr>
              <a:picLocks noChangeAspect="1"/>
            </p:cNvPicPr>
            <p:nvPr/>
          </p:nvPicPr>
          <p:blipFill>
            <a:blip r:embed="rId9"/>
            <a:stretch>
              <a:fillRect/>
            </a:stretch>
          </p:blipFill>
          <p:spPr>
            <a:xfrm>
              <a:off x="3684702" y="8370005"/>
              <a:ext cx="687735" cy="687735"/>
            </a:xfrm>
            <a:prstGeom prst="rect">
              <a:avLst/>
            </a:prstGeom>
          </p:spPr>
        </p:pic>
      </p:grpSp>
      <p:grpSp>
        <p:nvGrpSpPr>
          <p:cNvPr id="60" name="グループ化 59"/>
          <p:cNvGrpSpPr/>
          <p:nvPr/>
        </p:nvGrpSpPr>
        <p:grpSpPr>
          <a:xfrm>
            <a:off x="4614316" y="8220288"/>
            <a:ext cx="2697388" cy="1057288"/>
            <a:chOff x="4614316" y="8220288"/>
            <a:chExt cx="2697388" cy="1057288"/>
          </a:xfrm>
        </p:grpSpPr>
        <p:sp>
          <p:nvSpPr>
            <p:cNvPr id="61" name="角丸四角形 60"/>
            <p:cNvSpPr/>
            <p:nvPr/>
          </p:nvSpPr>
          <p:spPr>
            <a:xfrm>
              <a:off x="4614316" y="8220288"/>
              <a:ext cx="2697388" cy="1012612"/>
            </a:xfrm>
            <a:prstGeom prst="roundRect">
              <a:avLst>
                <a:gd name="adj" fmla="val 18334"/>
              </a:avLst>
            </a:prstGeom>
            <a:solidFill>
              <a:srgbClr val="00A8B0"/>
            </a:solidFill>
            <a:ln w="12700">
              <a:solidFill>
                <a:srgbClr val="00A8B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2" name="フローチャート: 処理 61"/>
            <p:cNvSpPr/>
            <p:nvPr/>
          </p:nvSpPr>
          <p:spPr>
            <a:xfrm>
              <a:off x="4614316" y="8251957"/>
              <a:ext cx="2697388"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4" name="フローチャート: 処理 63"/>
            <p:cNvSpPr/>
            <p:nvPr/>
          </p:nvSpPr>
          <p:spPr>
            <a:xfrm>
              <a:off x="4614316" y="8593681"/>
              <a:ext cx="2697388"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pic>
        <p:nvPicPr>
          <p:cNvPr id="4" name="図 3">
            <a:extLst>
              <a:ext uri="{FF2B5EF4-FFF2-40B4-BE49-F238E27FC236}">
                <a16:creationId xmlns:a16="http://schemas.microsoft.com/office/drawing/2014/main" id="{810B8590-A139-4048-A56F-6D665566A1A6}"/>
              </a:ext>
            </a:extLst>
          </p:cNvPr>
          <p:cNvPicPr>
            <a:picLocks noChangeAspect="1"/>
          </p:cNvPicPr>
          <p:nvPr/>
        </p:nvPicPr>
        <p:blipFill rotWithShape="1">
          <a:blip r:embed="rId10"/>
          <a:srcRect l="5646" r="12847"/>
          <a:stretch/>
        </p:blipFill>
        <p:spPr>
          <a:xfrm>
            <a:off x="5676765" y="5472426"/>
            <a:ext cx="1848388" cy="1584000"/>
          </a:xfrm>
          <a:prstGeom prst="rect">
            <a:avLst/>
          </a:prstGeom>
        </p:spPr>
      </p:pic>
      <p:pic>
        <p:nvPicPr>
          <p:cNvPr id="12" name="図 11">
            <a:extLst>
              <a:ext uri="{FF2B5EF4-FFF2-40B4-BE49-F238E27FC236}">
                <a16:creationId xmlns:a16="http://schemas.microsoft.com/office/drawing/2014/main" id="{6D957671-1BDB-4FAB-84AF-DA2AE52FB832}"/>
              </a:ext>
            </a:extLst>
          </p:cNvPr>
          <p:cNvPicPr>
            <a:picLocks noChangeAspect="1"/>
          </p:cNvPicPr>
          <p:nvPr/>
        </p:nvPicPr>
        <p:blipFill rotWithShape="1">
          <a:blip r:embed="rId11"/>
          <a:srcRect l="-1155" t="2292" r="47608" b="37977"/>
          <a:stretch/>
        </p:blipFill>
        <p:spPr>
          <a:xfrm>
            <a:off x="5945548" y="4763"/>
            <a:ext cx="614168" cy="685095"/>
          </a:xfrm>
          <a:prstGeom prst="rect">
            <a:avLst/>
          </a:prstGeom>
        </p:spPr>
      </p:pic>
      <p:sp>
        <p:nvSpPr>
          <p:cNvPr id="29" name="四角形: 角を丸くする 28">
            <a:extLst>
              <a:ext uri="{FF2B5EF4-FFF2-40B4-BE49-F238E27FC236}">
                <a16:creationId xmlns:a16="http://schemas.microsoft.com/office/drawing/2014/main" id="{B3C77496-6C5F-4155-879B-900FC3C513A8}"/>
              </a:ext>
            </a:extLst>
          </p:cNvPr>
          <p:cNvSpPr/>
          <p:nvPr/>
        </p:nvSpPr>
        <p:spPr>
          <a:xfrm>
            <a:off x="3998709" y="1282639"/>
            <a:ext cx="3211717" cy="2774717"/>
          </a:xfrm>
          <a:prstGeom prst="roundRect">
            <a:avLst>
              <a:gd name="adj" fmla="val 929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68A4CCA7-3697-46DF-AB76-7ADAE77ACABB}"/>
              </a:ext>
            </a:extLst>
          </p:cNvPr>
          <p:cNvPicPr>
            <a:picLocks noChangeAspect="1"/>
          </p:cNvPicPr>
          <p:nvPr/>
        </p:nvPicPr>
        <p:blipFill rotWithShape="1">
          <a:blip r:embed="rId12"/>
          <a:srcRect t="30173" b="1"/>
          <a:stretch/>
        </p:blipFill>
        <p:spPr>
          <a:xfrm>
            <a:off x="3096394" y="3109418"/>
            <a:ext cx="1205386" cy="1008000"/>
          </a:xfrm>
          <a:prstGeom prst="rect">
            <a:avLst/>
          </a:prstGeom>
        </p:spPr>
      </p:pic>
      <p:pic>
        <p:nvPicPr>
          <p:cNvPr id="31" name="図 30">
            <a:extLst>
              <a:ext uri="{FF2B5EF4-FFF2-40B4-BE49-F238E27FC236}">
                <a16:creationId xmlns:a16="http://schemas.microsoft.com/office/drawing/2014/main" id="{2CEABFCA-564F-4AEB-9600-AF2131EBE603}"/>
              </a:ext>
            </a:extLst>
          </p:cNvPr>
          <p:cNvPicPr>
            <a:picLocks noChangeAspect="1"/>
          </p:cNvPicPr>
          <p:nvPr/>
        </p:nvPicPr>
        <p:blipFill>
          <a:blip r:embed="rId13"/>
          <a:stretch>
            <a:fillRect/>
          </a:stretch>
        </p:blipFill>
        <p:spPr>
          <a:xfrm>
            <a:off x="3996264" y="1442935"/>
            <a:ext cx="3273836" cy="2505673"/>
          </a:xfrm>
          <a:prstGeom prst="rect">
            <a:avLst/>
          </a:prstGeom>
        </p:spPr>
      </p:pic>
      <p:sp>
        <p:nvSpPr>
          <p:cNvPr id="5" name="テキスト ボックス 4"/>
          <p:cNvSpPr txBox="1"/>
          <p:nvPr/>
        </p:nvSpPr>
        <p:spPr>
          <a:xfrm>
            <a:off x="4169858" y="1625786"/>
            <a:ext cx="389850"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（件）</a:t>
            </a:r>
          </a:p>
        </p:txBody>
      </p:sp>
      <p:pic>
        <p:nvPicPr>
          <p:cNvPr id="2054" name="Picture 6" descr="https://3.bp.blogspot.com/-6eBXTVJE9cE/VCkbuPcpBsI/AAAAAAAAnLs/KAxnbl0J0RQ/s800/yajirushi01_yuruyaka.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19914282">
            <a:off x="5430648" y="2234491"/>
            <a:ext cx="857035" cy="601132"/>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048D3AC2-F2F8-4DF1-9534-10CA4F992C6E}"/>
              </a:ext>
            </a:extLst>
          </p:cNvPr>
          <p:cNvGrpSpPr/>
          <p:nvPr/>
        </p:nvGrpSpPr>
        <p:grpSpPr>
          <a:xfrm>
            <a:off x="5212339" y="2868127"/>
            <a:ext cx="1366590" cy="882193"/>
            <a:chOff x="5154650" y="2686036"/>
            <a:chExt cx="1366590" cy="882193"/>
          </a:xfrm>
        </p:grpSpPr>
        <p:sp>
          <p:nvSpPr>
            <p:cNvPr id="20" name="爆発 2 19"/>
            <p:cNvSpPr/>
            <p:nvPr/>
          </p:nvSpPr>
          <p:spPr>
            <a:xfrm rot="516959">
              <a:off x="5154650" y="2686036"/>
              <a:ext cx="1366590" cy="882193"/>
            </a:xfrm>
            <a:prstGeom prst="irregularSeal2">
              <a:avLst/>
            </a:prstGeom>
            <a:solidFill>
              <a:srgbClr val="FCA904"/>
            </a:solidFill>
            <a:ln>
              <a:solidFill>
                <a:srgbClr val="FCA90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3" name="テキスト ボックス 2"/>
            <p:cNvSpPr txBox="1"/>
            <p:nvPr/>
          </p:nvSpPr>
          <p:spPr>
            <a:xfrm>
              <a:off x="5393983" y="2822408"/>
              <a:ext cx="814963" cy="646331"/>
            </a:xfrm>
            <a:prstGeom prst="rect">
              <a:avLst/>
            </a:prstGeom>
            <a:noFill/>
          </p:spPr>
          <p:txBody>
            <a:bodyPr wrap="square" rtlCol="0">
              <a:spAutoFit/>
            </a:bodyPr>
            <a:lstStyle/>
            <a:p>
              <a:pPr algn="ctr"/>
              <a:r>
                <a:rPr kumimoji="1" lang="en-US" altLang="ja-JP" sz="1200" b="1" dirty="0">
                  <a:latin typeface="BIZ UDPゴシック" panose="020B0400000000000000" pitchFamily="50" charset="-128"/>
                  <a:ea typeface="BIZ UDPゴシック" panose="020B0400000000000000" pitchFamily="50" charset="-128"/>
                </a:rPr>
                <a:t>1,189</a:t>
              </a:r>
              <a:r>
                <a:rPr kumimoji="1" lang="ja-JP" altLang="en-US" sz="1200" b="1" dirty="0">
                  <a:latin typeface="BIZ UDPゴシック" panose="020B0400000000000000" pitchFamily="50" charset="-128"/>
                  <a:ea typeface="BIZ UDPゴシック" panose="020B0400000000000000" pitchFamily="50" charset="-128"/>
                </a:rPr>
                <a:t>件</a:t>
              </a:r>
              <a:endParaRPr kumimoji="1" lang="en-US" altLang="ja-JP" sz="1200" b="1" dirty="0">
                <a:latin typeface="BIZ UDPゴシック" panose="020B0400000000000000" pitchFamily="50" charset="-128"/>
                <a:ea typeface="BIZ UDPゴシック" panose="020B0400000000000000" pitchFamily="50" charset="-128"/>
              </a:endParaRPr>
            </a:p>
            <a:p>
              <a:pPr algn="ctr"/>
              <a:r>
                <a:rPr kumimoji="1" lang="en-US" altLang="ja-JP" sz="1200" b="1" dirty="0">
                  <a:latin typeface="BIZ UDPゴシック" panose="020B0400000000000000" pitchFamily="50" charset="-128"/>
                  <a:ea typeface="BIZ UDPゴシック" panose="020B0400000000000000" pitchFamily="50" charset="-128"/>
                </a:rPr>
                <a:t>(151%)</a:t>
              </a:r>
            </a:p>
            <a:p>
              <a:pPr algn="ctr"/>
              <a:r>
                <a:rPr kumimoji="1" lang="ja-JP" altLang="en-US" sz="1200" b="1" dirty="0">
                  <a:latin typeface="BIZ UDPゴシック" panose="020B0400000000000000" pitchFamily="50" charset="-128"/>
                  <a:ea typeface="BIZ UDPゴシック" panose="020B0400000000000000" pitchFamily="50" charset="-128"/>
                </a:rPr>
                <a:t>増加</a:t>
              </a:r>
            </a:p>
          </p:txBody>
        </p:sp>
      </p:grpSp>
      <p:sp>
        <p:nvSpPr>
          <p:cNvPr id="2" name="テキスト ボックス 1"/>
          <p:cNvSpPr txBox="1"/>
          <p:nvPr/>
        </p:nvSpPr>
        <p:spPr>
          <a:xfrm>
            <a:off x="4876045" y="3786389"/>
            <a:ext cx="863600"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令和３年度</a:t>
            </a:r>
          </a:p>
        </p:txBody>
      </p:sp>
      <p:sp>
        <p:nvSpPr>
          <p:cNvPr id="19" name="テキスト ボックス 18"/>
          <p:cNvSpPr txBox="1"/>
          <p:nvPr/>
        </p:nvSpPr>
        <p:spPr>
          <a:xfrm>
            <a:off x="6141009" y="3789655"/>
            <a:ext cx="863600"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令和４年度</a:t>
            </a:r>
          </a:p>
        </p:txBody>
      </p:sp>
      <p:sp>
        <p:nvSpPr>
          <p:cNvPr id="68" name="テキスト ボックス 67">
            <a:extLst>
              <a:ext uri="{FF2B5EF4-FFF2-40B4-BE49-F238E27FC236}">
                <a16:creationId xmlns:a16="http://schemas.microsoft.com/office/drawing/2014/main" id="{F70C4FA0-D1EA-426E-8696-9E4FCBC222DE}"/>
              </a:ext>
            </a:extLst>
          </p:cNvPr>
          <p:cNvSpPr txBox="1"/>
          <p:nvPr/>
        </p:nvSpPr>
        <p:spPr>
          <a:xfrm>
            <a:off x="4191491" y="1334974"/>
            <a:ext cx="2844048" cy="292388"/>
          </a:xfrm>
          <a:prstGeom prst="rect">
            <a:avLst/>
          </a:prstGeom>
          <a:noFill/>
        </p:spPr>
        <p:txBody>
          <a:bodyPr wrap="none" rtlCol="0">
            <a:spAutoFit/>
          </a:bodyPr>
          <a:lstStyle/>
          <a:p>
            <a:r>
              <a:rPr kumimoji="1" lang="ja-JP" altLang="en-US" sz="1300" u="sng" dirty="0">
                <a:latin typeface="BIZ UDPゴシック" panose="020B0400000000000000" pitchFamily="50" charset="-128"/>
                <a:ea typeface="BIZ UDPゴシック" panose="020B0400000000000000" pitchFamily="50" charset="-128"/>
              </a:rPr>
              <a:t>エステティックサービスに関する相談</a:t>
            </a:r>
          </a:p>
        </p:txBody>
      </p:sp>
    </p:spTree>
    <p:extLst>
      <p:ext uri="{BB962C8B-B14F-4D97-AF65-F5344CB8AC3E}">
        <p14:creationId xmlns:p14="http://schemas.microsoft.com/office/powerpoint/2010/main" val="16235892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1105</Words>
  <Application>Microsoft Office PowerPoint</Application>
  <PresentationFormat>ユーザー設定</PresentationFormat>
  <Paragraphs>90</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HGP創英角ｺﾞｼｯｸUB</vt:lpstr>
      <vt:lpstr>HG創英角ｺﾞｼｯｸUB</vt:lpstr>
      <vt:lpstr>Arial</vt:lpstr>
      <vt:lpstr>Calibri</vt:lpstr>
      <vt:lpstr>Calibri Light</vt:lpstr>
      <vt:lpstr>Century</vt:lpstr>
      <vt:lpstr>Segoe UI Symbol</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2022-05-12T07:52:14Z</dcterms:created>
  <dcterms:modified xsi:type="dcterms:W3CDTF">2023-11-15T04:08:19Z</dcterms:modified>
</cp:coreProperties>
</file>