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B"/>
    <a:srgbClr val="FFA41D"/>
    <a:srgbClr val="7EC234"/>
    <a:srgbClr val="85CA3A"/>
    <a:srgbClr val="FFFF65"/>
    <a:srgbClr val="00B050"/>
    <a:srgbClr val="00A8B0"/>
    <a:srgbClr val="FFF309"/>
    <a:srgbClr val="009C70"/>
    <a:srgbClr val="01B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13" autoAdjust="0"/>
    <p:restoredTop sz="94660"/>
  </p:normalViewPr>
  <p:slideViewPr>
    <p:cSldViewPr snapToGrid="0">
      <p:cViewPr varScale="1">
        <p:scale>
          <a:sx n="56" d="100"/>
          <a:sy n="56" d="100"/>
        </p:scale>
        <p:origin x="25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2023/5/15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a.go.jp/policies/policy/consumer_education/public_awareness/gekkan/2023/" TargetMode="External"/><Relationship Id="rId7" Type="http://schemas.openxmlformats.org/officeDocument/2006/relationships/image" Target="../media/image4.png"/><Relationship Id="rId2" Type="http://schemas.openxmlformats.org/officeDocument/2006/relationships/hyperlink" Target="https://lgpos.task-asp.net/cu/270008/ea/residents/procedures/apply/9b5ebd64-acb7-4f7a-9694-fc22dbdb1bf0/start"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hyperlink" Target="https://www.city.osaka.lg.jp/lnet/index.html" TargetMode="External"/><Relationship Id="rId7" Type="http://schemas.openxmlformats.org/officeDocument/2006/relationships/hyperlink" Target="https://www.city.osaka.lg.jp/contents/wdu010/troublesoudan/" TargetMode="External"/><Relationship Id="rId12" Type="http://schemas.openxmlformats.org/officeDocument/2006/relationships/image" Target="../media/image11.png"/><Relationship Id="rId2" Type="http://schemas.openxmlformats.org/officeDocument/2006/relationships/hyperlink" Target="https://www.pref.osaka.lg.jp/shouhi/" TargetMode="Externa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hyperlink" Target="https://osaka-shouhi.jp/" TargetMode="External"/><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jpe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8087"/>
            <a:ext cx="7562170" cy="2054203"/>
          </a:xfrm>
          <a:prstGeom prst="rect">
            <a:avLst/>
          </a:prstGeom>
          <a:solidFill>
            <a:schemeClr val="bg1"/>
          </a:solidFill>
        </p:spPr>
        <p:txBody>
          <a:bodyPr wrap="square" rtlCol="0">
            <a:spAutoFit/>
          </a:bodyPr>
          <a:lstStyle/>
          <a:p>
            <a:endParaRPr kumimoji="1" lang="ja-JP" altLang="en-US" dirty="0"/>
          </a:p>
        </p:txBody>
      </p:sp>
      <p:sp>
        <p:nvSpPr>
          <p:cNvPr id="5" name="フローチャート: 処理 4"/>
          <p:cNvSpPr/>
          <p:nvPr/>
        </p:nvSpPr>
        <p:spPr>
          <a:xfrm>
            <a:off x="5955176" y="129580"/>
            <a:ext cx="1493924" cy="453937"/>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400" kern="100" dirty="0" smtClean="0">
                <a:solidFill>
                  <a:srgbClr val="000000"/>
                </a:solidFill>
                <a:effectLst/>
                <a:ea typeface="ＭＳ 明朝" panose="02020609040205080304" pitchFamily="17" charset="-128"/>
                <a:cs typeface="Times New Roman" panose="02020603050405020304" pitchFamily="18" charset="0"/>
              </a:rPr>
              <a:t>202</a:t>
            </a:r>
            <a:r>
              <a:rPr lang="en-US" altLang="ja-JP" sz="1400" kern="100" dirty="0" smtClean="0">
                <a:solidFill>
                  <a:srgbClr val="000000"/>
                </a:solidFill>
                <a:effectLst/>
                <a:ea typeface="ＭＳ 明朝" panose="02020609040205080304" pitchFamily="17" charset="-128"/>
                <a:cs typeface="Times New Roman" panose="02020603050405020304" pitchFamily="18" charset="0"/>
              </a:rPr>
              <a:t>3</a:t>
            </a:r>
            <a:r>
              <a:rPr lang="ja-JP" sz="1400" kern="100" dirty="0" smtClean="0">
                <a:solidFill>
                  <a:srgbClr val="000000"/>
                </a:solidFill>
                <a:effectLst/>
                <a:ea typeface="ＭＳ 明朝" panose="02020609040205080304" pitchFamily="17" charset="-128"/>
                <a:cs typeface="Times New Roman" panose="02020603050405020304" pitchFamily="18" charset="0"/>
              </a:rPr>
              <a:t>年</a:t>
            </a:r>
            <a:r>
              <a:rPr lang="en-US" sz="1400" kern="100" dirty="0">
                <a:solidFill>
                  <a:srgbClr val="000000"/>
                </a:solidFill>
                <a:effectLst/>
                <a:ea typeface="ＭＳ 明朝" panose="02020609040205080304" pitchFamily="17" charset="-128"/>
                <a:cs typeface="Times New Roman" panose="02020603050405020304" pitchFamily="18" charset="0"/>
              </a:rPr>
              <a:t>5</a:t>
            </a:r>
            <a:r>
              <a:rPr lang="ja-JP" sz="1400" kern="100" dirty="0">
                <a:solidFill>
                  <a:srgbClr val="000000"/>
                </a:solidFill>
                <a:effectLst/>
                <a:ea typeface="ＭＳ 明朝" panose="02020609040205080304" pitchFamily="17" charset="-128"/>
                <a:cs typeface="Times New Roman" panose="02020603050405020304" pitchFamily="18" charset="0"/>
              </a:rPr>
              <a:t>月発行</a:t>
            </a:r>
            <a:endParaRPr lang="ja-JP" sz="1400" kern="100" dirty="0">
              <a:effectLst/>
              <a:ea typeface="ＭＳ 明朝" panose="02020609040205080304" pitchFamily="17" charset="-128"/>
              <a:cs typeface="Times New Roman" panose="02020603050405020304" pitchFamily="18" charset="0"/>
            </a:endParaRPr>
          </a:p>
        </p:txBody>
      </p:sp>
      <p:grpSp>
        <p:nvGrpSpPr>
          <p:cNvPr id="3" name="グループ化 2"/>
          <p:cNvGrpSpPr/>
          <p:nvPr/>
        </p:nvGrpSpPr>
        <p:grpSpPr>
          <a:xfrm>
            <a:off x="5102603" y="630765"/>
            <a:ext cx="1306031" cy="1306031"/>
            <a:chOff x="5068097" y="648018"/>
            <a:chExt cx="1306031" cy="1306031"/>
          </a:xfrm>
        </p:grpSpPr>
        <p:sp>
          <p:nvSpPr>
            <p:cNvPr id="6" name="円/楕円 1"/>
            <p:cNvSpPr/>
            <p:nvPr/>
          </p:nvSpPr>
          <p:spPr>
            <a:xfrm>
              <a:off x="5068097" y="648018"/>
              <a:ext cx="1306031" cy="1306031"/>
            </a:xfrm>
            <a:prstGeom prst="ellipse">
              <a:avLst/>
            </a:prstGeom>
            <a:solidFill>
              <a:srgbClr val="01A75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600" kern="100">
                  <a:solidFill>
                    <a:srgbClr val="FFFFFF"/>
                  </a:solidFill>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7" name="フローチャート: 処理 6"/>
            <p:cNvSpPr/>
            <p:nvPr/>
          </p:nvSpPr>
          <p:spPr>
            <a:xfrm>
              <a:off x="5196887" y="899843"/>
              <a:ext cx="1123901" cy="80238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smtClean="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a:t>
              </a:r>
              <a:r>
                <a:rPr lang="en-US" altLang="ja-JP" sz="2200" kern="100" dirty="0" smtClean="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10</a:t>
              </a:r>
              <a:endParaRPr lang="ja-JP" sz="1050" kern="100" dirty="0">
                <a:effectLst/>
                <a:ea typeface="ＭＳ 明朝" panose="02020609040205080304" pitchFamily="17" charset="-128"/>
                <a:cs typeface="Times New Roman" panose="02020603050405020304" pitchFamily="18" charset="0"/>
              </a:endParaRPr>
            </a:p>
          </p:txBody>
        </p:sp>
      </p:grpSp>
      <p:sp>
        <p:nvSpPr>
          <p:cNvPr id="11" name="フローチャート: 処理 10"/>
          <p:cNvSpPr/>
          <p:nvPr/>
        </p:nvSpPr>
        <p:spPr>
          <a:xfrm>
            <a:off x="308195" y="3088001"/>
            <a:ext cx="6943725" cy="7382523"/>
          </a:xfrm>
          <a:prstGeom prst="flowChartProcess">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2400"/>
              </a:lnSpc>
              <a:spcAft>
                <a:spcPts val="0"/>
              </a:spcAft>
            </a:pPr>
            <a:endParaRPr lang="en-US" altLang="ja-JP" sz="1200" b="1" kern="100" dirty="0">
              <a:solidFill>
                <a:srgbClr val="000000"/>
              </a:solidFill>
              <a:ea typeface="ＭＳ ゴシック" panose="020B0609070205080204" pitchFamily="49" charset="-128"/>
              <a:cs typeface="Times New Roman" panose="02020603050405020304" pitchFamily="18" charset="0"/>
            </a:endParaRPr>
          </a:p>
          <a:p>
            <a:pPr algn="l">
              <a:lnSpc>
                <a:spcPts val="2400"/>
              </a:lnSpc>
              <a:spcAft>
                <a:spcPts val="0"/>
              </a:spcAft>
            </a:pPr>
            <a:endParaRPr lang="ja-JP" sz="1050" kern="100" dirty="0">
              <a:effectLst/>
              <a:ea typeface="ＭＳ 明朝" panose="02020609040205080304" pitchFamily="17" charset="-128"/>
              <a:cs typeface="Times New Roman" panose="02020603050405020304" pitchFamily="18" charset="0"/>
            </a:endParaRPr>
          </a:p>
        </p:txBody>
      </p:sp>
      <p:sp>
        <p:nvSpPr>
          <p:cNvPr id="14" name="正方形/長方形 13"/>
          <p:cNvSpPr/>
          <p:nvPr/>
        </p:nvSpPr>
        <p:spPr>
          <a:xfrm>
            <a:off x="1" y="8087"/>
            <a:ext cx="7559674" cy="10683726"/>
          </a:xfrm>
          <a:prstGeom prst="rect">
            <a:avLst/>
          </a:prstGeom>
          <a:noFill/>
          <a:ln w="889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13720" y="4990516"/>
            <a:ext cx="6599934" cy="3246672"/>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scene3d>
              <a:camera prst="orthographicFront"/>
              <a:lightRig rig="soft" dir="t">
                <a:rot lat="0" lon="0" rev="15600000"/>
              </a:lightRig>
            </a:scene3d>
            <a:sp3d extrusionH="57150" prstMaterial="softEdge">
              <a:bevelT w="25400" h="38100"/>
            </a:sp3d>
          </a:bodyPr>
          <a:lstStyle/>
          <a:p>
            <a:endParaRPr lang="ja-JP" altLang="en-US" b="1">
              <a:ln/>
              <a:solidFill>
                <a:schemeClr val="accent4"/>
              </a:solidFill>
            </a:endParaRPr>
          </a:p>
        </p:txBody>
      </p:sp>
      <p:sp>
        <p:nvSpPr>
          <p:cNvPr id="17" name="テキスト ボックス 49"/>
          <p:cNvSpPr txBox="1"/>
          <p:nvPr/>
        </p:nvSpPr>
        <p:spPr>
          <a:xfrm>
            <a:off x="1554165" y="5036203"/>
            <a:ext cx="4766623" cy="3949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2400" b="1" kern="100" dirty="0" smtClean="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消費者月間</a:t>
            </a:r>
            <a:r>
              <a:rPr lang="ja-JP" altLang="en-US" sz="2400" b="1" kern="100" dirty="0" smtClean="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　</a:t>
            </a:r>
            <a:r>
              <a:rPr lang="ja-JP" alt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大阪府市連携</a:t>
            </a:r>
            <a:r>
              <a:rPr lang="ja-JP" sz="2400" b="1" kern="100" dirty="0" smtClean="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講演会</a:t>
            </a:r>
            <a:endParaRPr 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endParaRPr>
          </a:p>
        </p:txBody>
      </p:sp>
      <p:sp>
        <p:nvSpPr>
          <p:cNvPr id="20" name="テキスト ボックス 57"/>
          <p:cNvSpPr txBox="1"/>
          <p:nvPr/>
        </p:nvSpPr>
        <p:spPr>
          <a:xfrm>
            <a:off x="904557" y="5494139"/>
            <a:ext cx="857250" cy="2952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テーマ</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200" kern="100">
                <a:solidFill>
                  <a:srgbClr val="FFFFFF"/>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テキスト ボックス 60"/>
          <p:cNvSpPr txBox="1"/>
          <p:nvPr/>
        </p:nvSpPr>
        <p:spPr>
          <a:xfrm>
            <a:off x="918527" y="5776714"/>
            <a:ext cx="857250" cy="2952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講　師</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テキスト ボックス 57"/>
          <p:cNvSpPr txBox="1"/>
          <p:nvPr/>
        </p:nvSpPr>
        <p:spPr>
          <a:xfrm>
            <a:off x="609681" y="5493879"/>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テーマ</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6" name="テキスト ボックス 60"/>
          <p:cNvSpPr txBox="1"/>
          <p:nvPr/>
        </p:nvSpPr>
        <p:spPr>
          <a:xfrm>
            <a:off x="610772" y="5840849"/>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講　師</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7" name="テキスト ボックス 67"/>
          <p:cNvSpPr txBox="1"/>
          <p:nvPr/>
        </p:nvSpPr>
        <p:spPr>
          <a:xfrm>
            <a:off x="599163" y="6171944"/>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smtClean="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a:t>
            </a:r>
            <a:r>
              <a:rPr lang="ja-JP" altLang="en-US" sz="1400" kern="100" dirty="0" smtClean="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kern="100" dirty="0" smtClean="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き</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8" name="テキスト ボックス 68"/>
          <p:cNvSpPr txBox="1"/>
          <p:nvPr/>
        </p:nvSpPr>
        <p:spPr>
          <a:xfrm>
            <a:off x="599163" y="6503872"/>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smtClean="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ところ</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9" name="テキスト ボックス 69"/>
          <p:cNvSpPr txBox="1"/>
          <p:nvPr/>
        </p:nvSpPr>
        <p:spPr>
          <a:xfrm>
            <a:off x="777198" y="7557366"/>
            <a:ext cx="4849970" cy="5810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お申し込みはこちら</a:t>
            </a:r>
            <a:r>
              <a:rPr lang="ja-JP"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から</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en-US"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19</a:t>
            </a:r>
            <a:r>
              <a:rPr lang="ja-JP" altLang="en-US"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日（金）</a:t>
            </a:r>
            <a:r>
              <a:rPr lang="en-US" altLang="ja-JP"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altLang="en-US"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時まで</a:t>
            </a:r>
            <a:r>
              <a:rPr lang="en-US" altLang="ja-JP" sz="16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algn="just">
              <a:spcAft>
                <a:spcPts val="0"/>
              </a:spcAft>
            </a:pP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2"/>
              </a:rPr>
              <a:t>大阪府行政オンラインシステム</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3" name="テキスト ボックス 32"/>
          <p:cNvSpPr txBox="1"/>
          <p:nvPr/>
        </p:nvSpPr>
        <p:spPr>
          <a:xfrm>
            <a:off x="1115983" y="3799987"/>
            <a:ext cx="3704860" cy="369332"/>
          </a:xfrm>
          <a:prstGeom prst="rect">
            <a:avLst/>
          </a:prstGeom>
          <a:noFill/>
        </p:spPr>
        <p:txBody>
          <a:bodyPr wrap="none" rtlCol="0">
            <a:spAutoFit/>
          </a:bodyPr>
          <a:lstStyle/>
          <a:p>
            <a:pPr marL="285750" indent="-285750">
              <a:buFont typeface="Wingdings" panose="05000000000000000000" pitchFamily="2" charset="2"/>
              <a:buChar char="Ø"/>
            </a:pPr>
            <a:r>
              <a:rPr lang="ja-JP" altLang="en-US" kern="100" dirty="0">
                <a:solidFill>
                  <a:srgbClr val="000000"/>
                </a:solidFill>
                <a:ea typeface="ＭＳ ゴシック" panose="020B0609070205080204" pitchFamily="49" charset="-128"/>
                <a:cs typeface="Times New Roman" panose="02020603050405020304" pitchFamily="18" charset="0"/>
              </a:rPr>
              <a:t>いらないものはキッパリ断る。</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4" name="テキスト ボックス 33"/>
          <p:cNvSpPr txBox="1"/>
          <p:nvPr/>
        </p:nvSpPr>
        <p:spPr>
          <a:xfrm>
            <a:off x="1115983" y="4099284"/>
            <a:ext cx="3704860" cy="379591"/>
          </a:xfrm>
          <a:prstGeom prst="rect">
            <a:avLst/>
          </a:prstGeom>
          <a:noFill/>
        </p:spPr>
        <p:txBody>
          <a:bodyPr wrap="none" rtlCol="0">
            <a:spAutoFit/>
          </a:bodyPr>
          <a:lstStyle/>
          <a:p>
            <a:pPr marL="285750" indent="-285750">
              <a:lnSpc>
                <a:spcPts val="2400"/>
              </a:lnSpc>
              <a:buFont typeface="Wingdings" panose="05000000000000000000" pitchFamily="2" charset="2"/>
              <a:buChar char="Ø"/>
            </a:pPr>
            <a:r>
              <a:rPr lang="ja-JP" altLang="en-US" kern="100" dirty="0">
                <a:solidFill>
                  <a:srgbClr val="000000"/>
                </a:solidFill>
                <a:ea typeface="ＭＳ ゴシック" panose="020B0609070205080204" pitchFamily="49" charset="-128"/>
                <a:cs typeface="Times New Roman" panose="02020603050405020304" pitchFamily="18" charset="0"/>
              </a:rPr>
              <a:t>簡単に儲かる話はありません。</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5" name="テキスト ボックス 34"/>
          <p:cNvSpPr txBox="1"/>
          <p:nvPr/>
        </p:nvSpPr>
        <p:spPr>
          <a:xfrm>
            <a:off x="1115983" y="4465623"/>
            <a:ext cx="4166525" cy="369332"/>
          </a:xfrm>
          <a:prstGeom prst="rect">
            <a:avLst/>
          </a:prstGeom>
          <a:noFill/>
        </p:spPr>
        <p:txBody>
          <a:bodyPr wrap="none" rtlCol="0">
            <a:spAutoFit/>
          </a:bodyPr>
          <a:lstStyle/>
          <a:p>
            <a:pPr marL="285750" indent="-285750">
              <a:buFont typeface="Wingdings" panose="05000000000000000000" pitchFamily="2" charset="2"/>
              <a:buChar char="Ø"/>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ＡＴＭ</a:t>
            </a:r>
            <a:r>
              <a:rPr lang="ja-JP" altLang="en-US" kern="100" dirty="0">
                <a:solidFill>
                  <a:srgbClr val="000000"/>
                </a:solidFill>
                <a:ea typeface="ＭＳ ゴシック" panose="020B0609070205080204" pitchFamily="49" charset="-128"/>
                <a:cs typeface="Times New Roman" panose="02020603050405020304" pitchFamily="18" charset="0"/>
              </a:rPr>
              <a:t>から還付金はもらえません。</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8" name="テキスト ボックス 37"/>
          <p:cNvSpPr txBox="1"/>
          <p:nvPr/>
        </p:nvSpPr>
        <p:spPr>
          <a:xfrm>
            <a:off x="404886" y="3140151"/>
            <a:ext cx="6708767" cy="707886"/>
          </a:xfrm>
          <a:prstGeom prst="rect">
            <a:avLst/>
          </a:prstGeom>
          <a:noFill/>
        </p:spPr>
        <p:txBody>
          <a:bodyPr wrap="square" rtlCol="0">
            <a:spAutoFit/>
          </a:bodyPr>
          <a:lstStyle/>
          <a:p>
            <a:r>
              <a:rPr kumimoji="1" lang="ja-JP" altLang="en-US" sz="2000" dirty="0"/>
              <a:t>商品の購入やサービスの提供など契約のことでお困りの時は、</a:t>
            </a:r>
            <a:r>
              <a:rPr kumimoji="1" lang="ja-JP" altLang="en-US" sz="2000" b="1" dirty="0"/>
              <a:t>１８８（局番なし）</a:t>
            </a:r>
            <a:r>
              <a:rPr kumimoji="1" lang="ja-JP" altLang="en-US" sz="2000" dirty="0"/>
              <a:t>にお電話ください。</a:t>
            </a:r>
          </a:p>
        </p:txBody>
      </p:sp>
      <p:sp>
        <p:nvSpPr>
          <p:cNvPr id="39" name="正方形/長方形 38"/>
          <p:cNvSpPr/>
          <p:nvPr/>
        </p:nvSpPr>
        <p:spPr>
          <a:xfrm>
            <a:off x="502455" y="8400122"/>
            <a:ext cx="6599934" cy="1886877"/>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960321" y="8910757"/>
            <a:ext cx="4600940" cy="707886"/>
          </a:xfrm>
          <a:prstGeom prst="rect">
            <a:avLst/>
          </a:prstGeom>
          <a:noFill/>
        </p:spPr>
        <p:txBody>
          <a:bodyPr wrap="none" rtlCol="0">
            <a:spAutoFit/>
          </a:bodyPr>
          <a:lstStyle/>
          <a:p>
            <a:pPr>
              <a:lnSpc>
                <a:spcPts val="2400"/>
              </a:lnSpc>
            </a:pPr>
            <a:r>
              <a:rPr lang="ja-JP" altLang="en-US" b="1" kern="100" dirty="0">
                <a:solidFill>
                  <a:schemeClr val="tx1">
                    <a:lumMod val="75000"/>
                    <a:lumOff val="25000"/>
                  </a:schemeClr>
                </a:solidFill>
                <a:ea typeface="ＭＳ ゴシック" panose="020B0609070205080204" pitchFamily="49" charset="-128"/>
                <a:cs typeface="Times New Roman" panose="02020603050405020304" pitchFamily="18" charset="0"/>
              </a:rPr>
              <a:t>デジタルで快適、消費生活術</a:t>
            </a:r>
          </a:p>
          <a:p>
            <a:pPr>
              <a:lnSpc>
                <a:spcPts val="2400"/>
              </a:lnSpc>
            </a:pPr>
            <a:r>
              <a:rPr lang="ja-JP" altLang="en-US" b="1" kern="100" dirty="0">
                <a:solidFill>
                  <a:schemeClr val="tx1">
                    <a:lumMod val="75000"/>
                    <a:lumOff val="25000"/>
                  </a:schemeClr>
                </a:solidFill>
                <a:ea typeface="ＭＳ ゴシック" panose="020B0609070205080204" pitchFamily="49" charset="-128"/>
                <a:cs typeface="Times New Roman" panose="02020603050405020304" pitchFamily="18" charset="0"/>
              </a:rPr>
              <a:t>～デジタル社会の進展と消費者の</a:t>
            </a:r>
            <a:r>
              <a:rPr lang="ja-JP" altLang="en-US" b="1" kern="100" dirty="0" smtClean="0">
                <a:solidFill>
                  <a:schemeClr val="tx1">
                    <a:lumMod val="75000"/>
                    <a:lumOff val="25000"/>
                  </a:schemeClr>
                </a:solidFill>
                <a:ea typeface="ＭＳ ゴシック" panose="020B0609070205080204" pitchFamily="49" charset="-128"/>
                <a:cs typeface="Times New Roman" panose="02020603050405020304" pitchFamily="18" charset="0"/>
              </a:rPr>
              <a:t>くらし～</a:t>
            </a:r>
            <a:endParaRPr lang="ja-JP" altLang="ja-JP" b="1" kern="100" dirty="0">
              <a:solidFill>
                <a:schemeClr val="tx1">
                  <a:lumMod val="75000"/>
                  <a:lumOff val="25000"/>
                </a:schemeClr>
              </a:solidFill>
              <a:ea typeface="ＭＳ 明朝" panose="02020609040205080304" pitchFamily="17" charset="-128"/>
              <a:cs typeface="Times New Roman" panose="02020603050405020304" pitchFamily="18" charset="0"/>
            </a:endParaRPr>
          </a:p>
        </p:txBody>
      </p:sp>
      <p:sp>
        <p:nvSpPr>
          <p:cNvPr id="40" name="テキスト ボックス 52"/>
          <p:cNvSpPr txBox="1"/>
          <p:nvPr/>
        </p:nvSpPr>
        <p:spPr>
          <a:xfrm>
            <a:off x="1554165" y="5443455"/>
            <a:ext cx="5130800"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キャッシュレス時代の消費者トラブル防止策</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1" name="テキスト ボックス 52"/>
          <p:cNvSpPr txBox="1"/>
          <p:nvPr/>
        </p:nvSpPr>
        <p:spPr>
          <a:xfrm>
            <a:off x="1554165" y="5751725"/>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dirty="0" smtClean="0">
                <a:latin typeface="BIZ UDPゴシック" panose="020B0400000000000000" pitchFamily="50" charset="-128"/>
                <a:ea typeface="BIZ UDPゴシック" panose="020B0400000000000000" pitchFamily="50" charset="-128"/>
              </a:rPr>
              <a:t>大久保　育子　（</a:t>
            </a:r>
            <a:r>
              <a:rPr lang="ja-JP" altLang="en-US" sz="1400" dirty="0">
                <a:latin typeface="BIZ UDPゴシック" panose="020B0400000000000000" pitchFamily="50" charset="-128"/>
                <a:ea typeface="BIZ UDPゴシック" panose="020B0400000000000000" pitchFamily="50" charset="-128"/>
              </a:rPr>
              <a:t>大阪府金融広報委員会　金融広報アドバイザー）</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2" name="テキスト ボックス 52"/>
          <p:cNvSpPr txBox="1"/>
          <p:nvPr/>
        </p:nvSpPr>
        <p:spPr>
          <a:xfrm>
            <a:off x="1554165" y="6100991"/>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dirty="0" smtClean="0">
                <a:latin typeface="BIZ UDPゴシック" panose="020B0400000000000000" pitchFamily="50" charset="-128"/>
                <a:ea typeface="BIZ UDPゴシック" panose="020B0400000000000000" pitchFamily="50" charset="-128"/>
              </a:rPr>
              <a:t>令和５年</a:t>
            </a:r>
            <a:r>
              <a:rPr lang="ja-JP" altLang="en-US" sz="1400" dirty="0">
                <a:latin typeface="BIZ UDPゴシック" panose="020B0400000000000000" pitchFamily="50" charset="-128"/>
                <a:ea typeface="BIZ UDPゴシック" panose="020B0400000000000000" pitchFamily="50" charset="-128"/>
              </a:rPr>
              <a:t>５月</a:t>
            </a:r>
            <a:r>
              <a:rPr lang="ja-JP" altLang="en-US" sz="1400" dirty="0" smtClean="0">
                <a:latin typeface="BIZ UDPゴシック" panose="020B0400000000000000" pitchFamily="50" charset="-128"/>
                <a:ea typeface="BIZ UDPゴシック" panose="020B0400000000000000" pitchFamily="50" charset="-128"/>
              </a:rPr>
              <a:t>２６日（金）１４時～１５時３０分</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3" name="テキスト ボックス 52"/>
          <p:cNvSpPr txBox="1"/>
          <p:nvPr/>
        </p:nvSpPr>
        <p:spPr>
          <a:xfrm>
            <a:off x="1554165" y="6460061"/>
            <a:ext cx="3589382"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大阪市中央区役所</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6" name="フローチャート: 処理 35">
            <a:extLst>
              <a:ext uri="{FF2B5EF4-FFF2-40B4-BE49-F238E27FC236}">
                <a16:creationId xmlns:a16="http://schemas.microsoft.com/office/drawing/2014/main" id="{3239110C-DE41-48F0-95E3-319448666DA9}"/>
              </a:ext>
            </a:extLst>
          </p:cNvPr>
          <p:cNvSpPr/>
          <p:nvPr/>
        </p:nvSpPr>
        <p:spPr>
          <a:xfrm>
            <a:off x="307974" y="2297126"/>
            <a:ext cx="6943725" cy="788688"/>
          </a:xfrm>
          <a:prstGeom prst="flowChartProcess">
            <a:avLst/>
          </a:prstGeom>
          <a:solidFill>
            <a:schemeClr val="accent6">
              <a:lumMod val="40000"/>
              <a:lumOff val="60000"/>
            </a:schemeClr>
          </a:solidFill>
          <a:ln w="38100">
            <a:solidFill>
              <a:srgbClr val="00B05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2400"/>
              </a:lnSpc>
              <a:spcAft>
                <a:spcPts val="0"/>
              </a:spcAft>
            </a:pPr>
            <a:endParaRPr lang="en-US" altLang="ja-JP" sz="1400" b="1" kern="100" dirty="0">
              <a:solidFill>
                <a:srgbClr val="000000"/>
              </a:solidFill>
              <a:ea typeface="ＭＳ ゴシック" panose="020B0609070205080204" pitchFamily="49" charset="-128"/>
              <a:cs typeface="Times New Roman" panose="02020603050405020304" pitchFamily="18" charset="0"/>
            </a:endParaRPr>
          </a:p>
          <a:p>
            <a:pPr algn="l">
              <a:lnSpc>
                <a:spcPts val="2400"/>
              </a:lnSpc>
              <a:spcAft>
                <a:spcPts val="0"/>
              </a:spcAft>
            </a:pPr>
            <a:endParaRPr lang="ja-JP" sz="1400" kern="100" dirty="0">
              <a:effectLst/>
              <a:ea typeface="ＭＳ 明朝" panose="02020609040205080304" pitchFamily="17" charset="-128"/>
              <a:cs typeface="Times New Roman" panose="02020603050405020304" pitchFamily="18" charset="0"/>
            </a:endParaRPr>
          </a:p>
        </p:txBody>
      </p:sp>
      <p:sp>
        <p:nvSpPr>
          <p:cNvPr id="13" name="テキスト ボックス 11"/>
          <p:cNvSpPr txBox="1"/>
          <p:nvPr/>
        </p:nvSpPr>
        <p:spPr>
          <a:xfrm>
            <a:off x="1423971" y="2621129"/>
            <a:ext cx="6534150" cy="461168"/>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marL="1219200" indent="-1219200" algn="l">
              <a:lnSpc>
                <a:spcPts val="2400"/>
              </a:lnSpc>
              <a:spcAft>
                <a:spcPts val="0"/>
              </a:spcAft>
            </a:pPr>
            <a:r>
              <a:rPr lang="en-US" altLang="ja-JP"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5</a:t>
            </a:r>
            <a:r>
              <a:rPr lang="ja-JP" altLang="en-US"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月は消費者月間です</a:t>
            </a:r>
            <a:endParaRPr lang="ja-JP"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endParaRPr>
          </a:p>
        </p:txBody>
      </p:sp>
      <p:sp>
        <p:nvSpPr>
          <p:cNvPr id="2" name="テキスト ボックス 1">
            <a:extLst>
              <a:ext uri="{FF2B5EF4-FFF2-40B4-BE49-F238E27FC236}">
                <a16:creationId xmlns:a16="http://schemas.microsoft.com/office/drawing/2014/main" id="{31AFF0B0-7DEA-46F4-9FEC-2E758A56F698}"/>
              </a:ext>
            </a:extLst>
          </p:cNvPr>
          <p:cNvSpPr txBox="1"/>
          <p:nvPr/>
        </p:nvSpPr>
        <p:spPr>
          <a:xfrm>
            <a:off x="3485316" y="9592153"/>
            <a:ext cx="2958706" cy="307777"/>
          </a:xfrm>
          <a:prstGeom prst="rect">
            <a:avLst/>
          </a:prstGeom>
          <a:noFill/>
        </p:spPr>
        <p:txBody>
          <a:bodyPr wrap="square" rtlCol="0">
            <a:spAutoFit/>
          </a:bodyPr>
          <a:lstStyle/>
          <a:p>
            <a:r>
              <a:rPr kumimoji="1" lang="ja-JP" altLang="en-US" sz="1400" b="1" dirty="0">
                <a:ea typeface="BIZ UDPゴシック" panose="020B0400000000000000"/>
                <a:hlinkClick r:id="rId3"/>
              </a:rPr>
              <a:t>消費者庁ホームページ</a:t>
            </a:r>
            <a:endParaRPr kumimoji="1" lang="ja-JP" altLang="en-US" sz="1400" b="1" dirty="0">
              <a:ea typeface="BIZ UDPゴシック" panose="020B0400000000000000"/>
            </a:endParaRPr>
          </a:p>
        </p:txBody>
      </p:sp>
      <p:sp>
        <p:nvSpPr>
          <p:cNvPr id="45" name="テキスト ボックス 49">
            <a:extLst>
              <a:ext uri="{FF2B5EF4-FFF2-40B4-BE49-F238E27FC236}">
                <a16:creationId xmlns:a16="http://schemas.microsoft.com/office/drawing/2014/main" id="{99D319E4-937D-4BA6-A5B7-68AEC2BBB607}"/>
              </a:ext>
            </a:extLst>
          </p:cNvPr>
          <p:cNvSpPr txBox="1"/>
          <p:nvPr/>
        </p:nvSpPr>
        <p:spPr>
          <a:xfrm>
            <a:off x="1476343" y="8457613"/>
            <a:ext cx="5174036" cy="3949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2400" b="1" kern="100" dirty="0" smtClean="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令和５年度 </a:t>
            </a:r>
            <a:r>
              <a:rPr lang="ja-JP" altLang="en-US"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消費者月間統一テーマ</a:t>
            </a:r>
            <a:endParaRPr 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endParaRPr>
          </a:p>
        </p:txBody>
      </p:sp>
      <p:sp>
        <p:nvSpPr>
          <p:cNvPr id="46" name="テキスト ボックス 68">
            <a:extLst>
              <a:ext uri="{FF2B5EF4-FFF2-40B4-BE49-F238E27FC236}">
                <a16:creationId xmlns:a16="http://schemas.microsoft.com/office/drawing/2014/main" id="{DE34BB1A-DFDF-41CD-B55E-88BA43FDF5BC}"/>
              </a:ext>
            </a:extLst>
          </p:cNvPr>
          <p:cNvSpPr txBox="1"/>
          <p:nvPr/>
        </p:nvSpPr>
        <p:spPr>
          <a:xfrm>
            <a:off x="599163" y="6846205"/>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200" kern="100" dirty="0" smtClean="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参加費</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7" name="テキスト ボックス 52">
            <a:extLst>
              <a:ext uri="{FF2B5EF4-FFF2-40B4-BE49-F238E27FC236}">
                <a16:creationId xmlns:a16="http://schemas.microsoft.com/office/drawing/2014/main" id="{A56DA40D-7384-464D-BED9-9E3979E064EB}"/>
              </a:ext>
            </a:extLst>
          </p:cNvPr>
          <p:cNvSpPr txBox="1"/>
          <p:nvPr/>
        </p:nvSpPr>
        <p:spPr>
          <a:xfrm>
            <a:off x="1554165" y="6802394"/>
            <a:ext cx="3012354" cy="6756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pPr>
            <a:r>
              <a:rPr lang="ja-JP" altLang="en-US" sz="1400" dirty="0" smtClean="0">
                <a:latin typeface="BIZ UDPゴシック" panose="020B0400000000000000" pitchFamily="50" charset="-128"/>
                <a:ea typeface="BIZ UDPゴシック" panose="020B0400000000000000" pitchFamily="50" charset="-128"/>
              </a:rPr>
              <a:t>無料</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8" name="テキスト ボックス 68">
            <a:extLst>
              <a:ext uri="{FF2B5EF4-FFF2-40B4-BE49-F238E27FC236}">
                <a16:creationId xmlns:a16="http://schemas.microsoft.com/office/drawing/2014/main" id="{49A01FC1-D19A-4E5A-94E4-892897840A43}"/>
              </a:ext>
            </a:extLst>
          </p:cNvPr>
          <p:cNvSpPr txBox="1"/>
          <p:nvPr/>
        </p:nvSpPr>
        <p:spPr>
          <a:xfrm>
            <a:off x="599163" y="7189231"/>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200" kern="100" dirty="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定　員</a:t>
            </a:r>
            <a:endParaRPr lang="ja-JP"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9" name="テキスト ボックス 52">
            <a:extLst>
              <a:ext uri="{FF2B5EF4-FFF2-40B4-BE49-F238E27FC236}">
                <a16:creationId xmlns:a16="http://schemas.microsoft.com/office/drawing/2014/main" id="{EEEE4579-32E1-404E-80E7-2634F553FCB6}"/>
              </a:ext>
            </a:extLst>
          </p:cNvPr>
          <p:cNvSpPr txBox="1"/>
          <p:nvPr/>
        </p:nvSpPr>
        <p:spPr>
          <a:xfrm>
            <a:off x="1554165" y="7145420"/>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pPr>
            <a:r>
              <a:rPr lang="en-US" altLang="ja-JP" sz="1400" dirty="0">
                <a:latin typeface="BIZ UDPゴシック" panose="020B0400000000000000" pitchFamily="50" charset="-128"/>
                <a:ea typeface="BIZ UDPゴシック" panose="020B0400000000000000" pitchFamily="50" charset="-128"/>
              </a:rPr>
              <a:t>100</a:t>
            </a:r>
            <a:r>
              <a:rPr lang="ja-JP" altLang="en-US" sz="1400" dirty="0">
                <a:latin typeface="BIZ UDPゴシック" panose="020B0400000000000000" pitchFamily="50" charset="-128"/>
                <a:ea typeface="BIZ UDPゴシック" panose="020B0400000000000000" pitchFamily="50" charset="-128"/>
              </a:rPr>
              <a:t>名（先着順</a:t>
            </a:r>
            <a:r>
              <a:rPr lang="ja-JP" altLang="en-US" sz="1400" dirty="0" smtClean="0">
                <a:latin typeface="BIZ UDPゴシック" panose="020B0400000000000000" pitchFamily="50" charset="-128"/>
                <a:ea typeface="BIZ UDPゴシック" panose="020B0400000000000000" pitchFamily="50" charset="-128"/>
              </a:rPr>
              <a:t>）</a:t>
            </a:r>
            <a:endPar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9" name="図 18" descr="食品, 記号, 時計 が含まれている画像  自動的に生成された説明">
            <a:extLst>
              <a:ext uri="{FF2B5EF4-FFF2-40B4-BE49-F238E27FC236}">
                <a16:creationId xmlns:a16="http://schemas.microsoft.com/office/drawing/2014/main" id="{0C45707B-18E1-4438-B420-3B77562C40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6963" y="3495602"/>
            <a:ext cx="1169782" cy="1422227"/>
          </a:xfrm>
          <a:prstGeom prst="rect">
            <a:avLst/>
          </a:prstGeom>
        </p:spPr>
      </p:pic>
      <p:sp>
        <p:nvSpPr>
          <p:cNvPr id="12" name="テキスト ボックス 11"/>
          <p:cNvSpPr txBox="1"/>
          <p:nvPr/>
        </p:nvSpPr>
        <p:spPr>
          <a:xfrm>
            <a:off x="5342327" y="6805288"/>
            <a:ext cx="1970105" cy="369332"/>
          </a:xfrm>
          <a:prstGeom prst="rect">
            <a:avLst/>
          </a:prstGeom>
          <a:noFill/>
        </p:spPr>
        <p:txBody>
          <a:bodyPr wrap="square" rtlCol="0">
            <a:spAutoFit/>
          </a:bodyPr>
          <a:lstStyle/>
          <a:p>
            <a:r>
              <a:rPr kumimoji="1" lang="en-US" altLang="ja-JP" dirty="0" smtClean="0"/>
              <a:t>【QR</a:t>
            </a:r>
            <a:r>
              <a:rPr kumimoji="1" lang="ja-JP" altLang="en-US" dirty="0" smtClean="0"/>
              <a:t>コード</a:t>
            </a:r>
            <a:r>
              <a:rPr kumimoji="1" lang="en-US" altLang="ja-JP" dirty="0" smtClean="0"/>
              <a:t>】</a:t>
            </a:r>
            <a:endParaRPr kumimoji="1" lang="ja-JP" altLang="en-US" dirty="0"/>
          </a:p>
        </p:txBody>
      </p:sp>
      <p:sp>
        <p:nvSpPr>
          <p:cNvPr id="51" name="テキスト ボックス 50"/>
          <p:cNvSpPr txBox="1"/>
          <p:nvPr/>
        </p:nvSpPr>
        <p:spPr>
          <a:xfrm>
            <a:off x="4223262" y="9881823"/>
            <a:ext cx="1970105" cy="338554"/>
          </a:xfrm>
          <a:prstGeom prst="rect">
            <a:avLst/>
          </a:prstGeom>
          <a:noFill/>
        </p:spPr>
        <p:txBody>
          <a:bodyPr wrap="square" rtlCol="0">
            <a:spAutoFit/>
          </a:bodyPr>
          <a:lstStyle/>
          <a:p>
            <a:r>
              <a:rPr kumimoji="1" lang="en-US" altLang="ja-JP" sz="1600" dirty="0" smtClean="0"/>
              <a:t>【QR</a:t>
            </a:r>
            <a:r>
              <a:rPr kumimoji="1" lang="ja-JP" altLang="en-US" sz="1600" dirty="0" smtClean="0"/>
              <a:t>コード</a:t>
            </a:r>
            <a:r>
              <a:rPr kumimoji="1" lang="en-US" altLang="ja-JP" sz="1600" dirty="0" smtClean="0"/>
              <a:t>】</a:t>
            </a:r>
            <a:endParaRPr kumimoji="1" lang="ja-JP" altLang="en-US" sz="1600" dirty="0"/>
          </a:p>
        </p:txBody>
      </p:sp>
      <p:pic>
        <p:nvPicPr>
          <p:cNvPr id="16" name="図 15">
            <a:hlinkClick r:id="rId2"/>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0477" y="7087509"/>
            <a:ext cx="1117929" cy="1117929"/>
          </a:xfrm>
          <a:prstGeom prst="rect">
            <a:avLst/>
          </a:prstGeom>
        </p:spPr>
      </p:pic>
      <p:pic>
        <p:nvPicPr>
          <p:cNvPr id="8" name="図 7"/>
          <p:cNvPicPr>
            <a:picLocks noChangeAspect="1"/>
          </p:cNvPicPr>
          <p:nvPr/>
        </p:nvPicPr>
        <p:blipFill>
          <a:blip r:embed="rId6"/>
          <a:stretch>
            <a:fillRect/>
          </a:stretch>
        </p:blipFill>
        <p:spPr>
          <a:xfrm>
            <a:off x="173922" y="97540"/>
            <a:ext cx="4789143" cy="1966217"/>
          </a:xfrm>
          <a:prstGeom prst="rect">
            <a:avLst/>
          </a:prstGeom>
        </p:spPr>
      </p:pic>
      <p:pic>
        <p:nvPicPr>
          <p:cNvPr id="10" name="図 9">
            <a:hlinkClick r:id="rId3"/>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27168" y="9067358"/>
            <a:ext cx="1058888" cy="1069692"/>
          </a:xfrm>
          <a:prstGeom prst="rect">
            <a:avLst/>
          </a:prstGeom>
        </p:spPr>
      </p:pic>
      <p:sp>
        <p:nvSpPr>
          <p:cNvPr id="50" name="テキスト ボックス 17"/>
          <p:cNvSpPr txBox="1"/>
          <p:nvPr/>
        </p:nvSpPr>
        <p:spPr>
          <a:xfrm>
            <a:off x="2368551" y="233656"/>
            <a:ext cx="2713768" cy="314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大阪府・大阪市　消費生活情報</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14229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bwMode="blackWhite">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4" name="正方形/長方形 13"/>
          <p:cNvSpPr/>
          <p:nvPr/>
        </p:nvSpPr>
        <p:spPr>
          <a:xfrm>
            <a:off x="1" y="8087"/>
            <a:ext cx="7559674" cy="10683726"/>
          </a:xfrm>
          <a:prstGeom prst="rect">
            <a:avLst/>
          </a:prstGeom>
          <a:noFill/>
          <a:ln w="889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2"/>
          <p:cNvSpPr txBox="1"/>
          <p:nvPr/>
        </p:nvSpPr>
        <p:spPr>
          <a:xfrm>
            <a:off x="247964" y="9346108"/>
            <a:ext cx="7063740" cy="1174012"/>
          </a:xfrm>
          <a:prstGeom prst="rect">
            <a:avLst/>
          </a:prstGeom>
          <a:solidFill>
            <a:schemeClr val="lt1"/>
          </a:solidFill>
          <a:ln w="12700" cmpd="sng">
            <a:solidFill>
              <a:srgbClr val="009C7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大阪府</a:t>
            </a: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消費生活</a:t>
            </a: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センタ</a:t>
            </a:r>
            <a:r>
              <a:rPr lang="ja-JP" altLang="en-US"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3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en-US" sz="12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52" name="図 51"/>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sp>
        <p:nvSpPr>
          <p:cNvPr id="54" name="角丸四角形 53"/>
          <p:cNvSpPr/>
          <p:nvPr/>
        </p:nvSpPr>
        <p:spPr>
          <a:xfrm>
            <a:off x="4614316" y="8220288"/>
            <a:ext cx="2697388" cy="1012612"/>
          </a:xfrm>
          <a:prstGeom prst="roundRect">
            <a:avLst>
              <a:gd name="adj" fmla="val 18334"/>
            </a:avLst>
          </a:prstGeom>
          <a:solidFill>
            <a:srgbClr val="00A8B0"/>
          </a:solidFill>
          <a:ln w="12700">
            <a:solidFill>
              <a:srgbClr val="00A8B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5" name="フローチャート: 処理 54"/>
          <p:cNvSpPr/>
          <p:nvPr/>
        </p:nvSpPr>
        <p:spPr>
          <a:xfrm>
            <a:off x="4614316" y="8251957"/>
            <a:ext cx="2697388"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6" name="フローチャート: 処理 55"/>
          <p:cNvSpPr/>
          <p:nvPr/>
        </p:nvSpPr>
        <p:spPr>
          <a:xfrm>
            <a:off x="4614316" y="8593681"/>
            <a:ext cx="2697388"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7" name="角丸四角形 56"/>
          <p:cNvSpPr/>
          <p:nvPr/>
        </p:nvSpPr>
        <p:spPr>
          <a:xfrm>
            <a:off x="247963" y="8220288"/>
            <a:ext cx="2063393" cy="1014339"/>
          </a:xfrm>
          <a:prstGeom prst="round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53832" y="8397430"/>
            <a:ext cx="1323507" cy="646331"/>
          </a:xfrm>
          <a:prstGeom prst="rect">
            <a:avLst/>
          </a:prstGeom>
          <a:noFill/>
        </p:spPr>
        <p:txBody>
          <a:bodyPr wrap="square" rtlCol="0">
            <a:spAutoFit/>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シニア向け</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はこちら→</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pic>
        <p:nvPicPr>
          <p:cNvPr id="60" name="図 59">
            <a:hlinkClick r:id="rId5"/>
          </p:cNvPr>
          <p:cNvPicPr>
            <a:picLocks noChangeAspect="1"/>
          </p:cNvPicPr>
          <p:nvPr/>
        </p:nvPicPr>
        <p:blipFill>
          <a:blip r:embed="rId6"/>
          <a:stretch>
            <a:fillRect/>
          </a:stretch>
        </p:blipFill>
        <p:spPr>
          <a:xfrm>
            <a:off x="1518782" y="8361879"/>
            <a:ext cx="673534" cy="673534"/>
          </a:xfrm>
          <a:prstGeom prst="rect">
            <a:avLst/>
          </a:prstGeom>
        </p:spPr>
      </p:pic>
      <p:sp>
        <p:nvSpPr>
          <p:cNvPr id="61" name="テキスト ボックス 60"/>
          <p:cNvSpPr txBox="1"/>
          <p:nvPr/>
        </p:nvSpPr>
        <p:spPr>
          <a:xfrm>
            <a:off x="1507575" y="8995979"/>
            <a:ext cx="707004" cy="230832"/>
          </a:xfrm>
          <a:prstGeom prst="rect">
            <a:avLst/>
          </a:prstGeom>
          <a:noFill/>
        </p:spPr>
        <p:txBody>
          <a:bodyPr wrap="square" rtlCol="0">
            <a:spAutoFit/>
          </a:bodyPr>
          <a:lstStyle/>
          <a:p>
            <a:r>
              <a:rPr kumimoji="1" lang="ja-JP" altLang="en-US" sz="900" dirty="0" smtClean="0">
                <a:solidFill>
                  <a:schemeClr val="bg1"/>
                </a:solidFill>
                <a:latin typeface="BIZ UDPゴシック" panose="020B0400000000000000" pitchFamily="50" charset="-128"/>
                <a:ea typeface="BIZ UDPゴシック" panose="020B0400000000000000" pitchFamily="50" charset="-128"/>
              </a:rPr>
              <a:t>大阪府</a:t>
            </a:r>
            <a:r>
              <a:rPr kumimoji="1" lang="en-US" altLang="ja-JP" sz="900" dirty="0" smtClean="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62" name="角丸四角形 61"/>
          <p:cNvSpPr/>
          <p:nvPr/>
        </p:nvSpPr>
        <p:spPr>
          <a:xfrm>
            <a:off x="2434371" y="8224046"/>
            <a:ext cx="2058712" cy="1005977"/>
          </a:xfrm>
          <a:prstGeom prst="roundRect">
            <a:avLst/>
          </a:prstGeom>
          <a:solidFill>
            <a:srgbClr val="7EC234"/>
          </a:solidFill>
          <a:ln w="12700">
            <a:solidFill>
              <a:srgbClr val="7EC2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432006" y="8424145"/>
            <a:ext cx="1323507" cy="646331"/>
          </a:xfrm>
          <a:prstGeom prst="rect">
            <a:avLst/>
          </a:prstGeom>
          <a:noFill/>
        </p:spPr>
        <p:txBody>
          <a:bodyPr wrap="square" rtlCol="0">
            <a:spAutoFit/>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若者向け</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はこちら→</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
        <p:nvSpPr>
          <p:cNvPr id="65" name="テキスト ボックス 64"/>
          <p:cNvSpPr txBox="1"/>
          <p:nvPr/>
        </p:nvSpPr>
        <p:spPr>
          <a:xfrm>
            <a:off x="3673689" y="9012402"/>
            <a:ext cx="709760" cy="230832"/>
          </a:xfrm>
          <a:prstGeom prst="rect">
            <a:avLst/>
          </a:prstGeom>
          <a:noFill/>
        </p:spPr>
        <p:txBody>
          <a:bodyPr wrap="square" rtlCol="0">
            <a:spAutoFit/>
          </a:bodyPr>
          <a:lstStyle/>
          <a:p>
            <a:r>
              <a:rPr kumimoji="1" lang="ja-JP" altLang="en-US" sz="900" dirty="0" smtClean="0">
                <a:solidFill>
                  <a:schemeClr val="bg1"/>
                </a:solidFill>
                <a:latin typeface="BIZ UDPゴシック" panose="020B0400000000000000" pitchFamily="50" charset="-128"/>
                <a:ea typeface="BIZ UDPゴシック" panose="020B0400000000000000" pitchFamily="50" charset="-128"/>
              </a:rPr>
              <a:t>大阪市</a:t>
            </a:r>
            <a:r>
              <a:rPr kumimoji="1" lang="en-US" altLang="ja-JP" sz="900" dirty="0" smtClean="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pic>
        <p:nvPicPr>
          <p:cNvPr id="66" name="図 65">
            <a:hlinkClick r:id="rId7"/>
          </p:cNvPr>
          <p:cNvPicPr>
            <a:picLocks noChangeAspect="1"/>
          </p:cNvPicPr>
          <p:nvPr/>
        </p:nvPicPr>
        <p:blipFill>
          <a:blip r:embed="rId8"/>
          <a:stretch>
            <a:fillRect/>
          </a:stretch>
        </p:blipFill>
        <p:spPr>
          <a:xfrm>
            <a:off x="3684702" y="8370005"/>
            <a:ext cx="687735" cy="687735"/>
          </a:xfrm>
          <a:prstGeom prst="rect">
            <a:avLst/>
          </a:prstGeom>
        </p:spPr>
      </p:pic>
      <p:grpSp>
        <p:nvGrpSpPr>
          <p:cNvPr id="67" name="グループ化 66">
            <a:extLst>
              <a:ext uri="{FF2B5EF4-FFF2-40B4-BE49-F238E27FC236}">
                <a16:creationId xmlns:a16="http://schemas.microsoft.com/office/drawing/2014/main" id="{6843BD28-87FB-4C62-BA1E-2390926203CE}"/>
              </a:ext>
            </a:extLst>
          </p:cNvPr>
          <p:cNvGrpSpPr/>
          <p:nvPr/>
        </p:nvGrpSpPr>
        <p:grpSpPr>
          <a:xfrm>
            <a:off x="5783152" y="9452734"/>
            <a:ext cx="1430448" cy="1037815"/>
            <a:chOff x="2429616" y="5925157"/>
            <a:chExt cx="1359789" cy="986045"/>
          </a:xfrm>
        </p:grpSpPr>
        <p:pic>
          <p:nvPicPr>
            <p:cNvPr id="68" name="図 67">
              <a:extLst>
                <a:ext uri="{FF2B5EF4-FFF2-40B4-BE49-F238E27FC236}">
                  <a16:creationId xmlns:a16="http://schemas.microsoft.com/office/drawing/2014/main" id="{B6EC34B2-5AD3-4B21-97D2-243EDCCECEE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29616" y="5925157"/>
              <a:ext cx="1359789" cy="851153"/>
            </a:xfrm>
            <a:prstGeom prst="rect">
              <a:avLst/>
            </a:prstGeom>
          </p:spPr>
        </p:pic>
        <p:sp>
          <p:nvSpPr>
            <p:cNvPr id="69" name="テキスト ボックス 17">
              <a:extLst>
                <a:ext uri="{FF2B5EF4-FFF2-40B4-BE49-F238E27FC236}">
                  <a16:creationId xmlns:a16="http://schemas.microsoft.com/office/drawing/2014/main" id="{11296991-AC6D-458D-BE1A-1CB6525B392B}"/>
                </a:ext>
              </a:extLst>
            </p:cNvPr>
            <p:cNvSpPr txBox="1"/>
            <p:nvPr/>
          </p:nvSpPr>
          <p:spPr>
            <a:xfrm>
              <a:off x="2745927" y="6691885"/>
              <a:ext cx="727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t>©Expo 2025</a:t>
              </a:r>
              <a:endParaRPr kumimoji="1" lang="ja-JP" altLang="en-US" sz="900" dirty="0"/>
            </a:p>
          </p:txBody>
        </p:sp>
      </p:grpSp>
      <p:grpSp>
        <p:nvGrpSpPr>
          <p:cNvPr id="5" name="グループ化 4"/>
          <p:cNvGrpSpPr/>
          <p:nvPr/>
        </p:nvGrpSpPr>
        <p:grpSpPr>
          <a:xfrm>
            <a:off x="247963" y="6564350"/>
            <a:ext cx="7063741" cy="1543324"/>
            <a:chOff x="247963" y="6551650"/>
            <a:chExt cx="7063741" cy="1543324"/>
          </a:xfrm>
        </p:grpSpPr>
        <p:sp>
          <p:nvSpPr>
            <p:cNvPr id="2" name="角丸四角形 1"/>
            <p:cNvSpPr/>
            <p:nvPr/>
          </p:nvSpPr>
          <p:spPr>
            <a:xfrm>
              <a:off x="247963" y="6551650"/>
              <a:ext cx="7063741" cy="1543324"/>
            </a:xfrm>
            <a:prstGeom prst="roundRect">
              <a:avLst>
                <a:gd name="adj" fmla="val 10837"/>
              </a:avLst>
            </a:prstGeom>
            <a:solidFill>
              <a:schemeClr val="bg1"/>
            </a:solidFill>
            <a:ln w="127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47963" y="6736314"/>
              <a:ext cx="7063741" cy="1331134"/>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令和</a:t>
              </a:r>
              <a:r>
                <a:rPr kumimoji="1" lang="en-US" altLang="ja-JP" sz="1400" dirty="0" smtClean="0">
                  <a:latin typeface="BIZ UDPゴシック" panose="020B0400000000000000" pitchFamily="50" charset="-128"/>
                  <a:ea typeface="BIZ UDPゴシック" panose="020B0400000000000000" pitchFamily="50" charset="-128"/>
                </a:rPr>
                <a:t>5</a:t>
              </a:r>
              <a:r>
                <a:rPr kumimoji="1" lang="ja-JP" altLang="en-US" sz="1400" dirty="0" smtClean="0">
                  <a:latin typeface="BIZ UDPゴシック" panose="020B0400000000000000" pitchFamily="50" charset="-128"/>
                  <a:ea typeface="BIZ UDPゴシック" panose="020B0400000000000000" pitchFamily="50" charset="-128"/>
                </a:rPr>
                <a:t>年</a:t>
              </a:r>
              <a:r>
                <a:rPr kumimoji="1" lang="en-US" altLang="ja-JP" sz="1400" dirty="0" smtClean="0">
                  <a:latin typeface="BIZ UDPゴシック" panose="020B0400000000000000" pitchFamily="50" charset="-128"/>
                  <a:ea typeface="BIZ UDPゴシック" panose="020B0400000000000000" pitchFamily="50" charset="-128"/>
                </a:rPr>
                <a:t>6</a:t>
              </a:r>
              <a:r>
                <a:rPr kumimoji="1" lang="ja-JP" altLang="en-US" sz="1400" dirty="0" smtClean="0">
                  <a:latin typeface="BIZ UDPゴシック" panose="020B0400000000000000" pitchFamily="50" charset="-128"/>
                  <a:ea typeface="BIZ UDPゴシック" panose="020B0400000000000000" pitchFamily="50" charset="-128"/>
                </a:rPr>
                <a:t>月</a:t>
              </a:r>
              <a:r>
                <a:rPr kumimoji="1" lang="en-US" altLang="ja-JP" sz="1400" dirty="0" smtClean="0">
                  <a:latin typeface="BIZ UDPゴシック" panose="020B0400000000000000" pitchFamily="50" charset="-128"/>
                  <a:ea typeface="BIZ UDPゴシック" panose="020B0400000000000000" pitchFamily="50" charset="-128"/>
                </a:rPr>
                <a:t>1</a:t>
              </a:r>
              <a:r>
                <a:rPr kumimoji="1" lang="ja-JP" altLang="en-US" sz="1400" dirty="0" smtClean="0">
                  <a:latin typeface="BIZ UDPゴシック" panose="020B0400000000000000" pitchFamily="50" charset="-128"/>
                  <a:ea typeface="BIZ UDPゴシック" panose="020B0400000000000000" pitchFamily="50" charset="-128"/>
                </a:rPr>
                <a:t>日から、事業者は、消費者の承諾を得れば、契約書面等を電磁的方法</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 （電子メールの送付等）で交付することができるようになります。</a:t>
              </a:r>
              <a:endParaRPr kumimoji="1" lang="en-US" altLang="ja-JP" sz="14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400" b="1" dirty="0" smtClean="0">
                  <a:solidFill>
                    <a:srgbClr val="FF0000"/>
                  </a:solidFill>
                  <a:latin typeface="BIZ UDPゴシック" panose="020B0400000000000000" pitchFamily="50" charset="-128"/>
                  <a:ea typeface="BIZ UDPゴシック" panose="020B0400000000000000" pitchFamily="50" charset="-128"/>
                </a:rPr>
                <a:t>　・契約内容を確認し、きちんと理解して契約しましょう！</a:t>
              </a:r>
              <a:endParaRPr kumimoji="1" lang="en-US" altLang="ja-JP" sz="1400" b="1" dirty="0" smtClean="0">
                <a:solidFill>
                  <a:srgbClr val="FF0000"/>
                </a:solidFill>
                <a:latin typeface="BIZ UDPゴシック" panose="020B0400000000000000" pitchFamily="50" charset="-128"/>
                <a:ea typeface="BIZ UDPゴシック" panose="020B0400000000000000" pitchFamily="50" charset="-128"/>
              </a:endParaRPr>
            </a:p>
            <a:p>
              <a:r>
                <a:rPr kumimoji="1" lang="ja-JP" altLang="en-US" sz="1400" b="1" dirty="0" smtClean="0">
                  <a:solidFill>
                    <a:srgbClr val="FF0000"/>
                  </a:solidFill>
                  <a:latin typeface="BIZ UDPゴシック" panose="020B0400000000000000" pitchFamily="50" charset="-128"/>
                  <a:ea typeface="BIZ UDPゴシック" panose="020B0400000000000000" pitchFamily="50" charset="-128"/>
                </a:rPr>
                <a:t>　・受け取った契約書は必ず保管しておきましょう！</a:t>
              </a:r>
              <a:endParaRPr kumimoji="1" lang="en-US" altLang="ja-JP" sz="1400" b="1" dirty="0" smtClean="0">
                <a:solidFill>
                  <a:srgbClr val="FF0000"/>
                </a:solidFill>
                <a:latin typeface="BIZ UDPゴシック" panose="020B0400000000000000" pitchFamily="50" charset="-128"/>
                <a:ea typeface="BIZ UDPゴシック" panose="020B0400000000000000" pitchFamily="50" charset="-128"/>
              </a:endParaRPr>
            </a:p>
            <a:p>
              <a:r>
                <a:rPr kumimoji="1" lang="ja-JP" altLang="en-US" sz="1400" b="1" dirty="0" smtClean="0">
                  <a:solidFill>
                    <a:srgbClr val="FF0000"/>
                  </a:solidFill>
                  <a:latin typeface="BIZ UDPゴシック" panose="020B0400000000000000" pitchFamily="50" charset="-128"/>
                  <a:ea typeface="BIZ UDPゴシック" panose="020B0400000000000000" pitchFamily="50" charset="-128"/>
                </a:rPr>
                <a:t>　・電子データの保管が不安な場合は、紙の書類をもらいましょう！</a:t>
              </a:r>
              <a:endParaRPr kumimoji="1" lang="ja-JP" altLang="en-US" sz="1400" b="1" dirty="0">
                <a:solidFill>
                  <a:srgbClr val="FF0000"/>
                </a:solidFill>
                <a:latin typeface="BIZ UDPゴシック" panose="020B0400000000000000" pitchFamily="50" charset="-128"/>
                <a:ea typeface="BIZ UDPゴシック" panose="020B0400000000000000" pitchFamily="50" charset="-128"/>
              </a:endParaRPr>
            </a:p>
          </p:txBody>
        </p:sp>
      </p:grpSp>
      <p:sp>
        <p:nvSpPr>
          <p:cNvPr id="23" name="角丸四角形 22"/>
          <p:cNvSpPr/>
          <p:nvPr/>
        </p:nvSpPr>
        <p:spPr>
          <a:xfrm>
            <a:off x="247963" y="431799"/>
            <a:ext cx="7063741" cy="5826169"/>
          </a:xfrm>
          <a:prstGeom prst="roundRect">
            <a:avLst>
              <a:gd name="adj" fmla="val 0"/>
            </a:avLst>
          </a:prstGeom>
          <a:solidFill>
            <a:schemeClr val="bg1"/>
          </a:solidFill>
          <a:ln>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横巻き 5"/>
          <p:cNvSpPr/>
          <p:nvPr/>
        </p:nvSpPr>
        <p:spPr>
          <a:xfrm>
            <a:off x="415446" y="123314"/>
            <a:ext cx="6778947" cy="590550"/>
          </a:xfrm>
          <a:prstGeom prst="horizontalScroll">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bg1"/>
                </a:solidFill>
                <a:latin typeface="BIZ UDPゴシック" panose="020B0400000000000000" pitchFamily="50" charset="-128"/>
                <a:ea typeface="BIZ UDPゴシック" panose="020B0400000000000000" pitchFamily="50" charset="-128"/>
              </a:rPr>
              <a:t>SNS</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上での勧誘や広告を</a:t>
            </a:r>
            <a:r>
              <a:rPr kumimoji="1" lang="ja-JP" altLang="en-US" b="1" dirty="0">
                <a:solidFill>
                  <a:schemeClr val="bg1"/>
                </a:solidFill>
                <a:latin typeface="BIZ UDPゴシック" panose="020B0400000000000000" pitchFamily="50" charset="-128"/>
                <a:ea typeface="BIZ UDPゴシック" panose="020B0400000000000000" pitchFamily="50" charset="-128"/>
              </a:rPr>
              <a:t>きっかけとする「もうけ話」に</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ご注意</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444499" y="921583"/>
            <a:ext cx="6737194" cy="1923604"/>
          </a:xfrm>
          <a:prstGeom prst="rect">
            <a:avLst/>
          </a:prstGeom>
          <a:noFill/>
          <a:ln w="6350">
            <a:solidFill>
              <a:schemeClr val="tx1"/>
            </a:solidFill>
          </a:ln>
        </p:spPr>
        <p:txBody>
          <a:bodyPr wrap="square" rtlCol="0">
            <a:spAutoFit/>
          </a:bodyPr>
          <a:lstStyle/>
          <a:p>
            <a:r>
              <a:rPr kumimoji="1" lang="en-US" altLang="ja-JP" sz="1000" dirty="0" smtClean="0">
                <a:latin typeface="BIZ UDPゴシック" panose="020B0400000000000000" pitchFamily="50" charset="-128"/>
                <a:ea typeface="BIZ UDPゴシック" panose="020B0400000000000000" pitchFamily="50" charset="-128"/>
              </a:rPr>
              <a:t> </a:t>
            </a:r>
            <a:r>
              <a:rPr kumimoji="1" lang="en-US" altLang="ja-JP" sz="1400" dirty="0" smtClean="0">
                <a:latin typeface="BIZ UDPゴシック" panose="020B0400000000000000" pitchFamily="50" charset="-128"/>
                <a:ea typeface="BIZ UDPゴシック" panose="020B0400000000000000" pitchFamily="50" charset="-128"/>
              </a:rPr>
              <a:t/>
            </a:r>
            <a:br>
              <a:rPr kumimoji="1" lang="en-US" altLang="ja-JP" sz="1400" dirty="0" smtClean="0">
                <a:latin typeface="BIZ UDPゴシック" panose="020B0400000000000000" pitchFamily="50" charset="-128"/>
                <a:ea typeface="BIZ UDPゴシック" panose="020B0400000000000000" pitchFamily="50" charset="-128"/>
              </a:rPr>
            </a:br>
            <a:r>
              <a:rPr kumimoji="1" lang="ja-JP" altLang="en-US" sz="1300" dirty="0" smtClean="0">
                <a:latin typeface="BIZ UDPゴシック" panose="020B0400000000000000" pitchFamily="50" charset="-128"/>
                <a:ea typeface="BIZ UDPゴシック" panose="020B0400000000000000" pitchFamily="50" charset="-128"/>
              </a:rPr>
              <a:t>・</a:t>
            </a:r>
            <a:r>
              <a:rPr kumimoji="1" lang="en-US" altLang="ja-JP" sz="1300" dirty="0" smtClean="0">
                <a:latin typeface="BIZ UDPゴシック" panose="020B0400000000000000" pitchFamily="50" charset="-128"/>
                <a:ea typeface="BIZ UDPゴシック" panose="020B0400000000000000" pitchFamily="50" charset="-128"/>
              </a:rPr>
              <a:t>SNS</a:t>
            </a:r>
            <a:r>
              <a:rPr kumimoji="1" lang="ja-JP" altLang="en-US" sz="1300" dirty="0" smtClean="0">
                <a:latin typeface="BIZ UDPゴシック" panose="020B0400000000000000" pitchFamily="50" charset="-128"/>
                <a:ea typeface="BIZ UDPゴシック" panose="020B0400000000000000" pitchFamily="50" charset="-128"/>
              </a:rPr>
              <a:t>の広告を見て、副業を申し込んだところ、</a:t>
            </a:r>
            <a:r>
              <a:rPr kumimoji="1" lang="en-US" altLang="ja-JP" sz="1300" dirty="0" smtClean="0">
                <a:latin typeface="BIZ UDPゴシック" panose="020B0400000000000000" pitchFamily="50" charset="-128"/>
                <a:ea typeface="BIZ UDPゴシック" panose="020B0400000000000000" pitchFamily="50" charset="-128"/>
              </a:rPr>
              <a:t>SNS</a:t>
            </a:r>
            <a:r>
              <a:rPr kumimoji="1" lang="ja-JP" altLang="en-US" sz="1300" dirty="0" smtClean="0">
                <a:latin typeface="BIZ UDPゴシック" panose="020B0400000000000000" pitchFamily="50" charset="-128"/>
                <a:ea typeface="BIZ UDPゴシック" panose="020B0400000000000000" pitchFamily="50" charset="-128"/>
              </a:rPr>
              <a:t>でライブ配信をしている</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人に声をかけ、ライブ配信者を養成しているプロにつなぐ仕事を紹介された。</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サポート等を受けるためには高額な費用が必要と言われ、借金をして</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支払ったが、儲からず、借金の返済もできないので困っている。</a:t>
            </a:r>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5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・月に１００万円稼げると動画で宣伝されているのを見て、</a:t>
            </a:r>
            <a:r>
              <a:rPr kumimoji="1" lang="en-US" altLang="ja-JP" sz="1300" dirty="0" smtClean="0">
                <a:latin typeface="BIZ UDPゴシック" panose="020B0400000000000000" pitchFamily="50" charset="-128"/>
                <a:ea typeface="BIZ UDPゴシック" panose="020B0400000000000000" pitchFamily="50" charset="-128"/>
              </a:rPr>
              <a:t>SNS</a:t>
            </a:r>
            <a:r>
              <a:rPr kumimoji="1" lang="ja-JP" altLang="en-US" sz="1300" dirty="0" err="1" smtClean="0">
                <a:latin typeface="BIZ UDPゴシック" panose="020B0400000000000000" pitchFamily="50" charset="-128"/>
                <a:ea typeface="BIZ UDPゴシック" panose="020B0400000000000000" pitchFamily="50" charset="-128"/>
              </a:rPr>
              <a:t>に登</a:t>
            </a:r>
            <a:r>
              <a:rPr kumimoji="1" lang="ja-JP" altLang="en-US" sz="1300" dirty="0" smtClean="0">
                <a:latin typeface="BIZ UDPゴシック" panose="020B0400000000000000" pitchFamily="50" charset="-128"/>
                <a:ea typeface="BIZ UDPゴシック" panose="020B0400000000000000" pitchFamily="50" charset="-128"/>
              </a:rPr>
              <a:t>録した。セミナー講師に</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なれば稼げるという話だったが、オンラインセミナーで集客やセールス等のノウハウを販売</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して儲ける方法を広めることで収入になると言われた。入会金として４０万円をカード決済</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したが、セミナー参加には別途費用が発生すると言う。解約したい。</a:t>
            </a:r>
            <a:endParaRPr kumimoji="1" lang="en-US" altLang="ja-JP" sz="1300" dirty="0" smtClean="0">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a:xfrm>
            <a:off x="601519" y="778284"/>
            <a:ext cx="917263" cy="307777"/>
          </a:xfrm>
          <a:prstGeom prst="rect">
            <a:avLst/>
          </a:prstGeom>
          <a:solidFill>
            <a:srgbClr val="92D050"/>
          </a:solidFill>
          <a:ln w="6350">
            <a:solidFill>
              <a:srgbClr val="92D050"/>
            </a:solidFill>
          </a:ln>
        </p:spPr>
        <p:txBody>
          <a:bodyPr wrap="square" rtlCol="0">
            <a:spAutoFit/>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相談事例</a:t>
            </a:r>
            <a:endParaRPr kumimoji="1" lang="ja-JP" altLang="en-US" sz="2000" b="1" dirty="0">
              <a:solidFill>
                <a:schemeClr val="bg1"/>
              </a:solidFill>
              <a:latin typeface="BIZ UDPゴシック" panose="020B0400000000000000" pitchFamily="50" charset="-128"/>
              <a:ea typeface="BIZ UDPゴシック" panose="020B0400000000000000" pitchFamily="50" charset="-128"/>
            </a:endParaRPr>
          </a:p>
        </p:txBody>
      </p:sp>
      <p:pic>
        <p:nvPicPr>
          <p:cNvPr id="1030" name="Picture 6" descr="pose_necchuu_computer_man.png (800×72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6224891" y="7044858"/>
            <a:ext cx="1283338" cy="1169442"/>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グループ化 11"/>
          <p:cNvGrpSpPr/>
          <p:nvPr/>
        </p:nvGrpSpPr>
        <p:grpSpPr>
          <a:xfrm>
            <a:off x="5321300" y="7073901"/>
            <a:ext cx="914400" cy="819149"/>
            <a:chOff x="5334000" y="6997701"/>
            <a:chExt cx="914400" cy="819149"/>
          </a:xfrm>
        </p:grpSpPr>
        <p:sp>
          <p:nvSpPr>
            <p:cNvPr id="10" name="円形吹き出し 9"/>
            <p:cNvSpPr/>
            <p:nvPr/>
          </p:nvSpPr>
          <p:spPr>
            <a:xfrm>
              <a:off x="5334000" y="6997701"/>
              <a:ext cx="914400" cy="819149"/>
            </a:xfrm>
            <a:prstGeom prst="wedgeEllipseCallout">
              <a:avLst>
                <a:gd name="adj1" fmla="val 52443"/>
                <a:gd name="adj2" fmla="val 30764"/>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document_keiyakusyo.png (711×73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32707" y="7041300"/>
              <a:ext cx="714227" cy="736327"/>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角丸四角形 12"/>
          <p:cNvSpPr/>
          <p:nvPr/>
        </p:nvSpPr>
        <p:spPr>
          <a:xfrm>
            <a:off x="415446" y="3127200"/>
            <a:ext cx="6625434" cy="2999420"/>
          </a:xfrm>
          <a:prstGeom prst="roundRect">
            <a:avLst>
              <a:gd name="adj" fmla="val 5594"/>
            </a:avLst>
          </a:prstGeom>
          <a:solidFill>
            <a:srgbClr val="FFFF9B"/>
          </a:solidFill>
          <a:ln w="6350">
            <a:solidFill>
              <a:srgbClr val="FFF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07954" y="3281879"/>
            <a:ext cx="6609125" cy="2769989"/>
          </a:xfrm>
          <a:prstGeom prst="rect">
            <a:avLst/>
          </a:prstGeom>
          <a:noFill/>
          <a:ln w="6350">
            <a:noFill/>
          </a:ln>
        </p:spPr>
        <p:txBody>
          <a:bodyPr wrap="square" rtlCol="0">
            <a:spAutoFit/>
          </a:bodyPr>
          <a:lstStyle/>
          <a:p>
            <a:r>
              <a:rPr kumimoji="1" lang="ja-JP" altLang="en-US" sz="1400" b="1" dirty="0" smtClean="0">
                <a:latin typeface="BIZ UDPゴシック" panose="020B0400000000000000" pitchFamily="50" charset="-128"/>
                <a:ea typeface="BIZ UDPゴシック" panose="020B0400000000000000" pitchFamily="50" charset="-128"/>
              </a:rPr>
              <a:t>◆簡単に</a:t>
            </a:r>
            <a:r>
              <a:rPr kumimoji="1" lang="ja-JP" altLang="en-US" sz="1400" b="1" dirty="0">
                <a:latin typeface="BIZ UDPゴシック" panose="020B0400000000000000" pitchFamily="50" charset="-128"/>
                <a:ea typeface="BIZ UDPゴシック" panose="020B0400000000000000" pitchFamily="50" charset="-128"/>
              </a:rPr>
              <a:t>儲かる</a:t>
            </a:r>
            <a:r>
              <a:rPr kumimoji="1" lang="ja-JP" altLang="en-US" sz="1400" b="1" dirty="0" smtClean="0">
                <a:latin typeface="BIZ UDPゴシック" panose="020B0400000000000000" pitchFamily="50" charset="-128"/>
                <a:ea typeface="BIZ UDPゴシック" panose="020B0400000000000000" pitchFamily="50" charset="-128"/>
              </a:rPr>
              <a:t>ようなうまい話はありません！</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a:t>
            </a:r>
            <a:r>
              <a:rPr kumimoji="1" lang="en-US" altLang="ja-JP" sz="1300" dirty="0" smtClean="0">
                <a:latin typeface="BIZ UDPゴシック" panose="020B0400000000000000" pitchFamily="50" charset="-128"/>
                <a:ea typeface="BIZ UDPゴシック" panose="020B0400000000000000" pitchFamily="50" charset="-128"/>
              </a:rPr>
              <a:t>SNS </a:t>
            </a:r>
            <a:r>
              <a:rPr kumimoji="1" lang="ja-JP" altLang="en-US" sz="1300" dirty="0">
                <a:latin typeface="BIZ UDPゴシック" panose="020B0400000000000000" pitchFamily="50" charset="-128"/>
                <a:ea typeface="BIZ UDPゴシック" panose="020B0400000000000000" pitchFamily="50" charset="-128"/>
              </a:rPr>
              <a:t>やメッセージの</a:t>
            </a:r>
            <a:r>
              <a:rPr kumimoji="1" lang="ja-JP" altLang="en-US" sz="1300" dirty="0" smtClean="0">
                <a:latin typeface="BIZ UDPゴシック" panose="020B0400000000000000" pitchFamily="50" charset="-128"/>
                <a:ea typeface="BIZ UDPゴシック" panose="020B0400000000000000" pitchFamily="50" charset="-128"/>
              </a:rPr>
              <a:t>やりとりだけ</a:t>
            </a:r>
            <a:r>
              <a:rPr kumimoji="1" lang="ja-JP" altLang="en-US" sz="1300" dirty="0">
                <a:latin typeface="BIZ UDPゴシック" panose="020B0400000000000000" pitchFamily="50" charset="-128"/>
                <a:ea typeface="BIZ UDPゴシック" panose="020B0400000000000000" pitchFamily="50" charset="-128"/>
              </a:rPr>
              <a:t>では、勧誘者の実態がつかめないことが</a:t>
            </a:r>
            <a:r>
              <a:rPr kumimoji="1" lang="ja-JP" altLang="en-US" sz="1300" dirty="0" smtClean="0">
                <a:latin typeface="BIZ UDPゴシック" panose="020B0400000000000000" pitchFamily="50" charset="-128"/>
                <a:ea typeface="BIZ UDPゴシック" panose="020B0400000000000000" pitchFamily="50" charset="-128"/>
              </a:rPr>
              <a:t>多く、</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相手と連絡</a:t>
            </a:r>
            <a:r>
              <a:rPr kumimoji="1" lang="ja-JP" altLang="en-US" sz="1300" dirty="0">
                <a:latin typeface="BIZ UDPゴシック" panose="020B0400000000000000" pitchFamily="50" charset="-128"/>
                <a:ea typeface="BIZ UDPゴシック" panose="020B0400000000000000" pitchFamily="50" charset="-128"/>
              </a:rPr>
              <a:t>がつかなくなった場合、被害の回復は困難となります</a:t>
            </a:r>
            <a:r>
              <a:rPr kumimoji="1" lang="ja-JP" altLang="en-US" sz="1300" dirty="0" smtClean="0">
                <a:latin typeface="BIZ UDPゴシック" panose="020B0400000000000000" pitchFamily="50" charset="-128"/>
                <a:ea typeface="BIZ UDPゴシック" panose="020B0400000000000000" pitchFamily="50" charset="-128"/>
              </a:rPr>
              <a:t>。</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・知り合った相手から「簡単に稼げる」などと勧誘されても、うのみにしないように</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しましょう！</a:t>
            </a:r>
          </a:p>
          <a:p>
            <a:r>
              <a:rPr kumimoji="1" lang="ja-JP" altLang="en-US" sz="1400" b="1" dirty="0" smtClean="0">
                <a:latin typeface="BIZ UDPゴシック" panose="020B0400000000000000" pitchFamily="50" charset="-128"/>
                <a:ea typeface="BIZ UDPゴシック" panose="020B0400000000000000" pitchFamily="50" charset="-128"/>
              </a:rPr>
              <a:t>◆お金を要求されたら要注意！</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・お金を支払ったとたん相手と連絡がつかなくなる</a:t>
            </a:r>
            <a:r>
              <a:rPr kumimoji="1" lang="ja-JP" altLang="en-US" sz="1300" dirty="0">
                <a:latin typeface="BIZ UDPゴシック" panose="020B0400000000000000" pitchFamily="50" charset="-128"/>
                <a:ea typeface="BIZ UDPゴシック" panose="020B0400000000000000" pitchFamily="50" charset="-128"/>
              </a:rPr>
              <a:t>場合</a:t>
            </a:r>
            <a:r>
              <a:rPr kumimoji="1" lang="ja-JP" altLang="en-US" sz="1300" dirty="0" smtClean="0">
                <a:latin typeface="BIZ UDPゴシック" panose="020B0400000000000000" pitchFamily="50" charset="-128"/>
                <a:ea typeface="BIZ UDPゴシック" panose="020B0400000000000000" pitchFamily="50" charset="-128"/>
              </a:rPr>
              <a:t>があります。</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・借金をしてまで投資や副業等のためにお金を支払うことはやめましょう！</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◆トラブルに備えて記録を残しておきましょう！</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a:t>
            </a:r>
            <a:r>
              <a:rPr kumimoji="1" lang="en-US" altLang="ja-JP" sz="1300" dirty="0" smtClean="0">
                <a:latin typeface="BIZ UDPゴシック" panose="020B0400000000000000" pitchFamily="50" charset="-128"/>
                <a:ea typeface="BIZ UDPゴシック" panose="020B0400000000000000" pitchFamily="50" charset="-128"/>
              </a:rPr>
              <a:t>SNS</a:t>
            </a:r>
            <a:r>
              <a:rPr kumimoji="1" lang="ja-JP" altLang="en-US" sz="1300" dirty="0" smtClean="0">
                <a:latin typeface="BIZ UDPゴシック" panose="020B0400000000000000" pitchFamily="50" charset="-128"/>
                <a:ea typeface="BIZ UDPゴシック" panose="020B0400000000000000" pitchFamily="50" charset="-128"/>
              </a:rPr>
              <a:t>等での相手とのやりとりは消さずにスクリーンショットをとるなどして、</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記録を残しておきましょう！</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◆不安になったとき、トラブルになったときは、お住まいの市町村等の</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消費生活相談窓口にご相談ください！</a:t>
            </a:r>
            <a:endParaRPr kumimoji="1" lang="en-US" altLang="ja-JP" sz="1400" b="1" dirty="0" smtClean="0">
              <a:latin typeface="BIZ UDPゴシック" panose="020B0400000000000000" pitchFamily="50" charset="-128"/>
              <a:ea typeface="BIZ UDPゴシック" panose="020B0400000000000000" pitchFamily="50" charset="-128"/>
            </a:endParaRPr>
          </a:p>
        </p:txBody>
      </p:sp>
      <p:pic>
        <p:nvPicPr>
          <p:cNvPr id="37" name="Picture 6" descr="https://4.bp.blogspot.com/-w28GEx3_N-c/WASJRBDHo1I/AAAAAAAA_B0/DK820EOiWcwHx4qh0rvDtJ2J5wcIgD38gCLcB/s800/pose_douzo_annai_businesswoman.png"/>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a:stretch/>
        </p:blipFill>
        <p:spPr bwMode="auto">
          <a:xfrm>
            <a:off x="5852160" y="4936908"/>
            <a:ext cx="1911361" cy="1318266"/>
          </a:xfrm>
          <a:prstGeom prst="rect">
            <a:avLst/>
          </a:prstGeom>
          <a:noFill/>
          <a:extLst>
            <a:ext uri="{909E8E84-426E-40DD-AFC4-6F175D3DCCD1}">
              <a14:hiddenFill xmlns:a14="http://schemas.microsoft.com/office/drawing/2010/main">
                <a:solidFill>
                  <a:srgbClr val="FFFFFF"/>
                </a:solidFill>
              </a14:hiddenFill>
            </a:ext>
          </a:extLst>
        </p:spPr>
      </p:pic>
      <p:sp>
        <p:nvSpPr>
          <p:cNvPr id="16" name="ホームベース 15"/>
          <p:cNvSpPr/>
          <p:nvPr/>
        </p:nvSpPr>
        <p:spPr>
          <a:xfrm>
            <a:off x="599694" y="2967654"/>
            <a:ext cx="1114806" cy="307326"/>
          </a:xfrm>
          <a:prstGeom prst="homePlate">
            <a:avLst/>
          </a:prstGeom>
          <a:solidFill>
            <a:srgbClr val="FFA41D"/>
          </a:solidFill>
          <a:ln>
            <a:solidFill>
              <a:srgbClr val="FFA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BIZ UDPゴシック" panose="020B0400000000000000" pitchFamily="50" charset="-128"/>
                <a:ea typeface="BIZ UDPゴシック" panose="020B0400000000000000" pitchFamily="50" charset="-128"/>
              </a:rPr>
              <a:t>アドバイス</a:t>
            </a:r>
            <a:endParaRPr kumimoji="1" lang="ja-JP" altLang="en-US" sz="1400" b="1" dirty="0">
              <a:latin typeface="BIZ UDPゴシック" panose="020B0400000000000000" pitchFamily="50" charset="-128"/>
              <a:ea typeface="BIZ UDPゴシック" panose="020B0400000000000000" pitchFamily="50" charset="-128"/>
            </a:endParaRPr>
          </a:p>
        </p:txBody>
      </p:sp>
      <p:grpSp>
        <p:nvGrpSpPr>
          <p:cNvPr id="9" name="グループ化 8"/>
          <p:cNvGrpSpPr/>
          <p:nvPr/>
        </p:nvGrpSpPr>
        <p:grpSpPr>
          <a:xfrm>
            <a:off x="6127079" y="689597"/>
            <a:ext cx="1308611" cy="1247448"/>
            <a:chOff x="6096599" y="689597"/>
            <a:chExt cx="1308611" cy="1247448"/>
          </a:xfrm>
        </p:grpSpPr>
        <p:pic>
          <p:nvPicPr>
            <p:cNvPr id="1032" name="Picture 8" descr="smartphone_screen_sns.png (550×8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21040119">
              <a:off x="6096599" y="999433"/>
              <a:ext cx="644609" cy="937612"/>
            </a:xfrm>
            <a:prstGeom prst="rect">
              <a:avLst/>
            </a:prstGeom>
            <a:noFill/>
            <a:extLst>
              <a:ext uri="{909E8E84-426E-40DD-AFC4-6F175D3DCCD1}">
                <a14:hiddenFill xmlns:a14="http://schemas.microsoft.com/office/drawing/2010/main">
                  <a:solidFill>
                    <a:srgbClr val="FFFFFF"/>
                  </a:solidFill>
                </a14:hiddenFill>
              </a:ext>
            </a:extLst>
          </p:spPr>
        </p:pic>
        <p:sp>
          <p:nvSpPr>
            <p:cNvPr id="17" name="雲形吹き出し 16"/>
            <p:cNvSpPr/>
            <p:nvPr/>
          </p:nvSpPr>
          <p:spPr>
            <a:xfrm rot="2083715">
              <a:off x="6528481" y="689597"/>
              <a:ext cx="876729" cy="916921"/>
            </a:xfrm>
            <a:prstGeom prst="cloudCallout">
              <a:avLst/>
            </a:prstGeom>
            <a:solidFill>
              <a:schemeClr val="bg1"/>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6" name="Picture 12" descr="money_fueru.png (800×756)"/>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576249">
              <a:off x="6584998" y="802360"/>
              <a:ext cx="775308" cy="732666"/>
            </a:xfrm>
            <a:prstGeom prst="rect">
              <a:avLst/>
            </a:prstGeom>
            <a:noFill/>
            <a:extLst>
              <a:ext uri="{909E8E84-426E-40DD-AFC4-6F175D3DCCD1}">
                <a14:hiddenFill xmlns:a14="http://schemas.microsoft.com/office/drawing/2010/main">
                  <a:solidFill>
                    <a:srgbClr val="FFFFFF"/>
                  </a:solidFill>
                </a14:hiddenFill>
              </a:ext>
            </a:extLst>
          </p:spPr>
        </p:pic>
      </p:grpSp>
      <p:sp>
        <p:nvSpPr>
          <p:cNvPr id="39" name="ホームベース 38"/>
          <p:cNvSpPr/>
          <p:nvPr/>
        </p:nvSpPr>
        <p:spPr>
          <a:xfrm>
            <a:off x="457199" y="6402252"/>
            <a:ext cx="6515101" cy="330624"/>
          </a:xfrm>
          <a:prstGeom prst="homePlate">
            <a:avLst/>
          </a:prstGeom>
          <a:solidFill>
            <a:srgbClr val="00B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消費者が承諾した場合に限り、契約書のメール等による交付が可能になります！</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71667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724</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BIZ UDPゴシック</vt:lpstr>
      <vt:lpstr>Meiryo UI</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2023-05-15T02:59:55Z</dcterms:created>
  <dcterms:modified xsi:type="dcterms:W3CDTF">2023-05-15T02:59:58Z</dcterms:modified>
</cp:coreProperties>
</file>