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57" r:id="rId3"/>
  </p:sldIdLst>
  <p:sldSz cx="7559675" cy="1069181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F"/>
    <a:srgbClr val="ED7D31"/>
    <a:srgbClr val="FFF2CC"/>
    <a:srgbClr val="C55A11"/>
    <a:srgbClr val="990033"/>
    <a:srgbClr val="000066"/>
    <a:srgbClr val="663300"/>
    <a:srgbClr val="FF9966"/>
    <a:srgbClr val="CC00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613" autoAdjust="0"/>
    <p:restoredTop sz="94660"/>
  </p:normalViewPr>
  <p:slideViewPr>
    <p:cSldViewPr snapToGrid="0">
      <p:cViewPr varScale="1">
        <p:scale>
          <a:sx n="56" d="100"/>
          <a:sy n="56" d="100"/>
        </p:scale>
        <p:origin x="253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6DE2D7A-22E4-4DD6-BF05-26B4E527BA71}" type="datetimeFigureOut">
              <a:rPr kumimoji="1" lang="ja-JP" altLang="en-US" smtClean="0"/>
              <a:t>2023/2/22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4128841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6DE2D7A-22E4-4DD6-BF05-26B4E527BA71}" type="datetimeFigureOut">
              <a:rPr kumimoji="1" lang="ja-JP" altLang="en-US" smtClean="0"/>
              <a:t>2023/2/22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255865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6DE2D7A-22E4-4DD6-BF05-26B4E527BA71}" type="datetimeFigureOut">
              <a:rPr kumimoji="1" lang="ja-JP" altLang="en-US" smtClean="0"/>
              <a:t>2023/2/22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3959597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6DE2D7A-22E4-4DD6-BF05-26B4E527BA71}" type="datetimeFigureOut">
              <a:rPr kumimoji="1" lang="ja-JP" altLang="en-US" smtClean="0"/>
              <a:t>2023/2/22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3096543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6DE2D7A-22E4-4DD6-BF05-26B4E527BA71}" type="datetimeFigureOut">
              <a:rPr kumimoji="1" lang="ja-JP" altLang="en-US" smtClean="0"/>
              <a:t>2023/2/22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2542785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6DE2D7A-22E4-4DD6-BF05-26B4E527BA71}" type="datetimeFigureOut">
              <a:rPr kumimoji="1" lang="ja-JP" altLang="en-US" smtClean="0"/>
              <a:t>2023/2/22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806375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6DE2D7A-22E4-4DD6-BF05-26B4E527BA71}" type="datetimeFigureOut">
              <a:rPr kumimoji="1" lang="ja-JP" altLang="en-US" smtClean="0"/>
              <a:t>2023/2/22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3708637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6DE2D7A-22E4-4DD6-BF05-26B4E527BA71}" type="datetimeFigureOut">
              <a:rPr kumimoji="1" lang="ja-JP" altLang="en-US" smtClean="0"/>
              <a:t>2023/2/22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2880885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DE2D7A-22E4-4DD6-BF05-26B4E527BA71}" type="datetimeFigureOut">
              <a:rPr kumimoji="1" lang="ja-JP" altLang="en-US" smtClean="0"/>
              <a:t>2023/2/22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3199957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6DE2D7A-22E4-4DD6-BF05-26B4E527BA71}" type="datetimeFigureOut">
              <a:rPr kumimoji="1" lang="ja-JP" altLang="en-US" smtClean="0"/>
              <a:t>2023/2/22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556039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6DE2D7A-22E4-4DD6-BF05-26B4E527BA71}" type="datetimeFigureOut">
              <a:rPr kumimoji="1" lang="ja-JP" altLang="en-US" smtClean="0"/>
              <a:t>2023/2/22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3830388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26DE2D7A-22E4-4DD6-BF05-26B4E527BA71}" type="datetimeFigureOut">
              <a:rPr kumimoji="1" lang="ja-JP" altLang="en-US" smtClean="0"/>
              <a:t>2023/2/22</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36657741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caa.go.jp/policies/policy/consumer_system/other/#law_001" TargetMode="External"/><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s://www.caa.go.jp/policies/policy/consumer_system/consumer_contract_act/2022_contents_002/" TargetMode="External"/><Relationship Id="rId10" Type="http://schemas.openxmlformats.org/officeDocument/2006/relationships/image" Target="../media/image7.png"/><Relationship Id="rId4" Type="http://schemas.openxmlformats.org/officeDocument/2006/relationships/image" Target="../media/image3.png"/><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8" Type="http://schemas.openxmlformats.org/officeDocument/2006/relationships/hyperlink" Target="https://www.pref.osaka.lg.jp/jumachi/genzyo/index.html" TargetMode="External"/><Relationship Id="rId3" Type="http://schemas.openxmlformats.org/officeDocument/2006/relationships/hyperlink" Target="https://www.city.osaka.lg.jp/lnet/index.html" TargetMode="External"/><Relationship Id="rId7" Type="http://schemas.openxmlformats.org/officeDocument/2006/relationships/image" Target="../media/image10.png"/><Relationship Id="rId2" Type="http://schemas.openxmlformats.org/officeDocument/2006/relationships/hyperlink" Target="https://www.pref.osaka.lg.jp/shouhi/" TargetMode="External"/><Relationship Id="rId1" Type="http://schemas.openxmlformats.org/officeDocument/2006/relationships/slideLayout" Target="../slideLayouts/slideLayout2.xml"/><Relationship Id="rId6" Type="http://schemas.openxmlformats.org/officeDocument/2006/relationships/hyperlink" Target="https://osaka-shouhi.jp/" TargetMode="External"/><Relationship Id="rId11" Type="http://schemas.openxmlformats.org/officeDocument/2006/relationships/image" Target="../media/image12.png"/><Relationship Id="rId5" Type="http://schemas.openxmlformats.org/officeDocument/2006/relationships/image" Target="../media/image9.jpeg"/><Relationship Id="rId10" Type="http://schemas.openxmlformats.org/officeDocument/2006/relationships/hyperlink" Target="https://www.city.osaka.lg.jp/contents/wdu010/troublesoudan/" TargetMode="External"/><Relationship Id="rId4" Type="http://schemas.openxmlformats.org/officeDocument/2006/relationships/image" Target="../media/image8.png"/><Relationship Id="rId9"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9" name="テキスト ボックス 8"/>
          <p:cNvSpPr txBox="1"/>
          <p:nvPr/>
        </p:nvSpPr>
        <p:spPr>
          <a:xfrm>
            <a:off x="-2495" y="0"/>
            <a:ext cx="7562170" cy="2054203"/>
          </a:xfrm>
          <a:prstGeom prst="rect">
            <a:avLst/>
          </a:prstGeom>
          <a:solidFill>
            <a:schemeClr val="bg1"/>
          </a:solidFill>
        </p:spPr>
        <p:txBody>
          <a:bodyPr wrap="square" rtlCol="0">
            <a:spAutoFit/>
          </a:bodyPr>
          <a:lstStyle/>
          <a:p>
            <a:endParaRPr kumimoji="1" lang="ja-JP" altLang="en-US" dirty="0"/>
          </a:p>
        </p:txBody>
      </p:sp>
      <p:pic>
        <p:nvPicPr>
          <p:cNvPr id="111" name="図 110"/>
          <p:cNvPicPr/>
          <p:nvPr/>
        </p:nvPicPr>
        <p:blipFill>
          <a:blip r:embed="rId2">
            <a:extLst>
              <a:ext uri="{28A0092B-C50C-407E-A947-70E740481C1C}">
                <a14:useLocalDpi xmlns:a14="http://schemas.microsoft.com/office/drawing/2010/main" val="0"/>
              </a:ext>
            </a:extLst>
          </a:blip>
          <a:stretch>
            <a:fillRect/>
          </a:stretch>
        </p:blipFill>
        <p:spPr bwMode="auto">
          <a:xfrm>
            <a:off x="206714" y="150717"/>
            <a:ext cx="4670086" cy="1788100"/>
          </a:xfrm>
          <a:prstGeom prst="rect">
            <a:avLst/>
          </a:prstGeom>
          <a:noFill/>
          <a:ln>
            <a:noFill/>
          </a:ln>
        </p:spPr>
      </p:pic>
      <p:sp>
        <p:nvSpPr>
          <p:cNvPr id="14" name="正方形/長方形 13"/>
          <p:cNvSpPr/>
          <p:nvPr/>
        </p:nvSpPr>
        <p:spPr>
          <a:xfrm>
            <a:off x="0" y="0"/>
            <a:ext cx="7559675" cy="10691813"/>
          </a:xfrm>
          <a:prstGeom prst="rect">
            <a:avLst/>
          </a:prstGeom>
          <a:noFill/>
          <a:ln w="88900">
            <a:solidFill>
              <a:srgbClr val="C55A1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 name="テキスト ボックス 17"/>
          <p:cNvSpPr txBox="1"/>
          <p:nvPr/>
        </p:nvSpPr>
        <p:spPr>
          <a:xfrm>
            <a:off x="2476501" y="265406"/>
            <a:ext cx="2713768" cy="314325"/>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400" kern="100" dirty="0">
                <a:effectLst/>
                <a:latin typeface="Century" panose="02040604050505020304" pitchFamily="18" charset="0"/>
                <a:ea typeface="BIZ UDPゴシック" panose="020B0400000000000000" pitchFamily="50" charset="-128"/>
                <a:cs typeface="Times New Roman" panose="02020603050405020304" pitchFamily="18" charset="0"/>
              </a:rPr>
              <a:t>大阪府・大阪市　消費生活情報</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1" name="円/楕円 1"/>
          <p:cNvSpPr/>
          <p:nvPr/>
        </p:nvSpPr>
        <p:spPr>
          <a:xfrm>
            <a:off x="5421630" y="673993"/>
            <a:ext cx="1162050" cy="1143645"/>
          </a:xfrm>
          <a:prstGeom prst="ellips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en-US" sz="1600" kern="100">
                <a:solidFill>
                  <a:srgbClr val="FFFFFF"/>
                </a:solidFill>
                <a:effectLst/>
                <a:ea typeface="ＭＳ 明朝" panose="02020609040205080304" pitchFamily="17" charset="-128"/>
                <a:cs typeface="Times New Roman" panose="02020603050405020304" pitchFamily="18" charset="0"/>
              </a:rPr>
              <a:t> </a:t>
            </a:r>
            <a:endParaRPr lang="ja-JP" sz="1050" kern="100">
              <a:effectLst/>
              <a:ea typeface="ＭＳ 明朝" panose="02020609040205080304" pitchFamily="17" charset="-128"/>
              <a:cs typeface="Times New Roman" panose="02020603050405020304" pitchFamily="18" charset="0"/>
            </a:endParaRPr>
          </a:p>
        </p:txBody>
      </p:sp>
      <p:sp>
        <p:nvSpPr>
          <p:cNvPr id="12" name="フローチャート: 処理 11"/>
          <p:cNvSpPr/>
          <p:nvPr/>
        </p:nvSpPr>
        <p:spPr>
          <a:xfrm>
            <a:off x="5482590" y="928347"/>
            <a:ext cx="1108710" cy="619125"/>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en-US" sz="2200" kern="100" dirty="0" smtClean="0">
                <a:ln w="9525" cap="rnd" cmpd="sng" algn="ctr">
                  <a:solidFill>
                    <a:srgbClr val="FFFFFF"/>
                  </a:solidFill>
                  <a:prstDash val="solid"/>
                  <a:bevel/>
                </a:ln>
                <a:solidFill>
                  <a:srgbClr val="FFFFFF"/>
                </a:solidFill>
                <a:effectLst/>
                <a:ea typeface="ＭＳ 明朝" panose="02020609040205080304" pitchFamily="17" charset="-128"/>
                <a:cs typeface="Times New Roman" panose="02020603050405020304" pitchFamily="18" charset="0"/>
              </a:rPr>
              <a:t>Vol.10</a:t>
            </a:r>
            <a:r>
              <a:rPr lang="en-US" altLang="ja-JP" sz="2200" kern="100" dirty="0" smtClean="0">
                <a:ln w="9525" cap="rnd" cmpd="sng" algn="ctr">
                  <a:solidFill>
                    <a:srgbClr val="FFFFFF"/>
                  </a:solidFill>
                  <a:prstDash val="solid"/>
                  <a:bevel/>
                </a:ln>
                <a:solidFill>
                  <a:srgbClr val="FFFFFF"/>
                </a:solidFill>
                <a:effectLst/>
                <a:ea typeface="ＭＳ 明朝" panose="02020609040205080304" pitchFamily="17" charset="-128"/>
                <a:cs typeface="Times New Roman" panose="02020603050405020304" pitchFamily="18" charset="0"/>
              </a:rPr>
              <a:t>9</a:t>
            </a:r>
            <a:endParaRPr lang="ja-JP" sz="1050" kern="100" dirty="0">
              <a:effectLst/>
              <a:ea typeface="ＭＳ 明朝" panose="02020609040205080304" pitchFamily="17" charset="-128"/>
              <a:cs typeface="Times New Roman" panose="02020603050405020304" pitchFamily="18" charset="0"/>
            </a:endParaRPr>
          </a:p>
        </p:txBody>
      </p:sp>
      <p:sp>
        <p:nvSpPr>
          <p:cNvPr id="13" name="フローチャート: 処理 12"/>
          <p:cNvSpPr/>
          <p:nvPr/>
        </p:nvSpPr>
        <p:spPr>
          <a:xfrm>
            <a:off x="6032500" y="93956"/>
            <a:ext cx="1433879" cy="495300"/>
          </a:xfrm>
          <a:prstGeom prst="flowChartProcess">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100" kern="100" dirty="0" smtClean="0">
                <a:solidFill>
                  <a:srgbClr val="000000"/>
                </a:solidFill>
                <a:effectLst/>
                <a:latin typeface="BIZ UDPゴシック" panose="020B0400000000000000" pitchFamily="50" charset="-128"/>
                <a:ea typeface="ＭＳ 明朝" panose="02020609040205080304" pitchFamily="17" charset="-128"/>
                <a:cs typeface="Times New Roman" panose="02020603050405020304" pitchFamily="18" charset="0"/>
              </a:rPr>
              <a:t>202</a:t>
            </a:r>
            <a:r>
              <a:rPr lang="en-US" altLang="ja-JP" sz="1100" kern="100" dirty="0" smtClean="0">
                <a:solidFill>
                  <a:srgbClr val="000000"/>
                </a:solidFill>
                <a:effectLst/>
                <a:latin typeface="BIZ UDPゴシック" panose="020B0400000000000000" pitchFamily="50" charset="-128"/>
                <a:ea typeface="ＭＳ 明朝" panose="02020609040205080304" pitchFamily="17" charset="-128"/>
                <a:cs typeface="Times New Roman" panose="02020603050405020304" pitchFamily="18" charset="0"/>
              </a:rPr>
              <a:t>3</a:t>
            </a:r>
            <a:r>
              <a:rPr lang="ja-JP" sz="1100" kern="100" dirty="0" smtClean="0">
                <a:solidFill>
                  <a:srgbClr val="000000"/>
                </a:solidFill>
                <a:effectLst/>
                <a:ea typeface="BIZ UDPゴシック" panose="020B0400000000000000" pitchFamily="50" charset="-128"/>
                <a:cs typeface="Times New Roman" panose="02020603050405020304" pitchFamily="18" charset="0"/>
              </a:rPr>
              <a:t>年</a:t>
            </a:r>
            <a:r>
              <a:rPr lang="ja-JP" altLang="en-US" sz="1100" kern="100" dirty="0" smtClean="0">
                <a:solidFill>
                  <a:srgbClr val="000000"/>
                </a:solidFill>
                <a:effectLst/>
                <a:ea typeface="BIZ UDPゴシック" panose="020B0400000000000000" pitchFamily="50" charset="-128"/>
                <a:cs typeface="Times New Roman" panose="02020603050405020304" pitchFamily="18" charset="0"/>
              </a:rPr>
              <a:t>２</a:t>
            </a:r>
            <a:r>
              <a:rPr lang="ja-JP" sz="1100" kern="100" dirty="0" smtClean="0">
                <a:solidFill>
                  <a:srgbClr val="000000"/>
                </a:solidFill>
                <a:effectLst/>
                <a:ea typeface="BIZ UDPゴシック" panose="020B0400000000000000" pitchFamily="50" charset="-128"/>
                <a:cs typeface="Times New Roman" panose="02020603050405020304" pitchFamily="18" charset="0"/>
              </a:rPr>
              <a:t>月</a:t>
            </a:r>
            <a:r>
              <a:rPr lang="ja-JP" altLang="en-US" sz="1100" kern="100" dirty="0">
                <a:solidFill>
                  <a:srgbClr val="000000"/>
                </a:solidFill>
                <a:ea typeface="BIZ UDPゴシック" panose="020B0400000000000000" pitchFamily="50" charset="-128"/>
                <a:cs typeface="Times New Roman" panose="02020603050405020304" pitchFamily="18" charset="0"/>
              </a:rPr>
              <a:t>発行</a:t>
            </a:r>
            <a:endParaRPr lang="ja-JP" sz="1050" kern="100" dirty="0">
              <a:effectLst/>
              <a:ea typeface="ＭＳ 明朝" panose="02020609040205080304" pitchFamily="17" charset="-128"/>
              <a:cs typeface="Times New Roman" panose="02020603050405020304" pitchFamily="18" charset="0"/>
            </a:endParaRPr>
          </a:p>
        </p:txBody>
      </p:sp>
      <p:sp>
        <p:nvSpPr>
          <p:cNvPr id="15" name="テキスト ボックス 72">
            <a:extLst>
              <a:ext uri="{FF2B5EF4-FFF2-40B4-BE49-F238E27FC236}">
                <a16:creationId xmlns:a16="http://schemas.microsoft.com/office/drawing/2014/main" id="{966B516B-C904-4125-8CCE-A1962B4722F1}"/>
              </a:ext>
            </a:extLst>
          </p:cNvPr>
          <p:cNvSpPr txBox="1"/>
          <p:nvPr/>
        </p:nvSpPr>
        <p:spPr>
          <a:xfrm>
            <a:off x="171957" y="2510264"/>
            <a:ext cx="7232310" cy="4524942"/>
          </a:xfrm>
          <a:prstGeom prst="rect">
            <a:avLst/>
          </a:prstGeom>
          <a:solidFill>
            <a:schemeClr val="lt1"/>
          </a:solidFill>
          <a:ln w="28575">
            <a:solidFill>
              <a:schemeClr val="accent2">
                <a:lumMod val="75000"/>
              </a:schemeClr>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l">
              <a:lnSpc>
                <a:spcPts val="1600"/>
              </a:lnSpc>
              <a:spcAft>
                <a:spcPts val="0"/>
              </a:spcAft>
            </a:pPr>
            <a:r>
              <a:rPr lang="en-US" sz="1200" b="1" kern="100">
                <a:ln>
                  <a:noFill/>
                </a:ln>
                <a:solidFill>
                  <a:srgbClr val="D02D20"/>
                </a:solidFill>
                <a:effectLst/>
                <a:latin typeface="BIZ UDPゴシック" panose="020B0400000000000000" pitchFamily="50" charset="-128"/>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6" name="横巻き 46">
            <a:extLst>
              <a:ext uri="{FF2B5EF4-FFF2-40B4-BE49-F238E27FC236}">
                <a16:creationId xmlns:a16="http://schemas.microsoft.com/office/drawing/2014/main" id="{0D197A08-EE04-4013-8715-FAA22D942F34}"/>
              </a:ext>
            </a:extLst>
          </p:cNvPr>
          <p:cNvSpPr/>
          <p:nvPr/>
        </p:nvSpPr>
        <p:spPr>
          <a:xfrm>
            <a:off x="486750" y="2054847"/>
            <a:ext cx="6583680" cy="970528"/>
          </a:xfrm>
          <a:prstGeom prst="horizontalScroll">
            <a:avLst/>
          </a:prstGeom>
          <a:solidFill>
            <a:schemeClr val="accent2">
              <a:lumMod val="7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2000" kern="100" dirty="0">
                <a:effectLst>
                  <a:outerShdw blurRad="50800" dist="38100" dir="5400000" algn="t">
                    <a:srgbClr val="000000">
                      <a:alpha val="40000"/>
                    </a:srgbClr>
                  </a:outerShdw>
                </a:effectLst>
                <a:ea typeface="HGP創英角ｺﾞｼｯｸUB" panose="020B0900000000000000" pitchFamily="50" charset="-128"/>
                <a:cs typeface="Times New Roman" panose="02020603050405020304" pitchFamily="18" charset="0"/>
              </a:rPr>
              <a:t>「法人等による寄附の不当な勧誘の防止等に関する法律」</a:t>
            </a:r>
            <a:endParaRPr lang="en-US" altLang="ja-JP" sz="2000" kern="100" dirty="0">
              <a:effectLst>
                <a:outerShdw blurRad="50800" dist="38100" dir="5400000" algn="t">
                  <a:srgbClr val="000000">
                    <a:alpha val="40000"/>
                  </a:srgbClr>
                </a:outerShdw>
              </a:effectLst>
              <a:ea typeface="HGP創英角ｺﾞｼｯｸUB" panose="020B0900000000000000" pitchFamily="50" charset="-128"/>
              <a:cs typeface="Times New Roman" panose="02020603050405020304" pitchFamily="18" charset="0"/>
            </a:endParaRPr>
          </a:p>
          <a:p>
            <a:pPr algn="ctr">
              <a:spcAft>
                <a:spcPts val="0"/>
              </a:spcAft>
            </a:pPr>
            <a:r>
              <a:rPr lang="ja-JP" altLang="en-US" sz="2000" kern="100" dirty="0">
                <a:effectLst>
                  <a:outerShdw blurRad="50800" dist="38100" dir="5400000" algn="t">
                    <a:srgbClr val="000000">
                      <a:alpha val="40000"/>
                    </a:srgbClr>
                  </a:outerShdw>
                </a:effectLst>
                <a:ea typeface="HGP創英角ｺﾞｼｯｸUB" panose="020B0900000000000000" pitchFamily="50" charset="-128"/>
                <a:cs typeface="Times New Roman" panose="02020603050405020304" pitchFamily="18" charset="0"/>
              </a:rPr>
              <a:t>が施行されました</a:t>
            </a:r>
            <a:r>
              <a:rPr lang="ja-JP" sz="2000" kern="100" dirty="0">
                <a:effectLst>
                  <a:outerShdw blurRad="50800" dist="38100" dir="5400000" algn="t">
                    <a:srgbClr val="000000">
                      <a:alpha val="40000"/>
                    </a:srgbClr>
                  </a:outerShdw>
                </a:effectLst>
                <a:ea typeface="HGP創英角ｺﾞｼｯｸUB" panose="020B0900000000000000" pitchFamily="50" charset="-128"/>
                <a:cs typeface="Times New Roman" panose="02020603050405020304" pitchFamily="18" charset="0"/>
              </a:rPr>
              <a:t>！</a:t>
            </a:r>
            <a:endParaRPr lang="ja-JP" sz="1050" kern="100" dirty="0">
              <a:effectLst/>
              <a:ea typeface="ＭＳ 明朝" panose="02020609040205080304" pitchFamily="17" charset="-128"/>
              <a:cs typeface="Times New Roman" panose="02020603050405020304" pitchFamily="18" charset="0"/>
            </a:endParaRPr>
          </a:p>
        </p:txBody>
      </p:sp>
      <p:grpSp>
        <p:nvGrpSpPr>
          <p:cNvPr id="17" name="グループ化 16"/>
          <p:cNvGrpSpPr/>
          <p:nvPr/>
        </p:nvGrpSpPr>
        <p:grpSpPr>
          <a:xfrm>
            <a:off x="387197" y="3557156"/>
            <a:ext cx="6767770" cy="2731032"/>
            <a:chOff x="3638454" y="4294844"/>
            <a:chExt cx="6767770" cy="2751342"/>
          </a:xfrm>
        </p:grpSpPr>
        <p:sp>
          <p:nvSpPr>
            <p:cNvPr id="18" name="テキスト ボックス 17">
              <a:extLst>
                <a:ext uri="{FF2B5EF4-FFF2-40B4-BE49-F238E27FC236}">
                  <a16:creationId xmlns:a16="http://schemas.microsoft.com/office/drawing/2014/main" id="{D055F5B2-6C3E-45B0-9E22-67734D7BCDB4}"/>
                </a:ext>
              </a:extLst>
            </p:cNvPr>
            <p:cNvSpPr txBox="1"/>
            <p:nvPr/>
          </p:nvSpPr>
          <p:spPr>
            <a:xfrm>
              <a:off x="3638454" y="4488146"/>
              <a:ext cx="6767770" cy="2558040"/>
            </a:xfrm>
            <a:prstGeom prst="rect">
              <a:avLst/>
            </a:prstGeom>
            <a:solidFill>
              <a:schemeClr val="accent6">
                <a:lumMod val="20000"/>
                <a:lumOff val="80000"/>
              </a:schemeClr>
            </a:solidFill>
            <a:ln>
              <a:solidFill>
                <a:schemeClr val="tx1"/>
              </a:solidFill>
            </a:ln>
          </p:spPr>
          <p:txBody>
            <a:bodyPr wrap="square" rtlCol="0">
              <a:spAutoFit/>
            </a:bodyPr>
            <a:lstStyle/>
            <a:p>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300" dirty="0">
                  <a:latin typeface="BIZ UDPゴシック" panose="020B0400000000000000" pitchFamily="50" charset="-128"/>
                  <a:ea typeface="BIZ UDPゴシック" panose="020B0400000000000000" pitchFamily="50" charset="-128"/>
                </a:rPr>
                <a:t>　</a:t>
              </a:r>
              <a:r>
                <a:rPr kumimoji="1" lang="ja-JP" altLang="en-US" sz="1300" dirty="0" smtClean="0">
                  <a:latin typeface="BIZ UDPゴシック" panose="020B0400000000000000" pitchFamily="50" charset="-128"/>
                  <a:ea typeface="BIZ UDPゴシック" panose="020B0400000000000000" pitchFamily="50" charset="-128"/>
                </a:rPr>
                <a:t>　法人等からの不当な勧誘により、困惑して、寄附をしてしまった場合、寄附</a:t>
              </a:r>
              <a:r>
                <a:rPr kumimoji="1" lang="ja-JP" altLang="en-US" sz="1300" dirty="0">
                  <a:latin typeface="BIZ UDPゴシック" panose="020B0400000000000000" pitchFamily="50" charset="-128"/>
                  <a:ea typeface="BIZ UDPゴシック" panose="020B0400000000000000" pitchFamily="50" charset="-128"/>
                </a:rPr>
                <a:t>の意思</a:t>
              </a:r>
              <a:r>
                <a:rPr kumimoji="1" lang="ja-JP" altLang="en-US" sz="1300" dirty="0" smtClean="0">
                  <a:latin typeface="BIZ UDPゴシック" panose="020B0400000000000000" pitchFamily="50" charset="-128"/>
                  <a:ea typeface="BIZ UDPゴシック" panose="020B0400000000000000" pitchFamily="50" charset="-128"/>
                </a:rPr>
                <a:t>表示を</a:t>
              </a:r>
              <a:endParaRPr kumimoji="1" lang="en-US" altLang="ja-JP" sz="1300" dirty="0" smtClean="0">
                <a:latin typeface="BIZ UDPゴシック" panose="020B0400000000000000" pitchFamily="50" charset="-128"/>
                <a:ea typeface="BIZ UDPゴシック" panose="020B0400000000000000" pitchFamily="50" charset="-128"/>
              </a:endParaRPr>
            </a:p>
            <a:p>
              <a:r>
                <a:rPr kumimoji="1" lang="ja-JP" altLang="en-US" sz="1300" dirty="0">
                  <a:latin typeface="BIZ UDPゴシック" panose="020B0400000000000000" pitchFamily="50" charset="-128"/>
                  <a:ea typeface="BIZ UDPゴシック" panose="020B0400000000000000" pitchFamily="50" charset="-128"/>
                </a:rPr>
                <a:t>　</a:t>
              </a:r>
              <a:r>
                <a:rPr kumimoji="1" lang="ja-JP" altLang="en-US" sz="1300" dirty="0" smtClean="0">
                  <a:latin typeface="BIZ UDPゴシック" panose="020B0400000000000000" pitchFamily="50" charset="-128"/>
                  <a:ea typeface="BIZ UDPゴシック" panose="020B0400000000000000" pitchFamily="50" charset="-128"/>
                </a:rPr>
                <a:t>取消すことができる場合があります。</a:t>
              </a:r>
              <a:endParaRPr kumimoji="1" lang="en-US" altLang="ja-JP" sz="1300" dirty="0" smtClean="0">
                <a:latin typeface="BIZ UDPゴシック" panose="020B0400000000000000" pitchFamily="50" charset="-128"/>
                <a:ea typeface="BIZ UDPゴシック" panose="020B0400000000000000" pitchFamily="50" charset="-128"/>
              </a:endParaRPr>
            </a:p>
            <a:p>
              <a:endParaRPr kumimoji="1" lang="en-US" altLang="ja-JP" sz="1300" dirty="0" smtClean="0">
                <a:latin typeface="BIZ UDPゴシック" panose="020B0400000000000000" pitchFamily="50" charset="-128"/>
                <a:ea typeface="BIZ UDPゴシック" panose="020B0400000000000000" pitchFamily="50" charset="-128"/>
              </a:endParaRPr>
            </a:p>
            <a:p>
              <a:endParaRPr kumimoji="1" lang="en-US" altLang="ja-JP" sz="1300" dirty="0">
                <a:latin typeface="BIZ UDPゴシック" panose="020B0400000000000000" pitchFamily="50" charset="-128"/>
                <a:ea typeface="BIZ UDPゴシック" panose="020B0400000000000000" pitchFamily="50" charset="-128"/>
              </a:endParaRPr>
            </a:p>
            <a:p>
              <a:endParaRPr kumimoji="1" lang="en-US" altLang="ja-JP" sz="1300" dirty="0" smtClean="0">
                <a:latin typeface="BIZ UDPゴシック" panose="020B0400000000000000" pitchFamily="50" charset="-128"/>
                <a:ea typeface="BIZ UDPゴシック" panose="020B0400000000000000" pitchFamily="50" charset="-128"/>
              </a:endParaRPr>
            </a:p>
            <a:p>
              <a:endParaRPr kumimoji="1" lang="en-US" altLang="ja-JP" sz="1300" dirty="0">
                <a:latin typeface="BIZ UDPゴシック" panose="020B0400000000000000" pitchFamily="50" charset="-128"/>
                <a:ea typeface="BIZ UDPゴシック" panose="020B0400000000000000" pitchFamily="50" charset="-128"/>
              </a:endParaRPr>
            </a:p>
            <a:p>
              <a:endParaRPr kumimoji="1" lang="en-US" altLang="ja-JP" sz="1300" dirty="0" smtClean="0">
                <a:latin typeface="BIZ UDPゴシック" panose="020B0400000000000000" pitchFamily="50" charset="-128"/>
                <a:ea typeface="BIZ UDPゴシック" panose="020B0400000000000000" pitchFamily="50" charset="-128"/>
              </a:endParaRPr>
            </a:p>
            <a:p>
              <a:endParaRPr kumimoji="1" lang="en-US" altLang="ja-JP" sz="1300" dirty="0">
                <a:latin typeface="BIZ UDPゴシック" panose="020B0400000000000000" pitchFamily="50" charset="-128"/>
                <a:ea typeface="BIZ UDPゴシック" panose="020B0400000000000000" pitchFamily="50" charset="-128"/>
              </a:endParaRPr>
            </a:p>
            <a:p>
              <a:endParaRPr kumimoji="1" lang="en-US" altLang="ja-JP" sz="1300" dirty="0" smtClean="0">
                <a:latin typeface="BIZ UDPゴシック" panose="020B0400000000000000" pitchFamily="50" charset="-128"/>
                <a:ea typeface="BIZ UDPゴシック" panose="020B0400000000000000" pitchFamily="50" charset="-128"/>
              </a:endParaRPr>
            </a:p>
            <a:p>
              <a:endParaRPr kumimoji="1" lang="en-US" altLang="ja-JP" sz="2400" dirty="0">
                <a:latin typeface="BIZ UDPゴシック" panose="020B0400000000000000" pitchFamily="50" charset="-128"/>
                <a:ea typeface="BIZ UDPゴシック" panose="020B0400000000000000" pitchFamily="50" charset="-128"/>
              </a:endParaRPr>
            </a:p>
          </p:txBody>
        </p:sp>
        <p:sp>
          <p:nvSpPr>
            <p:cNvPr id="19" name="角丸四角形 55">
              <a:extLst>
                <a:ext uri="{FF2B5EF4-FFF2-40B4-BE49-F238E27FC236}">
                  <a16:creationId xmlns:a16="http://schemas.microsoft.com/office/drawing/2014/main" id="{9CD1E497-4475-48D6-8495-C743A7DA76DD}"/>
                </a:ext>
              </a:extLst>
            </p:cNvPr>
            <p:cNvSpPr/>
            <p:nvPr/>
          </p:nvSpPr>
          <p:spPr>
            <a:xfrm>
              <a:off x="3967531" y="4294844"/>
              <a:ext cx="4374935" cy="392562"/>
            </a:xfrm>
            <a:prstGeom prst="roundRect">
              <a:avLst/>
            </a:prstGeom>
            <a:solidFill>
              <a:schemeClr val="accent6"/>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kumimoji="1" lang="ja-JP" altLang="en-US" sz="1500" b="1" dirty="0" smtClean="0">
                  <a:latin typeface="BIZ UDPゴシック" panose="020B0400000000000000" pitchFamily="50" charset="-128"/>
                  <a:ea typeface="BIZ UDPゴシック" panose="020B0400000000000000" pitchFamily="50" charset="-128"/>
                </a:rPr>
                <a:t>不当</a:t>
              </a:r>
              <a:r>
                <a:rPr kumimoji="1" lang="ja-JP" altLang="en-US" sz="1500" b="1" dirty="0">
                  <a:latin typeface="BIZ UDPゴシック" panose="020B0400000000000000" pitchFamily="50" charset="-128"/>
                  <a:ea typeface="BIZ UDPゴシック" panose="020B0400000000000000" pitchFamily="50" charset="-128"/>
                </a:rPr>
                <a:t>な勧誘により</a:t>
              </a:r>
              <a:r>
                <a:rPr kumimoji="1" lang="ja-JP" altLang="en-US" sz="1500" b="1" dirty="0" smtClean="0">
                  <a:latin typeface="BIZ UDPゴシック" panose="020B0400000000000000" pitchFamily="50" charset="-128"/>
                  <a:ea typeface="BIZ UDPゴシック" panose="020B0400000000000000" pitchFamily="50" charset="-128"/>
                </a:rPr>
                <a:t>寄附した方やご家族の方へ</a:t>
              </a:r>
              <a:endParaRPr kumimoji="1" lang="ja-JP" altLang="en-US" sz="1500" b="1" dirty="0">
                <a:latin typeface="BIZ UDPゴシック" panose="020B0400000000000000" pitchFamily="50" charset="-128"/>
                <a:ea typeface="BIZ UDPゴシック" panose="020B0400000000000000" pitchFamily="50" charset="-128"/>
              </a:endParaRPr>
            </a:p>
          </p:txBody>
        </p:sp>
      </p:grpSp>
      <p:sp>
        <p:nvSpPr>
          <p:cNvPr id="51" name="テキスト ボックス 50"/>
          <p:cNvSpPr txBox="1"/>
          <p:nvPr/>
        </p:nvSpPr>
        <p:spPr>
          <a:xfrm>
            <a:off x="463891" y="2976161"/>
            <a:ext cx="6714136" cy="523220"/>
          </a:xfrm>
          <a:prstGeom prst="rect">
            <a:avLst/>
          </a:prstGeom>
          <a:noFill/>
        </p:spPr>
        <p:txBody>
          <a:bodyPr wrap="square" rtlCol="0">
            <a:spAutoFit/>
          </a:bodyPr>
          <a:lstStyle/>
          <a:p>
            <a:r>
              <a:rPr kumimoji="1" lang="ja-JP" altLang="en-US" sz="1400" dirty="0" smtClean="0">
                <a:latin typeface="BIZ UDPゴシック" panose="020B0400000000000000" pitchFamily="50" charset="-128"/>
                <a:ea typeface="BIZ UDPゴシック" panose="020B0400000000000000" pitchFamily="50" charset="-128"/>
              </a:rPr>
              <a:t>　</a:t>
            </a:r>
            <a:r>
              <a:rPr kumimoji="1" lang="ja-JP" altLang="en-US" sz="1300" dirty="0" smtClean="0">
                <a:latin typeface="BIZ UDPゴシック" panose="020B0400000000000000" pitchFamily="50" charset="-128"/>
                <a:ea typeface="BIZ UDPゴシック" panose="020B0400000000000000" pitchFamily="50" charset="-128"/>
              </a:rPr>
              <a:t>寄附</a:t>
            </a:r>
            <a:r>
              <a:rPr kumimoji="1" lang="ja-JP" altLang="en-US" sz="1300" dirty="0">
                <a:latin typeface="BIZ UDPゴシック" panose="020B0400000000000000" pitchFamily="50" charset="-128"/>
                <a:ea typeface="BIZ UDPゴシック" panose="020B0400000000000000" pitchFamily="50" charset="-128"/>
              </a:rPr>
              <a:t>の不当な勧誘による被害の救済、再発防止のため</a:t>
            </a:r>
            <a:r>
              <a:rPr kumimoji="1" lang="ja-JP" altLang="en-US" sz="1300" dirty="0" smtClean="0">
                <a:latin typeface="BIZ UDPゴシック" panose="020B0400000000000000" pitchFamily="50" charset="-128"/>
                <a:ea typeface="BIZ UDPゴシック" panose="020B0400000000000000" pitchFamily="50" charset="-128"/>
              </a:rPr>
              <a:t>、寄附の適正化のしくみを構築する「</a:t>
            </a:r>
            <a:r>
              <a:rPr kumimoji="1" lang="ja-JP" altLang="en-US" sz="1300" dirty="0">
                <a:latin typeface="BIZ UDPゴシック" panose="020B0400000000000000" pitchFamily="50" charset="-128"/>
                <a:ea typeface="BIZ UDPゴシック" panose="020B0400000000000000" pitchFamily="50" charset="-128"/>
              </a:rPr>
              <a:t>法人等による寄附の不当な勧誘の防止等に関する法律</a:t>
            </a:r>
            <a:r>
              <a:rPr kumimoji="1" lang="ja-JP" altLang="en-US" sz="1300" dirty="0" smtClean="0">
                <a:latin typeface="BIZ UDPゴシック" panose="020B0400000000000000" pitchFamily="50" charset="-128"/>
                <a:ea typeface="BIZ UDPゴシック" panose="020B0400000000000000" pitchFamily="50" charset="-128"/>
              </a:rPr>
              <a:t>」が制定されました。</a:t>
            </a:r>
            <a:endParaRPr kumimoji="1" lang="ja-JP" altLang="en-US" sz="1300" dirty="0">
              <a:latin typeface="BIZ UDPゴシック" panose="020B0400000000000000" pitchFamily="50" charset="-128"/>
              <a:ea typeface="BIZ UDPゴシック" panose="020B0400000000000000" pitchFamily="50" charset="-128"/>
            </a:endParaRPr>
          </a:p>
        </p:txBody>
      </p:sp>
      <p:sp>
        <p:nvSpPr>
          <p:cNvPr id="53" name="テキスト ボックス 72">
            <a:extLst>
              <a:ext uri="{FF2B5EF4-FFF2-40B4-BE49-F238E27FC236}">
                <a16:creationId xmlns:a16="http://schemas.microsoft.com/office/drawing/2014/main" id="{966B516B-C904-4125-8CCE-A1962B4722F1}"/>
              </a:ext>
            </a:extLst>
          </p:cNvPr>
          <p:cNvSpPr txBox="1"/>
          <p:nvPr/>
        </p:nvSpPr>
        <p:spPr>
          <a:xfrm>
            <a:off x="171957" y="7399020"/>
            <a:ext cx="7232310" cy="3164205"/>
          </a:xfrm>
          <a:prstGeom prst="rect">
            <a:avLst/>
          </a:prstGeom>
          <a:solidFill>
            <a:schemeClr val="lt1"/>
          </a:solidFill>
          <a:ln w="28575">
            <a:solidFill>
              <a:schemeClr val="accent2">
                <a:lumMod val="75000"/>
              </a:schemeClr>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l">
              <a:lnSpc>
                <a:spcPts val="1600"/>
              </a:lnSpc>
              <a:spcAft>
                <a:spcPts val="0"/>
              </a:spcAft>
            </a:pPr>
            <a:r>
              <a:rPr lang="en-US" sz="1200" b="1" kern="100">
                <a:ln>
                  <a:noFill/>
                </a:ln>
                <a:solidFill>
                  <a:srgbClr val="D02D20"/>
                </a:solidFill>
                <a:effectLst/>
                <a:latin typeface="BIZ UDPゴシック" panose="020B0400000000000000" pitchFamily="50" charset="-128"/>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54" name="横巻き 46">
            <a:extLst>
              <a:ext uri="{FF2B5EF4-FFF2-40B4-BE49-F238E27FC236}">
                <a16:creationId xmlns:a16="http://schemas.microsoft.com/office/drawing/2014/main" id="{7331EBF0-3619-4E8A-8207-38714612E339}"/>
              </a:ext>
            </a:extLst>
          </p:cNvPr>
          <p:cNvSpPr/>
          <p:nvPr/>
        </p:nvSpPr>
        <p:spPr>
          <a:xfrm>
            <a:off x="1308838" y="7096016"/>
            <a:ext cx="4939503" cy="534397"/>
          </a:xfrm>
          <a:prstGeom prst="horizontalScroll">
            <a:avLst/>
          </a:prstGeom>
          <a:solidFill>
            <a:schemeClr val="accent2">
              <a:lumMod val="7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2000" kern="100" dirty="0">
                <a:effectLst>
                  <a:outerShdw blurRad="50800" dist="38100" dir="5400000" algn="t">
                    <a:srgbClr val="000000">
                      <a:alpha val="40000"/>
                    </a:srgbClr>
                  </a:outerShdw>
                </a:effectLst>
                <a:ea typeface="HGP創英角ｺﾞｼｯｸUB" panose="020B0900000000000000" pitchFamily="50" charset="-128"/>
                <a:cs typeface="Times New Roman" panose="02020603050405020304" pitchFamily="18" charset="0"/>
              </a:rPr>
              <a:t>「消費者契約法」が改正されました</a:t>
            </a:r>
            <a:r>
              <a:rPr lang="ja-JP" sz="2000" kern="100" dirty="0">
                <a:effectLst>
                  <a:outerShdw blurRad="50800" dist="38100" dir="5400000" algn="t">
                    <a:srgbClr val="000000">
                      <a:alpha val="40000"/>
                    </a:srgbClr>
                  </a:outerShdw>
                </a:effectLst>
                <a:ea typeface="HGP創英角ｺﾞｼｯｸUB" panose="020B0900000000000000" pitchFamily="50" charset="-128"/>
                <a:cs typeface="Times New Roman" panose="02020603050405020304" pitchFamily="18" charset="0"/>
              </a:rPr>
              <a:t>！</a:t>
            </a:r>
            <a:endParaRPr lang="ja-JP" sz="1050" kern="100" dirty="0">
              <a:effectLst/>
              <a:ea typeface="ＭＳ 明朝" panose="02020609040205080304" pitchFamily="17" charset="-128"/>
              <a:cs typeface="Times New Roman" panose="02020603050405020304" pitchFamily="18" charset="0"/>
            </a:endParaRPr>
          </a:p>
        </p:txBody>
      </p:sp>
      <p:sp>
        <p:nvSpPr>
          <p:cNvPr id="55" name="テキスト ボックス 54"/>
          <p:cNvSpPr txBox="1"/>
          <p:nvPr/>
        </p:nvSpPr>
        <p:spPr>
          <a:xfrm>
            <a:off x="323889" y="8053770"/>
            <a:ext cx="1834475" cy="307777"/>
          </a:xfrm>
          <a:prstGeom prst="rect">
            <a:avLst/>
          </a:prstGeom>
          <a:noFill/>
        </p:spPr>
        <p:txBody>
          <a:bodyPr wrap="square" rtlCol="0">
            <a:spAutoFit/>
          </a:bodyPr>
          <a:lstStyle/>
          <a:p>
            <a:r>
              <a:rPr kumimoji="1" lang="ja-JP" altLang="en-US" sz="1400" b="1" dirty="0" smtClean="0">
                <a:latin typeface="BIZ UDPゴシック" panose="020B0400000000000000" pitchFamily="50" charset="-128"/>
                <a:ea typeface="BIZ UDPゴシック" panose="020B0400000000000000" pitchFamily="50" charset="-128"/>
              </a:rPr>
              <a:t>＼改正のポイント／</a:t>
            </a:r>
            <a:endParaRPr kumimoji="1" lang="ja-JP" altLang="en-US" sz="1400" b="1" dirty="0">
              <a:latin typeface="BIZ UDPゴシック" panose="020B0400000000000000" pitchFamily="50" charset="-128"/>
              <a:ea typeface="BIZ UDPゴシック" panose="020B0400000000000000" pitchFamily="50" charset="-128"/>
            </a:endParaRPr>
          </a:p>
        </p:txBody>
      </p:sp>
      <p:sp>
        <p:nvSpPr>
          <p:cNvPr id="56" name="テキスト ボックス 55">
            <a:extLst>
              <a:ext uri="{FF2B5EF4-FFF2-40B4-BE49-F238E27FC236}">
                <a16:creationId xmlns:a16="http://schemas.microsoft.com/office/drawing/2014/main" id="{13F24644-CDE9-488E-84E7-CA228E092C67}"/>
              </a:ext>
            </a:extLst>
          </p:cNvPr>
          <p:cNvSpPr txBox="1"/>
          <p:nvPr/>
        </p:nvSpPr>
        <p:spPr>
          <a:xfrm>
            <a:off x="302414" y="8357137"/>
            <a:ext cx="6980401" cy="2123658"/>
          </a:xfrm>
          <a:prstGeom prst="rect">
            <a:avLst/>
          </a:prstGeom>
          <a:solidFill>
            <a:srgbClr val="FFFFA3"/>
          </a:solidFill>
          <a:ln>
            <a:solidFill>
              <a:schemeClr val="tx1"/>
            </a:solidFill>
          </a:ln>
        </p:spPr>
        <p:txBody>
          <a:bodyPr wrap="square" rtlCol="0">
            <a:spAutoFit/>
          </a:bodyPr>
          <a:lstStyle/>
          <a:p>
            <a:r>
              <a:rPr kumimoji="1" lang="ja-JP" altLang="en-US" sz="1300" dirty="0" smtClean="0">
                <a:latin typeface="BIZ UDPゴシック" panose="020B0400000000000000" pitchFamily="50" charset="-128"/>
                <a:ea typeface="BIZ UDPゴシック" panose="020B0400000000000000" pitchFamily="50" charset="-128"/>
              </a:rPr>
              <a:t>◆霊感等による知見を用いた告知により、</a:t>
            </a:r>
            <a:endParaRPr kumimoji="1" lang="en-US" altLang="ja-JP" sz="1300" dirty="0" smtClean="0">
              <a:latin typeface="BIZ UDPゴシック" panose="020B0400000000000000" pitchFamily="50" charset="-128"/>
              <a:ea typeface="BIZ UDPゴシック" panose="020B0400000000000000" pitchFamily="50" charset="-128"/>
            </a:endParaRPr>
          </a:p>
          <a:p>
            <a:r>
              <a:rPr kumimoji="1" lang="ja-JP" altLang="en-US" sz="1300" dirty="0">
                <a:latin typeface="BIZ UDPゴシック" panose="020B0400000000000000" pitchFamily="50" charset="-128"/>
                <a:ea typeface="BIZ UDPゴシック" panose="020B0400000000000000" pitchFamily="50" charset="-128"/>
              </a:rPr>
              <a:t>　</a:t>
            </a:r>
            <a:r>
              <a:rPr kumimoji="1" lang="ja-JP" altLang="en-US" sz="1300" dirty="0" smtClean="0">
                <a:latin typeface="BIZ UDPゴシック" panose="020B0400000000000000" pitchFamily="50" charset="-128"/>
                <a:ea typeface="BIZ UDPゴシック" panose="020B0400000000000000" pitchFamily="50" charset="-128"/>
              </a:rPr>
              <a:t> 困惑して契約した場合の取消権の対象が拡大されました。</a:t>
            </a:r>
            <a:endParaRPr kumimoji="1" lang="en-US" altLang="ja-JP" sz="1300" dirty="0" smtClean="0">
              <a:latin typeface="BIZ UDPゴシック" panose="020B0400000000000000" pitchFamily="50" charset="-128"/>
              <a:ea typeface="BIZ UDPゴシック" panose="020B0400000000000000" pitchFamily="50" charset="-128"/>
            </a:endParaRPr>
          </a:p>
          <a:p>
            <a:r>
              <a:rPr kumimoji="1" lang="ja-JP" altLang="en-US" sz="1300" dirty="0" smtClean="0">
                <a:latin typeface="BIZ UDPゴシック" panose="020B0400000000000000" pitchFamily="50" charset="-128"/>
                <a:ea typeface="BIZ UDPゴシック" panose="020B0400000000000000" pitchFamily="50" charset="-128"/>
              </a:rPr>
              <a:t>　</a:t>
            </a:r>
            <a:r>
              <a:rPr kumimoji="1" lang="ja-JP" altLang="en-US" sz="1300" dirty="0">
                <a:latin typeface="BIZ UDPゴシック" panose="020B0400000000000000" pitchFamily="50" charset="-128"/>
                <a:ea typeface="BIZ UDPゴシック" panose="020B0400000000000000" pitchFamily="50" charset="-128"/>
              </a:rPr>
              <a:t> </a:t>
            </a:r>
            <a:r>
              <a:rPr kumimoji="1" lang="ja-JP" altLang="en-US" sz="1300" dirty="0" smtClean="0">
                <a:latin typeface="BIZ UDPゴシック" panose="020B0400000000000000" pitchFamily="50" charset="-128"/>
                <a:ea typeface="BIZ UDPゴシック" panose="020B0400000000000000" pitchFamily="50" charset="-128"/>
              </a:rPr>
              <a:t>①　消費者本人</a:t>
            </a:r>
            <a:r>
              <a:rPr kumimoji="1" lang="ja-JP" altLang="en-US" sz="1300" dirty="0" smtClean="0">
                <a:solidFill>
                  <a:srgbClr val="FF0000"/>
                </a:solidFill>
                <a:latin typeface="BIZ UDPゴシック" panose="020B0400000000000000" pitchFamily="50" charset="-128"/>
                <a:ea typeface="BIZ UDPゴシック" panose="020B0400000000000000" pitchFamily="50" charset="-128"/>
              </a:rPr>
              <a:t>又はその</a:t>
            </a:r>
            <a:r>
              <a:rPr kumimoji="1" lang="ja-JP" altLang="en-US" sz="1300" b="1" u="sng" dirty="0" smtClean="0">
                <a:solidFill>
                  <a:srgbClr val="FF0000"/>
                </a:solidFill>
                <a:latin typeface="BIZ UDPゴシック" panose="020B0400000000000000" pitchFamily="50" charset="-128"/>
                <a:ea typeface="BIZ UDPゴシック" panose="020B0400000000000000" pitchFamily="50" charset="-128"/>
              </a:rPr>
              <a:t>親族</a:t>
            </a:r>
            <a:r>
              <a:rPr kumimoji="1" lang="ja-JP" altLang="en-US" sz="1300" dirty="0" smtClean="0">
                <a:latin typeface="BIZ UDPゴシック" panose="020B0400000000000000" pitchFamily="50" charset="-128"/>
                <a:ea typeface="BIZ UDPゴシック" panose="020B0400000000000000" pitchFamily="50" charset="-128"/>
              </a:rPr>
              <a:t>の生命、身体、財産その他の重要な事項についての不安</a:t>
            </a:r>
            <a:endParaRPr kumimoji="1" lang="en-US" altLang="ja-JP" sz="1300" dirty="0" smtClean="0">
              <a:latin typeface="BIZ UDPゴシック" panose="020B0400000000000000" pitchFamily="50" charset="-128"/>
              <a:ea typeface="BIZ UDPゴシック" panose="020B0400000000000000" pitchFamily="50" charset="-128"/>
            </a:endParaRPr>
          </a:p>
          <a:p>
            <a:r>
              <a:rPr kumimoji="1" lang="ja-JP" altLang="en-US" sz="1300" dirty="0" smtClean="0">
                <a:latin typeface="BIZ UDPゴシック" panose="020B0400000000000000" pitchFamily="50" charset="-128"/>
                <a:ea typeface="BIZ UDPゴシック" panose="020B0400000000000000" pitchFamily="50" charset="-128"/>
              </a:rPr>
              <a:t>　 ②　</a:t>
            </a:r>
            <a:r>
              <a:rPr kumimoji="1" lang="ja-JP" altLang="en-US" sz="1300" b="1" u="sng" dirty="0" smtClean="0">
                <a:solidFill>
                  <a:srgbClr val="FF0000"/>
                </a:solidFill>
                <a:latin typeface="BIZ UDPゴシック" panose="020B0400000000000000" pitchFamily="50" charset="-128"/>
                <a:ea typeface="BIZ UDPゴシック" panose="020B0400000000000000" pitchFamily="50" charset="-128"/>
              </a:rPr>
              <a:t>現在</a:t>
            </a:r>
            <a:r>
              <a:rPr kumimoji="1" lang="ja-JP" altLang="en-US" sz="1300" dirty="0" smtClean="0">
                <a:solidFill>
                  <a:srgbClr val="FF0000"/>
                </a:solidFill>
                <a:latin typeface="BIZ UDPゴシック" panose="020B0400000000000000" pitchFamily="50" charset="-128"/>
                <a:ea typeface="BIZ UDPゴシック" panose="020B0400000000000000" pitchFamily="50" charset="-128"/>
              </a:rPr>
              <a:t>抱えている</a:t>
            </a:r>
            <a:r>
              <a:rPr kumimoji="1" lang="ja-JP" altLang="en-US" sz="1300" dirty="0" smtClean="0">
                <a:latin typeface="BIZ UDPゴシック" panose="020B0400000000000000" pitchFamily="50" charset="-128"/>
                <a:ea typeface="BIZ UDPゴシック" panose="020B0400000000000000" pitchFamily="50" charset="-128"/>
              </a:rPr>
              <a:t>、</a:t>
            </a:r>
            <a:r>
              <a:rPr kumimoji="1" lang="ja-JP" altLang="en-US" sz="1300" dirty="0">
                <a:latin typeface="BIZ UDPゴシック" panose="020B0400000000000000" pitchFamily="50" charset="-128"/>
                <a:ea typeface="BIZ UDPゴシック" panose="020B0400000000000000" pitchFamily="50" charset="-128"/>
              </a:rPr>
              <a:t>も</a:t>
            </a:r>
            <a:r>
              <a:rPr kumimoji="1" lang="ja-JP" altLang="en-US" sz="1300" dirty="0" smtClean="0">
                <a:latin typeface="BIZ UDPゴシック" panose="020B0400000000000000" pitchFamily="50" charset="-128"/>
                <a:ea typeface="BIZ UDPゴシック" panose="020B0400000000000000" pitchFamily="50" charset="-128"/>
              </a:rPr>
              <a:t>しくは将来についての不安</a:t>
            </a:r>
            <a:endParaRPr kumimoji="1" lang="en-US" altLang="ja-JP" sz="1300" dirty="0" smtClean="0">
              <a:latin typeface="BIZ UDPゴシック" panose="020B0400000000000000" pitchFamily="50" charset="-128"/>
              <a:ea typeface="BIZ UDPゴシック" panose="020B0400000000000000" pitchFamily="50" charset="-128"/>
            </a:endParaRPr>
          </a:p>
          <a:p>
            <a:r>
              <a:rPr kumimoji="1" lang="ja-JP" altLang="en-US" sz="1300" dirty="0" smtClean="0">
                <a:latin typeface="BIZ UDPゴシック" panose="020B0400000000000000" pitchFamily="50" charset="-128"/>
                <a:ea typeface="BIZ UDPゴシック" panose="020B0400000000000000" pitchFamily="50" charset="-128"/>
              </a:rPr>
              <a:t>　 ③　不安をあおり、もしくは</a:t>
            </a:r>
            <a:r>
              <a:rPr kumimoji="1" lang="ja-JP" altLang="en-US" sz="1300" b="1" u="sng" dirty="0" smtClean="0">
                <a:solidFill>
                  <a:srgbClr val="FF0000"/>
                </a:solidFill>
                <a:latin typeface="BIZ UDPゴシック" panose="020B0400000000000000" pitchFamily="50" charset="-128"/>
                <a:ea typeface="BIZ UDPゴシック" panose="020B0400000000000000" pitchFamily="50" charset="-128"/>
              </a:rPr>
              <a:t>不安を抱いている</a:t>
            </a:r>
            <a:r>
              <a:rPr kumimoji="1" lang="ja-JP" altLang="en-US" sz="1300" u="sng" dirty="0" smtClean="0">
                <a:solidFill>
                  <a:srgbClr val="FF0000"/>
                </a:solidFill>
                <a:latin typeface="BIZ UDPゴシック" panose="020B0400000000000000" pitchFamily="50" charset="-128"/>
                <a:ea typeface="BIZ UDPゴシック" panose="020B0400000000000000" pitchFamily="50" charset="-128"/>
              </a:rPr>
              <a:t>ことに乗じて</a:t>
            </a:r>
            <a:r>
              <a:rPr kumimoji="1" lang="ja-JP" altLang="en-US" sz="1300" dirty="0" smtClean="0">
                <a:latin typeface="BIZ UDPゴシック" panose="020B0400000000000000" pitchFamily="50" charset="-128"/>
                <a:ea typeface="BIZ UDPゴシック" panose="020B0400000000000000" pitchFamily="50" charset="-128"/>
              </a:rPr>
              <a:t>、契約を勧誘された場合</a:t>
            </a:r>
            <a:endParaRPr kumimoji="1" lang="en-US" altLang="ja-JP" sz="1300" dirty="0" smtClean="0">
              <a:latin typeface="BIZ UDPゴシック" panose="020B0400000000000000" pitchFamily="50" charset="-128"/>
              <a:ea typeface="BIZ UDPゴシック" panose="020B0400000000000000" pitchFamily="50" charset="-128"/>
            </a:endParaRPr>
          </a:p>
          <a:p>
            <a:endParaRPr kumimoji="1" lang="en-US" altLang="ja-JP" sz="500" dirty="0" smtClean="0">
              <a:latin typeface="BIZ UDPゴシック" panose="020B0400000000000000" pitchFamily="50" charset="-128"/>
              <a:ea typeface="BIZ UDPゴシック" panose="020B0400000000000000" pitchFamily="50" charset="-128"/>
            </a:endParaRPr>
          </a:p>
          <a:p>
            <a:r>
              <a:rPr kumimoji="1" lang="ja-JP" altLang="en-US" sz="1300" dirty="0" smtClean="0">
                <a:latin typeface="BIZ UDPゴシック" panose="020B0400000000000000" pitchFamily="50" charset="-128"/>
                <a:ea typeface="BIZ UDPゴシック" panose="020B0400000000000000" pitchFamily="50" charset="-128"/>
              </a:rPr>
              <a:t>◆取消権を行使できる</a:t>
            </a:r>
            <a:r>
              <a:rPr kumimoji="1" lang="ja-JP" altLang="en-US" sz="1300" dirty="0">
                <a:latin typeface="BIZ UDPゴシック" panose="020B0400000000000000" pitchFamily="50" charset="-128"/>
                <a:ea typeface="BIZ UDPゴシック" panose="020B0400000000000000" pitchFamily="50" charset="-128"/>
              </a:rPr>
              <a:t>期間が伸長されました。</a:t>
            </a:r>
            <a:endParaRPr kumimoji="1" lang="en-US" altLang="ja-JP" sz="1300" dirty="0">
              <a:latin typeface="BIZ UDPゴシック" panose="020B0400000000000000" pitchFamily="50" charset="-128"/>
              <a:ea typeface="BIZ UDPゴシック" panose="020B0400000000000000" pitchFamily="50" charset="-128"/>
            </a:endParaRPr>
          </a:p>
          <a:p>
            <a:r>
              <a:rPr kumimoji="1" lang="ja-JP" altLang="en-US" sz="1300" dirty="0">
                <a:latin typeface="BIZ UDPゴシック" panose="020B0400000000000000" pitchFamily="50" charset="-128"/>
                <a:ea typeface="BIZ UDPゴシック" panose="020B0400000000000000" pitchFamily="50" charset="-128"/>
              </a:rPr>
              <a:t>　</a:t>
            </a:r>
            <a:r>
              <a:rPr kumimoji="1" lang="ja-JP" altLang="en-US" sz="1300" dirty="0" smtClean="0">
                <a:latin typeface="BIZ UDPゴシック" panose="020B0400000000000000" pitchFamily="50" charset="-128"/>
                <a:ea typeface="BIZ UDPゴシック" panose="020B0400000000000000" pitchFamily="50" charset="-128"/>
              </a:rPr>
              <a:t> ・誤認に気づいたり、困惑状態から脱した時から</a:t>
            </a:r>
            <a:r>
              <a:rPr kumimoji="1" lang="en-US" altLang="ja-JP" sz="1300" b="1" u="sng" dirty="0" smtClean="0">
                <a:solidFill>
                  <a:srgbClr val="FF0000"/>
                </a:solidFill>
                <a:latin typeface="BIZ UDPゴシック" panose="020B0400000000000000" pitchFamily="50" charset="-128"/>
                <a:ea typeface="BIZ UDPゴシック" panose="020B0400000000000000" pitchFamily="50" charset="-128"/>
              </a:rPr>
              <a:t>3</a:t>
            </a:r>
            <a:r>
              <a:rPr kumimoji="1" lang="ja-JP" altLang="en-US" sz="1300" u="sng" dirty="0" smtClean="0">
                <a:solidFill>
                  <a:srgbClr val="FF0000"/>
                </a:solidFill>
                <a:latin typeface="BIZ UDPゴシック" panose="020B0400000000000000" pitchFamily="50" charset="-128"/>
                <a:ea typeface="BIZ UDPゴシック" panose="020B0400000000000000" pitchFamily="50" charset="-128"/>
              </a:rPr>
              <a:t>年</a:t>
            </a:r>
            <a:r>
              <a:rPr kumimoji="1" lang="ja-JP" altLang="en-US" sz="1300" u="sng" dirty="0">
                <a:solidFill>
                  <a:srgbClr val="FF0000"/>
                </a:solidFill>
                <a:latin typeface="BIZ UDPゴシック" panose="020B0400000000000000" pitchFamily="50" charset="-128"/>
                <a:ea typeface="BIZ UDPゴシック" panose="020B0400000000000000" pitchFamily="50" charset="-128"/>
              </a:rPr>
              <a:t>間</a:t>
            </a:r>
            <a:endParaRPr kumimoji="1" lang="en-US" altLang="ja-JP" sz="1300" u="sng" dirty="0" smtClean="0">
              <a:solidFill>
                <a:srgbClr val="FF0000"/>
              </a:solidFill>
              <a:latin typeface="BIZ UDPゴシック" panose="020B0400000000000000" pitchFamily="50" charset="-128"/>
              <a:ea typeface="BIZ UDPゴシック" panose="020B0400000000000000" pitchFamily="50" charset="-128"/>
            </a:endParaRPr>
          </a:p>
          <a:p>
            <a:r>
              <a:rPr kumimoji="1" lang="ja-JP" altLang="en-US" sz="1300" dirty="0">
                <a:latin typeface="BIZ UDPゴシック" panose="020B0400000000000000" pitchFamily="50" charset="-128"/>
                <a:ea typeface="BIZ UDPゴシック" panose="020B0400000000000000" pitchFamily="50" charset="-128"/>
              </a:rPr>
              <a:t>　 </a:t>
            </a:r>
            <a:r>
              <a:rPr kumimoji="1" lang="ja-JP" altLang="en-US" sz="1300" dirty="0" smtClean="0">
                <a:latin typeface="BIZ UDPゴシック" panose="020B0400000000000000" pitchFamily="50" charset="-128"/>
                <a:ea typeface="BIZ UDPゴシック" panose="020B0400000000000000" pitchFamily="50" charset="-128"/>
              </a:rPr>
              <a:t>・契約</a:t>
            </a:r>
            <a:r>
              <a:rPr kumimoji="1" lang="ja-JP" altLang="en-US" sz="1300" dirty="0">
                <a:latin typeface="BIZ UDPゴシック" panose="020B0400000000000000" pitchFamily="50" charset="-128"/>
                <a:ea typeface="BIZ UDPゴシック" panose="020B0400000000000000" pitchFamily="50" charset="-128"/>
              </a:rPr>
              <a:t>締結時から</a:t>
            </a:r>
            <a:r>
              <a:rPr kumimoji="1" lang="en-US" altLang="ja-JP" sz="1300" b="1" u="sng" dirty="0">
                <a:solidFill>
                  <a:srgbClr val="FF0000"/>
                </a:solidFill>
                <a:latin typeface="BIZ UDPゴシック" panose="020B0400000000000000" pitchFamily="50" charset="-128"/>
                <a:ea typeface="BIZ UDPゴシック" panose="020B0400000000000000" pitchFamily="50" charset="-128"/>
              </a:rPr>
              <a:t>10</a:t>
            </a:r>
            <a:r>
              <a:rPr kumimoji="1" lang="ja-JP" altLang="en-US" sz="1300" u="sng" dirty="0" smtClean="0">
                <a:solidFill>
                  <a:srgbClr val="FF0000"/>
                </a:solidFill>
                <a:latin typeface="BIZ UDPゴシック" panose="020B0400000000000000" pitchFamily="50" charset="-128"/>
                <a:ea typeface="BIZ UDPゴシック" panose="020B0400000000000000" pitchFamily="50" charset="-128"/>
              </a:rPr>
              <a:t>年</a:t>
            </a:r>
            <a:r>
              <a:rPr kumimoji="1" lang="ja-JP" altLang="en-US" sz="1300" u="sng" dirty="0">
                <a:solidFill>
                  <a:srgbClr val="FF0000"/>
                </a:solidFill>
                <a:latin typeface="BIZ UDPゴシック" panose="020B0400000000000000" pitchFamily="50" charset="-128"/>
                <a:ea typeface="BIZ UDPゴシック" panose="020B0400000000000000" pitchFamily="50" charset="-128"/>
              </a:rPr>
              <a:t>間</a:t>
            </a:r>
            <a:r>
              <a:rPr kumimoji="1" lang="ja-JP" altLang="en-US" sz="1300" dirty="0">
                <a:latin typeface="BIZ UDPゴシック" panose="020B0400000000000000" pitchFamily="50" charset="-128"/>
                <a:ea typeface="BIZ UDPゴシック" panose="020B0400000000000000" pitchFamily="50" charset="-128"/>
              </a:rPr>
              <a:t>　</a:t>
            </a:r>
            <a:r>
              <a:rPr kumimoji="1" lang="ja-JP" altLang="en-US" sz="1200" dirty="0">
                <a:latin typeface="BIZ UDPゴシック" panose="020B0400000000000000" pitchFamily="50" charset="-128"/>
                <a:ea typeface="BIZ UDPゴシック" panose="020B0400000000000000" pitchFamily="50" charset="-128"/>
              </a:rPr>
              <a:t> </a:t>
            </a:r>
            <a:endParaRPr kumimoji="1" lang="en-US" altLang="ja-JP" sz="1200" dirty="0" smtClean="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　 </a:t>
            </a:r>
            <a:r>
              <a:rPr kumimoji="1" lang="en-US" altLang="ja-JP" sz="1000" dirty="0" smtClean="0">
                <a:latin typeface="BIZ UDPゴシック" panose="020B0400000000000000" pitchFamily="50" charset="-128"/>
                <a:ea typeface="BIZ UDPゴシック" panose="020B0400000000000000" pitchFamily="50" charset="-128"/>
              </a:rPr>
              <a:t>※</a:t>
            </a:r>
            <a:r>
              <a:rPr kumimoji="1" lang="ja-JP" altLang="en-US" sz="1000" dirty="0" smtClean="0">
                <a:latin typeface="BIZ UDPゴシック" panose="020B0400000000000000" pitchFamily="50" charset="-128"/>
                <a:ea typeface="BIZ UDPゴシック" panose="020B0400000000000000" pitchFamily="50" charset="-128"/>
              </a:rPr>
              <a:t>その他の場合の取消権を行使できる期間</a:t>
            </a:r>
            <a:r>
              <a:rPr kumimoji="1" lang="ja-JP" altLang="en-US" sz="1000" dirty="0">
                <a:latin typeface="BIZ UDPゴシック" panose="020B0400000000000000" pitchFamily="50" charset="-128"/>
                <a:ea typeface="BIZ UDPゴシック" panose="020B0400000000000000" pitchFamily="50" charset="-128"/>
              </a:rPr>
              <a:t>は</a:t>
            </a:r>
            <a:r>
              <a:rPr kumimoji="1" lang="ja-JP" altLang="en-US" sz="1000" dirty="0" smtClean="0">
                <a:latin typeface="BIZ UDPゴシック" panose="020B0400000000000000" pitchFamily="50" charset="-128"/>
                <a:ea typeface="BIZ UDPゴシック" panose="020B0400000000000000" pitchFamily="50" charset="-128"/>
              </a:rPr>
              <a:t>、誤認</a:t>
            </a:r>
            <a:r>
              <a:rPr kumimoji="1" lang="ja-JP" altLang="en-US" sz="1000" dirty="0">
                <a:latin typeface="BIZ UDPゴシック" panose="020B0400000000000000" pitchFamily="50" charset="-128"/>
                <a:ea typeface="BIZ UDPゴシック" panose="020B0400000000000000" pitchFamily="50" charset="-128"/>
              </a:rPr>
              <a:t>に気づいたり</a:t>
            </a:r>
            <a:r>
              <a:rPr kumimoji="1" lang="ja-JP" altLang="en-US" sz="1000" dirty="0" smtClean="0">
                <a:latin typeface="BIZ UDPゴシック" panose="020B0400000000000000" pitchFamily="50" charset="-128"/>
                <a:ea typeface="BIZ UDPゴシック" panose="020B0400000000000000" pitchFamily="50" charset="-128"/>
              </a:rPr>
              <a:t>、</a:t>
            </a:r>
            <a:endParaRPr kumimoji="1" lang="en-US" altLang="ja-JP" sz="1000" dirty="0" smtClean="0">
              <a:latin typeface="BIZ UDPゴシック" panose="020B0400000000000000" pitchFamily="50" charset="-128"/>
              <a:ea typeface="BIZ UDPゴシック" panose="020B0400000000000000" pitchFamily="50" charset="-128"/>
            </a:endParaRPr>
          </a:p>
          <a:p>
            <a:r>
              <a:rPr kumimoji="1" lang="en-US" altLang="ja-JP" sz="1000" dirty="0" smtClean="0">
                <a:latin typeface="BIZ UDPゴシック" panose="020B0400000000000000" pitchFamily="50" charset="-128"/>
                <a:ea typeface="BIZ UDPゴシック" panose="020B0400000000000000" pitchFamily="50" charset="-128"/>
              </a:rPr>
              <a:t>       </a:t>
            </a:r>
            <a:r>
              <a:rPr kumimoji="1" lang="ja-JP" altLang="en-US" sz="1000" dirty="0" smtClean="0">
                <a:latin typeface="BIZ UDPゴシック" panose="020B0400000000000000" pitchFamily="50" charset="-128"/>
                <a:ea typeface="BIZ UDPゴシック" panose="020B0400000000000000" pitchFamily="50" charset="-128"/>
              </a:rPr>
              <a:t>困惑状態から脱した時から１年間、契約締結時から</a:t>
            </a:r>
            <a:r>
              <a:rPr kumimoji="1" lang="en-US" altLang="ja-JP" sz="1000" dirty="0" smtClean="0">
                <a:latin typeface="BIZ UDPゴシック" panose="020B0400000000000000" pitchFamily="50" charset="-128"/>
                <a:ea typeface="BIZ UDPゴシック" panose="020B0400000000000000" pitchFamily="50" charset="-128"/>
              </a:rPr>
              <a:t>5</a:t>
            </a:r>
            <a:r>
              <a:rPr kumimoji="1" lang="ja-JP" altLang="en-US" sz="1000" dirty="0" smtClean="0">
                <a:latin typeface="BIZ UDPゴシック" panose="020B0400000000000000" pitchFamily="50" charset="-128"/>
                <a:ea typeface="BIZ UDPゴシック" panose="020B0400000000000000" pitchFamily="50" charset="-128"/>
              </a:rPr>
              <a:t>年間。</a:t>
            </a:r>
            <a:endParaRPr kumimoji="1" lang="ja-JP" altLang="en-US" sz="1000" dirty="0">
              <a:latin typeface="BIZ UDPゴシック" panose="020B0400000000000000" pitchFamily="50" charset="-128"/>
              <a:ea typeface="BIZ UDPゴシック" panose="020B0400000000000000" pitchFamily="50" charset="-128"/>
            </a:endParaRPr>
          </a:p>
        </p:txBody>
      </p:sp>
      <p:pic>
        <p:nvPicPr>
          <p:cNvPr id="57" name="図 56">
            <a:extLst>
              <a:ext uri="{FF2B5EF4-FFF2-40B4-BE49-F238E27FC236}">
                <a16:creationId xmlns:a16="http://schemas.microsoft.com/office/drawing/2014/main" id="{F151852C-F317-4859-BC7F-3D36181802A3}"/>
              </a:ext>
            </a:extLst>
          </p:cNvPr>
          <p:cNvPicPr>
            <a:picLocks noChangeAspect="1"/>
          </p:cNvPicPr>
          <p:nvPr/>
        </p:nvPicPr>
        <p:blipFill>
          <a:blip r:embed="rId3"/>
          <a:stretch>
            <a:fillRect/>
          </a:stretch>
        </p:blipFill>
        <p:spPr>
          <a:xfrm>
            <a:off x="5831481" y="8105667"/>
            <a:ext cx="718357" cy="664480"/>
          </a:xfrm>
          <a:prstGeom prst="rect">
            <a:avLst/>
          </a:prstGeom>
        </p:spPr>
      </p:pic>
      <p:grpSp>
        <p:nvGrpSpPr>
          <p:cNvPr id="58" name="グループ化 57">
            <a:extLst>
              <a:ext uri="{FF2B5EF4-FFF2-40B4-BE49-F238E27FC236}">
                <a16:creationId xmlns:a16="http://schemas.microsoft.com/office/drawing/2014/main" id="{6AC0793A-8C64-44C3-B944-3A3684C881C0}"/>
              </a:ext>
            </a:extLst>
          </p:cNvPr>
          <p:cNvGrpSpPr/>
          <p:nvPr/>
        </p:nvGrpSpPr>
        <p:grpSpPr>
          <a:xfrm>
            <a:off x="6478634" y="8098473"/>
            <a:ext cx="722253" cy="666000"/>
            <a:chOff x="9973495" y="7264679"/>
            <a:chExt cx="2064855" cy="1895585"/>
          </a:xfrm>
        </p:grpSpPr>
        <p:pic>
          <p:nvPicPr>
            <p:cNvPr id="59" name="図 58">
              <a:extLst>
                <a:ext uri="{FF2B5EF4-FFF2-40B4-BE49-F238E27FC236}">
                  <a16:creationId xmlns:a16="http://schemas.microsoft.com/office/drawing/2014/main" id="{271A97C4-1985-4CA2-91A8-6EF89336603C}"/>
                </a:ext>
              </a:extLst>
            </p:cNvPr>
            <p:cNvPicPr>
              <a:picLocks noChangeAspect="1"/>
            </p:cNvPicPr>
            <p:nvPr/>
          </p:nvPicPr>
          <p:blipFill>
            <a:blip r:embed="rId4"/>
            <a:stretch>
              <a:fillRect/>
            </a:stretch>
          </p:blipFill>
          <p:spPr>
            <a:xfrm>
              <a:off x="9989069" y="7264679"/>
              <a:ext cx="2049281" cy="1895585"/>
            </a:xfrm>
            <a:prstGeom prst="rect">
              <a:avLst/>
            </a:prstGeom>
          </p:spPr>
        </p:pic>
        <p:sp>
          <p:nvSpPr>
            <p:cNvPr id="60" name="楕円 59">
              <a:extLst>
                <a:ext uri="{FF2B5EF4-FFF2-40B4-BE49-F238E27FC236}">
                  <a16:creationId xmlns:a16="http://schemas.microsoft.com/office/drawing/2014/main" id="{17F8C89B-4452-406F-9C83-E17C44431D42}"/>
                </a:ext>
              </a:extLst>
            </p:cNvPr>
            <p:cNvSpPr/>
            <p:nvPr/>
          </p:nvSpPr>
          <p:spPr>
            <a:xfrm>
              <a:off x="10039268" y="7340843"/>
              <a:ext cx="790658" cy="9125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テキスト ボックス 60">
              <a:extLst>
                <a:ext uri="{FF2B5EF4-FFF2-40B4-BE49-F238E27FC236}">
                  <a16:creationId xmlns:a16="http://schemas.microsoft.com/office/drawing/2014/main" id="{F796DA96-E4ED-4522-9C4F-F366134D641D}"/>
                </a:ext>
              </a:extLst>
            </p:cNvPr>
            <p:cNvSpPr txBox="1"/>
            <p:nvPr/>
          </p:nvSpPr>
          <p:spPr>
            <a:xfrm>
              <a:off x="9973495" y="7309293"/>
              <a:ext cx="938986" cy="995039"/>
            </a:xfrm>
            <a:prstGeom prst="rect">
              <a:avLst/>
            </a:prstGeom>
            <a:noFill/>
          </p:spPr>
          <p:txBody>
            <a:bodyPr vert="eaVert" wrap="square" rtlCol="0">
              <a:spAutoFit/>
            </a:bodyPr>
            <a:lstStyle/>
            <a:p>
              <a:r>
                <a:rPr kumimoji="1" lang="ja-JP" altLang="en-US" sz="900" dirty="0">
                  <a:solidFill>
                    <a:srgbClr val="E6413C"/>
                  </a:solidFill>
                  <a:latin typeface="HGS創英角ﾎﾟｯﾌﾟ体" panose="040B0A00000000000000" pitchFamily="50" charset="-128"/>
                  <a:ea typeface="HGS創英角ﾎﾟｯﾌﾟ体" panose="040B0A00000000000000" pitchFamily="50" charset="-128"/>
                </a:rPr>
                <a:t>現</a:t>
              </a:r>
              <a:r>
                <a:rPr kumimoji="1" lang="ja-JP" altLang="en-US" sz="500" dirty="0">
                  <a:solidFill>
                    <a:srgbClr val="E6413C"/>
                  </a:solidFill>
                  <a:latin typeface="HGS創英角ﾎﾟｯﾌﾟ体" panose="040B0A00000000000000" pitchFamily="50" charset="-128"/>
                  <a:ea typeface="HGS創英角ﾎﾟｯﾌﾟ体" panose="040B0A00000000000000" pitchFamily="50" charset="-128"/>
                </a:rPr>
                <a:t> </a:t>
              </a:r>
              <a:r>
                <a:rPr kumimoji="1" lang="ja-JP" altLang="en-US" sz="900" dirty="0" smtClean="0">
                  <a:solidFill>
                    <a:srgbClr val="E6413C"/>
                  </a:solidFill>
                  <a:latin typeface="HGS創英角ﾎﾟｯﾌﾟ体" panose="040B0A00000000000000" pitchFamily="50" charset="-128"/>
                  <a:ea typeface="HGS創英角ﾎﾟｯﾌﾟ体" panose="040B0A00000000000000" pitchFamily="50" charset="-128"/>
                </a:rPr>
                <a:t>在</a:t>
              </a:r>
              <a:endParaRPr kumimoji="1" lang="ja-JP" altLang="en-US" sz="900" dirty="0">
                <a:solidFill>
                  <a:srgbClr val="E6413C"/>
                </a:solidFill>
                <a:latin typeface="HGS創英角ﾎﾟｯﾌﾟ体" panose="040B0A00000000000000" pitchFamily="50" charset="-128"/>
                <a:ea typeface="HGS創英角ﾎﾟｯﾌﾟ体" panose="040B0A00000000000000" pitchFamily="50" charset="-128"/>
              </a:endParaRPr>
            </a:p>
          </p:txBody>
        </p:sp>
      </p:grpSp>
      <p:sp>
        <p:nvSpPr>
          <p:cNvPr id="62" name="テキスト ボックス 61"/>
          <p:cNvSpPr txBox="1"/>
          <p:nvPr/>
        </p:nvSpPr>
        <p:spPr>
          <a:xfrm>
            <a:off x="486750" y="7606030"/>
            <a:ext cx="6583680" cy="492443"/>
          </a:xfrm>
          <a:prstGeom prst="rect">
            <a:avLst/>
          </a:prstGeom>
          <a:noFill/>
        </p:spPr>
        <p:txBody>
          <a:bodyPr wrap="square" rtlCol="0">
            <a:spAutoFit/>
          </a:bodyPr>
          <a:lstStyle/>
          <a:p>
            <a:r>
              <a:rPr kumimoji="1" lang="ja-JP" altLang="en-US" sz="1300" dirty="0" smtClean="0">
                <a:latin typeface="BIZ UDPゴシック" panose="020B0400000000000000" pitchFamily="50" charset="-128"/>
                <a:ea typeface="BIZ UDPゴシック" panose="020B0400000000000000" pitchFamily="50" charset="-128"/>
              </a:rPr>
              <a:t>　霊感等による知見を用いた勧誘による消費者被害の深刻化に対応するため、消費者契約法が改正されました。</a:t>
            </a:r>
            <a:endParaRPr kumimoji="1" lang="ja-JP" altLang="en-US" sz="1300" dirty="0">
              <a:latin typeface="BIZ UDPゴシック" panose="020B0400000000000000" pitchFamily="50" charset="-128"/>
              <a:ea typeface="BIZ UDPゴシック" panose="020B0400000000000000" pitchFamily="50" charset="-128"/>
            </a:endParaRPr>
          </a:p>
        </p:txBody>
      </p:sp>
      <p:pic>
        <p:nvPicPr>
          <p:cNvPr id="63" name="図 62">
            <a:hlinkClick r:id="rId5"/>
          </p:cNvPr>
          <p:cNvPicPr>
            <a:picLocks noChangeAspect="1"/>
          </p:cNvPicPr>
          <p:nvPr/>
        </p:nvPicPr>
        <p:blipFill>
          <a:blip r:embed="rId6"/>
          <a:stretch>
            <a:fillRect/>
          </a:stretch>
        </p:blipFill>
        <p:spPr>
          <a:xfrm>
            <a:off x="6429359" y="9707776"/>
            <a:ext cx="702748" cy="702748"/>
          </a:xfrm>
          <a:prstGeom prst="rect">
            <a:avLst/>
          </a:prstGeom>
        </p:spPr>
      </p:pic>
      <p:grpSp>
        <p:nvGrpSpPr>
          <p:cNvPr id="64" name="グループ化 63"/>
          <p:cNvGrpSpPr/>
          <p:nvPr/>
        </p:nvGrpSpPr>
        <p:grpSpPr>
          <a:xfrm>
            <a:off x="5311019" y="9965850"/>
            <a:ext cx="987877" cy="375681"/>
            <a:chOff x="5450719" y="9965850"/>
            <a:chExt cx="987877" cy="375681"/>
          </a:xfrm>
        </p:grpSpPr>
        <p:sp>
          <p:nvSpPr>
            <p:cNvPr id="65" name="角丸四角形吹き出し 64"/>
            <p:cNvSpPr/>
            <p:nvPr/>
          </p:nvSpPr>
          <p:spPr>
            <a:xfrm>
              <a:off x="5450719" y="9972200"/>
              <a:ext cx="987877" cy="369331"/>
            </a:xfrm>
            <a:prstGeom prst="wedgeRoundRectCallout">
              <a:avLst>
                <a:gd name="adj1" fmla="val 56945"/>
                <a:gd name="adj2" fmla="val 22278"/>
                <a:gd name="adj3" fmla="val 16667"/>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テキスト ボックス 65"/>
            <p:cNvSpPr txBox="1"/>
            <p:nvPr/>
          </p:nvSpPr>
          <p:spPr>
            <a:xfrm>
              <a:off x="5454157" y="9965850"/>
              <a:ext cx="975353" cy="369332"/>
            </a:xfrm>
            <a:prstGeom prst="rect">
              <a:avLst/>
            </a:prstGeom>
            <a:noFill/>
          </p:spPr>
          <p:txBody>
            <a:bodyPr wrap="square" rtlCol="0">
              <a:spAutoFit/>
            </a:bodyPr>
            <a:lstStyle/>
            <a:p>
              <a:pPr algn="ctr"/>
              <a:r>
                <a:rPr kumimoji="1" lang="ja-JP" altLang="en-US" sz="900" dirty="0">
                  <a:latin typeface="BIZ UDPゴシック" panose="020B0400000000000000" pitchFamily="50" charset="-128"/>
                  <a:ea typeface="BIZ UDPゴシック" panose="020B0400000000000000" pitchFamily="50" charset="-128"/>
                </a:rPr>
                <a:t>詳しくはこちら</a:t>
              </a:r>
              <a:endParaRPr kumimoji="1" lang="en-US" altLang="ja-JP" sz="900" dirty="0">
                <a:latin typeface="BIZ UDPゴシック" panose="020B0400000000000000" pitchFamily="50" charset="-128"/>
                <a:ea typeface="BIZ UDPゴシック" panose="020B0400000000000000" pitchFamily="50" charset="-128"/>
              </a:endParaRPr>
            </a:p>
            <a:p>
              <a:pPr algn="ctr"/>
              <a:r>
                <a:rPr kumimoji="1" lang="ja-JP" altLang="en-US" sz="900" dirty="0">
                  <a:latin typeface="BIZ UDPゴシック" panose="020B0400000000000000" pitchFamily="50" charset="-128"/>
                  <a:ea typeface="BIZ UDPゴシック" panose="020B0400000000000000" pitchFamily="50" charset="-128"/>
                </a:rPr>
                <a:t>（消費者庁</a:t>
              </a:r>
              <a:r>
                <a:rPr kumimoji="1" lang="en-US" altLang="ja-JP" sz="900" dirty="0">
                  <a:latin typeface="BIZ UDPゴシック" panose="020B0400000000000000" pitchFamily="50" charset="-128"/>
                  <a:ea typeface="BIZ UDPゴシック" panose="020B0400000000000000" pitchFamily="50" charset="-128"/>
                </a:rPr>
                <a:t>HP</a:t>
              </a:r>
              <a:r>
                <a:rPr kumimoji="1" lang="ja-JP" altLang="en-US" sz="900" dirty="0" smtClean="0">
                  <a:latin typeface="BIZ UDPゴシック" panose="020B0400000000000000" pitchFamily="50" charset="-128"/>
                  <a:ea typeface="BIZ UDPゴシック" panose="020B0400000000000000" pitchFamily="50" charset="-128"/>
                </a:rPr>
                <a:t>）</a:t>
              </a:r>
              <a:endParaRPr kumimoji="1" lang="en-US" altLang="ja-JP" sz="900" dirty="0">
                <a:latin typeface="BIZ UDPゴシック" panose="020B0400000000000000" pitchFamily="50" charset="-128"/>
                <a:ea typeface="BIZ UDPゴシック" panose="020B0400000000000000" pitchFamily="50" charset="-128"/>
              </a:endParaRPr>
            </a:p>
          </p:txBody>
        </p:sp>
      </p:grpSp>
      <p:sp>
        <p:nvSpPr>
          <p:cNvPr id="52" name="角丸四角形 51"/>
          <p:cNvSpPr/>
          <p:nvPr/>
        </p:nvSpPr>
        <p:spPr>
          <a:xfrm>
            <a:off x="683537" y="4515120"/>
            <a:ext cx="6184291" cy="1689944"/>
          </a:xfrm>
          <a:prstGeom prst="roundRect">
            <a:avLst/>
          </a:prstGeom>
          <a:solidFill>
            <a:schemeClr val="bg1"/>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7" name="テキスト ボックス 66"/>
          <p:cNvSpPr txBox="1"/>
          <p:nvPr/>
        </p:nvSpPr>
        <p:spPr>
          <a:xfrm>
            <a:off x="907332" y="4553934"/>
            <a:ext cx="5647773" cy="1615827"/>
          </a:xfrm>
          <a:prstGeom prst="rect">
            <a:avLst/>
          </a:prstGeom>
          <a:noFill/>
        </p:spPr>
        <p:txBody>
          <a:bodyPr wrap="square" rtlCol="0">
            <a:spAutoFit/>
          </a:bodyPr>
          <a:lstStyle/>
          <a:p>
            <a:r>
              <a:rPr kumimoji="1" lang="ja-JP" altLang="en-US" sz="1300" dirty="0">
                <a:latin typeface="BIZ UDPゴシック" panose="020B0400000000000000" pitchFamily="50" charset="-128"/>
                <a:ea typeface="BIZ UDPゴシック" panose="020B0400000000000000" pitchFamily="50" charset="-128"/>
              </a:rPr>
              <a:t>不当な</a:t>
            </a:r>
            <a:r>
              <a:rPr kumimoji="1" lang="ja-JP" altLang="en-US" sz="1300" dirty="0" smtClean="0">
                <a:latin typeface="BIZ UDPゴシック" panose="020B0400000000000000" pitchFamily="50" charset="-128"/>
                <a:ea typeface="BIZ UDPゴシック" panose="020B0400000000000000" pitchFamily="50" charset="-128"/>
              </a:rPr>
              <a:t>勧誘とは・・・</a:t>
            </a:r>
            <a:endParaRPr kumimoji="1" lang="en-US" altLang="ja-JP" sz="1300" dirty="0" smtClean="0">
              <a:latin typeface="BIZ UDPゴシック" panose="020B0400000000000000" pitchFamily="50" charset="-128"/>
              <a:ea typeface="BIZ UDPゴシック" panose="020B0400000000000000" pitchFamily="50" charset="-128"/>
            </a:endParaRPr>
          </a:p>
          <a:p>
            <a:endParaRPr kumimoji="1" lang="en-US" altLang="ja-JP" sz="600" dirty="0">
              <a:latin typeface="BIZ UDPゴシック" panose="020B0400000000000000" pitchFamily="50" charset="-128"/>
              <a:ea typeface="BIZ UDPゴシック" panose="020B0400000000000000" pitchFamily="50" charset="-128"/>
            </a:endParaRPr>
          </a:p>
          <a:p>
            <a:r>
              <a:rPr kumimoji="1" lang="ja-JP" altLang="en-US" sz="1300" dirty="0">
                <a:latin typeface="BIZ UDPゴシック" panose="020B0400000000000000" pitchFamily="50" charset="-128"/>
                <a:ea typeface="BIZ UDPゴシック" panose="020B0400000000000000" pitchFamily="50" charset="-128"/>
              </a:rPr>
              <a:t>　①お願いしても帰ってくれない</a:t>
            </a:r>
            <a:endParaRPr kumimoji="1" lang="en-US" altLang="ja-JP" sz="1300" dirty="0">
              <a:latin typeface="BIZ UDPゴシック" panose="020B0400000000000000" pitchFamily="50" charset="-128"/>
              <a:ea typeface="BIZ UDPゴシック" panose="020B0400000000000000" pitchFamily="50" charset="-128"/>
            </a:endParaRPr>
          </a:p>
          <a:p>
            <a:r>
              <a:rPr kumimoji="1" lang="ja-JP" altLang="en-US" sz="1300" dirty="0">
                <a:latin typeface="BIZ UDPゴシック" panose="020B0400000000000000" pitchFamily="50" charset="-128"/>
                <a:ea typeface="BIZ UDPゴシック" panose="020B0400000000000000" pitchFamily="50" charset="-128"/>
              </a:rPr>
              <a:t>　②帰りたいのに帰してもらえない</a:t>
            </a:r>
            <a:endParaRPr kumimoji="1" lang="en-US" altLang="ja-JP" sz="1300" dirty="0">
              <a:latin typeface="BIZ UDPゴシック" panose="020B0400000000000000" pitchFamily="50" charset="-128"/>
              <a:ea typeface="BIZ UDPゴシック" panose="020B0400000000000000" pitchFamily="50" charset="-128"/>
            </a:endParaRPr>
          </a:p>
          <a:p>
            <a:r>
              <a:rPr kumimoji="1" lang="ja-JP" altLang="en-US" sz="1300" dirty="0">
                <a:latin typeface="BIZ UDPゴシック" panose="020B0400000000000000" pitchFamily="50" charset="-128"/>
                <a:ea typeface="BIZ UDPゴシック" panose="020B0400000000000000" pitchFamily="50" charset="-128"/>
              </a:rPr>
              <a:t>　③勧誘することを告げずに帰るのが困難な場所へ連れて行かれる</a:t>
            </a:r>
            <a:endParaRPr kumimoji="1" lang="en-US" altLang="ja-JP" sz="1300" dirty="0">
              <a:latin typeface="BIZ UDPゴシック" panose="020B0400000000000000" pitchFamily="50" charset="-128"/>
              <a:ea typeface="BIZ UDPゴシック" panose="020B0400000000000000" pitchFamily="50" charset="-128"/>
            </a:endParaRPr>
          </a:p>
          <a:p>
            <a:r>
              <a:rPr kumimoji="1" lang="ja-JP" altLang="en-US" sz="1300" dirty="0">
                <a:latin typeface="BIZ UDPゴシック" panose="020B0400000000000000" pitchFamily="50" charset="-128"/>
                <a:ea typeface="BIZ UDPゴシック" panose="020B0400000000000000" pitchFamily="50" charset="-128"/>
              </a:rPr>
              <a:t>　④恐怖を感じる言動を交え、相談等の連絡を妨害される</a:t>
            </a:r>
            <a:endParaRPr kumimoji="1" lang="en-US" altLang="ja-JP" sz="1300" dirty="0">
              <a:latin typeface="BIZ UDPゴシック" panose="020B0400000000000000" pitchFamily="50" charset="-128"/>
              <a:ea typeface="BIZ UDPゴシック" panose="020B0400000000000000" pitchFamily="50" charset="-128"/>
            </a:endParaRPr>
          </a:p>
          <a:p>
            <a:r>
              <a:rPr kumimoji="1" lang="ja-JP" altLang="en-US" sz="1300" dirty="0">
                <a:latin typeface="BIZ UDPゴシック" panose="020B0400000000000000" pitchFamily="50" charset="-128"/>
                <a:ea typeface="BIZ UDPゴシック" panose="020B0400000000000000" pitchFamily="50" charset="-128"/>
              </a:rPr>
              <a:t>　⑤恋愛感情等に乗じて、関係の破綻を告げられる</a:t>
            </a:r>
            <a:endParaRPr kumimoji="1" lang="en-US" altLang="ja-JP" sz="1300" dirty="0">
              <a:latin typeface="BIZ UDPゴシック" panose="020B0400000000000000" pitchFamily="50" charset="-128"/>
              <a:ea typeface="BIZ UDPゴシック" panose="020B0400000000000000" pitchFamily="50" charset="-128"/>
            </a:endParaRPr>
          </a:p>
          <a:p>
            <a:r>
              <a:rPr kumimoji="1" lang="ja-JP" altLang="en-US" sz="1300" dirty="0">
                <a:latin typeface="BIZ UDPゴシック" panose="020B0400000000000000" pitchFamily="50" charset="-128"/>
                <a:ea typeface="BIZ UDPゴシック" panose="020B0400000000000000" pitchFamily="50" charset="-128"/>
              </a:rPr>
              <a:t>　⑥霊感等の特別な能力により不利益が生じることを示し不安をあおられる</a:t>
            </a:r>
            <a:endParaRPr kumimoji="1" lang="en-US" altLang="ja-JP" sz="1300" dirty="0">
              <a:latin typeface="BIZ UDPゴシック" panose="020B0400000000000000" pitchFamily="50" charset="-128"/>
              <a:ea typeface="BIZ UDPゴシック" panose="020B0400000000000000" pitchFamily="50" charset="-128"/>
            </a:endParaRPr>
          </a:p>
        </p:txBody>
      </p:sp>
      <p:pic>
        <p:nvPicPr>
          <p:cNvPr id="1028" name="Picture 4" descr="頭を抱えて悩んでいる人のイラスト（男性）"/>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334375" y="4464373"/>
            <a:ext cx="807025" cy="807025"/>
          </a:xfrm>
          <a:prstGeom prst="rect">
            <a:avLst/>
          </a:prstGeom>
          <a:noFill/>
          <a:extLst>
            <a:ext uri="{909E8E84-426E-40DD-AFC4-6F175D3DCCD1}">
              <a14:hiddenFill xmlns:a14="http://schemas.microsoft.com/office/drawing/2010/main">
                <a:solidFill>
                  <a:srgbClr val="FFFFFF"/>
                </a:solidFill>
              </a14:hiddenFill>
            </a:ext>
          </a:extLst>
        </p:spPr>
      </p:pic>
      <p:grpSp>
        <p:nvGrpSpPr>
          <p:cNvPr id="6" name="グループ化 5"/>
          <p:cNvGrpSpPr/>
          <p:nvPr/>
        </p:nvGrpSpPr>
        <p:grpSpPr>
          <a:xfrm>
            <a:off x="653688" y="6326978"/>
            <a:ext cx="6159068" cy="650081"/>
            <a:chOff x="540661" y="6679337"/>
            <a:chExt cx="6159068" cy="650081"/>
          </a:xfrm>
        </p:grpSpPr>
        <p:sp>
          <p:nvSpPr>
            <p:cNvPr id="4" name="ホームベース 3"/>
            <p:cNvSpPr/>
            <p:nvPr/>
          </p:nvSpPr>
          <p:spPr>
            <a:xfrm>
              <a:off x="540662" y="6712322"/>
              <a:ext cx="2253879" cy="590258"/>
            </a:xfrm>
            <a:prstGeom prst="homePlate">
              <a:avLst/>
            </a:prstGeom>
            <a:solidFill>
              <a:srgbClr val="FFFF9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6" name="グループ化 45"/>
            <p:cNvGrpSpPr/>
            <p:nvPr/>
          </p:nvGrpSpPr>
          <p:grpSpPr>
            <a:xfrm>
              <a:off x="540661" y="6679337"/>
              <a:ext cx="6159068" cy="650081"/>
              <a:chOff x="792713" y="6715043"/>
              <a:chExt cx="6159068" cy="650081"/>
            </a:xfrm>
          </p:grpSpPr>
          <p:pic>
            <p:nvPicPr>
              <p:cNvPr id="47" name="図 46">
                <a:hlinkClick r:id="rId8"/>
              </p:cNvPr>
              <p:cNvPicPr>
                <a:picLocks noChangeAspect="1"/>
              </p:cNvPicPr>
              <p:nvPr/>
            </p:nvPicPr>
            <p:blipFill rotWithShape="1">
              <a:blip r:embed="rId9"/>
              <a:srcRect l="5651" t="5902" r="5957" b="5704"/>
              <a:stretch/>
            </p:blipFill>
            <p:spPr>
              <a:xfrm>
                <a:off x="6301700" y="6715043"/>
                <a:ext cx="650081" cy="650081"/>
              </a:xfrm>
              <a:prstGeom prst="rect">
                <a:avLst/>
              </a:prstGeom>
            </p:spPr>
          </p:pic>
          <p:sp>
            <p:nvSpPr>
              <p:cNvPr id="50" name="テキスト ボックス 49"/>
              <p:cNvSpPr txBox="1"/>
              <p:nvPr/>
            </p:nvSpPr>
            <p:spPr>
              <a:xfrm>
                <a:off x="792713" y="6796248"/>
                <a:ext cx="2159151" cy="507831"/>
              </a:xfrm>
              <a:prstGeom prst="rect">
                <a:avLst/>
              </a:prstGeom>
              <a:noFill/>
            </p:spPr>
            <p:txBody>
              <a:bodyPr wrap="square" rtlCol="0">
                <a:spAutoFit/>
              </a:bodyPr>
              <a:lstStyle/>
              <a:p>
                <a:pPr algn="ctr"/>
                <a:r>
                  <a:rPr kumimoji="1" lang="ja-JP" altLang="en-US" sz="900" dirty="0" smtClean="0">
                    <a:latin typeface="BIZ UDPゴシック" panose="020B0400000000000000" pitchFamily="50" charset="-128"/>
                    <a:ea typeface="BIZ UDPゴシック" panose="020B0400000000000000" pitchFamily="50" charset="-128"/>
                  </a:rPr>
                  <a:t>寄附を勧誘する側の規制、その他</a:t>
                </a:r>
                <a:endParaRPr kumimoji="1" lang="en-US" altLang="ja-JP" sz="900" dirty="0" smtClean="0">
                  <a:latin typeface="BIZ UDPゴシック" panose="020B0400000000000000" pitchFamily="50" charset="-128"/>
                  <a:ea typeface="BIZ UDPゴシック" panose="020B0400000000000000" pitchFamily="50" charset="-128"/>
                </a:endParaRPr>
              </a:p>
              <a:p>
                <a:pPr algn="ctr"/>
                <a:r>
                  <a:rPr kumimoji="1" lang="ja-JP" altLang="en-US" sz="900" dirty="0" smtClean="0">
                    <a:latin typeface="BIZ UDPゴシック" panose="020B0400000000000000" pitchFamily="50" charset="-128"/>
                    <a:ea typeface="BIZ UDPゴシック" panose="020B0400000000000000" pitchFamily="50" charset="-128"/>
                  </a:rPr>
                  <a:t>詳細については、こちらをご覧ください。</a:t>
                </a:r>
                <a:endParaRPr kumimoji="1" lang="en-US" altLang="ja-JP" sz="900" dirty="0">
                  <a:latin typeface="BIZ UDPゴシック" panose="020B0400000000000000" pitchFamily="50" charset="-128"/>
                  <a:ea typeface="BIZ UDPゴシック" panose="020B0400000000000000" pitchFamily="50" charset="-128"/>
                </a:endParaRPr>
              </a:p>
              <a:p>
                <a:pPr algn="ctr"/>
                <a:r>
                  <a:rPr kumimoji="1" lang="ja-JP" altLang="en-US" sz="900" dirty="0">
                    <a:latin typeface="BIZ UDPゴシック" panose="020B0400000000000000" pitchFamily="50" charset="-128"/>
                    <a:ea typeface="BIZ UDPゴシック" panose="020B0400000000000000" pitchFamily="50" charset="-128"/>
                  </a:rPr>
                  <a:t>（消費者庁</a:t>
                </a:r>
                <a:r>
                  <a:rPr kumimoji="1" lang="en-US" altLang="ja-JP" sz="900" dirty="0">
                    <a:latin typeface="BIZ UDPゴシック" panose="020B0400000000000000" pitchFamily="50" charset="-128"/>
                    <a:ea typeface="BIZ UDPゴシック" panose="020B0400000000000000" pitchFamily="50" charset="-128"/>
                  </a:rPr>
                  <a:t>HP</a:t>
                </a:r>
                <a:r>
                  <a:rPr kumimoji="1" lang="ja-JP" altLang="en-US" sz="900" dirty="0" smtClean="0">
                    <a:latin typeface="BIZ UDPゴシック" panose="020B0400000000000000" pitchFamily="50" charset="-128"/>
                    <a:ea typeface="BIZ UDPゴシック" panose="020B0400000000000000" pitchFamily="50" charset="-128"/>
                  </a:rPr>
                  <a:t>）</a:t>
                </a:r>
                <a:endParaRPr kumimoji="1" lang="en-US" altLang="ja-JP" sz="900" dirty="0">
                  <a:latin typeface="BIZ UDPゴシック" panose="020B0400000000000000" pitchFamily="50" charset="-128"/>
                  <a:ea typeface="BIZ UDPゴシック" panose="020B0400000000000000" pitchFamily="50" charset="-128"/>
                </a:endParaRPr>
              </a:p>
            </p:txBody>
          </p:sp>
        </p:grpSp>
        <p:sp>
          <p:nvSpPr>
            <p:cNvPr id="5" name="テキスト ボックス 4"/>
            <p:cNvSpPr txBox="1"/>
            <p:nvPr/>
          </p:nvSpPr>
          <p:spPr>
            <a:xfrm>
              <a:off x="2794520" y="6807674"/>
              <a:ext cx="3340794" cy="400110"/>
            </a:xfrm>
            <a:prstGeom prst="rect">
              <a:avLst/>
            </a:prstGeom>
            <a:noFill/>
          </p:spPr>
          <p:txBody>
            <a:bodyPr wrap="square" rtlCol="0">
              <a:spAutoFit/>
            </a:bodyPr>
            <a:lstStyle/>
            <a:p>
              <a:r>
                <a:rPr kumimoji="1" lang="en-US" altLang="ja-JP" sz="1000" dirty="0">
                  <a:latin typeface="BIZ UDPゴシック" panose="020B0400000000000000" pitchFamily="50" charset="-128"/>
                  <a:ea typeface="BIZ UDPゴシック" panose="020B0400000000000000" pitchFamily="50" charset="-128"/>
                  <a:hlinkClick r:id="rId8"/>
                </a:rPr>
                <a:t>https://www.caa.go.jp/policies/policy/consumer_system/other/#law_001</a:t>
              </a:r>
              <a:endParaRPr kumimoji="1" lang="ja-JP" altLang="en-US" sz="1000" dirty="0">
                <a:latin typeface="BIZ UDPゴシック" panose="020B0400000000000000" pitchFamily="50" charset="-128"/>
                <a:ea typeface="BIZ UDPゴシック" panose="020B0400000000000000" pitchFamily="50" charset="-128"/>
              </a:endParaRPr>
            </a:p>
          </p:txBody>
        </p:sp>
      </p:grpSp>
      <p:pic>
        <p:nvPicPr>
          <p:cNvPr id="1030" name="Picture 6" descr="https://1.bp.blogspot.com/-CdzqrI3ie7A/WUJG1CjPuWI/AAAAAAABE0Q/dnJSD_xuO7oGgnkdcsvrkD6xkt5HeJTvQCLcBGAs/s800/komatta_woman2.pn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flipH="1">
            <a:off x="191116" y="5395439"/>
            <a:ext cx="857384" cy="9539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42298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59" name="正方形/長方形 58"/>
          <p:cNvSpPr/>
          <p:nvPr/>
        </p:nvSpPr>
        <p:spPr>
          <a:xfrm>
            <a:off x="328194" y="2174157"/>
            <a:ext cx="6923883" cy="5869587"/>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328194" y="1015999"/>
            <a:ext cx="6923883" cy="793367"/>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p:cNvSpPr/>
          <p:nvPr/>
        </p:nvSpPr>
        <p:spPr>
          <a:xfrm>
            <a:off x="0" y="0"/>
            <a:ext cx="7559675" cy="10691813"/>
          </a:xfrm>
          <a:prstGeom prst="rect">
            <a:avLst/>
          </a:prstGeom>
          <a:noFill/>
          <a:ln w="88900">
            <a:solidFill>
              <a:srgbClr val="C55A1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テキスト ボックス 42"/>
          <p:cNvSpPr txBox="1"/>
          <p:nvPr/>
        </p:nvSpPr>
        <p:spPr>
          <a:xfrm>
            <a:off x="247964" y="9346108"/>
            <a:ext cx="7063740" cy="1174012"/>
          </a:xfrm>
          <a:prstGeom prst="rect">
            <a:avLst/>
          </a:prstGeom>
          <a:solidFill>
            <a:schemeClr val="lt1"/>
          </a:solidFill>
          <a:ln w="22225" cmpd="sng">
            <a:solidFill>
              <a:srgbClr val="B4413C"/>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300" b="1" u="sng"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大阪府</a:t>
            </a:r>
            <a:r>
              <a:rPr lang="ja-JP" sz="1300" b="1"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消費生活</a:t>
            </a:r>
            <a:r>
              <a:rPr lang="ja-JP" sz="1300" b="1" u="sng"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センタ</a:t>
            </a:r>
            <a:r>
              <a:rPr lang="ja-JP" altLang="en-US" sz="1300" b="1" u="sng"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ー</a:t>
            </a:r>
            <a:r>
              <a:rPr lang="ja-JP" altLang="en-US" sz="1400" b="1"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200" b="1" kern="100" dirty="0" smtClean="0">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1200" b="1" kern="100" dirty="0" smtClean="0">
                <a:latin typeface="BIZ UDPゴシック" panose="020B0400000000000000" pitchFamily="50" charset="-128"/>
                <a:ea typeface="BIZ UDPゴシック" panose="020B0400000000000000" pitchFamily="50" charset="-128"/>
                <a:cs typeface="Times New Roman" panose="02020603050405020304" pitchFamily="18" charset="0"/>
              </a:rPr>
              <a:t>06-6616-0888</a:t>
            </a:r>
            <a:endPar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r>
              <a:rPr lang="ja-JP" altLang="en-US" sz="1200" b="1" kern="100" dirty="0" smtClean="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1200" b="1" kern="100" dirty="0" smtClean="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ホームページ：</a:t>
            </a:r>
            <a:r>
              <a:rPr lang="en-US" altLang="ja-JP" sz="1200" b="1"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hlinkClick r:id="rId2"/>
              </a:rPr>
              <a:t>https://www.pref.osaka.lg.jp/shouhi/</a:t>
            </a:r>
            <a:endParaRPr lang="en-US" sz="1200"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endParaRPr lang="en-US" altLang="ja-JP" sz="1300" b="1" u="sng"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sz="1300" b="1" u="sng"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大阪市消費者センター</a:t>
            </a:r>
            <a:r>
              <a:rPr lang="ja-JP" altLang="en-US" sz="1300" b="1"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300" b="1" kern="100" dirty="0" smtClean="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200" b="1" kern="100" dirty="0" smtClean="0">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1200" b="1" kern="100" dirty="0" smtClean="0">
                <a:latin typeface="BIZ UDPゴシック" panose="020B0400000000000000" pitchFamily="50" charset="-128"/>
                <a:ea typeface="BIZ UDPゴシック" panose="020B0400000000000000" pitchFamily="50" charset="-128"/>
                <a:cs typeface="Times New Roman" panose="02020603050405020304" pitchFamily="18" charset="0"/>
              </a:rPr>
              <a:t>06-6614-0999</a:t>
            </a:r>
            <a:endPar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en-US" sz="1200" b="1" kern="100" dirty="0" smtClean="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1200" b="1" kern="100" dirty="0" smtClean="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ホームページ：</a:t>
            </a:r>
            <a:r>
              <a:rPr lang="en-US" altLang="ja-JP" sz="1200" b="1"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hlinkClick r:id="rId3"/>
              </a:rPr>
              <a:t>https://www.city.osaka.lg.jp/lnet/</a:t>
            </a:r>
            <a:endParaRPr lang="en-US" altLang="ja-JP" sz="1200" b="1"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endParaRPr lang="en-US" sz="1200" b="1" u="sng" kern="100" dirty="0" smtClean="0">
              <a:solidFill>
                <a:srgbClr val="0563C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pic>
        <p:nvPicPr>
          <p:cNvPr id="66" name="図 65"/>
          <p:cNvPicPr/>
          <p:nvPr/>
        </p:nvPicPr>
        <p:blipFill>
          <a:blip r:embed="rId4" cstate="print">
            <a:extLst>
              <a:ext uri="{28A0092B-C50C-407E-A947-70E740481C1C}">
                <a14:useLocalDpi xmlns:a14="http://schemas.microsoft.com/office/drawing/2010/main" val="0"/>
              </a:ext>
            </a:extLst>
          </a:blip>
          <a:stretch>
            <a:fillRect/>
          </a:stretch>
        </p:blipFill>
        <p:spPr>
          <a:xfrm>
            <a:off x="4734123" y="9433686"/>
            <a:ext cx="996315" cy="998855"/>
          </a:xfrm>
          <a:prstGeom prst="rect">
            <a:avLst/>
          </a:prstGeom>
        </p:spPr>
      </p:pic>
      <p:pic>
        <p:nvPicPr>
          <p:cNvPr id="75" name="図 7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730439" y="9460423"/>
            <a:ext cx="1511903" cy="946787"/>
          </a:xfrm>
          <a:prstGeom prst="rect">
            <a:avLst/>
          </a:prstGeom>
        </p:spPr>
      </p:pic>
      <p:sp>
        <p:nvSpPr>
          <p:cNvPr id="36" name="角丸四角形 35"/>
          <p:cNvSpPr/>
          <p:nvPr/>
        </p:nvSpPr>
        <p:spPr>
          <a:xfrm>
            <a:off x="4614316" y="8208809"/>
            <a:ext cx="2663246" cy="1008514"/>
          </a:xfrm>
          <a:prstGeom prst="roundRect">
            <a:avLst>
              <a:gd name="adj" fmla="val 10056"/>
            </a:avLst>
          </a:prstGeom>
          <a:solidFill>
            <a:schemeClr val="accent2">
              <a:lumMod val="75000"/>
            </a:schemeClr>
          </a:solidFill>
          <a:ln w="19050">
            <a:solidFill>
              <a:srgbClr val="B4413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7" name="フローチャート: 処理 36"/>
          <p:cNvSpPr/>
          <p:nvPr/>
        </p:nvSpPr>
        <p:spPr>
          <a:xfrm>
            <a:off x="4644024" y="8231637"/>
            <a:ext cx="2615219" cy="491596"/>
          </a:xfrm>
          <a:prstGeom prst="flowChartProcess">
            <a:avLst/>
          </a:prstGeom>
          <a:noFill/>
          <a:ln w="28575"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ts val="1500"/>
              </a:lnSpc>
              <a:spcAft>
                <a:spcPts val="0"/>
              </a:spcAft>
            </a:pPr>
            <a:r>
              <a:rPr lang="ja-JP" sz="1300" b="1" kern="100" dirty="0">
                <a:solidFill>
                  <a:srgbClr val="FFFFFF"/>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被害にあっても、あきらめないで</a:t>
            </a:r>
            <a:endParaRPr lang="ja-JP" sz="13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lnSpc>
                <a:spcPts val="1500"/>
              </a:lnSpc>
              <a:spcAft>
                <a:spcPts val="0"/>
              </a:spcAft>
            </a:pPr>
            <a:r>
              <a:rPr lang="ja-JP" sz="1300" b="1" kern="100" dirty="0">
                <a:solidFill>
                  <a:srgbClr val="FFFFFF"/>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消費者ホットライン</a:t>
            </a:r>
            <a:endParaRPr lang="ja-JP" sz="13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38" name="フローチャート: 処理 37"/>
          <p:cNvSpPr/>
          <p:nvPr/>
        </p:nvSpPr>
        <p:spPr>
          <a:xfrm>
            <a:off x="4594535" y="8558121"/>
            <a:ext cx="2867025" cy="683895"/>
          </a:xfrm>
          <a:prstGeom prst="flowChartProcess">
            <a:avLst/>
          </a:prstGeom>
          <a:noFill/>
          <a:ln w="28575"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2200" b="1" kern="100" dirty="0">
                <a:solidFill>
                  <a:srgbClr val="FFFF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☎１８８（いやや！）</a:t>
            </a:r>
            <a:endParaRPr lang="ja-JP" sz="1050" b="1" kern="100" dirty="0">
              <a:solidFill>
                <a:srgbClr val="FFFF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spcAft>
                <a:spcPts val="0"/>
              </a:spcAft>
            </a:pPr>
            <a:r>
              <a:rPr lang="ja-JP" sz="1200" b="1" kern="100" dirty="0">
                <a:solidFill>
                  <a:srgbClr val="FFFF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※局番なし</a:t>
            </a:r>
            <a:endParaRPr lang="ja-JP" sz="1050" b="1" kern="100" dirty="0">
              <a:solidFill>
                <a:srgbClr val="FFFF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39" name="角丸四角形 38"/>
          <p:cNvSpPr/>
          <p:nvPr/>
        </p:nvSpPr>
        <p:spPr>
          <a:xfrm>
            <a:off x="247964" y="8207588"/>
            <a:ext cx="1994853" cy="1014339"/>
          </a:xfrm>
          <a:prstGeom prst="roundRect">
            <a:avLst/>
          </a:prstGeom>
          <a:solidFill>
            <a:schemeClr val="accent4">
              <a:lumMod val="20000"/>
              <a:lumOff val="80000"/>
            </a:schemeClr>
          </a:solidFill>
          <a:ln w="19050">
            <a:solidFill>
              <a:srgbClr val="B441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238592" y="8384730"/>
            <a:ext cx="1323507" cy="646331"/>
          </a:xfrm>
          <a:prstGeom prst="rect">
            <a:avLst/>
          </a:prstGeom>
          <a:noFill/>
        </p:spPr>
        <p:txBody>
          <a:bodyPr wrap="square" rtlCol="0">
            <a:spAutoFit/>
          </a:bodyPr>
          <a:lstStyle/>
          <a:p>
            <a:r>
              <a:rPr kumimoji="1" lang="ja-JP" altLang="en-US" sz="1200" b="1" dirty="0" smtClean="0">
                <a:latin typeface="BIZ UDPゴシック" panose="020B0400000000000000" pitchFamily="50" charset="-128"/>
                <a:ea typeface="BIZ UDPゴシック" panose="020B0400000000000000" pitchFamily="50" charset="-128"/>
              </a:rPr>
              <a:t>シニア向け</a:t>
            </a:r>
            <a:endParaRPr kumimoji="1" lang="en-US" altLang="ja-JP" sz="1200" b="1" dirty="0" smtClean="0">
              <a:latin typeface="BIZ UDPゴシック" panose="020B0400000000000000" pitchFamily="50" charset="-128"/>
              <a:ea typeface="BIZ UDPゴシック" panose="020B0400000000000000" pitchFamily="50" charset="-128"/>
            </a:endParaRPr>
          </a:p>
          <a:p>
            <a:r>
              <a:rPr kumimoji="1" lang="ja-JP" altLang="en-US" sz="1200" b="1" dirty="0" smtClean="0">
                <a:latin typeface="BIZ UDPゴシック" panose="020B0400000000000000" pitchFamily="50" charset="-128"/>
                <a:ea typeface="BIZ UDPゴシック" panose="020B0400000000000000" pitchFamily="50" charset="-128"/>
              </a:rPr>
              <a:t>消費生活情報</a:t>
            </a:r>
            <a:endParaRPr kumimoji="1" lang="en-US" altLang="ja-JP" sz="1200" b="1" dirty="0" smtClean="0">
              <a:latin typeface="BIZ UDPゴシック" panose="020B0400000000000000" pitchFamily="50" charset="-128"/>
              <a:ea typeface="BIZ UDPゴシック" panose="020B0400000000000000" pitchFamily="50" charset="-128"/>
            </a:endParaRPr>
          </a:p>
          <a:p>
            <a:r>
              <a:rPr kumimoji="1" lang="ja-JP" altLang="en-US" sz="1200" b="1" dirty="0" smtClean="0">
                <a:latin typeface="BIZ UDPゴシック" panose="020B0400000000000000" pitchFamily="50" charset="-128"/>
                <a:ea typeface="BIZ UDPゴシック" panose="020B0400000000000000" pitchFamily="50" charset="-128"/>
              </a:rPr>
              <a:t>サイト</a:t>
            </a:r>
            <a:r>
              <a:rPr kumimoji="1" lang="ja-JP" altLang="en-US" sz="1200" dirty="0" smtClean="0">
                <a:latin typeface="BIZ UDPゴシック" panose="020B0400000000000000" pitchFamily="50" charset="-128"/>
                <a:ea typeface="BIZ UDPゴシック" panose="020B0400000000000000" pitchFamily="50" charset="-128"/>
              </a:rPr>
              <a:t>はこちら→</a:t>
            </a:r>
            <a:endParaRPr kumimoji="1" lang="ja-JP" altLang="en-US" sz="1200" dirty="0">
              <a:latin typeface="BIZ UDPゴシック" panose="020B0400000000000000" pitchFamily="50" charset="-128"/>
              <a:ea typeface="BIZ UDPゴシック" panose="020B0400000000000000" pitchFamily="50" charset="-128"/>
            </a:endParaRPr>
          </a:p>
        </p:txBody>
      </p:sp>
      <p:sp>
        <p:nvSpPr>
          <p:cNvPr id="41" name="正方形/長方形 40"/>
          <p:cNvSpPr/>
          <p:nvPr/>
        </p:nvSpPr>
        <p:spPr>
          <a:xfrm>
            <a:off x="1447566" y="8318634"/>
            <a:ext cx="734872" cy="734113"/>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 name="図 5">
            <a:hlinkClick r:id="rId6"/>
          </p:cNvPr>
          <p:cNvPicPr>
            <a:picLocks noChangeAspect="1"/>
          </p:cNvPicPr>
          <p:nvPr/>
        </p:nvPicPr>
        <p:blipFill>
          <a:blip r:embed="rId7"/>
          <a:stretch>
            <a:fillRect/>
          </a:stretch>
        </p:blipFill>
        <p:spPr>
          <a:xfrm>
            <a:off x="1488302" y="8341559"/>
            <a:ext cx="673534" cy="673534"/>
          </a:xfrm>
          <a:prstGeom prst="rect">
            <a:avLst/>
          </a:prstGeom>
        </p:spPr>
      </p:pic>
      <p:sp>
        <p:nvSpPr>
          <p:cNvPr id="42" name="テキスト ボックス 41"/>
          <p:cNvSpPr txBox="1"/>
          <p:nvPr/>
        </p:nvSpPr>
        <p:spPr>
          <a:xfrm>
            <a:off x="1461855" y="8998519"/>
            <a:ext cx="707004" cy="230832"/>
          </a:xfrm>
          <a:prstGeom prst="rect">
            <a:avLst/>
          </a:prstGeom>
          <a:noFill/>
        </p:spPr>
        <p:txBody>
          <a:bodyPr wrap="square" rtlCol="0">
            <a:spAutoFit/>
          </a:bodyPr>
          <a:lstStyle/>
          <a:p>
            <a:r>
              <a:rPr kumimoji="1" lang="ja-JP" altLang="en-US" sz="900" dirty="0" smtClean="0">
                <a:latin typeface="BIZ UDPゴシック" panose="020B0400000000000000" pitchFamily="50" charset="-128"/>
                <a:ea typeface="BIZ UDPゴシック" panose="020B0400000000000000" pitchFamily="50" charset="-128"/>
              </a:rPr>
              <a:t>大阪府</a:t>
            </a:r>
            <a:r>
              <a:rPr kumimoji="1" lang="en-US" altLang="ja-JP" sz="900" dirty="0" smtClean="0">
                <a:latin typeface="BIZ UDPゴシック" panose="020B0400000000000000" pitchFamily="50" charset="-128"/>
                <a:ea typeface="BIZ UDPゴシック" panose="020B0400000000000000" pitchFamily="50" charset="-128"/>
              </a:rPr>
              <a:t>HP</a:t>
            </a:r>
            <a:endParaRPr kumimoji="1" lang="ja-JP" altLang="en-US" sz="900" dirty="0">
              <a:latin typeface="BIZ UDPゴシック" panose="020B0400000000000000" pitchFamily="50" charset="-128"/>
              <a:ea typeface="BIZ UDPゴシック" panose="020B0400000000000000" pitchFamily="50" charset="-128"/>
            </a:endParaRPr>
          </a:p>
        </p:txBody>
      </p:sp>
      <p:sp>
        <p:nvSpPr>
          <p:cNvPr id="80" name="角丸四角形 79"/>
          <p:cNvSpPr/>
          <p:nvPr/>
        </p:nvSpPr>
        <p:spPr>
          <a:xfrm>
            <a:off x="201194" y="863075"/>
            <a:ext cx="1345673" cy="28964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600" b="1" kern="100" dirty="0" smtClean="0">
                <a:solidFill>
                  <a:schemeClr val="tx1">
                    <a:lumMod val="85000"/>
                    <a:lumOff val="15000"/>
                  </a:schemeClr>
                </a:solidFill>
                <a:effectLst/>
                <a:latin typeface="+mn-ea"/>
                <a:cs typeface="Times New Roman" panose="02020603050405020304" pitchFamily="18" charset="0"/>
              </a:rPr>
              <a:t>相談事例</a:t>
            </a:r>
            <a:endParaRPr lang="ja-JP" sz="1400" b="1" kern="100" dirty="0">
              <a:solidFill>
                <a:schemeClr val="tx1">
                  <a:lumMod val="85000"/>
                  <a:lumOff val="15000"/>
                </a:schemeClr>
              </a:solidFill>
              <a:effectLst/>
              <a:latin typeface="+mn-ea"/>
              <a:cs typeface="Times New Roman" panose="02020603050405020304" pitchFamily="18" charset="0"/>
            </a:endParaRPr>
          </a:p>
        </p:txBody>
      </p:sp>
      <p:sp>
        <p:nvSpPr>
          <p:cNvPr id="81" name="テキスト ボックス 25"/>
          <p:cNvSpPr txBox="1"/>
          <p:nvPr/>
        </p:nvSpPr>
        <p:spPr>
          <a:xfrm>
            <a:off x="450798" y="1156065"/>
            <a:ext cx="6721520" cy="83762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600" kern="100" dirty="0">
                <a:effectLst/>
                <a:latin typeface="+mn-ea"/>
                <a:cs typeface="Times New Roman" panose="02020603050405020304" pitchFamily="18" charset="0"/>
              </a:rPr>
              <a:t>賃貸</a:t>
            </a:r>
            <a:r>
              <a:rPr lang="ja-JP" sz="1600" kern="100" dirty="0" smtClean="0">
                <a:effectLst/>
                <a:latin typeface="+mn-ea"/>
                <a:cs typeface="Times New Roman" panose="02020603050405020304" pitchFamily="18" charset="0"/>
              </a:rPr>
              <a:t>住宅</a:t>
            </a:r>
            <a:r>
              <a:rPr lang="ja-JP" altLang="en-US" sz="1600" kern="100" dirty="0" smtClean="0">
                <a:effectLst/>
                <a:latin typeface="+mn-ea"/>
                <a:cs typeface="Times New Roman" panose="02020603050405020304" pitchFamily="18" charset="0"/>
              </a:rPr>
              <a:t>から</a:t>
            </a:r>
            <a:r>
              <a:rPr lang="ja-JP" sz="1600" kern="100" dirty="0" smtClean="0">
                <a:effectLst/>
                <a:latin typeface="+mn-ea"/>
                <a:cs typeface="Times New Roman" panose="02020603050405020304" pitchFamily="18" charset="0"/>
              </a:rPr>
              <a:t>退去する</a:t>
            </a:r>
            <a:r>
              <a:rPr lang="ja-JP" altLang="en-US" sz="1600" kern="100" dirty="0" smtClean="0">
                <a:effectLst/>
                <a:latin typeface="+mn-ea"/>
                <a:cs typeface="Times New Roman" panose="02020603050405020304" pitchFamily="18" charset="0"/>
              </a:rPr>
              <a:t>ときに</a:t>
            </a:r>
            <a:r>
              <a:rPr lang="ja-JP" sz="1600" kern="100" dirty="0" smtClean="0">
                <a:effectLst/>
                <a:latin typeface="+mn-ea"/>
                <a:cs typeface="Times New Roman" panose="02020603050405020304" pitchFamily="18" charset="0"/>
              </a:rPr>
              <a:t>、</a:t>
            </a:r>
            <a:r>
              <a:rPr lang="ja-JP" altLang="en-US" sz="1600" kern="100" dirty="0" smtClean="0">
                <a:effectLst/>
                <a:latin typeface="+mn-ea"/>
                <a:cs typeface="Times New Roman" panose="02020603050405020304" pitchFamily="18" charset="0"/>
              </a:rPr>
              <a:t>原状回復に</a:t>
            </a:r>
            <a:r>
              <a:rPr lang="ja-JP" altLang="en-US" sz="1600" kern="100" dirty="0" smtClean="0">
                <a:latin typeface="+mn-ea"/>
                <a:cs typeface="Times New Roman" panose="02020603050405020304" pitchFamily="18" charset="0"/>
              </a:rPr>
              <a:t>必要だからと、思っていた以上の色々な経費を請求された。支払わないといけないか。</a:t>
            </a:r>
            <a:endParaRPr lang="ja-JP" sz="1600" kern="100" dirty="0">
              <a:effectLst/>
              <a:latin typeface="+mn-ea"/>
              <a:cs typeface="Times New Roman" panose="02020603050405020304" pitchFamily="18" charset="0"/>
            </a:endParaRPr>
          </a:p>
        </p:txBody>
      </p:sp>
      <p:sp>
        <p:nvSpPr>
          <p:cNvPr id="84" name="角丸四角形 83"/>
          <p:cNvSpPr/>
          <p:nvPr/>
        </p:nvSpPr>
        <p:spPr>
          <a:xfrm>
            <a:off x="251994" y="2022814"/>
            <a:ext cx="1324337" cy="32640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600" b="1" kern="100" dirty="0" smtClean="0">
                <a:solidFill>
                  <a:schemeClr val="tx1">
                    <a:lumMod val="85000"/>
                    <a:lumOff val="15000"/>
                  </a:schemeClr>
                </a:solidFill>
                <a:effectLst/>
                <a:latin typeface="+mn-ea"/>
                <a:cs typeface="Times New Roman" panose="02020603050405020304" pitchFamily="18" charset="0"/>
              </a:rPr>
              <a:t>アドバイス</a:t>
            </a:r>
            <a:endParaRPr lang="ja-JP" sz="1400" b="1" kern="100" dirty="0">
              <a:solidFill>
                <a:schemeClr val="tx1">
                  <a:lumMod val="85000"/>
                  <a:lumOff val="15000"/>
                </a:schemeClr>
              </a:solidFill>
              <a:effectLst/>
              <a:latin typeface="+mn-ea"/>
              <a:cs typeface="Times New Roman" panose="02020603050405020304" pitchFamily="18" charset="0"/>
            </a:endParaRPr>
          </a:p>
        </p:txBody>
      </p:sp>
      <p:sp>
        <p:nvSpPr>
          <p:cNvPr id="92" name="角丸四角形 91"/>
          <p:cNvSpPr/>
          <p:nvPr/>
        </p:nvSpPr>
        <p:spPr>
          <a:xfrm>
            <a:off x="2467363" y="8207588"/>
            <a:ext cx="1994853" cy="1014339"/>
          </a:xfrm>
          <a:prstGeom prst="roundRect">
            <a:avLst/>
          </a:prstGeom>
          <a:solidFill>
            <a:schemeClr val="accent4">
              <a:lumMod val="20000"/>
              <a:lumOff val="80000"/>
            </a:schemeClr>
          </a:solidFill>
          <a:ln w="19050">
            <a:solidFill>
              <a:srgbClr val="B441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テキスト ボックス 92"/>
          <p:cNvSpPr txBox="1"/>
          <p:nvPr/>
        </p:nvSpPr>
        <p:spPr>
          <a:xfrm>
            <a:off x="2421366" y="8358792"/>
            <a:ext cx="1323507" cy="646331"/>
          </a:xfrm>
          <a:prstGeom prst="rect">
            <a:avLst/>
          </a:prstGeom>
          <a:noFill/>
        </p:spPr>
        <p:txBody>
          <a:bodyPr wrap="square" rtlCol="0">
            <a:spAutoFit/>
          </a:bodyPr>
          <a:lstStyle/>
          <a:p>
            <a:r>
              <a:rPr kumimoji="1" lang="ja-JP" altLang="en-US" sz="1200" b="1" dirty="0" smtClean="0">
                <a:latin typeface="BIZ UDPゴシック" panose="020B0400000000000000" pitchFamily="50" charset="-128"/>
                <a:ea typeface="BIZ UDPゴシック" panose="020B0400000000000000" pitchFamily="50" charset="-128"/>
              </a:rPr>
              <a:t>若者向け</a:t>
            </a:r>
            <a:endParaRPr kumimoji="1" lang="en-US" altLang="ja-JP" sz="1200" b="1" dirty="0" smtClean="0">
              <a:latin typeface="BIZ UDPゴシック" panose="020B0400000000000000" pitchFamily="50" charset="-128"/>
              <a:ea typeface="BIZ UDPゴシック" panose="020B0400000000000000" pitchFamily="50" charset="-128"/>
            </a:endParaRPr>
          </a:p>
          <a:p>
            <a:r>
              <a:rPr kumimoji="1" lang="ja-JP" altLang="en-US" sz="1200" b="1" dirty="0" smtClean="0">
                <a:latin typeface="BIZ UDPゴシック" panose="020B0400000000000000" pitchFamily="50" charset="-128"/>
                <a:ea typeface="BIZ UDPゴシック" panose="020B0400000000000000" pitchFamily="50" charset="-128"/>
              </a:rPr>
              <a:t>消費生活情報</a:t>
            </a:r>
            <a:endParaRPr kumimoji="1" lang="en-US" altLang="ja-JP" sz="1200" b="1" dirty="0" smtClean="0">
              <a:latin typeface="BIZ UDPゴシック" panose="020B0400000000000000" pitchFamily="50" charset="-128"/>
              <a:ea typeface="BIZ UDPゴシック" panose="020B0400000000000000" pitchFamily="50" charset="-128"/>
            </a:endParaRPr>
          </a:p>
          <a:p>
            <a:r>
              <a:rPr kumimoji="1" lang="ja-JP" altLang="en-US" sz="1200" b="1" dirty="0" smtClean="0">
                <a:latin typeface="BIZ UDPゴシック" panose="020B0400000000000000" pitchFamily="50" charset="-128"/>
                <a:ea typeface="BIZ UDPゴシック" panose="020B0400000000000000" pitchFamily="50" charset="-128"/>
              </a:rPr>
              <a:t>サイト</a:t>
            </a:r>
            <a:r>
              <a:rPr kumimoji="1" lang="ja-JP" altLang="en-US" sz="1200" dirty="0" smtClean="0">
                <a:latin typeface="BIZ UDPゴシック" panose="020B0400000000000000" pitchFamily="50" charset="-128"/>
                <a:ea typeface="BIZ UDPゴシック" panose="020B0400000000000000" pitchFamily="50" charset="-128"/>
              </a:rPr>
              <a:t>はこちら→</a:t>
            </a:r>
            <a:endParaRPr kumimoji="1" lang="ja-JP" altLang="en-US" sz="1200" dirty="0">
              <a:latin typeface="BIZ UDPゴシック" panose="020B0400000000000000" pitchFamily="50" charset="-128"/>
              <a:ea typeface="BIZ UDPゴシック" panose="020B0400000000000000" pitchFamily="50" charset="-128"/>
            </a:endParaRPr>
          </a:p>
        </p:txBody>
      </p:sp>
      <p:sp>
        <p:nvSpPr>
          <p:cNvPr id="94" name="正方形/長方形 93"/>
          <p:cNvSpPr/>
          <p:nvPr/>
        </p:nvSpPr>
        <p:spPr>
          <a:xfrm>
            <a:off x="3616165" y="8318634"/>
            <a:ext cx="734872" cy="734113"/>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テキスト ボックス 95"/>
          <p:cNvSpPr txBox="1"/>
          <p:nvPr/>
        </p:nvSpPr>
        <p:spPr>
          <a:xfrm>
            <a:off x="3681254" y="8998519"/>
            <a:ext cx="707004" cy="230832"/>
          </a:xfrm>
          <a:prstGeom prst="rect">
            <a:avLst/>
          </a:prstGeom>
          <a:noFill/>
        </p:spPr>
        <p:txBody>
          <a:bodyPr wrap="square" rtlCol="0">
            <a:spAutoFit/>
          </a:bodyPr>
          <a:lstStyle/>
          <a:p>
            <a:r>
              <a:rPr kumimoji="1" lang="ja-JP" altLang="en-US" sz="900" dirty="0" smtClean="0">
                <a:latin typeface="BIZ UDPゴシック" panose="020B0400000000000000" pitchFamily="50" charset="-128"/>
                <a:ea typeface="BIZ UDPゴシック" panose="020B0400000000000000" pitchFamily="50" charset="-128"/>
              </a:rPr>
              <a:t>大阪市</a:t>
            </a:r>
            <a:r>
              <a:rPr kumimoji="1" lang="en-US" altLang="ja-JP" sz="900" dirty="0" smtClean="0">
                <a:latin typeface="BIZ UDPゴシック" panose="020B0400000000000000" pitchFamily="50" charset="-128"/>
                <a:ea typeface="BIZ UDPゴシック" panose="020B0400000000000000" pitchFamily="50" charset="-128"/>
              </a:rPr>
              <a:t>HP</a:t>
            </a:r>
            <a:endParaRPr kumimoji="1" lang="ja-JP" altLang="en-US" sz="900" dirty="0">
              <a:latin typeface="BIZ UDPゴシック" panose="020B0400000000000000" pitchFamily="50" charset="-128"/>
              <a:ea typeface="BIZ UDPゴシック" panose="020B0400000000000000" pitchFamily="50" charset="-128"/>
            </a:endParaRPr>
          </a:p>
        </p:txBody>
      </p:sp>
      <p:sp>
        <p:nvSpPr>
          <p:cNvPr id="101" name="テキスト ボックス 109"/>
          <p:cNvSpPr txBox="1"/>
          <p:nvPr/>
        </p:nvSpPr>
        <p:spPr>
          <a:xfrm>
            <a:off x="804656" y="7504430"/>
            <a:ext cx="6555304" cy="42862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ja-JP" sz="1400" kern="100" spc="-200" dirty="0">
                <a:effectLst/>
                <a:latin typeface="+mn-ea"/>
                <a:cs typeface="Times New Roman" panose="02020603050405020304" pitchFamily="18" charset="0"/>
              </a:rPr>
              <a:t>【参考リンク</a:t>
            </a:r>
            <a:r>
              <a:rPr lang="ja-JP" sz="1400" kern="100" spc="-200" dirty="0" smtClean="0">
                <a:effectLst/>
                <a:latin typeface="+mn-ea"/>
                <a:cs typeface="Times New Roman" panose="02020603050405020304" pitchFamily="18" charset="0"/>
              </a:rPr>
              <a:t>】</a:t>
            </a:r>
            <a:r>
              <a:rPr lang="ja-JP" altLang="en-US" sz="1400" kern="100" spc="-200" dirty="0" smtClean="0">
                <a:latin typeface="+mn-ea"/>
                <a:cs typeface="Times New Roman" panose="02020603050405020304" pitchFamily="18" charset="0"/>
              </a:rPr>
              <a:t>賃貸</a:t>
            </a:r>
            <a:r>
              <a:rPr lang="ja-JP" altLang="en-US" sz="1400" kern="100" spc="-200" dirty="0">
                <a:latin typeface="+mn-ea"/>
                <a:cs typeface="Times New Roman" panose="02020603050405020304" pitchFamily="18" charset="0"/>
              </a:rPr>
              <a:t>住宅の原状回復トラブルを防止するため</a:t>
            </a:r>
            <a:r>
              <a:rPr lang="ja-JP" altLang="en-US" sz="1400" kern="100" spc="-200" dirty="0" smtClean="0">
                <a:latin typeface="+mn-ea"/>
                <a:cs typeface="Times New Roman" panose="02020603050405020304" pitchFamily="18" charset="0"/>
              </a:rPr>
              <a:t>に（</a:t>
            </a:r>
            <a:r>
              <a:rPr lang="ja-JP" altLang="en-US" sz="1400" kern="100" spc="-200" dirty="0">
                <a:latin typeface="+mn-ea"/>
                <a:cs typeface="Times New Roman" panose="02020603050405020304" pitchFamily="18" charset="0"/>
              </a:rPr>
              <a:t>大阪府版ガイドライン</a:t>
            </a:r>
            <a:r>
              <a:rPr lang="ja-JP" altLang="en-US" sz="1400" kern="100" spc="-200" dirty="0" smtClean="0">
                <a:latin typeface="+mn-ea"/>
                <a:cs typeface="Times New Roman" panose="02020603050405020304" pitchFamily="18" charset="0"/>
              </a:rPr>
              <a:t>）：</a:t>
            </a:r>
            <a:endParaRPr lang="en-US" altLang="ja-JP" sz="1400" kern="100" spc="-200" dirty="0" smtClean="0">
              <a:latin typeface="+mn-ea"/>
              <a:cs typeface="Times New Roman" panose="02020603050405020304" pitchFamily="18" charset="0"/>
            </a:endParaRPr>
          </a:p>
          <a:p>
            <a:pPr>
              <a:spcAft>
                <a:spcPts val="0"/>
              </a:spcAft>
            </a:pPr>
            <a:r>
              <a:rPr lang="ja-JP" altLang="en-US" sz="1400" kern="100" spc="-200" dirty="0" smtClean="0">
                <a:latin typeface="+mn-ea"/>
                <a:cs typeface="Times New Roman" panose="02020603050405020304" pitchFamily="18" charset="0"/>
              </a:rPr>
              <a:t>　　　</a:t>
            </a:r>
            <a:r>
              <a:rPr lang="en-US" sz="1400" u="sng" kern="100" spc="-150" dirty="0" smtClean="0">
                <a:solidFill>
                  <a:srgbClr val="0563C1"/>
                </a:solidFill>
                <a:effectLst/>
                <a:latin typeface="BIZ UDPゴシック" panose="020B0400000000000000" pitchFamily="50" charset="-128"/>
                <a:ea typeface="ＭＳ 明朝" panose="02020609040205080304" pitchFamily="17" charset="-128"/>
                <a:cs typeface="Times New Roman" panose="02020603050405020304" pitchFamily="18" charset="0"/>
                <a:hlinkClick r:id="rId8"/>
              </a:rPr>
              <a:t>https://www.pref.osaka.lg.jp/jumachi/genzyo/index.html</a:t>
            </a:r>
            <a:endParaRPr lang="ja-JP" sz="1400" kern="100" spc="-150" dirty="0">
              <a:effectLst/>
              <a:latin typeface="Century" panose="02040604050505020304" pitchFamily="18" charset="0"/>
              <a:ea typeface="ＭＳ 明朝" panose="02020609040205080304" pitchFamily="17" charset="-128"/>
              <a:cs typeface="Times New Roman" panose="02020603050405020304" pitchFamily="18" charset="0"/>
            </a:endParaRPr>
          </a:p>
        </p:txBody>
      </p:sp>
      <p:graphicFrame>
        <p:nvGraphicFramePr>
          <p:cNvPr id="11" name="表 10"/>
          <p:cNvGraphicFramePr>
            <a:graphicFrameLocks noGrp="1"/>
          </p:cNvGraphicFramePr>
          <p:nvPr>
            <p:extLst>
              <p:ext uri="{D42A27DB-BD31-4B8C-83A1-F6EECF244321}">
                <p14:modId xmlns:p14="http://schemas.microsoft.com/office/powerpoint/2010/main" val="2714238239"/>
              </p:ext>
            </p:extLst>
          </p:nvPr>
        </p:nvGraphicFramePr>
        <p:xfrm>
          <a:off x="738850" y="4475652"/>
          <a:ext cx="6129546" cy="2129441"/>
        </p:xfrm>
        <a:graphic>
          <a:graphicData uri="http://schemas.openxmlformats.org/drawingml/2006/table">
            <a:tbl>
              <a:tblPr firstRow="1" bandRow="1">
                <a:tableStyleId>{00A15C55-8517-42AA-B614-E9B94910E393}</a:tableStyleId>
              </a:tblPr>
              <a:tblGrid>
                <a:gridCol w="3064773">
                  <a:extLst>
                    <a:ext uri="{9D8B030D-6E8A-4147-A177-3AD203B41FA5}">
                      <a16:colId xmlns:a16="http://schemas.microsoft.com/office/drawing/2014/main" val="107987076"/>
                    </a:ext>
                  </a:extLst>
                </a:gridCol>
                <a:gridCol w="3064773">
                  <a:extLst>
                    <a:ext uri="{9D8B030D-6E8A-4147-A177-3AD203B41FA5}">
                      <a16:colId xmlns:a16="http://schemas.microsoft.com/office/drawing/2014/main" val="2387764541"/>
                    </a:ext>
                  </a:extLst>
                </a:gridCol>
              </a:tblGrid>
              <a:tr h="377877">
                <a:tc>
                  <a:txBody>
                    <a:bodyPr/>
                    <a:lstStyle/>
                    <a:p>
                      <a:pPr algn="ctr"/>
                      <a:r>
                        <a:rPr kumimoji="1" lang="ja-JP" altLang="en-US" sz="1400" dirty="0" smtClean="0">
                          <a:solidFill>
                            <a:schemeClr val="tx1">
                              <a:lumMod val="85000"/>
                              <a:lumOff val="15000"/>
                            </a:schemeClr>
                          </a:solidFill>
                        </a:rPr>
                        <a:t>通常損耗や経年変化の例</a:t>
                      </a:r>
                      <a:endParaRPr kumimoji="1" lang="ja-JP" altLang="en-US" sz="1400" dirty="0">
                        <a:solidFill>
                          <a:schemeClr val="tx1">
                            <a:lumMod val="85000"/>
                            <a:lumOff val="15000"/>
                          </a:schemeClr>
                        </a:solidFill>
                        <a:latin typeface="+mn-ea"/>
                        <a:ea typeface="+mn-ea"/>
                      </a:endParaRPr>
                    </a:p>
                  </a:txBody>
                  <a:tcPr anchor="ctr"/>
                </a:tc>
                <a:tc>
                  <a:txBody>
                    <a:bodyPr/>
                    <a:lstStyle/>
                    <a:p>
                      <a:pPr algn="ctr"/>
                      <a:r>
                        <a:rPr kumimoji="1" lang="ja-JP" altLang="en-US" sz="1400" dirty="0" smtClean="0">
                          <a:solidFill>
                            <a:schemeClr val="tx1">
                              <a:lumMod val="85000"/>
                              <a:lumOff val="15000"/>
                            </a:schemeClr>
                          </a:solidFill>
                        </a:rPr>
                        <a:t>通常損耗や経年変化に</a:t>
                      </a:r>
                      <a:endParaRPr kumimoji="1" lang="en-US" altLang="ja-JP" sz="1400" dirty="0" smtClean="0">
                        <a:solidFill>
                          <a:schemeClr val="tx1">
                            <a:lumMod val="85000"/>
                            <a:lumOff val="15000"/>
                          </a:schemeClr>
                        </a:solidFill>
                      </a:endParaRPr>
                    </a:p>
                    <a:p>
                      <a:pPr algn="ctr"/>
                      <a:r>
                        <a:rPr kumimoji="1" lang="ja-JP" altLang="en-US" sz="1400" dirty="0" smtClean="0">
                          <a:solidFill>
                            <a:schemeClr val="tx1">
                              <a:lumMod val="85000"/>
                              <a:lumOff val="15000"/>
                            </a:schemeClr>
                          </a:solidFill>
                        </a:rPr>
                        <a:t>当たらない例</a:t>
                      </a:r>
                      <a:endParaRPr kumimoji="1" lang="ja-JP" altLang="en-US" sz="1400" dirty="0">
                        <a:solidFill>
                          <a:schemeClr val="tx1">
                            <a:lumMod val="85000"/>
                            <a:lumOff val="15000"/>
                          </a:schemeClr>
                        </a:solidFill>
                        <a:latin typeface="+mn-ea"/>
                        <a:ea typeface="+mn-ea"/>
                      </a:endParaRPr>
                    </a:p>
                  </a:txBody>
                  <a:tcPr/>
                </a:tc>
                <a:extLst>
                  <a:ext uri="{0D108BD9-81ED-4DB2-BD59-A6C34878D82A}">
                    <a16:rowId xmlns:a16="http://schemas.microsoft.com/office/drawing/2014/main" val="642407140"/>
                  </a:ext>
                </a:extLst>
              </a:tr>
              <a:tr h="555297">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1400" dirty="0" smtClean="0"/>
                        <a:t>家具の設置による床・カーペットのへこみ</a:t>
                      </a:r>
                      <a:endParaRPr kumimoji="1" lang="ja-JP" altLang="en-US" sz="1400" dirty="0" smtClean="0">
                        <a:latin typeface="+mn-ea"/>
                        <a:ea typeface="+mn-ea"/>
                      </a:endParaRPr>
                    </a:p>
                  </a:txBody>
                  <a:tcPr/>
                </a:tc>
                <a:tc>
                  <a:txBody>
                    <a:bodyPr/>
                    <a:lstStyle/>
                    <a:p>
                      <a:r>
                        <a:rPr kumimoji="1" lang="ja-JP" altLang="en-US" sz="1400" dirty="0" smtClean="0"/>
                        <a:t>引っ越し作業で生じたひっかきキズ</a:t>
                      </a:r>
                      <a:endParaRPr kumimoji="1" lang="ja-JP" altLang="en-US" sz="1400" dirty="0">
                        <a:latin typeface="+mn-ea"/>
                        <a:ea typeface="+mn-ea"/>
                      </a:endParaRPr>
                    </a:p>
                  </a:txBody>
                  <a:tcPr/>
                </a:tc>
                <a:extLst>
                  <a:ext uri="{0D108BD9-81ED-4DB2-BD59-A6C34878D82A}">
                    <a16:rowId xmlns:a16="http://schemas.microsoft.com/office/drawing/2014/main" val="2966467913"/>
                  </a:ext>
                </a:extLst>
              </a:tr>
              <a:tr h="527992">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1400" dirty="0" smtClean="0"/>
                        <a:t>テレビ、冷蔵庫等の後部壁面の黒ずみ</a:t>
                      </a:r>
                      <a:endParaRPr kumimoji="1" lang="en-US" altLang="ja-JP" sz="1400" dirty="0" smtClean="0">
                        <a:latin typeface="+mn-ea"/>
                        <a:ea typeface="+mn-ea"/>
                      </a:endParaRPr>
                    </a:p>
                  </a:txBody>
                  <a:tcPr/>
                </a:tc>
                <a:tc>
                  <a:txBody>
                    <a:bodyPr/>
                    <a:lstStyle/>
                    <a:p>
                      <a:r>
                        <a:rPr kumimoji="1" lang="ja-JP" altLang="en-US" sz="1400" dirty="0" smtClean="0"/>
                        <a:t>ペットによる柱等の傷</a:t>
                      </a:r>
                      <a:endParaRPr kumimoji="1" lang="ja-JP" altLang="en-US" sz="1400" dirty="0">
                        <a:latin typeface="+mn-ea"/>
                        <a:ea typeface="+mn-ea"/>
                      </a:endParaRPr>
                    </a:p>
                  </a:txBody>
                  <a:tcPr/>
                </a:tc>
                <a:extLst>
                  <a:ext uri="{0D108BD9-81ED-4DB2-BD59-A6C34878D82A}">
                    <a16:rowId xmlns:a16="http://schemas.microsoft.com/office/drawing/2014/main" val="598539688"/>
                  </a:ext>
                </a:extLst>
              </a:tr>
              <a:tr h="527992">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1400" dirty="0" smtClean="0"/>
                        <a:t>日照などの自然現象によるクロスの変色</a:t>
                      </a:r>
                      <a:endParaRPr kumimoji="1" lang="ja-JP" altLang="en-US" sz="1400" dirty="0" smtClean="0">
                        <a:latin typeface="+mn-ea"/>
                        <a:ea typeface="+mn-ea"/>
                      </a:endParaRPr>
                    </a:p>
                  </a:txBody>
                  <a:tcPr/>
                </a:tc>
                <a:tc>
                  <a:txBody>
                    <a:bodyPr/>
                    <a:lstStyle/>
                    <a:p>
                      <a:r>
                        <a:rPr kumimoji="1" lang="ja-JP" altLang="en-US" sz="1400" dirty="0" smtClean="0">
                          <a:latin typeface="+mn-ea"/>
                          <a:ea typeface="+mn-ea"/>
                        </a:rPr>
                        <a:t>たばこのヤニによる汚れ</a:t>
                      </a:r>
                      <a:endParaRPr kumimoji="1" lang="ja-JP" altLang="en-US" sz="1400" dirty="0">
                        <a:latin typeface="+mn-ea"/>
                        <a:ea typeface="+mn-ea"/>
                      </a:endParaRPr>
                    </a:p>
                  </a:txBody>
                  <a:tcPr/>
                </a:tc>
                <a:extLst>
                  <a:ext uri="{0D108BD9-81ED-4DB2-BD59-A6C34878D82A}">
                    <a16:rowId xmlns:a16="http://schemas.microsoft.com/office/drawing/2014/main" val="1032798937"/>
                  </a:ext>
                </a:extLst>
              </a:tr>
            </a:tbl>
          </a:graphicData>
        </a:graphic>
      </p:graphicFrame>
      <p:sp>
        <p:nvSpPr>
          <p:cNvPr id="12" name="テキスト ボックス 11"/>
          <p:cNvSpPr txBox="1"/>
          <p:nvPr/>
        </p:nvSpPr>
        <p:spPr>
          <a:xfrm>
            <a:off x="725363" y="3706217"/>
            <a:ext cx="6129544" cy="738664"/>
          </a:xfrm>
          <a:prstGeom prst="rect">
            <a:avLst/>
          </a:prstGeom>
          <a:noFill/>
        </p:spPr>
        <p:txBody>
          <a:bodyPr wrap="square" rtlCol="0">
            <a:spAutoFit/>
          </a:bodyPr>
          <a:lstStyle/>
          <a:p>
            <a:r>
              <a:rPr kumimoji="1" lang="ja-JP" altLang="en-US" sz="1400" b="1" dirty="0" smtClean="0"/>
              <a:t>原状回復とは</a:t>
            </a:r>
            <a:r>
              <a:rPr kumimoji="1" lang="ja-JP" altLang="en-US" sz="1400" dirty="0" smtClean="0"/>
              <a:t>：「借主の故意・過失によって賃貸住宅に生じたキズや汚れ等」、「借主が通常の使用方法とはいえないような使い方をしたことで生じた損傷等」を元に戻すこと。</a:t>
            </a:r>
            <a:endParaRPr kumimoji="1" lang="ja-JP" altLang="en-US" sz="1400" dirty="0"/>
          </a:p>
        </p:txBody>
      </p:sp>
      <p:sp>
        <p:nvSpPr>
          <p:cNvPr id="55" name="テキスト ボックス 25"/>
          <p:cNvSpPr txBox="1"/>
          <p:nvPr/>
        </p:nvSpPr>
        <p:spPr>
          <a:xfrm>
            <a:off x="594596" y="2323818"/>
            <a:ext cx="6415803" cy="83762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altLang="en-US" sz="1600" kern="100" dirty="0" smtClean="0">
                <a:latin typeface="+mn-ea"/>
                <a:cs typeface="Times New Roman" panose="02020603050405020304" pitchFamily="18" charset="0"/>
              </a:rPr>
              <a:t>賃貸住宅から</a:t>
            </a:r>
            <a:r>
              <a:rPr lang="ja-JP" sz="1600" kern="100" dirty="0" smtClean="0">
                <a:effectLst/>
                <a:latin typeface="+mn-ea"/>
                <a:cs typeface="Times New Roman" panose="02020603050405020304" pitchFamily="18" charset="0"/>
              </a:rPr>
              <a:t>退去する</a:t>
            </a:r>
            <a:r>
              <a:rPr lang="ja-JP" altLang="en-US" sz="1600" kern="100" dirty="0" smtClean="0">
                <a:effectLst/>
                <a:latin typeface="+mn-ea"/>
                <a:cs typeface="Times New Roman" panose="02020603050405020304" pitchFamily="18" charset="0"/>
              </a:rPr>
              <a:t>ときは原状回復が必要ですが、</a:t>
            </a:r>
            <a:r>
              <a:rPr lang="ja-JP" altLang="en-US" sz="1600" u="sng" kern="100" dirty="0" smtClean="0">
                <a:effectLst/>
                <a:latin typeface="+mn-ea"/>
                <a:cs typeface="Times New Roman" panose="02020603050405020304" pitchFamily="18" charset="0"/>
              </a:rPr>
              <a:t>次の場合は原状回復の必要はありません。</a:t>
            </a:r>
            <a:endParaRPr lang="ja-JP" sz="1600" u="sng" kern="100" dirty="0">
              <a:effectLst/>
              <a:latin typeface="+mn-ea"/>
              <a:cs typeface="Times New Roman" panose="02020603050405020304" pitchFamily="18" charset="0"/>
            </a:endParaRPr>
          </a:p>
        </p:txBody>
      </p:sp>
      <p:sp>
        <p:nvSpPr>
          <p:cNvPr id="14" name="テキスト ボックス 13"/>
          <p:cNvSpPr txBox="1"/>
          <p:nvPr/>
        </p:nvSpPr>
        <p:spPr>
          <a:xfrm>
            <a:off x="933446" y="2869850"/>
            <a:ext cx="5397631" cy="830997"/>
          </a:xfrm>
          <a:prstGeom prst="rect">
            <a:avLst/>
          </a:prstGeom>
          <a:noFill/>
        </p:spPr>
        <p:txBody>
          <a:bodyPr wrap="none" rtlCol="0">
            <a:spAutoFit/>
          </a:bodyPr>
          <a:lstStyle/>
          <a:p>
            <a:pPr marL="285750" indent="-285750">
              <a:buFont typeface="Wingdings" panose="05000000000000000000" pitchFamily="2" charset="2"/>
              <a:buChar char="u"/>
            </a:pPr>
            <a:r>
              <a:rPr lang="ja-JP" altLang="en-US" sz="1600" kern="100" dirty="0">
                <a:latin typeface="+mn-ea"/>
                <a:cs typeface="Times New Roman" panose="02020603050405020304" pitchFamily="18" charset="0"/>
              </a:rPr>
              <a:t>借主の責任によるものではない損傷</a:t>
            </a:r>
            <a:r>
              <a:rPr lang="ja-JP" altLang="en-US" sz="1600" kern="100" dirty="0" smtClean="0">
                <a:latin typeface="+mn-ea"/>
                <a:cs typeface="Times New Roman" panose="02020603050405020304" pitchFamily="18" charset="0"/>
              </a:rPr>
              <a:t>等</a:t>
            </a:r>
            <a:endParaRPr lang="en-US" altLang="ja-JP" sz="1600" kern="100" dirty="0" smtClean="0">
              <a:latin typeface="+mn-ea"/>
              <a:cs typeface="Times New Roman" panose="02020603050405020304" pitchFamily="18" charset="0"/>
            </a:endParaRPr>
          </a:p>
          <a:p>
            <a:pPr marL="285750" indent="-285750">
              <a:buFont typeface="Wingdings" panose="05000000000000000000" pitchFamily="2" charset="2"/>
              <a:buChar char="u"/>
            </a:pPr>
            <a:r>
              <a:rPr kumimoji="1" lang="ja-JP" altLang="en-US" sz="1600" dirty="0" smtClean="0">
                <a:latin typeface="+mn-ea"/>
              </a:rPr>
              <a:t>普通</a:t>
            </a:r>
            <a:r>
              <a:rPr kumimoji="1" lang="ja-JP" altLang="en-US" sz="1600" dirty="0">
                <a:latin typeface="+mn-ea"/>
              </a:rPr>
              <a:t>に使っていて生じた</a:t>
            </a:r>
            <a:r>
              <a:rPr kumimoji="1" lang="ja-JP" altLang="en-US" sz="1600" dirty="0" smtClean="0">
                <a:latin typeface="+mn-ea"/>
              </a:rPr>
              <a:t>損耗</a:t>
            </a:r>
            <a:r>
              <a:rPr kumimoji="1" lang="en-US" altLang="ja-JP" sz="1600" dirty="0">
                <a:latin typeface="+mn-ea"/>
              </a:rPr>
              <a:t>【</a:t>
            </a:r>
            <a:r>
              <a:rPr kumimoji="1" lang="ja-JP" altLang="en-US" sz="1600" dirty="0">
                <a:latin typeface="+mn-ea"/>
              </a:rPr>
              <a:t>通常損耗</a:t>
            </a:r>
            <a:r>
              <a:rPr kumimoji="1" lang="en-US" altLang="ja-JP" sz="1600" dirty="0">
                <a:latin typeface="+mn-ea"/>
              </a:rPr>
              <a:t>】</a:t>
            </a:r>
            <a:endParaRPr kumimoji="1" lang="en-US" altLang="ja-JP" sz="1600" dirty="0" smtClean="0">
              <a:latin typeface="+mn-ea"/>
            </a:endParaRPr>
          </a:p>
          <a:p>
            <a:pPr marL="285750" indent="-285750">
              <a:buFont typeface="Wingdings" panose="05000000000000000000" pitchFamily="2" charset="2"/>
              <a:buChar char="u"/>
            </a:pPr>
            <a:r>
              <a:rPr kumimoji="1" lang="ja-JP" altLang="en-US" sz="1600" dirty="0" smtClean="0">
                <a:latin typeface="+mn-ea"/>
              </a:rPr>
              <a:t>年月</a:t>
            </a:r>
            <a:r>
              <a:rPr kumimoji="1" lang="ja-JP" altLang="en-US" sz="1600" dirty="0">
                <a:latin typeface="+mn-ea"/>
              </a:rPr>
              <a:t>の経過による損耗・毀損（きそん</a:t>
            </a:r>
            <a:r>
              <a:rPr kumimoji="1" lang="ja-JP" altLang="en-US" sz="1600" dirty="0" smtClean="0">
                <a:latin typeface="+mn-ea"/>
              </a:rPr>
              <a:t>）</a:t>
            </a:r>
            <a:r>
              <a:rPr kumimoji="1" lang="en-US" altLang="ja-JP" sz="1600" dirty="0" smtClean="0">
                <a:latin typeface="+mn-ea"/>
              </a:rPr>
              <a:t>【</a:t>
            </a:r>
            <a:r>
              <a:rPr kumimoji="1" lang="ja-JP" altLang="en-US" sz="1600" dirty="0">
                <a:latin typeface="+mn-ea"/>
              </a:rPr>
              <a:t>経年変化</a:t>
            </a:r>
            <a:r>
              <a:rPr kumimoji="1" lang="en-US" altLang="ja-JP" sz="1600" dirty="0">
                <a:latin typeface="+mn-ea"/>
              </a:rPr>
              <a:t>】</a:t>
            </a:r>
            <a:endParaRPr kumimoji="1" lang="ja-JP" altLang="en-US" sz="1600" dirty="0">
              <a:latin typeface="+mn-ea"/>
            </a:endParaRPr>
          </a:p>
        </p:txBody>
      </p:sp>
      <p:sp>
        <p:nvSpPr>
          <p:cNvPr id="60" name="テキスト ボックス 59"/>
          <p:cNvSpPr txBox="1"/>
          <p:nvPr/>
        </p:nvSpPr>
        <p:spPr>
          <a:xfrm>
            <a:off x="450799" y="6694682"/>
            <a:ext cx="6721520" cy="509242"/>
          </a:xfrm>
          <a:prstGeom prst="rect">
            <a:avLst/>
          </a:prstGeom>
          <a:noFill/>
        </p:spPr>
        <p:txBody>
          <a:bodyPr wrap="square" rtlCol="0">
            <a:spAutoFit/>
          </a:bodyPr>
          <a:lstStyle/>
          <a:p>
            <a:pPr marL="342900" lvl="0" indent="-342900" algn="just">
              <a:lnSpc>
                <a:spcPts val="1600"/>
              </a:lnSpc>
              <a:spcAft>
                <a:spcPts val="0"/>
              </a:spcAft>
              <a:buFont typeface="Wingdings" panose="05000000000000000000" pitchFamily="2" charset="2"/>
              <a:buChar char="Ø"/>
            </a:pPr>
            <a:r>
              <a:rPr lang="ja-JP" altLang="ja-JP" sz="1600" kern="100" dirty="0">
                <a:latin typeface="+mn-ea"/>
                <a:cs typeface="Times New Roman" panose="02020603050405020304" pitchFamily="18" charset="0"/>
              </a:rPr>
              <a:t>修繕費用を請求された場合、内容をよく確認し、納得できない点は家主側に十分な説明を求めましょう</a:t>
            </a:r>
            <a:r>
              <a:rPr lang="ja-JP" altLang="ja-JP" sz="1600" kern="100" dirty="0" smtClean="0">
                <a:latin typeface="+mn-ea"/>
                <a:cs typeface="Times New Roman" panose="02020603050405020304" pitchFamily="18" charset="0"/>
              </a:rPr>
              <a:t>。</a:t>
            </a:r>
            <a:endParaRPr lang="ja-JP" altLang="ja-JP" sz="1600" kern="100" dirty="0">
              <a:latin typeface="+mn-ea"/>
              <a:cs typeface="Times New Roman" panose="02020603050405020304" pitchFamily="18" charset="0"/>
            </a:endParaRPr>
          </a:p>
        </p:txBody>
      </p:sp>
      <p:sp>
        <p:nvSpPr>
          <p:cNvPr id="61" name="テキスト ボックス 60"/>
          <p:cNvSpPr txBox="1"/>
          <p:nvPr/>
        </p:nvSpPr>
        <p:spPr>
          <a:xfrm>
            <a:off x="450799" y="7219239"/>
            <a:ext cx="6721520" cy="304058"/>
          </a:xfrm>
          <a:prstGeom prst="rect">
            <a:avLst/>
          </a:prstGeom>
          <a:noFill/>
        </p:spPr>
        <p:txBody>
          <a:bodyPr wrap="square" rtlCol="0">
            <a:spAutoFit/>
          </a:bodyPr>
          <a:lstStyle/>
          <a:p>
            <a:pPr marL="342900" lvl="0" indent="-342900" algn="just">
              <a:lnSpc>
                <a:spcPts val="1600"/>
              </a:lnSpc>
              <a:spcAft>
                <a:spcPts val="0"/>
              </a:spcAft>
              <a:buFont typeface="Wingdings" panose="05000000000000000000" pitchFamily="2" charset="2"/>
              <a:buChar char="Ø"/>
            </a:pPr>
            <a:r>
              <a:rPr lang="ja-JP" altLang="en-US" sz="1600" kern="100" dirty="0" smtClean="0">
                <a:latin typeface="+mn-ea"/>
                <a:cs typeface="Times New Roman" panose="02020603050405020304" pitchFamily="18" charset="0"/>
              </a:rPr>
              <a:t>困ったときは、消費生活相談窓口にご相談ください。</a:t>
            </a:r>
            <a:endParaRPr lang="ja-JP" altLang="ja-JP" sz="1600" kern="100" dirty="0">
              <a:latin typeface="+mn-ea"/>
              <a:cs typeface="Times New Roman" panose="02020603050405020304" pitchFamily="18" charset="0"/>
            </a:endParaRPr>
          </a:p>
        </p:txBody>
      </p:sp>
      <p:sp>
        <p:nvSpPr>
          <p:cNvPr id="74" name="正方形/長方形 73"/>
          <p:cNvSpPr/>
          <p:nvPr/>
        </p:nvSpPr>
        <p:spPr>
          <a:xfrm>
            <a:off x="353594" y="138635"/>
            <a:ext cx="6971124" cy="5342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ja-JP" sz="2400" b="1" kern="100" dirty="0">
                <a:solidFill>
                  <a:schemeClr val="bg1"/>
                </a:solidFill>
                <a:latin typeface="+mn-ea"/>
                <a:cs typeface="Times New Roman" panose="02020603050405020304" pitchFamily="18" charset="0"/>
              </a:rPr>
              <a:t>賃貸住宅退去時によくある消費者トラブル</a:t>
            </a:r>
          </a:p>
        </p:txBody>
      </p:sp>
      <p:sp>
        <p:nvSpPr>
          <p:cNvPr id="18" name="正方形/長方形 17"/>
          <p:cNvSpPr/>
          <p:nvPr/>
        </p:nvSpPr>
        <p:spPr>
          <a:xfrm>
            <a:off x="315494" y="176097"/>
            <a:ext cx="6971124" cy="5342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ja-JP" sz="2400" b="1" kern="100" dirty="0">
                <a:solidFill>
                  <a:srgbClr val="000066"/>
                </a:solidFill>
                <a:latin typeface="+mn-ea"/>
                <a:cs typeface="Times New Roman" panose="02020603050405020304" pitchFamily="18" charset="0"/>
              </a:rPr>
              <a:t>賃貸住宅退去時によくある消費者トラブル</a:t>
            </a:r>
          </a:p>
        </p:txBody>
      </p:sp>
      <p:pic>
        <p:nvPicPr>
          <p:cNvPr id="2" name="図 1"/>
          <p:cNvPicPr>
            <a:picLocks noChangeAspect="1"/>
          </p:cNvPicPr>
          <p:nvPr/>
        </p:nvPicPr>
        <p:blipFill>
          <a:blip r:embed="rId9"/>
          <a:stretch>
            <a:fillRect/>
          </a:stretch>
        </p:blipFill>
        <p:spPr>
          <a:xfrm rot="2444802" flipH="1">
            <a:off x="351393" y="2893679"/>
            <a:ext cx="542697" cy="399960"/>
          </a:xfrm>
          <a:prstGeom prst="rect">
            <a:avLst/>
          </a:prstGeom>
        </p:spPr>
      </p:pic>
      <p:pic>
        <p:nvPicPr>
          <p:cNvPr id="4" name="図 3">
            <a:hlinkClick r:id="rId10"/>
          </p:cNvPr>
          <p:cNvPicPr>
            <a:picLocks noChangeAspect="1"/>
          </p:cNvPicPr>
          <p:nvPr/>
        </p:nvPicPr>
        <p:blipFill>
          <a:blip r:embed="rId11"/>
          <a:stretch>
            <a:fillRect/>
          </a:stretch>
        </p:blipFill>
        <p:spPr>
          <a:xfrm>
            <a:off x="3639120" y="8338563"/>
            <a:ext cx="687735" cy="687735"/>
          </a:xfrm>
          <a:prstGeom prst="rect">
            <a:avLst/>
          </a:prstGeom>
        </p:spPr>
      </p:pic>
    </p:spTree>
    <p:extLst>
      <p:ext uri="{BB962C8B-B14F-4D97-AF65-F5344CB8AC3E}">
        <p14:creationId xmlns:p14="http://schemas.microsoft.com/office/powerpoint/2010/main" val="16235892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806</Words>
  <Application>Microsoft Office PowerPoint</Application>
  <PresentationFormat>ユーザー設定</PresentationFormat>
  <Paragraphs>88</Paragraphs>
  <Slides>2</Slides>
  <Notes>0</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2</vt:i4>
      </vt:variant>
    </vt:vector>
  </HeadingPairs>
  <TitlesOfParts>
    <vt:vector size="15" baseType="lpstr">
      <vt:lpstr>BIZ UDPゴシック</vt:lpstr>
      <vt:lpstr>HGP創英角ｺﾞｼｯｸUB</vt:lpstr>
      <vt:lpstr>HGS創英角ﾎﾟｯﾌﾟ体</vt:lpstr>
      <vt:lpstr>ＭＳ 明朝</vt:lpstr>
      <vt:lpstr>游ゴシック</vt:lpstr>
      <vt:lpstr>游ゴシック Light</vt:lpstr>
      <vt:lpstr>Arial</vt:lpstr>
      <vt:lpstr>Calibri</vt:lpstr>
      <vt:lpstr>Calibri Light</vt:lpstr>
      <vt:lpstr>Century</vt:lpstr>
      <vt:lpstr>Times New Roman</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2023-02-22T02:51:33Z</dcterms:modified>
</cp:coreProperties>
</file>