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413C"/>
    <a:srgbClr val="B4413C"/>
    <a:srgbClr val="C5554F"/>
    <a:srgbClr val="D27C78"/>
    <a:srgbClr val="FFFF29"/>
    <a:srgbClr val="FFFF81"/>
    <a:srgbClr val="AEF836"/>
    <a:srgbClr val="C9FA7A"/>
    <a:srgbClr val="BCE292"/>
    <a:srgbClr val="FCA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13" autoAdjust="0"/>
    <p:restoredTop sz="94660"/>
  </p:normalViewPr>
  <p:slideViewPr>
    <p:cSldViewPr snapToGrid="0">
      <p:cViewPr>
        <p:scale>
          <a:sx n="125" d="100"/>
          <a:sy n="125" d="100"/>
        </p:scale>
        <p:origin x="870" y="-3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2022/11/25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2022/11/25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hyperlink" Target="https://www.city.osaka.lg.jp/lnet/" TargetMode="External"/><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hyperlink" Target="https://www.pref.osaka.lg.jp/shouhi/" TargetMode="External"/><Relationship Id="rId1" Type="http://schemas.openxmlformats.org/officeDocument/2006/relationships/slideLayout" Target="../slideLayouts/slideLayout2.xml"/><Relationship Id="rId6" Type="http://schemas.openxmlformats.org/officeDocument/2006/relationships/hyperlink" Target="https://osaka-shouhi.jp/" TargetMode="External"/><Relationship Id="rId11" Type="http://schemas.openxmlformats.org/officeDocument/2006/relationships/image" Target="../media/image8.wmf"/><Relationship Id="rId5" Type="http://schemas.openxmlformats.org/officeDocument/2006/relationships/image" Target="../media/image4.jpe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hyperlink" Target="http://www.kanshokyo.jp/web/kouza/2022c/fair.html" TargetMode="External"/><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0"/>
            <a:ext cx="7562170" cy="205420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11" name="図 110"/>
          <p:cNvPicPr/>
          <p:nvPr/>
        </p:nvPicPr>
        <p:blipFill>
          <a:blip r:embed="rId2">
            <a:extLst>
              <a:ext uri="{28A0092B-C50C-407E-A947-70E740481C1C}">
                <a14:useLocalDpi xmlns:a14="http://schemas.microsoft.com/office/drawing/2010/main" val="0"/>
              </a:ext>
            </a:extLst>
          </a:blip>
          <a:stretch>
            <a:fillRect/>
          </a:stretch>
        </p:blipFill>
        <p:spPr bwMode="auto">
          <a:xfrm>
            <a:off x="206714" y="150717"/>
            <a:ext cx="4670086" cy="1788100"/>
          </a:xfrm>
          <a:prstGeom prst="rect">
            <a:avLst/>
          </a:prstGeom>
          <a:noFill/>
          <a:ln>
            <a:noFill/>
          </a:ln>
        </p:spPr>
      </p:pic>
      <p:sp>
        <p:nvSpPr>
          <p:cNvPr id="14" name="正方形/長方形 13"/>
          <p:cNvSpPr/>
          <p:nvPr/>
        </p:nvSpPr>
        <p:spPr>
          <a:xfrm>
            <a:off x="0" y="0"/>
            <a:ext cx="7559675" cy="10691813"/>
          </a:xfrm>
          <a:prstGeom prst="rect">
            <a:avLst/>
          </a:prstGeom>
          <a:noFill/>
          <a:ln w="8890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6" name="テキスト ボックス 17"/>
          <p:cNvSpPr txBox="1"/>
          <p:nvPr/>
        </p:nvSpPr>
        <p:spPr>
          <a:xfrm>
            <a:off x="2528826" y="265406"/>
            <a:ext cx="2613817" cy="314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BIZ UDPゴシック" panose="020B0400000000000000" pitchFamily="50" charset="-128"/>
                <a:cs typeface="Times New Roman" panose="02020603050405020304" pitchFamily="18" charset="0"/>
              </a:rPr>
              <a:t>大阪府・大阪市　消費生活情報</a:t>
            </a:r>
            <a:endParaRPr kumimoji="0"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円/楕円 1"/>
          <p:cNvSpPr/>
          <p:nvPr/>
        </p:nvSpPr>
        <p:spPr>
          <a:xfrm>
            <a:off x="5421630" y="673993"/>
            <a:ext cx="1162050" cy="1143645"/>
          </a:xfrm>
          <a:prstGeom prst="ellipse">
            <a:avLst/>
          </a:prstGeom>
          <a:solidFill>
            <a:srgbClr val="B441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a:ln>
                  <a:noFill/>
                </a:ln>
                <a:solidFill>
                  <a:srgbClr val="FFFFFF"/>
                </a:solidFill>
                <a:effectLst/>
                <a:uLnTx/>
                <a:uFillTx/>
                <a:latin typeface="Calibri" panose="020F0502020204030204"/>
                <a:ea typeface="ＭＳ 明朝" panose="02020609040205080304" pitchFamily="17" charset="-128"/>
                <a:cs typeface="Times New Roman" panose="02020603050405020304" pitchFamily="18" charset="0"/>
              </a:rPr>
              <a:t> </a:t>
            </a:r>
            <a:endParaRPr kumimoji="0" lang="ja-JP" altLang="en-US" sz="1050" b="0" i="0" u="none" strike="noStrike" kern="100" cap="none" spc="0" normalizeH="0" baseline="0" noProof="0">
              <a:ln>
                <a:noFill/>
              </a:ln>
              <a:solidFill>
                <a:prstClr val="white"/>
              </a:solidFill>
              <a:effectLst/>
              <a:uLnTx/>
              <a:uFillTx/>
              <a:latin typeface="Calibri" panose="020F0502020204030204"/>
              <a:ea typeface="ＭＳ 明朝" panose="02020609040205080304" pitchFamily="17" charset="-128"/>
              <a:cs typeface="Times New Roman" panose="02020603050405020304" pitchFamily="18" charset="0"/>
            </a:endParaRPr>
          </a:p>
        </p:txBody>
      </p:sp>
      <p:sp>
        <p:nvSpPr>
          <p:cNvPr id="12" name="フローチャート: 処理 11"/>
          <p:cNvSpPr/>
          <p:nvPr/>
        </p:nvSpPr>
        <p:spPr>
          <a:xfrm>
            <a:off x="5482590" y="928347"/>
            <a:ext cx="1108710"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00" cap="none" spc="0" normalizeH="0" baseline="0" noProof="0" dirty="0" smtClean="0">
                <a:ln w="9525" cap="rnd" cmpd="sng" algn="ctr">
                  <a:solidFill>
                    <a:srgbClr val="FFFFFF"/>
                  </a:solidFill>
                  <a:prstDash val="solid"/>
                  <a:bevel/>
                </a:ln>
                <a:solidFill>
                  <a:srgbClr val="FFFFFF"/>
                </a:solidFill>
                <a:effectLst/>
                <a:uLnTx/>
                <a:uFillTx/>
                <a:latin typeface="Calibri" panose="020F0502020204030204"/>
                <a:ea typeface="ＭＳ 明朝" panose="02020609040205080304" pitchFamily="17" charset="-128"/>
                <a:cs typeface="Times New Roman" panose="02020603050405020304" pitchFamily="18" charset="0"/>
              </a:rPr>
              <a:t>Vol.108</a:t>
            </a:r>
            <a:endParaRPr kumimoji="0" lang="ja-JP" altLang="en-US" sz="1050" b="0" i="0" u="none" strike="noStrike" kern="100" cap="none" spc="0" normalizeH="0" baseline="0" noProof="0" dirty="0">
              <a:ln>
                <a:noFill/>
              </a:ln>
              <a:solidFill>
                <a:prstClr val="white"/>
              </a:solidFill>
              <a:effectLst/>
              <a:uLnTx/>
              <a:uFillTx/>
              <a:latin typeface="Calibri" panose="020F0502020204030204"/>
              <a:ea typeface="ＭＳ 明朝" panose="02020609040205080304" pitchFamily="17" charset="-128"/>
              <a:cs typeface="Times New Roman" panose="02020603050405020304" pitchFamily="18" charset="0"/>
            </a:endParaRPr>
          </a:p>
        </p:txBody>
      </p:sp>
      <p:sp>
        <p:nvSpPr>
          <p:cNvPr id="13" name="フローチャート: 処理 12"/>
          <p:cNvSpPr/>
          <p:nvPr/>
        </p:nvSpPr>
        <p:spPr>
          <a:xfrm>
            <a:off x="6032500" y="93956"/>
            <a:ext cx="1433879" cy="4953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00" cap="none" spc="0" normalizeH="0" baseline="0" noProof="0" dirty="0" smtClean="0">
                <a:ln>
                  <a:noFill/>
                </a:ln>
                <a:solidFill>
                  <a:srgbClr val="000000"/>
                </a:solidFill>
                <a:effectLst/>
                <a:uLnTx/>
                <a:uFillTx/>
                <a:latin typeface="BIZ UDPゴシック" panose="020B0400000000000000" pitchFamily="50" charset="-128"/>
                <a:ea typeface="ＭＳ 明朝" panose="02020609040205080304" pitchFamily="17" charset="-128"/>
                <a:cs typeface="Times New Roman" panose="02020603050405020304" pitchFamily="18" charset="0"/>
              </a:rPr>
              <a:t>2022</a:t>
            </a:r>
            <a:r>
              <a:rPr kumimoji="0" lang="ja-JP" altLang="en-US" sz="1100" b="0" i="0" u="none" strike="noStrike" kern="100" cap="none" spc="0" normalizeH="0" baseline="0" noProof="0" dirty="0" smtClean="0">
                <a:ln>
                  <a:noFill/>
                </a:ln>
                <a:solidFill>
                  <a:srgbClr val="000000"/>
                </a:solidFill>
                <a:effectLst/>
                <a:uLnTx/>
                <a:uFillTx/>
                <a:latin typeface="Calibri" panose="020F0502020204030204"/>
                <a:ea typeface="BIZ UDPゴシック" panose="020B0400000000000000" pitchFamily="50" charset="-128"/>
                <a:cs typeface="Times New Roman" panose="02020603050405020304" pitchFamily="18" charset="0"/>
              </a:rPr>
              <a:t>年１１月</a:t>
            </a:r>
            <a:r>
              <a:rPr kumimoji="0" lang="ja-JP" altLang="en-US" sz="1100" b="0" i="0" u="none" strike="noStrike" kern="100" cap="none" spc="0" normalizeH="0" baseline="0" noProof="0" dirty="0">
                <a:ln>
                  <a:noFill/>
                </a:ln>
                <a:solidFill>
                  <a:srgbClr val="000000"/>
                </a:solidFill>
                <a:effectLst/>
                <a:uLnTx/>
                <a:uFillTx/>
                <a:latin typeface="Calibri" panose="020F0502020204030204"/>
                <a:ea typeface="BIZ UDPゴシック" panose="020B0400000000000000" pitchFamily="50" charset="-128"/>
                <a:cs typeface="Times New Roman" panose="02020603050405020304" pitchFamily="18" charset="0"/>
              </a:rPr>
              <a:t>発行</a:t>
            </a:r>
            <a:endParaRPr kumimoji="0" lang="ja-JP" altLang="en-US" sz="1050" b="0" i="0" u="none" strike="noStrike" kern="100" cap="none" spc="0" normalizeH="0" baseline="0" noProof="0" dirty="0">
              <a:ln>
                <a:noFill/>
              </a:ln>
              <a:solidFill>
                <a:prstClr val="white"/>
              </a:solidFill>
              <a:effectLst/>
              <a:uLnTx/>
              <a:uFillTx/>
              <a:latin typeface="Calibri" panose="020F0502020204030204"/>
              <a:ea typeface="ＭＳ 明朝" panose="02020609040205080304" pitchFamily="17" charset="-128"/>
              <a:cs typeface="Times New Roman" panose="02020603050405020304" pitchFamily="18" charset="0"/>
            </a:endParaRPr>
          </a:p>
        </p:txBody>
      </p:sp>
      <p:sp>
        <p:nvSpPr>
          <p:cNvPr id="3" name="テキスト ボックス 2"/>
          <p:cNvSpPr txBox="1"/>
          <p:nvPr/>
        </p:nvSpPr>
        <p:spPr>
          <a:xfrm>
            <a:off x="206714" y="2095500"/>
            <a:ext cx="718468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高齢者</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から相談</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の多い「</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催眠（</a:t>
            </a: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ＳＦ</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）商法」や「悪質</a:t>
            </a:r>
            <a:r>
              <a:rPr kumimoji="1" lang="ja-JP" altLang="en-US" sz="1600" dirty="0" smtClean="0">
                <a:solidFill>
                  <a:prstClr val="black"/>
                </a:solidFill>
                <a:latin typeface="Calibri" panose="020F0502020204030204"/>
                <a:ea typeface="游ゴシック" panose="020B0400000000000000" pitchFamily="50" charset="-128"/>
              </a:rPr>
              <a:t>な住宅リフォームの訪問販売」</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について、気をつけてほしいポイントなどをお伝えします。</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390209" y="3725156"/>
            <a:ext cx="4925485" cy="1862844"/>
          </a:xfrm>
          <a:prstGeom prst="roundRect">
            <a:avLst>
              <a:gd name="adj" fmla="val 824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一人暮らし</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の母が、数年前</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から健康</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食品</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を販売する</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移動店舗に通って</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いるよう</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で、家に行くと</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、購入した様々な</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商品が部屋の</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中</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にたくさん積まれて</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いた</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。これまで貯めてきたお金や</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年金で支払って </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いるよう</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だ。</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行かないように言っても聞いてくれない。</a:t>
            </a:r>
            <a:endPar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495300" y="8610805"/>
            <a:ext cx="6644219" cy="1870038"/>
          </a:xfrm>
          <a:prstGeom prst="roundRect">
            <a:avLst>
              <a:gd name="adj" fmla="val 50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催眠（</a:t>
            </a:r>
            <a:r>
              <a:rPr kumimoji="1" lang="ja-JP" altLang="en-US" sz="16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ＳＦ）商法は、契約書面を受け取った日から８日間はクーリング・オフができます。</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クーリング・オフ期間が過ぎても、「病気が治る」など嘘の説明をされたり、通常必要な分量を超えて健康食品を買わされた場合など、契約を取り消す</a:t>
            </a:r>
            <a:r>
              <a:rPr kumimoji="1" lang="ja-JP" altLang="en-US" sz="16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こと</a:t>
            </a:r>
            <a:r>
              <a:rPr kumimoji="1" lang="ja-JP" altLang="en-US" sz="16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ができる場合があります。</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おかしいなと思ったら、あきらめずに消費者センターにご相談下さい。</a:t>
            </a:r>
            <a:endParaRPr kumimoji="1" lang="ja-JP" altLang="en-US" sz="16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7" name="角丸四角形 16"/>
          <p:cNvSpPr/>
          <p:nvPr/>
        </p:nvSpPr>
        <p:spPr>
          <a:xfrm>
            <a:off x="1741838" y="6667310"/>
            <a:ext cx="2620365" cy="1652478"/>
          </a:xfrm>
          <a:prstGeom prst="roundRect">
            <a:avLst>
              <a:gd name="adj" fmla="val 59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いそいそと楽しそうにでかける機会が増えた</a:t>
            </a:r>
            <a:endParaRPr kumimoji="1" lang="en-US" altLang="ja-JP"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見慣れない健康食品などが置いて</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ある</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お金に困っている様子が見られる</a:t>
            </a:r>
            <a:endParaRPr kumimoji="1" lang="en-US" altLang="ja-JP"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p:txBody>
      </p:sp>
      <p:grpSp>
        <p:nvGrpSpPr>
          <p:cNvPr id="23" name="グループ化 22"/>
          <p:cNvGrpSpPr/>
          <p:nvPr/>
        </p:nvGrpSpPr>
        <p:grpSpPr>
          <a:xfrm>
            <a:off x="5432204" y="3506506"/>
            <a:ext cx="1874701" cy="1569371"/>
            <a:chOff x="5590954" y="3681131"/>
            <a:chExt cx="1874701" cy="1569371"/>
          </a:xfrm>
        </p:grpSpPr>
        <p:sp>
          <p:nvSpPr>
            <p:cNvPr id="27" name="楕円 26"/>
            <p:cNvSpPr/>
            <p:nvPr/>
          </p:nvSpPr>
          <p:spPr>
            <a:xfrm>
              <a:off x="5782148" y="3681131"/>
              <a:ext cx="1542103" cy="154210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 name="グループ化 7"/>
            <p:cNvGrpSpPr/>
            <p:nvPr/>
          </p:nvGrpSpPr>
          <p:grpSpPr>
            <a:xfrm>
              <a:off x="5590954" y="3708399"/>
              <a:ext cx="1874701" cy="1542103"/>
              <a:chOff x="5565554" y="3771899"/>
              <a:chExt cx="1874701" cy="1542103"/>
            </a:xfrm>
          </p:grpSpPr>
          <p:sp>
            <p:nvSpPr>
              <p:cNvPr id="6" name="楕円 5"/>
              <p:cNvSpPr/>
              <p:nvPr/>
            </p:nvSpPr>
            <p:spPr>
              <a:xfrm>
                <a:off x="5680503" y="3771899"/>
                <a:ext cx="1542103" cy="1542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7" name="グループ化 6"/>
              <p:cNvGrpSpPr/>
              <p:nvPr/>
            </p:nvGrpSpPr>
            <p:grpSpPr>
              <a:xfrm>
                <a:off x="5565554" y="3947960"/>
                <a:ext cx="1874701" cy="1255075"/>
                <a:chOff x="5565554" y="3947960"/>
                <a:chExt cx="1874701" cy="1255075"/>
              </a:xfrm>
            </p:grpSpPr>
            <p:sp>
              <p:nvSpPr>
                <p:cNvPr id="21" name="楕円 20"/>
                <p:cNvSpPr/>
                <p:nvPr/>
              </p:nvSpPr>
              <p:spPr>
                <a:xfrm rot="1078542">
                  <a:off x="6284555" y="4215320"/>
                  <a:ext cx="1155700" cy="660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お金</a:t>
                  </a:r>
                </a:p>
              </p:txBody>
            </p:sp>
            <p:sp>
              <p:nvSpPr>
                <p:cNvPr id="22" name="楕円 21"/>
                <p:cNvSpPr/>
                <p:nvPr/>
              </p:nvSpPr>
              <p:spPr>
                <a:xfrm rot="619801">
                  <a:off x="5688137" y="4542635"/>
                  <a:ext cx="1155700" cy="660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健康</a:t>
                  </a:r>
                  <a:endPar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楕円 3"/>
                <p:cNvSpPr/>
                <p:nvPr/>
              </p:nvSpPr>
              <p:spPr>
                <a:xfrm rot="20225186">
                  <a:off x="5565554" y="3947960"/>
                  <a:ext cx="1155700" cy="660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孤独</a:t>
                  </a:r>
                  <a:endPar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grpSp>
      </p:grpSp>
      <p:sp>
        <p:nvSpPr>
          <p:cNvPr id="10" name="角丸四角形 9"/>
          <p:cNvSpPr/>
          <p:nvPr/>
        </p:nvSpPr>
        <p:spPr>
          <a:xfrm>
            <a:off x="253199" y="3443413"/>
            <a:ext cx="7063470" cy="7084383"/>
          </a:xfrm>
          <a:prstGeom prst="roundRect">
            <a:avLst>
              <a:gd name="adj" fmla="val 2165"/>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 name="グループ化 1"/>
          <p:cNvGrpSpPr/>
          <p:nvPr/>
        </p:nvGrpSpPr>
        <p:grpSpPr>
          <a:xfrm>
            <a:off x="230691" y="2673028"/>
            <a:ext cx="7222786" cy="774797"/>
            <a:chOff x="230691" y="2622228"/>
            <a:chExt cx="7222786" cy="774797"/>
          </a:xfrm>
        </p:grpSpPr>
        <p:sp>
          <p:nvSpPr>
            <p:cNvPr id="26" name="テキスト ボックス 25"/>
            <p:cNvSpPr txBox="1"/>
            <p:nvPr/>
          </p:nvSpPr>
          <p:spPr>
            <a:xfrm>
              <a:off x="268791" y="2627584"/>
              <a:ext cx="7184686"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毎日どこに出かけているの？</a:t>
              </a:r>
              <a:endParaRPr kumimoji="1" lang="en-US" altLang="ja-JP" sz="2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催眠（ＳＦ）商法～</a:t>
              </a:r>
            </a:p>
          </p:txBody>
        </p:sp>
        <p:sp>
          <p:nvSpPr>
            <p:cNvPr id="25" name="テキスト ボックス 24"/>
            <p:cNvSpPr txBox="1"/>
            <p:nvPr/>
          </p:nvSpPr>
          <p:spPr>
            <a:xfrm>
              <a:off x="230691" y="2622228"/>
              <a:ext cx="7184686"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srgbClr val="5B9BD5">
                      <a:lumMod val="50000"/>
                    </a:srgbClr>
                  </a:solidFill>
                  <a:effectLst/>
                  <a:uLnTx/>
                  <a:uFillTx/>
                  <a:latin typeface="Calibri" panose="020F0502020204030204"/>
                  <a:ea typeface="游ゴシック" panose="020B0400000000000000" pitchFamily="50" charset="-128"/>
                  <a:cs typeface="+mn-cs"/>
                </a:rPr>
                <a:t>毎日どこ</a:t>
              </a:r>
              <a:r>
                <a:rPr kumimoji="1" lang="ja-JP" altLang="en-US" sz="2400" b="1" i="0" u="none" strike="noStrike" kern="1200" cap="none" spc="0" normalizeH="0" baseline="0" noProof="0" dirty="0">
                  <a:ln>
                    <a:noFill/>
                  </a:ln>
                  <a:solidFill>
                    <a:srgbClr val="5B9BD5">
                      <a:lumMod val="50000"/>
                    </a:srgbClr>
                  </a:solidFill>
                  <a:effectLst/>
                  <a:uLnTx/>
                  <a:uFillTx/>
                  <a:latin typeface="Calibri" panose="020F0502020204030204"/>
                  <a:ea typeface="游ゴシック" panose="020B0400000000000000" pitchFamily="50" charset="-128"/>
                  <a:cs typeface="+mn-cs"/>
                </a:rPr>
                <a:t>に出かけているの？</a:t>
              </a:r>
              <a:endParaRPr kumimoji="1" lang="en-US" altLang="ja-JP" sz="2400" b="1" i="0" u="none" strike="noStrike" kern="1200" cap="none" spc="0" normalizeH="0" baseline="0" noProof="0" dirty="0">
                <a:ln>
                  <a:noFill/>
                </a:ln>
                <a:solidFill>
                  <a:srgbClr val="5B9BD5">
                    <a:lumMod val="50000"/>
                  </a:srgbClr>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5B9BD5">
                      <a:lumMod val="50000"/>
                    </a:srgbClr>
                  </a:solidFill>
                  <a:effectLst/>
                  <a:uLnTx/>
                  <a:uFillTx/>
                  <a:latin typeface="Calibri" panose="020F0502020204030204"/>
                  <a:ea typeface="游ゴシック" panose="020B0400000000000000" pitchFamily="50" charset="-128"/>
                  <a:cs typeface="+mn-cs"/>
                </a:rPr>
                <a:t>～</a:t>
              </a:r>
              <a:r>
                <a:rPr kumimoji="1" lang="ja-JP" altLang="en-US" sz="2000" b="1" i="0" u="none" strike="noStrike" kern="1200" cap="none" spc="0" normalizeH="0" baseline="0" noProof="0" dirty="0">
                  <a:ln>
                    <a:noFill/>
                  </a:ln>
                  <a:solidFill>
                    <a:srgbClr val="5B9BD5">
                      <a:lumMod val="50000"/>
                    </a:srgbClr>
                  </a:solidFill>
                  <a:effectLst/>
                  <a:uLnTx/>
                  <a:uFillTx/>
                  <a:latin typeface="Calibri" panose="020F0502020204030204"/>
                  <a:ea typeface="游ゴシック" panose="020B0400000000000000" pitchFamily="50" charset="-128"/>
                  <a:cs typeface="+mn-cs"/>
                </a:rPr>
                <a:t>催眠（ＳＦ）商法～</a:t>
              </a:r>
            </a:p>
          </p:txBody>
        </p:sp>
      </p:grpSp>
      <p:sp>
        <p:nvSpPr>
          <p:cNvPr id="29" name="角丸四角形 28"/>
          <p:cNvSpPr/>
          <p:nvPr/>
        </p:nvSpPr>
        <p:spPr>
          <a:xfrm>
            <a:off x="388743" y="5235690"/>
            <a:ext cx="6750776" cy="1138338"/>
          </a:xfrm>
          <a:prstGeom prst="roundRect">
            <a:avLst>
              <a:gd name="adj" fmla="val 824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催眠（</a:t>
            </a: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ＳＦ</a:t>
            </a:r>
            <a:r>
              <a:rPr kumimoji="1" lang="ja-JP" altLang="en-US" sz="1600" b="0" i="1"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）商法</a:t>
            </a: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：パン</a:t>
            </a:r>
            <a:r>
              <a:rPr kumimoji="1" lang="ja-JP" altLang="en-US" sz="1600" b="0" i="1"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や日用品を安価や無料で</a:t>
            </a: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もらえるというチラシ</a:t>
            </a:r>
            <a:r>
              <a:rPr kumimoji="1" lang="ja-JP" altLang="en-US" sz="1600" b="0" i="1"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で高齢者を集め、通って</a:t>
            </a: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くる高齢者</a:t>
            </a:r>
            <a:r>
              <a:rPr kumimoji="1" lang="ja-JP" altLang="en-US" sz="1600" b="0" i="1"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に優しく声をかけ、健康の話などを楽しくして、次々と高額な健康食品など</a:t>
            </a:r>
            <a:r>
              <a:rPr kumimoji="1" lang="ja-JP" altLang="en-US" sz="1600" b="0" i="1"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を売りつけます。高齢者の寂しさや健康への不安につけ込むものです。</a:t>
            </a:r>
            <a:endParaRPr kumimoji="1" lang="ja-JP" altLang="en-US" sz="1600" b="0" i="1"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28" name="角丸四角形 27"/>
          <p:cNvSpPr/>
          <p:nvPr/>
        </p:nvSpPr>
        <p:spPr>
          <a:xfrm>
            <a:off x="4326532" y="6667310"/>
            <a:ext cx="2812987" cy="1652478"/>
          </a:xfrm>
          <a:prstGeom prst="roundRect">
            <a:avLst>
              <a:gd name="adj" fmla="val 59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要注意ワード</a:t>
            </a:r>
            <a:endParaRPr kumimoji="1" lang="en-US" altLang="ja-JP" sz="1600" b="0" i="0" u="sng"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病気</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が治る、健康</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にいい説明会がある</a:t>
            </a:r>
            <a:endPar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担当者</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が親切だ</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今</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だけしかない</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仮店舗</a:t>
            </a:r>
            <a:endPar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友達</a:t>
            </a:r>
            <a:r>
              <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も通って</a:t>
            </a:r>
            <a:r>
              <a:rPr kumimoji="1" lang="ja-JP" altLang="en-US" sz="1600" b="0" i="0" u="none" strike="noStrike" kern="1200" cap="none" spc="0" normalizeH="0" baseline="0" noProof="0" dirty="0" smtClean="0">
                <a:ln>
                  <a:noFill/>
                </a:ln>
                <a:solidFill>
                  <a:prstClr val="black">
                    <a:lumMod val="85000"/>
                    <a:lumOff val="15000"/>
                  </a:prstClr>
                </a:solidFill>
                <a:effectLst/>
                <a:uLnTx/>
                <a:uFillTx/>
                <a:latin typeface="Calibri" panose="020F0502020204030204"/>
                <a:ea typeface="游ゴシック" panose="020B0400000000000000" pitchFamily="50" charset="-128"/>
                <a:cs typeface="+mn-cs"/>
              </a:rPr>
              <a:t>いる</a:t>
            </a:r>
            <a:endParaRPr kumimoji="1" lang="ja-JP" altLang="en-US"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游ゴシック" panose="020B0400000000000000" pitchFamily="50" charset="-128"/>
              <a:cs typeface="+mn-cs"/>
            </a:endParaRPr>
          </a:p>
        </p:txBody>
      </p:sp>
      <p:pic>
        <p:nvPicPr>
          <p:cNvPr id="30" name="図 29"/>
          <p:cNvPicPr/>
          <p:nvPr/>
        </p:nvPicPr>
        <p:blipFill>
          <a:blip r:embed="rId3">
            <a:extLst>
              <a:ext uri="{28A0092B-C50C-407E-A947-70E740481C1C}">
                <a14:useLocalDpi xmlns:a14="http://schemas.microsoft.com/office/drawing/2010/main" val="0"/>
              </a:ext>
            </a:extLst>
          </a:blip>
          <a:stretch>
            <a:fillRect/>
          </a:stretch>
        </p:blipFill>
        <p:spPr bwMode="auto">
          <a:xfrm>
            <a:off x="452243" y="6794829"/>
            <a:ext cx="1156335" cy="1534160"/>
          </a:xfrm>
          <a:prstGeom prst="rect">
            <a:avLst/>
          </a:prstGeom>
          <a:noFill/>
          <a:ln>
            <a:noFill/>
          </a:ln>
        </p:spPr>
      </p:pic>
      <p:sp>
        <p:nvSpPr>
          <p:cNvPr id="18" name="テキスト ボックス 17"/>
          <p:cNvSpPr txBox="1"/>
          <p:nvPr/>
        </p:nvSpPr>
        <p:spPr>
          <a:xfrm>
            <a:off x="402909" y="3482146"/>
            <a:ext cx="121251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3399"/>
                </a:solidFill>
                <a:effectLst/>
                <a:uLnTx/>
                <a:uFillTx/>
                <a:latin typeface="Calibri" panose="020F0502020204030204"/>
                <a:ea typeface="游ゴシック" panose="020B0400000000000000" pitchFamily="50" charset="-128"/>
                <a:cs typeface="+mn-cs"/>
              </a:rPr>
              <a:t>相談事例</a:t>
            </a:r>
            <a:endParaRPr kumimoji="1" lang="ja-JP" altLang="en-US" sz="1800" b="1" i="0" u="none" strike="noStrike" kern="1200" cap="none" spc="0" normalizeH="0" baseline="0" noProof="0" dirty="0">
              <a:ln>
                <a:noFill/>
              </a:ln>
              <a:solidFill>
                <a:srgbClr val="003399"/>
              </a:solidFill>
              <a:effectLst/>
              <a:uLnTx/>
              <a:uFillTx/>
              <a:latin typeface="Calibri" panose="020F0502020204030204"/>
              <a:ea typeface="游ゴシック" panose="020B0400000000000000" pitchFamily="50" charset="-128"/>
              <a:cs typeface="+mn-cs"/>
            </a:endParaRPr>
          </a:p>
        </p:txBody>
      </p:sp>
      <p:sp>
        <p:nvSpPr>
          <p:cNvPr id="19" name="テキスト ボックス 18"/>
          <p:cNvSpPr txBox="1"/>
          <p:nvPr/>
        </p:nvSpPr>
        <p:spPr>
          <a:xfrm>
            <a:off x="402909" y="6445319"/>
            <a:ext cx="182681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3399"/>
                </a:solidFill>
                <a:effectLst/>
                <a:uLnTx/>
                <a:uFillTx/>
                <a:latin typeface="Calibri" panose="020F0502020204030204"/>
                <a:ea typeface="游ゴシック" panose="020B0400000000000000" pitchFamily="50" charset="-128"/>
                <a:cs typeface="+mn-cs"/>
              </a:rPr>
              <a:t>見守りポイント</a:t>
            </a:r>
            <a:endParaRPr kumimoji="1" lang="ja-JP" altLang="en-US" sz="1800" b="1" i="0" u="none" strike="noStrike" kern="1200" cap="none" spc="0" normalizeH="0" baseline="0" noProof="0" dirty="0">
              <a:ln>
                <a:noFill/>
              </a:ln>
              <a:solidFill>
                <a:srgbClr val="003399"/>
              </a:solidFill>
              <a:effectLst/>
              <a:uLnTx/>
              <a:uFillTx/>
              <a:latin typeface="Calibri" panose="020F0502020204030204"/>
              <a:ea typeface="游ゴシック" panose="020B0400000000000000" pitchFamily="50" charset="-128"/>
              <a:cs typeface="+mn-cs"/>
            </a:endParaRPr>
          </a:p>
        </p:txBody>
      </p:sp>
      <p:sp>
        <p:nvSpPr>
          <p:cNvPr id="20" name="テキスト ボックス 19"/>
          <p:cNvSpPr txBox="1"/>
          <p:nvPr/>
        </p:nvSpPr>
        <p:spPr>
          <a:xfrm>
            <a:off x="472439" y="8368001"/>
            <a:ext cx="182681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3399"/>
                </a:solidFill>
                <a:effectLst/>
                <a:uLnTx/>
                <a:uFillTx/>
                <a:latin typeface="Calibri" panose="020F0502020204030204"/>
                <a:ea typeface="游ゴシック" panose="020B0400000000000000" pitchFamily="50" charset="-128"/>
                <a:cs typeface="+mn-cs"/>
              </a:rPr>
              <a:t>アドバイス</a:t>
            </a:r>
            <a:endParaRPr kumimoji="1" lang="ja-JP" altLang="en-US" sz="1800" b="1" i="0" u="none" strike="noStrike" kern="1200" cap="none" spc="0" normalizeH="0" baseline="0" noProof="0" dirty="0">
              <a:ln>
                <a:noFill/>
              </a:ln>
              <a:solidFill>
                <a:srgbClr val="003399"/>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6345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3" name="正方形/長方形 62"/>
          <p:cNvSpPr/>
          <p:nvPr/>
        </p:nvSpPr>
        <p:spPr>
          <a:xfrm>
            <a:off x="0" y="0"/>
            <a:ext cx="7559675" cy="10691813"/>
          </a:xfrm>
          <a:prstGeom prst="rect">
            <a:avLst/>
          </a:prstGeom>
          <a:noFill/>
          <a:ln w="8890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42"/>
          <p:cNvSpPr txBox="1"/>
          <p:nvPr/>
        </p:nvSpPr>
        <p:spPr>
          <a:xfrm>
            <a:off x="247964" y="9346108"/>
            <a:ext cx="7063740" cy="1174012"/>
          </a:xfrm>
          <a:prstGeom prst="rect">
            <a:avLst/>
          </a:prstGeom>
          <a:solidFill>
            <a:schemeClr val="lt1"/>
          </a:solidFill>
          <a:ln w="22225" cmpd="sng">
            <a:solidFill>
              <a:srgbClr val="B4413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大阪府</a:t>
            </a: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消費生活</a:t>
            </a: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センタ</a:t>
            </a:r>
            <a:r>
              <a:rPr lang="ja-JP" altLang="en-US"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3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sz="12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6" name="図 65"/>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pic>
        <p:nvPicPr>
          <p:cNvPr id="75" name="図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30439" y="9460423"/>
            <a:ext cx="1511903" cy="946787"/>
          </a:xfrm>
          <a:prstGeom prst="rect">
            <a:avLst/>
          </a:prstGeom>
        </p:spPr>
      </p:pic>
      <p:grpSp>
        <p:nvGrpSpPr>
          <p:cNvPr id="4" name="グループ化 3"/>
          <p:cNvGrpSpPr/>
          <p:nvPr/>
        </p:nvGrpSpPr>
        <p:grpSpPr>
          <a:xfrm>
            <a:off x="4398358" y="8225295"/>
            <a:ext cx="3061427" cy="1030570"/>
            <a:chOff x="4408961" y="8236846"/>
            <a:chExt cx="3061427" cy="1030570"/>
          </a:xfrm>
        </p:grpSpPr>
        <p:grpSp>
          <p:nvGrpSpPr>
            <p:cNvPr id="35" name="グループ化 34"/>
            <p:cNvGrpSpPr/>
            <p:nvPr/>
          </p:nvGrpSpPr>
          <p:grpSpPr>
            <a:xfrm>
              <a:off x="4408961" y="8236846"/>
              <a:ext cx="3061427" cy="1017905"/>
              <a:chOff x="169771" y="374876"/>
              <a:chExt cx="2775248" cy="607218"/>
            </a:xfrm>
            <a:solidFill>
              <a:srgbClr val="00B0F0"/>
            </a:solidFill>
          </p:grpSpPr>
          <p:sp>
            <p:nvSpPr>
              <p:cNvPr id="36" name="角丸四角形 35"/>
              <p:cNvSpPr/>
              <p:nvPr/>
            </p:nvSpPr>
            <p:spPr>
              <a:xfrm>
                <a:off x="290894" y="374876"/>
                <a:ext cx="2508120" cy="607218"/>
              </a:xfrm>
              <a:prstGeom prst="roundRect">
                <a:avLst/>
              </a:prstGeom>
              <a:solidFill>
                <a:srgbClr val="C5554F"/>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フローチャート: 処理 36"/>
              <p:cNvSpPr/>
              <p:nvPr/>
            </p:nvSpPr>
            <p:spPr>
              <a:xfrm>
                <a:off x="169771" y="385533"/>
                <a:ext cx="2775248" cy="29598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sp>
          <p:nvSpPr>
            <p:cNvPr id="38" name="フローチャート: 処理 37"/>
            <p:cNvSpPr/>
            <p:nvPr/>
          </p:nvSpPr>
          <p:spPr>
            <a:xfrm>
              <a:off x="4546910" y="8583521"/>
              <a:ext cx="2769415"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grpSp>
        <p:nvGrpSpPr>
          <p:cNvPr id="2" name="グループ化 1"/>
          <p:cNvGrpSpPr/>
          <p:nvPr/>
        </p:nvGrpSpPr>
        <p:grpSpPr>
          <a:xfrm>
            <a:off x="4531970" y="7122815"/>
            <a:ext cx="2773752" cy="1026525"/>
            <a:chOff x="-220524" y="8232988"/>
            <a:chExt cx="2673442" cy="1026525"/>
          </a:xfrm>
        </p:grpSpPr>
        <p:sp>
          <p:nvSpPr>
            <p:cNvPr id="39" name="角丸四角形 38"/>
            <p:cNvSpPr/>
            <p:nvPr/>
          </p:nvSpPr>
          <p:spPr>
            <a:xfrm>
              <a:off x="-220524" y="8232988"/>
              <a:ext cx="2673442" cy="1014339"/>
            </a:xfrm>
            <a:prstGeom prst="roundRect">
              <a:avLst/>
            </a:prstGeom>
            <a:solidFill>
              <a:srgbClr val="FFFF81"/>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9428" y="8362408"/>
              <a:ext cx="1323507" cy="738664"/>
            </a:xfrm>
            <a:prstGeom prst="rect">
              <a:avLst/>
            </a:prstGeom>
            <a:noFill/>
          </p:spPr>
          <p:txBody>
            <a:bodyPr wrap="square" rtlCol="0">
              <a:spAutoFit/>
            </a:bodyPr>
            <a:lstStyle/>
            <a:p>
              <a:r>
                <a:rPr kumimoji="1" lang="ja-JP" altLang="en-US" sz="1400" b="1" dirty="0" smtClean="0">
                  <a:latin typeface="BIZ UDPゴシック" panose="020B0400000000000000" pitchFamily="50" charset="-128"/>
                  <a:ea typeface="BIZ UDPゴシック" panose="020B0400000000000000" pitchFamily="50" charset="-128"/>
                </a:rPr>
                <a:t>シニア向け</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消費生活情報</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サイト</a:t>
              </a:r>
              <a:r>
                <a:rPr kumimoji="1" lang="ja-JP" altLang="en-US" sz="1200" dirty="0" smtClean="0">
                  <a:latin typeface="BIZ UDPゴシック" panose="020B0400000000000000" pitchFamily="50" charset="-128"/>
                  <a:ea typeface="BIZ UDPゴシック" panose="020B0400000000000000" pitchFamily="50" charset="-128"/>
                </a:rPr>
                <a:t>はこちら→</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41" name="正方形/長方形 40"/>
            <p:cNvSpPr/>
            <p:nvPr/>
          </p:nvSpPr>
          <p:spPr>
            <a:xfrm>
              <a:off x="1388033" y="8283917"/>
              <a:ext cx="829205" cy="815178"/>
            </a:xfrm>
            <a:prstGeom prst="rect">
              <a:avLst/>
            </a:prstGeom>
            <a:solidFill>
              <a:srgbClr val="FFFF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hlinkClick r:id="rId6"/>
            </p:cNvPr>
            <p:cNvPicPr>
              <a:picLocks noChangeAspect="1"/>
            </p:cNvPicPr>
            <p:nvPr/>
          </p:nvPicPr>
          <p:blipFill>
            <a:blip r:embed="rId7"/>
            <a:stretch>
              <a:fillRect/>
            </a:stretch>
          </p:blipFill>
          <p:spPr>
            <a:xfrm>
              <a:off x="1423551" y="8310440"/>
              <a:ext cx="761103" cy="761102"/>
            </a:xfrm>
            <a:prstGeom prst="rect">
              <a:avLst/>
            </a:prstGeom>
          </p:spPr>
        </p:pic>
        <p:sp>
          <p:nvSpPr>
            <p:cNvPr id="42" name="テキスト ボックス 41"/>
            <p:cNvSpPr txBox="1"/>
            <p:nvPr/>
          </p:nvSpPr>
          <p:spPr>
            <a:xfrm>
              <a:off x="1461426" y="9028681"/>
              <a:ext cx="682420" cy="230832"/>
            </a:xfrm>
            <a:prstGeom prst="rect">
              <a:avLst/>
            </a:prstGeom>
            <a:noFill/>
          </p:spPr>
          <p:txBody>
            <a:bodyPr wrap="square" rtlCol="0">
              <a:spAutoFit/>
            </a:bodyPr>
            <a:lstStyle/>
            <a:p>
              <a:r>
                <a:rPr kumimoji="1" lang="ja-JP" altLang="en-US" sz="900" dirty="0" smtClean="0">
                  <a:latin typeface="BIZ UDPゴシック" panose="020B0400000000000000" pitchFamily="50" charset="-128"/>
                  <a:ea typeface="BIZ UDPゴシック" panose="020B0400000000000000" pitchFamily="50" charset="-128"/>
                </a:rPr>
                <a:t>大阪府</a:t>
              </a:r>
              <a:r>
                <a:rPr kumimoji="1" lang="en-US" altLang="ja-JP" sz="900" dirty="0" smtClean="0">
                  <a:latin typeface="BIZ UDPゴシック" panose="020B0400000000000000" pitchFamily="50" charset="-128"/>
                  <a:ea typeface="BIZ UDPゴシック" panose="020B0400000000000000" pitchFamily="50" charset="-128"/>
                </a:rPr>
                <a:t>HP</a:t>
              </a:r>
              <a:endParaRPr kumimoji="1" lang="ja-JP" altLang="en-US" sz="900" dirty="0">
                <a:latin typeface="BIZ UDPゴシック" panose="020B0400000000000000" pitchFamily="50" charset="-128"/>
                <a:ea typeface="BIZ UDPゴシック" panose="020B0400000000000000" pitchFamily="50" charset="-128"/>
              </a:endParaRPr>
            </a:p>
          </p:txBody>
        </p:sp>
      </p:grpSp>
      <p:grpSp>
        <p:nvGrpSpPr>
          <p:cNvPr id="3" name="グループ化 2"/>
          <p:cNvGrpSpPr/>
          <p:nvPr/>
        </p:nvGrpSpPr>
        <p:grpSpPr>
          <a:xfrm>
            <a:off x="239673" y="4536928"/>
            <a:ext cx="4179600" cy="4717823"/>
            <a:chOff x="246847" y="3425259"/>
            <a:chExt cx="4179600" cy="4717823"/>
          </a:xfrm>
        </p:grpSpPr>
        <p:sp>
          <p:nvSpPr>
            <p:cNvPr id="40" name="テキスト ボックス 72"/>
            <p:cNvSpPr txBox="1"/>
            <p:nvPr/>
          </p:nvSpPr>
          <p:spPr>
            <a:xfrm>
              <a:off x="259652" y="3814922"/>
              <a:ext cx="4158475" cy="4328160"/>
            </a:xfrm>
            <a:prstGeom prst="rect">
              <a:avLst/>
            </a:prstGeom>
            <a:solidFill>
              <a:schemeClr val="lt1"/>
            </a:solidFill>
            <a:ln w="28575">
              <a:solidFill>
                <a:srgbClr val="D2644B"/>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spcAft>
                  <a:spcPts val="0"/>
                </a:spcAft>
              </a:pPr>
              <a:r>
                <a:rPr lang="en-US" sz="1200" b="1" kern="100">
                  <a:ln>
                    <a:noFill/>
                  </a:ln>
                  <a:solidFill>
                    <a:srgbClr val="D02D20"/>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3" name="テキスト ボックス 71"/>
            <p:cNvSpPr txBox="1"/>
            <p:nvPr/>
          </p:nvSpPr>
          <p:spPr>
            <a:xfrm>
              <a:off x="246847" y="3425259"/>
              <a:ext cx="4179600" cy="389663"/>
            </a:xfrm>
            <a:prstGeom prst="rect">
              <a:avLst/>
            </a:prstGeom>
            <a:solidFill>
              <a:srgbClr val="D2644B"/>
            </a:solidFill>
            <a:ln w="6350">
              <a:solidFill>
                <a:srgbClr val="D2644B"/>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spcAft>
                  <a:spcPts val="0"/>
                </a:spcAft>
              </a:pPr>
              <a:r>
                <a:rPr lang="ja-JP" sz="1600" b="1" kern="100" dirty="0" smtClean="0">
                  <a:ln>
                    <a:noFill/>
                  </a:ln>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大阪府</a:t>
              </a:r>
              <a:r>
                <a:rPr lang="ja-JP" sz="1600" b="1" kern="100" dirty="0" smtClean="0">
                  <a:ln>
                    <a:noFill/>
                  </a:ln>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消費生活</a:t>
              </a:r>
              <a:r>
                <a:rPr lang="ja-JP" sz="1600" b="1" kern="100" dirty="0">
                  <a:ln>
                    <a:noFill/>
                  </a:ln>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センターからのお知らせ</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8" name="テキスト ボックス 21"/>
            <p:cNvSpPr txBox="1"/>
            <p:nvPr/>
          </p:nvSpPr>
          <p:spPr>
            <a:xfrm>
              <a:off x="830763" y="4395356"/>
              <a:ext cx="2970521" cy="5321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600"/>
                </a:lnSpc>
                <a:spcAft>
                  <a:spcPts val="0"/>
                </a:spcAft>
              </a:pPr>
              <a:r>
                <a:rPr lang="ja-JP" sz="1400" b="1" kern="10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大阪府消費者</a:t>
              </a:r>
              <a:r>
                <a:rPr lang="ja-JP" sz="1400" b="1" kern="100" dirty="0" smtClean="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フェア</a:t>
              </a:r>
              <a:r>
                <a:rPr lang="en-US" altLang="ja-JP" sz="1400" b="1" kern="100" dirty="0" smtClean="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2022</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altLang="en-US" sz="1200" b="1" kern="100" dirty="0" smtClean="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～今こそ見直そう、私たちの消費生活～</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9" name="テキスト ボックス 8"/>
            <p:cNvSpPr txBox="1"/>
            <p:nvPr/>
          </p:nvSpPr>
          <p:spPr>
            <a:xfrm>
              <a:off x="466771" y="4946123"/>
              <a:ext cx="3773036" cy="82088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持続可能でよりよい社会を実現するための</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、くらし</a:t>
              </a: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の知恵や</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、消費</a:t>
              </a: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生活に関する情報</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がいっぱい！</a:t>
              </a:r>
              <a:r>
                <a:rPr lang="ja-JP" altLang="en-US"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新型コロナウイルスの感染拡大や物価高騰など社会環境が変化し、私たちの生活に影響を及ぼしている今こそ、消費生活を見直してみませんか</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9" name="グループ化 8"/>
            <p:cNvGrpSpPr/>
            <p:nvPr/>
          </p:nvGrpSpPr>
          <p:grpSpPr>
            <a:xfrm>
              <a:off x="957170" y="5788472"/>
              <a:ext cx="2763438" cy="266700"/>
              <a:chOff x="894940" y="5873562"/>
              <a:chExt cx="2763438" cy="266700"/>
            </a:xfrm>
          </p:grpSpPr>
          <p:sp>
            <p:nvSpPr>
              <p:cNvPr id="51" name="テキスト ボックス 91"/>
              <p:cNvSpPr txBox="1"/>
              <p:nvPr/>
            </p:nvSpPr>
            <p:spPr>
              <a:xfrm>
                <a:off x="944577" y="5883619"/>
                <a:ext cx="619125" cy="228600"/>
              </a:xfrm>
              <a:prstGeom prst="rect">
                <a:avLst/>
              </a:prstGeom>
              <a:solidFill>
                <a:srgbClr val="D2644B"/>
              </a:solidFill>
              <a:ln w="6350">
                <a:solidFill>
                  <a:srgbClr val="D2644B"/>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1050" kern="100" dirty="0">
                    <a:solidFill>
                      <a:srgbClr val="FFFFFF"/>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2"/>
              <p:cNvSpPr txBox="1"/>
              <p:nvPr/>
            </p:nvSpPr>
            <p:spPr>
              <a:xfrm>
                <a:off x="894940" y="5873562"/>
                <a:ext cx="2763438" cy="2667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smtClean="0">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配信期間</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　１１月</a:t>
                </a:r>
                <a:r>
                  <a:rPr lang="ja-JP" altLang="en-US"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５</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日</a:t>
                </a: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（土）～</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１２月</a:t>
                </a:r>
                <a:r>
                  <a:rPr lang="ja-JP" altLang="en-US"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９</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日（</a:t>
                </a:r>
                <a:r>
                  <a:rPr lang="ja-JP" altLang="en-US"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金</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pic>
          <p:nvPicPr>
            <p:cNvPr id="3074" name="Picture 2" descr="fruit.png (1000×71)"/>
            <p:cNvPicPr>
              <a:picLocks noChangeAspect="1" noChangeArrowheads="1"/>
            </p:cNvPicPr>
            <p:nvPr/>
          </p:nvPicPr>
          <p:blipFill rotWithShape="1">
            <a:blip r:embed="rId8">
              <a:extLst>
                <a:ext uri="{28A0092B-C50C-407E-A947-70E740481C1C}">
                  <a14:useLocalDpi xmlns:a14="http://schemas.microsoft.com/office/drawing/2010/main" val="0"/>
                </a:ext>
              </a:extLst>
            </a:blip>
            <a:srcRect r="30640"/>
            <a:stretch/>
          </p:blipFill>
          <p:spPr bwMode="auto">
            <a:xfrm>
              <a:off x="368536" y="7649699"/>
              <a:ext cx="3921078" cy="401382"/>
            </a:xfrm>
            <a:prstGeom prst="rect">
              <a:avLst/>
            </a:prstGeom>
            <a:noFill/>
            <a:extLst>
              <a:ext uri="{909E8E84-426E-40DD-AFC4-6F175D3DCCD1}">
                <a14:hiddenFill xmlns:a14="http://schemas.microsoft.com/office/drawing/2010/main">
                  <a:solidFill>
                    <a:srgbClr val="FFFFFF"/>
                  </a:solidFill>
                </a14:hiddenFill>
              </a:ext>
            </a:extLst>
          </p:spPr>
        </p:pic>
        <p:sp>
          <p:nvSpPr>
            <p:cNvPr id="21" name="角丸四角形吹き出し 20"/>
            <p:cNvSpPr/>
            <p:nvPr/>
          </p:nvSpPr>
          <p:spPr>
            <a:xfrm>
              <a:off x="556692" y="4032670"/>
              <a:ext cx="1147879" cy="288519"/>
            </a:xfrm>
            <a:prstGeom prst="wedgeRoundRectCallout">
              <a:avLst>
                <a:gd name="adj1" fmla="val -8663"/>
                <a:gd name="adj2" fmla="val 77476"/>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latin typeface="BIZ UDPゴシック" panose="020B0400000000000000" pitchFamily="50" charset="-128"/>
                  <a:ea typeface="BIZ UDPゴシック" panose="020B0400000000000000" pitchFamily="50" charset="-128"/>
                </a:rPr>
                <a:t>楽しく学ぼう！</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pic>
          <p:nvPicPr>
            <p:cNvPr id="23" name="図 22">
              <a:hlinkClick r:id="rId9"/>
            </p:cNvPr>
            <p:cNvPicPr>
              <a:picLocks noChangeAspect="1"/>
            </p:cNvPicPr>
            <p:nvPr/>
          </p:nvPicPr>
          <p:blipFill rotWithShape="1">
            <a:blip r:embed="rId10"/>
            <a:srcRect l="7630" t="7441" r="7661" b="8108"/>
            <a:stretch/>
          </p:blipFill>
          <p:spPr>
            <a:xfrm>
              <a:off x="3142537" y="6654646"/>
              <a:ext cx="783432" cy="781050"/>
            </a:xfrm>
            <a:prstGeom prst="rect">
              <a:avLst/>
            </a:prstGeom>
          </p:spPr>
        </p:pic>
        <p:grpSp>
          <p:nvGrpSpPr>
            <p:cNvPr id="10" name="グループ化 9"/>
            <p:cNvGrpSpPr/>
            <p:nvPr/>
          </p:nvGrpSpPr>
          <p:grpSpPr>
            <a:xfrm>
              <a:off x="541784" y="6308119"/>
              <a:ext cx="2355414" cy="1110068"/>
              <a:chOff x="423937" y="6367060"/>
              <a:chExt cx="2355414" cy="1110068"/>
            </a:xfrm>
          </p:grpSpPr>
          <p:sp>
            <p:nvSpPr>
              <p:cNvPr id="52" name="雲 51"/>
              <p:cNvSpPr/>
              <p:nvPr/>
            </p:nvSpPr>
            <p:spPr>
              <a:xfrm rot="10800000">
                <a:off x="423937" y="6367060"/>
                <a:ext cx="2355414" cy="1110068"/>
              </a:xfrm>
              <a:prstGeom prst="cloud">
                <a:avLst/>
              </a:prstGeom>
              <a:solidFill>
                <a:schemeClr val="accent4">
                  <a:alpha val="73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3" name="テキスト ボックス 26"/>
              <p:cNvSpPr txBox="1"/>
              <p:nvPr/>
            </p:nvSpPr>
            <p:spPr>
              <a:xfrm rot="21444349">
                <a:off x="566723" y="6690965"/>
                <a:ext cx="2110440" cy="5985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アンケートに回答していただくと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抽選でプレゼントが当たります！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ぜひご参加ください！</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46" name="角丸四角形 45"/>
            <p:cNvSpPr/>
            <p:nvPr/>
          </p:nvSpPr>
          <p:spPr>
            <a:xfrm>
              <a:off x="345753" y="3913703"/>
              <a:ext cx="3975225" cy="4155212"/>
            </a:xfrm>
            <a:prstGeom prst="roundRect">
              <a:avLst>
                <a:gd name="adj" fmla="val 6365"/>
              </a:avLst>
            </a:prstGeom>
            <a:noFill/>
            <a:ln w="158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テキスト ボックス 26"/>
            <p:cNvSpPr txBox="1"/>
            <p:nvPr/>
          </p:nvSpPr>
          <p:spPr>
            <a:xfrm>
              <a:off x="3176751" y="7393427"/>
              <a:ext cx="715003" cy="230832"/>
            </a:xfrm>
            <a:prstGeom prst="rect">
              <a:avLst/>
            </a:prstGeom>
            <a:noFill/>
          </p:spPr>
          <p:txBody>
            <a:bodyPr wrap="square" rtlCol="0">
              <a:spAutoFit/>
            </a:bodyPr>
            <a:lstStyle/>
            <a:p>
              <a:r>
                <a:rPr kumimoji="1" lang="ja-JP" altLang="en-US" sz="900" dirty="0" smtClean="0">
                  <a:latin typeface="BIZ UDPゴシック" panose="020B0400000000000000" pitchFamily="50" charset="-128"/>
                  <a:ea typeface="BIZ UDPゴシック" panose="020B0400000000000000" pitchFamily="50" charset="-128"/>
                </a:rPr>
                <a:t>大阪府</a:t>
              </a:r>
              <a:r>
                <a:rPr kumimoji="1" lang="en-US" altLang="ja-JP" sz="900" dirty="0" smtClean="0">
                  <a:latin typeface="BIZ UDPゴシック" panose="020B0400000000000000" pitchFamily="50" charset="-128"/>
                  <a:ea typeface="BIZ UDPゴシック" panose="020B0400000000000000" pitchFamily="50" charset="-128"/>
                </a:rPr>
                <a:t>HP</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a:xfrm>
              <a:off x="2871181" y="6251414"/>
              <a:ext cx="1368625" cy="415498"/>
            </a:xfrm>
            <a:prstGeom prst="rect">
              <a:avLst/>
            </a:prstGeom>
            <a:noFill/>
          </p:spPr>
          <p:txBody>
            <a:bodyPr wrap="square" rtlCol="0">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参加はこちらから</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smtClean="0">
                  <a:latin typeface="BIZ UDPゴシック" panose="020B0400000000000000" pitchFamily="50" charset="-128"/>
                  <a:ea typeface="BIZ UDPゴシック" panose="020B0400000000000000" pitchFamily="50" charset="-128"/>
                </a:rPr>
                <a:t>↓↓↓</a:t>
              </a:r>
              <a:endParaRPr kumimoji="1" lang="en-US" altLang="ja-JP" sz="1050" dirty="0" smtClean="0">
                <a:latin typeface="BIZ UDPゴシック" panose="020B0400000000000000" pitchFamily="50" charset="-128"/>
                <a:ea typeface="BIZ UDPゴシック" panose="020B0400000000000000" pitchFamily="50" charset="-128"/>
              </a:endParaRPr>
            </a:p>
          </p:txBody>
        </p:sp>
      </p:grpSp>
      <p:grpSp>
        <p:nvGrpSpPr>
          <p:cNvPr id="5" name="グループ化 4"/>
          <p:cNvGrpSpPr/>
          <p:nvPr/>
        </p:nvGrpSpPr>
        <p:grpSpPr>
          <a:xfrm>
            <a:off x="4547210" y="4542951"/>
            <a:ext cx="2846534" cy="2476479"/>
            <a:chOff x="4565156" y="4542951"/>
            <a:chExt cx="2846534" cy="2476479"/>
          </a:xfrm>
        </p:grpSpPr>
        <p:sp>
          <p:nvSpPr>
            <p:cNvPr id="69" name="テキスト ボックス 100"/>
            <p:cNvSpPr txBox="1"/>
            <p:nvPr/>
          </p:nvSpPr>
          <p:spPr>
            <a:xfrm>
              <a:off x="4566816" y="4542951"/>
              <a:ext cx="2744887" cy="2476479"/>
            </a:xfrm>
            <a:prstGeom prst="rect">
              <a:avLst/>
            </a:prstGeom>
            <a:solidFill>
              <a:schemeClr val="lt1"/>
            </a:solidFill>
            <a:ln w="19050">
              <a:solidFill>
                <a:srgbClr val="B4413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000"/>
                </a:lnSpc>
                <a:spcAft>
                  <a:spcPts val="0"/>
                </a:spcAft>
              </a:pPr>
              <a:r>
                <a:rPr lang="en-US" sz="1600" kern="100">
                  <a:ln w="9525" cap="rnd" cmpd="sng" algn="ctr">
                    <a:solidFill>
                      <a:srgbClr val="000000"/>
                    </a:solidFill>
                    <a:prstDash val="solid"/>
                    <a:bevel/>
                  </a:ln>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0" name="テキスト ボックス 62"/>
            <p:cNvSpPr txBox="1"/>
            <p:nvPr/>
          </p:nvSpPr>
          <p:spPr>
            <a:xfrm>
              <a:off x="4566815" y="4557982"/>
              <a:ext cx="2738907" cy="55778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b="1" kern="100" dirty="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その</a:t>
              </a:r>
              <a:r>
                <a:rPr lang="ja-JP"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香り</a:t>
              </a:r>
              <a:r>
                <a:rPr lang="ja-JP" altLang="en-US"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困って</a:t>
              </a:r>
              <a:r>
                <a:rPr lang="ja-JP" sz="1400" b="1" kern="100" dirty="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いる人がいるか</a:t>
              </a:r>
              <a:r>
                <a:rPr lang="ja-JP"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も</a:t>
              </a:r>
              <a:r>
                <a:rPr lang="ja-JP" altLang="en-US" sz="1400" b="1" kern="100" dirty="0" smtClean="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50" kern="100" dirty="0">
                <a:effectLst>
                  <a:glow rad="101600">
                    <a:schemeClr val="accent4">
                      <a:satMod val="175000"/>
                      <a:alpha val="40000"/>
                    </a:schemeClr>
                  </a:glow>
                </a:effectLst>
                <a:latin typeface="BIZ UDPゴシック" panose="020B0400000000000000" pitchFamily="50" charset="-128"/>
                <a:ea typeface="ＭＳ 明朝" panose="02020609040205080304" pitchFamily="17" charset="-128"/>
                <a:cs typeface="Times New Roman" panose="02020603050405020304" pitchFamily="18" charset="0"/>
              </a:endParaRPr>
            </a:p>
          </p:txBody>
        </p:sp>
        <p:sp>
          <p:nvSpPr>
            <p:cNvPr id="71" name="テキスト ボックス 63"/>
            <p:cNvSpPr txBox="1"/>
            <p:nvPr/>
          </p:nvSpPr>
          <p:spPr>
            <a:xfrm>
              <a:off x="4576273" y="5074870"/>
              <a:ext cx="2744887" cy="9731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柔軟剤などの香りで頭痛や吐き気がするという相談があります</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。香り</a:t>
              </a: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の強さの感じ方には個人差があります。使用量の目安などを参考に、周囲の方にもご配慮いただきながらお使いください。</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72" name="図 71"/>
            <p:cNvPicPr/>
            <p:nvPr/>
          </p:nvPicPr>
          <p:blipFill rotWithShape="1">
            <a:blip r:embed="rId11">
              <a:extLst>
                <a:ext uri="{28A0092B-C50C-407E-A947-70E740481C1C}">
                  <a14:useLocalDpi xmlns:a14="http://schemas.microsoft.com/office/drawing/2010/main" val="0"/>
                </a:ext>
              </a:extLst>
            </a:blip>
            <a:srcRect l="4274" t="4881" r="5381" b="5314"/>
            <a:stretch/>
          </p:blipFill>
          <p:spPr bwMode="auto">
            <a:xfrm>
              <a:off x="6313262" y="5951824"/>
              <a:ext cx="866775" cy="861060"/>
            </a:xfrm>
            <a:prstGeom prst="rect">
              <a:avLst/>
            </a:prstGeom>
            <a:noFill/>
            <a:ln>
              <a:noFill/>
            </a:ln>
            <a:extLst>
              <a:ext uri="{53640926-AAD7-44D8-BBD7-CCE9431645EC}">
                <a14:shadowObscured xmlns:a14="http://schemas.microsoft.com/office/drawing/2010/main"/>
              </a:ext>
            </a:extLst>
          </p:spPr>
        </p:pic>
        <p:pic>
          <p:nvPicPr>
            <p:cNvPr id="1026" name="Picture 2" descr="柔軟剤のイラスト"/>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174619">
              <a:off x="5071893" y="5909324"/>
              <a:ext cx="1217536" cy="10836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消臭剤・芳香剤のスプレーのイラスト"/>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19896414">
              <a:off x="4565156" y="6111269"/>
              <a:ext cx="895156" cy="881728"/>
            </a:xfrm>
            <a:prstGeom prst="rect">
              <a:avLst/>
            </a:prstGeom>
            <a:noFill/>
            <a:extLst>
              <a:ext uri="{909E8E84-426E-40DD-AFC4-6F175D3DCCD1}">
                <a14:hiddenFill xmlns:a14="http://schemas.microsoft.com/office/drawing/2010/main">
                  <a:solidFill>
                    <a:srgbClr val="FFFFFF"/>
                  </a:solidFill>
                </a14:hiddenFill>
              </a:ext>
            </a:extLst>
          </p:spPr>
        </p:pic>
        <p:sp>
          <p:nvSpPr>
            <p:cNvPr id="44" name="テキスト ボックス 43"/>
            <p:cNvSpPr txBox="1"/>
            <p:nvPr/>
          </p:nvSpPr>
          <p:spPr>
            <a:xfrm>
              <a:off x="6152787" y="6766058"/>
              <a:ext cx="1258903" cy="215444"/>
            </a:xfrm>
            <a:prstGeom prst="rect">
              <a:avLst/>
            </a:prstGeom>
            <a:noFill/>
          </p:spPr>
          <p:txBody>
            <a:bodyPr wrap="square" rtlCol="0">
              <a:spAutoFit/>
            </a:bodyPr>
            <a:lstStyle/>
            <a:p>
              <a:r>
                <a:rPr kumimoji="1" lang="ja-JP" altLang="en-US" sz="800" dirty="0" smtClean="0">
                  <a:latin typeface="BIZ UDPゴシック" panose="020B0400000000000000" pitchFamily="50" charset="-128"/>
                  <a:ea typeface="BIZ UDPゴシック" panose="020B0400000000000000" pitchFamily="50" charset="-128"/>
                </a:rPr>
                <a:t>消費者庁</a:t>
              </a:r>
              <a:r>
                <a:rPr kumimoji="1" lang="en-US" altLang="ja-JP" sz="800" dirty="0" smtClean="0">
                  <a:latin typeface="BIZ UDPゴシック" panose="020B0400000000000000" pitchFamily="50" charset="-128"/>
                  <a:ea typeface="BIZ UDPゴシック" panose="020B0400000000000000" pitchFamily="50" charset="-128"/>
                </a:rPr>
                <a:t>HP</a:t>
              </a:r>
              <a:r>
                <a:rPr kumimoji="1" lang="ja-JP" altLang="en-US" sz="800" dirty="0" smtClean="0">
                  <a:latin typeface="BIZ UDPゴシック" panose="020B0400000000000000" pitchFamily="50" charset="-128"/>
                  <a:ea typeface="BIZ UDPゴシック" panose="020B0400000000000000" pitchFamily="50" charset="-128"/>
                </a:rPr>
                <a:t>（ポスター）</a:t>
              </a:r>
              <a:endParaRPr kumimoji="1" lang="ja-JP" altLang="en-US" sz="800" dirty="0">
                <a:latin typeface="BIZ UDPゴシック" panose="020B0400000000000000" pitchFamily="50" charset="-128"/>
                <a:ea typeface="BIZ UDPゴシック" panose="020B0400000000000000" pitchFamily="50" charset="-128"/>
              </a:endParaRPr>
            </a:p>
          </p:txBody>
        </p:sp>
      </p:grpSp>
      <p:sp>
        <p:nvSpPr>
          <p:cNvPr id="45" name="テキスト ボックス 72"/>
          <p:cNvSpPr txBox="1"/>
          <p:nvPr/>
        </p:nvSpPr>
        <p:spPr>
          <a:xfrm>
            <a:off x="247352" y="327660"/>
            <a:ext cx="7040424" cy="4117412"/>
          </a:xfrm>
          <a:prstGeom prst="rect">
            <a:avLst/>
          </a:prstGeom>
          <a:solidFill>
            <a:schemeClr val="lt1"/>
          </a:solidFill>
          <a:ln w="28575">
            <a:solidFill>
              <a:srgbClr val="D2644B"/>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spcAft>
                <a:spcPts val="0"/>
              </a:spcAft>
            </a:pPr>
            <a:r>
              <a:rPr lang="en-US" sz="1200" b="1" kern="100">
                <a:ln>
                  <a:noFill/>
                </a:ln>
                <a:solidFill>
                  <a:srgbClr val="D02D20"/>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7" name="横巻き 46"/>
          <p:cNvSpPr/>
          <p:nvPr/>
        </p:nvSpPr>
        <p:spPr>
          <a:xfrm>
            <a:off x="918293" y="40189"/>
            <a:ext cx="5698542" cy="588227"/>
          </a:xfrm>
          <a:prstGeom prst="horizontalScroll">
            <a:avLst/>
          </a:prstGeom>
          <a:solidFill>
            <a:srgbClr val="C0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kern="100" dirty="0" smtClean="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悪質な住宅リフォームの訪問販売</a:t>
            </a:r>
            <a:r>
              <a:rPr lang="ja-JP" sz="2000" kern="100" dirty="0" smtClean="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に</a:t>
            </a:r>
            <a:r>
              <a:rPr lang="ja-JP"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ご注意！</a:t>
            </a:r>
            <a:endParaRPr lang="ja-JP" sz="1050" kern="100" dirty="0">
              <a:effectLst/>
              <a:ea typeface="ＭＳ 明朝" panose="02020609040205080304" pitchFamily="17" charset="-128"/>
              <a:cs typeface="Times New Roman" panose="02020603050405020304" pitchFamily="18" charset="0"/>
            </a:endParaRPr>
          </a:p>
        </p:txBody>
      </p:sp>
      <p:sp>
        <p:nvSpPr>
          <p:cNvPr id="8" name="テキスト ボックス 7"/>
          <p:cNvSpPr txBox="1"/>
          <p:nvPr/>
        </p:nvSpPr>
        <p:spPr>
          <a:xfrm>
            <a:off x="1567871" y="754973"/>
            <a:ext cx="5601840" cy="914848"/>
          </a:xfrm>
          <a:prstGeom prst="rect">
            <a:avLst/>
          </a:prstGeom>
          <a:noFill/>
          <a:ln w="12700">
            <a:solidFill>
              <a:schemeClr val="tx1"/>
            </a:solidFill>
          </a:ln>
        </p:spPr>
        <p:txBody>
          <a:bodyPr wrap="square" tIns="144000" rtlCol="0">
            <a:spAutoFit/>
          </a:bodyPr>
          <a:lstStyle/>
          <a:p>
            <a:r>
              <a:rPr kumimoji="1" lang="ja-JP" altLang="en-US" sz="1050" dirty="0" smtClean="0">
                <a:latin typeface="BIZ UDPゴシック" panose="020B0400000000000000" pitchFamily="50" charset="-128"/>
                <a:ea typeface="BIZ UDPゴシック" panose="020B0400000000000000" pitchFamily="50" charset="-128"/>
              </a:rPr>
              <a:t>・２年前リフォーム</a:t>
            </a:r>
            <a:r>
              <a:rPr kumimoji="1" lang="ja-JP" altLang="en-US" sz="1050" dirty="0" smtClean="0">
                <a:latin typeface="BIZ UDPゴシック" panose="020B0400000000000000" pitchFamily="50" charset="-128"/>
                <a:ea typeface="BIZ UDPゴシック" panose="020B0400000000000000" pitchFamily="50" charset="-128"/>
              </a:rPr>
              <a:t>工事をした業者が突然訪問</a:t>
            </a:r>
            <a:r>
              <a:rPr kumimoji="1" lang="ja-JP" altLang="en-US" sz="1050" dirty="0" smtClean="0">
                <a:latin typeface="BIZ UDPゴシック" panose="020B0400000000000000" pitchFamily="50" charset="-128"/>
                <a:ea typeface="BIZ UDPゴシック" panose="020B0400000000000000" pitchFamily="50" charset="-128"/>
              </a:rPr>
              <a:t>してきて、</a:t>
            </a:r>
            <a:r>
              <a:rPr kumimoji="1" lang="ja-JP" altLang="en-US" sz="1050" dirty="0" smtClean="0">
                <a:latin typeface="BIZ UDPゴシック" panose="020B0400000000000000" pitchFamily="50" charset="-128"/>
                <a:ea typeface="BIZ UDPゴシック" panose="020B0400000000000000" pitchFamily="50" charset="-128"/>
              </a:rPr>
              <a:t>床下の基礎が割れているので工事</a:t>
            </a:r>
            <a:r>
              <a:rPr kumimoji="1" lang="ja-JP" altLang="en-US" sz="1050" dirty="0" smtClean="0">
                <a:latin typeface="BIZ UDPゴシック" panose="020B0400000000000000" pitchFamily="50" charset="-128"/>
                <a:ea typeface="BIZ UDPゴシック" panose="020B0400000000000000" pitchFamily="50" charset="-128"/>
              </a:rPr>
              <a:t>が</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必要</a:t>
            </a:r>
            <a:r>
              <a:rPr kumimoji="1" lang="ja-JP" altLang="en-US" sz="1050" dirty="0" smtClean="0">
                <a:latin typeface="BIZ UDPゴシック" panose="020B0400000000000000" pitchFamily="50" charset="-128"/>
                <a:ea typeface="BIZ UDPゴシック" panose="020B0400000000000000" pitchFamily="50" charset="-128"/>
              </a:rPr>
              <a:t>だ</a:t>
            </a:r>
            <a:r>
              <a:rPr kumimoji="1" lang="ja-JP" altLang="en-US" sz="1050" dirty="0" smtClean="0">
                <a:latin typeface="BIZ UDPゴシック" panose="020B0400000000000000" pitchFamily="50" charset="-128"/>
                <a:ea typeface="BIZ UDPゴシック" panose="020B0400000000000000" pitchFamily="50" charset="-128"/>
              </a:rPr>
              <a:t>と言われ</a:t>
            </a:r>
            <a:r>
              <a:rPr kumimoji="1" lang="ja-JP" altLang="en-US" sz="1050" dirty="0">
                <a:latin typeface="BIZ UDPゴシック" panose="020B0400000000000000" pitchFamily="50" charset="-128"/>
                <a:ea typeface="BIZ UDPゴシック" panose="020B0400000000000000" pitchFamily="50" charset="-128"/>
              </a:rPr>
              <a:t>た。</a:t>
            </a:r>
            <a:r>
              <a:rPr kumimoji="1" lang="ja-JP" altLang="en-US" sz="1050" dirty="0" smtClean="0">
                <a:latin typeface="BIZ UDPゴシック" panose="020B0400000000000000" pitchFamily="50" charset="-128"/>
                <a:ea typeface="BIZ UDPゴシック" panose="020B0400000000000000" pitchFamily="50" charset="-128"/>
              </a:rPr>
              <a:t>工事</a:t>
            </a:r>
            <a:r>
              <a:rPr kumimoji="1" lang="ja-JP" altLang="en-US" sz="1050" dirty="0" smtClean="0">
                <a:latin typeface="BIZ UDPゴシック" panose="020B0400000000000000" pitchFamily="50" charset="-128"/>
                <a:ea typeface="BIZ UDPゴシック" panose="020B0400000000000000" pitchFamily="50" charset="-128"/>
              </a:rPr>
              <a:t>の契約をしてしまったが、クーリング・オフしたい。</a:t>
            </a:r>
            <a:endParaRPr kumimoji="1" lang="en-US" altLang="ja-JP" sz="1050" dirty="0" smtClean="0">
              <a:latin typeface="BIZ UDPゴシック" panose="020B0400000000000000" pitchFamily="50" charset="-128"/>
              <a:ea typeface="BIZ UDPゴシック" panose="020B0400000000000000" pitchFamily="50" charset="-128"/>
            </a:endParaRPr>
          </a:p>
          <a:p>
            <a:endParaRPr kumimoji="1" lang="en-US" altLang="ja-JP" sz="50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・訪ねてきた業者に外壁の水漏れを指摘され工事を依頼した。工事終了後、屋根</a:t>
            </a:r>
            <a:r>
              <a:rPr kumimoji="1" lang="ja-JP" altLang="en-US" sz="1050" dirty="0" smtClean="0">
                <a:latin typeface="BIZ UDPゴシック" panose="020B0400000000000000" pitchFamily="50" charset="-128"/>
                <a:ea typeface="BIZ UDPゴシック" panose="020B0400000000000000" pitchFamily="50" charset="-128"/>
              </a:rPr>
              <a:t>も工事が必要</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だと</a:t>
            </a:r>
            <a:r>
              <a:rPr kumimoji="1" lang="ja-JP" altLang="en-US" sz="1050" dirty="0" smtClean="0">
                <a:latin typeface="BIZ UDPゴシック" panose="020B0400000000000000" pitchFamily="50" charset="-128"/>
                <a:ea typeface="BIZ UDPゴシック" panose="020B0400000000000000" pitchFamily="50" charset="-128"/>
              </a:rPr>
              <a:t>、見積もりを見せられ</a:t>
            </a:r>
            <a:r>
              <a:rPr kumimoji="1" lang="ja-JP" altLang="en-US" sz="1050" dirty="0" smtClean="0">
                <a:latin typeface="BIZ UDPゴシック" panose="020B0400000000000000" pitchFamily="50" charset="-128"/>
                <a:ea typeface="BIZ UDPゴシック" panose="020B0400000000000000" pitchFamily="50" charset="-128"/>
              </a:rPr>
              <a:t>、高額な工事</a:t>
            </a:r>
            <a:r>
              <a:rPr kumimoji="1" lang="ja-JP" altLang="en-US" sz="1050" dirty="0" smtClean="0">
                <a:latin typeface="BIZ UDPゴシック" panose="020B0400000000000000" pitchFamily="50" charset="-128"/>
                <a:ea typeface="BIZ UDPゴシック" panose="020B0400000000000000" pitchFamily="50" charset="-128"/>
              </a:rPr>
              <a:t>の契約をしてしまったが、解約したい。</a:t>
            </a:r>
            <a:endParaRPr kumimoji="1" lang="ja-JP" altLang="en-US" sz="1050" dirty="0">
              <a:latin typeface="BIZ UDPゴシック" panose="020B0400000000000000" pitchFamily="50" charset="-128"/>
              <a:ea typeface="BIZ UDPゴシック" panose="020B0400000000000000" pitchFamily="50" charset="-128"/>
            </a:endParaRPr>
          </a:p>
        </p:txBody>
      </p:sp>
      <p:pic>
        <p:nvPicPr>
          <p:cNvPr id="11" name="Picture 2" descr="リフォーム詐欺のイラスト"/>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8720" y="234404"/>
            <a:ext cx="1455511" cy="1455511"/>
          </a:xfrm>
          <a:prstGeom prst="rect">
            <a:avLst/>
          </a:prstGeom>
          <a:noFill/>
          <a:extLst>
            <a:ext uri="{909E8E84-426E-40DD-AFC4-6F175D3DCCD1}">
              <a14:hiddenFill xmlns:a14="http://schemas.microsoft.com/office/drawing/2010/main">
                <a:solidFill>
                  <a:srgbClr val="FFFFFF"/>
                </a:solidFill>
              </a14:hiddenFill>
            </a:ext>
          </a:extLst>
        </p:spPr>
      </p:pic>
      <p:sp>
        <p:nvSpPr>
          <p:cNvPr id="56" name="角丸四角形 55"/>
          <p:cNvSpPr/>
          <p:nvPr/>
        </p:nvSpPr>
        <p:spPr>
          <a:xfrm>
            <a:off x="1672415" y="633310"/>
            <a:ext cx="983334" cy="245611"/>
          </a:xfrm>
          <a:prstGeom prst="round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FFFFFF"/>
                </a:solidFill>
                <a:effectLst/>
                <a:ea typeface="BIZ UDPゴシック" panose="020B0400000000000000" pitchFamily="50" charset="-128"/>
                <a:cs typeface="Times New Roman" panose="02020603050405020304" pitchFamily="18" charset="0"/>
              </a:rPr>
              <a:t>相談事例</a:t>
            </a:r>
            <a:endParaRPr lang="ja-JP" sz="1000" kern="100" dirty="0">
              <a:effectLst/>
              <a:ea typeface="ＭＳ 明朝" panose="02020609040205080304" pitchFamily="17" charset="-128"/>
              <a:cs typeface="Times New Roman" panose="02020603050405020304" pitchFamily="18" charset="0"/>
            </a:endParaRPr>
          </a:p>
        </p:txBody>
      </p:sp>
      <p:sp>
        <p:nvSpPr>
          <p:cNvPr id="12" name="角丸四角形 11"/>
          <p:cNvSpPr/>
          <p:nvPr/>
        </p:nvSpPr>
        <p:spPr>
          <a:xfrm>
            <a:off x="360063" y="1807861"/>
            <a:ext cx="6147418" cy="2548157"/>
          </a:xfrm>
          <a:prstGeom prst="roundRect">
            <a:avLst/>
          </a:prstGeom>
          <a:solidFill>
            <a:schemeClr val="accent4">
              <a:lumMod val="20000"/>
              <a:lumOff val="80000"/>
            </a:schemeClr>
          </a:solidFill>
          <a:ln w="12700">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51655" y="1986947"/>
            <a:ext cx="6226573" cy="2285241"/>
          </a:xfrm>
          <a:prstGeom prst="rect">
            <a:avLst/>
          </a:prstGeom>
          <a:noFill/>
          <a:ln>
            <a:noFill/>
          </a:ln>
        </p:spPr>
        <p:txBody>
          <a:bodyPr wrap="square" rtlCol="0">
            <a:spAutoFit/>
          </a:bodyPr>
          <a:lstStyle/>
          <a:p>
            <a:r>
              <a:rPr kumimoji="1" lang="ja-JP" altLang="en-US" sz="1100" b="1" dirty="0" smtClean="0">
                <a:latin typeface="BIZ UDPゴシック" panose="020B0400000000000000" pitchFamily="50" charset="-128"/>
                <a:ea typeface="BIZ UDPゴシック" panose="020B0400000000000000" pitchFamily="50" charset="-128"/>
              </a:rPr>
              <a:t>○勧誘を受けた場合は、その場で即決しないようにしましょう！</a:t>
            </a:r>
            <a:endParaRPr kumimoji="1" lang="en-US" altLang="ja-JP" sz="1100" b="1"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・不意に勧誘されるため、本当に必要なのかよく考える余裕もなく、比較検討の機会もないままに、</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 </a:t>
            </a:r>
            <a:r>
              <a:rPr kumimoji="1" lang="en-US" altLang="ja-JP" sz="1050" dirty="0" smtClean="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巧みな勧誘によって不要な契約をしてしまうおそれがあります。</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・複数の事業者から見積もりを取り、家族やまわりの人の意見も聞きながら、比較検討し、慎重に判断</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 </a:t>
            </a:r>
            <a:r>
              <a:rPr kumimoji="1" lang="en-US" altLang="ja-JP" sz="1050" dirty="0" smtClean="0">
                <a:latin typeface="BIZ UDPゴシック" panose="020B0400000000000000" pitchFamily="50" charset="-128"/>
                <a:ea typeface="BIZ UDPゴシック" panose="020B0400000000000000" pitchFamily="50" charset="-128"/>
              </a:rPr>
              <a:t>  </a:t>
            </a:r>
            <a:r>
              <a:rPr kumimoji="1" lang="en-US" altLang="ja-JP" sz="1050" dirty="0" smtClean="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しましょう</a:t>
            </a:r>
            <a:r>
              <a:rPr kumimoji="1" lang="ja-JP" altLang="en-US" sz="1050" dirty="0" smtClean="0">
                <a:latin typeface="BIZ UDPゴシック" panose="020B0400000000000000" pitchFamily="50" charset="-128"/>
                <a:ea typeface="BIZ UDPゴシック" panose="020B0400000000000000" pitchFamily="50" charset="-128"/>
              </a:rPr>
              <a:t>。</a:t>
            </a:r>
            <a:endParaRPr kumimoji="1" lang="en-US" altLang="ja-JP" sz="1050" dirty="0" smtClean="0">
              <a:latin typeface="BIZ UDPゴシック" panose="020B0400000000000000" pitchFamily="50" charset="-128"/>
              <a:ea typeface="BIZ UDPゴシック" panose="020B0400000000000000" pitchFamily="50" charset="-128"/>
            </a:endParaRPr>
          </a:p>
          <a:p>
            <a:endParaRPr kumimoji="1" lang="en-US" altLang="ja-JP" sz="800" dirty="0" smtClean="0">
              <a:latin typeface="BIZ UDPゴシック" panose="020B0400000000000000" pitchFamily="50" charset="-128"/>
              <a:ea typeface="BIZ UDPゴシック" panose="020B0400000000000000" pitchFamily="50" charset="-128"/>
            </a:endParaRPr>
          </a:p>
          <a:p>
            <a:r>
              <a:rPr kumimoji="1" lang="ja-JP" altLang="en-US" sz="1100" b="1" dirty="0" smtClean="0">
                <a:latin typeface="BIZ UDPゴシック" panose="020B0400000000000000" pitchFamily="50" charset="-128"/>
                <a:ea typeface="BIZ UDPゴシック" panose="020B0400000000000000" pitchFamily="50" charset="-128"/>
              </a:rPr>
              <a:t>○しつこく勧誘される場合には、きっぱり断りましょう！</a:t>
            </a:r>
            <a:endParaRPr kumimoji="1" lang="en-US" altLang="ja-JP" sz="1100" b="1"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・契約を急かされたり、次々に高額な工事を提案されたりしても、必要がなければきっぱり断りましょう。</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・断った消費者に再度しつこく自宅で勧誘することは禁止されています。</a:t>
            </a:r>
            <a:endParaRPr kumimoji="1" lang="en-US" altLang="ja-JP" sz="1050" dirty="0" smtClean="0">
              <a:latin typeface="BIZ UDPゴシック" panose="020B0400000000000000" pitchFamily="50" charset="-128"/>
              <a:ea typeface="BIZ UDPゴシック" panose="020B0400000000000000" pitchFamily="50" charset="-128"/>
            </a:endParaRPr>
          </a:p>
          <a:p>
            <a:endParaRPr kumimoji="1" lang="en-US" altLang="ja-JP" sz="800" dirty="0" smtClean="0">
              <a:latin typeface="BIZ UDPゴシック" panose="020B0400000000000000" pitchFamily="50" charset="-128"/>
              <a:ea typeface="BIZ UDPゴシック" panose="020B0400000000000000" pitchFamily="50" charset="-128"/>
            </a:endParaRPr>
          </a:p>
          <a:p>
            <a:r>
              <a:rPr kumimoji="1" lang="ja-JP" altLang="en-US" sz="1100" b="1" dirty="0" smtClean="0">
                <a:latin typeface="BIZ UDPゴシック" panose="020B0400000000000000" pitchFamily="50" charset="-128"/>
                <a:ea typeface="BIZ UDPゴシック" panose="020B0400000000000000" pitchFamily="50" charset="-128"/>
              </a:rPr>
              <a:t>○対応に困ったら、ひとりで悩まず相談しましょう！</a:t>
            </a:r>
            <a:endParaRPr kumimoji="1" lang="en-US" altLang="ja-JP" sz="1100" b="1"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・訪問した事業者から勧誘を受けた場合、契約しても、８日以内であればクーリング・オフできます。</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　・おかしいな、困ったなと思ったら、お住まいの市町村消費生活相談窓口もしくは</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 </a:t>
            </a:r>
            <a:r>
              <a:rPr kumimoji="1" lang="en-US" altLang="ja-JP" sz="1050" dirty="0" smtClean="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消費者ホットライン「１８８」に相談しましょう。</a:t>
            </a:r>
            <a:endParaRPr kumimoji="1" lang="ja-JP" altLang="en-US" sz="1050" dirty="0">
              <a:latin typeface="BIZ UDPゴシック" panose="020B0400000000000000" pitchFamily="50" charset="-128"/>
              <a:ea typeface="BIZ UDPゴシック" panose="020B0400000000000000" pitchFamily="50" charset="-128"/>
            </a:endParaRPr>
          </a:p>
        </p:txBody>
      </p:sp>
      <p:pic>
        <p:nvPicPr>
          <p:cNvPr id="55" name="図 54" descr="スーツを着ている人のイラスト&#10;&#10;自動的に生成された説明"/>
          <p:cNvPicPr>
            <a:picLocks noChangeAspect="1"/>
          </p:cNvPicPr>
          <p:nvPr/>
        </p:nvPicPr>
        <p:blipFill rotWithShape="1">
          <a:blip r:embed="rId15">
            <a:extLst>
              <a:ext uri="{28A0092B-C50C-407E-A947-70E740481C1C}">
                <a14:useLocalDpi xmlns:a14="http://schemas.microsoft.com/office/drawing/2010/main" val="0"/>
              </a:ext>
            </a:extLst>
          </a:blip>
          <a:srcRect l="8351" r="16768" b="49867"/>
          <a:stretch/>
        </p:blipFill>
        <p:spPr bwMode="auto">
          <a:xfrm>
            <a:off x="5890354" y="2991054"/>
            <a:ext cx="1419367" cy="1440000"/>
          </a:xfrm>
          <a:prstGeom prst="rect">
            <a:avLst/>
          </a:prstGeom>
          <a:ln>
            <a:noFill/>
          </a:ln>
          <a:extLst>
            <a:ext uri="{53640926-AAD7-44D8-BBD7-CCE9431645EC}">
              <a14:shadowObscured xmlns:a14="http://schemas.microsoft.com/office/drawing/2010/main"/>
            </a:ext>
          </a:extLst>
        </p:spPr>
      </p:pic>
      <p:sp>
        <p:nvSpPr>
          <p:cNvPr id="58" name="角丸四角形 57"/>
          <p:cNvSpPr/>
          <p:nvPr/>
        </p:nvSpPr>
        <p:spPr>
          <a:xfrm>
            <a:off x="500996" y="1709803"/>
            <a:ext cx="983334" cy="245611"/>
          </a:xfrm>
          <a:prstGeom prst="round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solidFill>
                  <a:srgbClr val="FFFFFF"/>
                </a:solidFill>
                <a:ea typeface="BIZ UDPゴシック" panose="020B0400000000000000" pitchFamily="50" charset="-128"/>
                <a:cs typeface="Times New Roman" panose="02020603050405020304" pitchFamily="18" charset="0"/>
              </a:rPr>
              <a:t>アドバイス</a:t>
            </a:r>
            <a:endParaRPr lang="ja-JP" sz="1000"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623589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885</Words>
  <Application>Microsoft Office PowerPoint</Application>
  <PresentationFormat>ユーザー設定</PresentationFormat>
  <Paragraphs>83</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BIZ UDPゴシック</vt:lpstr>
      <vt:lpstr>HGP創英角ｺﾞｼｯｸUB</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2022-05-12T07:52:14Z</dcterms:created>
  <dcterms:modified xsi:type="dcterms:W3CDTF">2022-11-25T06:10:02Z</dcterms:modified>
</cp:coreProperties>
</file>