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F836"/>
    <a:srgbClr val="C9FA7A"/>
    <a:srgbClr val="BCE292"/>
    <a:srgbClr val="FCA904"/>
    <a:srgbClr val="FFFF81"/>
    <a:srgbClr val="FFF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613" autoAdjust="0"/>
    <p:restoredTop sz="94660"/>
  </p:normalViewPr>
  <p:slideViewPr>
    <p:cSldViewPr snapToGrid="0">
      <p:cViewPr>
        <p:scale>
          <a:sx n="66" d="100"/>
          <a:sy n="66" d="100"/>
        </p:scale>
        <p:origin x="2286" y="-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50.18.22\disk1\&#12481;&#12540;&#12512;&#12469;&#12452;&#12488;&#12487;&#12540;&#12479;&#36939;&#29992;&#38283;&#22987;210405\01_&#30456;&#35527;\&#9670;&#30456;&#35527;&#38306;&#20418;&#9670;&#9670;\006&#28040;&#36027;&#29983;&#27963;&#12475;&#12531;&#12479;&#12540;&#30456;&#35527;&#27010;&#35201;\R4&#30456;&#35527;&#27010;&#35201;&#65288;R3&#23455;&#32318;&#65289;\&#27010;&#35201;&#29256;&#65288;&#12497;&#12527;&#12509;&#65289;\&#65288;&#20316;&#26989;&#29992;&#65289;(&#24220;&#20869;&#29256;)&#20196;&#21644;3&#24180;&#24230;&#30456;&#35527;&#27010;&#35201;&#20316;&#25104;&#29992;&#12487;&#12540;&#12479;&#12505;&#12540;&#12473;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b="1" dirty="0"/>
              <a:t>内職・副業に関する相談件数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376032615975479"/>
          <c:y val="0.19544089417613209"/>
          <c:w val="0.78692738285387531"/>
          <c:h val="0.7482803143071806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表9!$D$38</c:f>
              <c:strCache>
                <c:ptCount val="1"/>
                <c:pt idx="0">
                  <c:v>令和2年度</c:v>
                </c:pt>
              </c:strCache>
            </c:strRef>
          </c:tx>
          <c:spPr>
            <a:pattFill prst="ltHorz">
              <a:fgClr>
                <a:schemeClr val="bg1"/>
              </a:fgClr>
              <a:bgClr>
                <a:srgbClr val="00B0F0"/>
              </a:bgClr>
            </a:pattFill>
            <a:ln w="15875"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3.3307945859638744E-3"/>
                  <c:y val="-9.9502526541515469E-3"/>
                </c:manualLayout>
              </c:layout>
              <c:tx>
                <c:rich>
                  <a:bodyPr/>
                  <a:lstStyle/>
                  <a:p>
                    <a:fld id="{83535B69-46C8-4C2D-8876-A7EC876A5EDA}" type="VALUE">
                      <a:rPr lang="en-US" altLang="ja-JP" sz="1200" b="1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242-4355-9209-89CF6BE156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表9!$B$39</c:f>
              <c:strCache>
                <c:ptCount val="1"/>
                <c:pt idx="0">
                  <c:v>内職・副業</c:v>
                </c:pt>
              </c:strCache>
            </c:strRef>
          </c:cat>
          <c:val>
            <c:numRef>
              <c:f>表9!$D$39</c:f>
              <c:numCache>
                <c:formatCode>#,##0_ </c:formatCode>
                <c:ptCount val="1"/>
                <c:pt idx="0">
                  <c:v>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75-4370-AD2A-D36B0FC8B380}"/>
            </c:ext>
          </c:extLst>
        </c:ser>
        <c:ser>
          <c:idx val="2"/>
          <c:order val="2"/>
          <c:tx>
            <c:strRef>
              <c:f>表9!$E$38</c:f>
              <c:strCache>
                <c:ptCount val="1"/>
              </c:strCache>
            </c:strRef>
          </c:tx>
          <c:spPr>
            <a:pattFill prst="ltHorz">
              <a:fgClr>
                <a:schemeClr val="bg1"/>
              </a:fgClr>
              <a:bgClr>
                <a:srgbClr val="F23C3C"/>
              </a:bgClr>
            </a:pattFill>
            <a:ln w="12700">
              <a:solidFill>
                <a:srgbClr val="F23C3C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表9!$B$39</c:f>
              <c:strCache>
                <c:ptCount val="1"/>
                <c:pt idx="0">
                  <c:v>内職・副業</c:v>
                </c:pt>
              </c:strCache>
            </c:strRef>
          </c:cat>
          <c:val>
            <c:numRef>
              <c:f>表9!$E$39</c:f>
              <c:numCache>
                <c:formatCode>#,##0_ 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0975-4370-AD2A-D36B0FC8B380}"/>
            </c:ext>
          </c:extLst>
        </c:ser>
        <c:ser>
          <c:idx val="3"/>
          <c:order val="3"/>
          <c:tx>
            <c:strRef>
              <c:f>表9!$F$38</c:f>
              <c:strCache>
                <c:ptCount val="1"/>
                <c:pt idx="0">
                  <c:v>令和3年度</c:v>
                </c:pt>
              </c:strCache>
            </c:strRef>
          </c:tx>
          <c:spPr>
            <a:pattFill prst="ltHorz">
              <a:fgClr>
                <a:schemeClr val="bg1"/>
              </a:fgClr>
              <a:bgClr>
                <a:srgbClr val="00B0F0"/>
              </a:bgClr>
            </a:pattFill>
            <a:ln w="15875"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6D713BD1-0F7A-463E-A4A7-6BF876ED155A}" type="VALUE">
                      <a:rPr lang="en-US" altLang="ja-JP" sz="1200" b="1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7BA-483B-8873-B55D02E28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表9!$B$39</c:f>
              <c:strCache>
                <c:ptCount val="1"/>
                <c:pt idx="0">
                  <c:v>内職・副業</c:v>
                </c:pt>
              </c:strCache>
            </c:strRef>
          </c:cat>
          <c:val>
            <c:numRef>
              <c:f>表9!$F$39</c:f>
              <c:numCache>
                <c:formatCode>#,##0_ </c:formatCode>
                <c:ptCount val="1"/>
                <c:pt idx="0">
                  <c:v>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75-4370-AD2A-D36B0FC8B3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3167184"/>
        <c:axId val="6831709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表9!$C$38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defRPr>
                      </a:pPr>
                      <a:endParaRPr lang="ja-JP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表9!$B$39</c15:sqref>
                        </c15:formulaRef>
                      </c:ext>
                    </c:extLst>
                    <c:strCache>
                      <c:ptCount val="1"/>
                      <c:pt idx="0">
                        <c:v>内職・副業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表9!$C$39</c15:sqref>
                        </c15:formulaRef>
                      </c:ext>
                    </c:extLst>
                    <c:numCache>
                      <c:formatCode>General</c:formatCode>
                      <c:ptCount val="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975-4370-AD2A-D36B0FC8B380}"/>
                  </c:ext>
                </c:extLst>
              </c15:ser>
            </c15:filteredBarSeries>
          </c:ext>
        </c:extLst>
      </c:barChart>
      <c:catAx>
        <c:axId val="683167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83170928"/>
        <c:crosses val="autoZero"/>
        <c:auto val="1"/>
        <c:lblAlgn val="ctr"/>
        <c:lblOffset val="100"/>
        <c:noMultiLvlLbl val="0"/>
      </c:catAx>
      <c:valAx>
        <c:axId val="68317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316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84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6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59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54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78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75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3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88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57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3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38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E2D7A-22E4-4DD6-BF05-26B4E527BA7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77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www.city.osaka.lg.jp/lnet/" TargetMode="External"/><Relationship Id="rId7" Type="http://schemas.openxmlformats.org/officeDocument/2006/relationships/image" Target="../media/image7.jpeg"/><Relationship Id="rId12" Type="http://schemas.openxmlformats.org/officeDocument/2006/relationships/image" Target="../media/image11.png"/><Relationship Id="rId2" Type="http://schemas.openxmlformats.org/officeDocument/2006/relationships/hyperlink" Target="https://www.pref.osaka.lg.jp/shouhi/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11" Type="http://schemas.openxmlformats.org/officeDocument/2006/relationships/hyperlink" Target="https://osaka-shouhi.jp/" TargetMode="External"/><Relationship Id="rId5" Type="http://schemas.openxmlformats.org/officeDocument/2006/relationships/image" Target="../media/image6.jpe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-2495" y="0"/>
            <a:ext cx="7562170" cy="20542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noFill/>
          <a:ln w="889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5" name="図 10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6" y="142731"/>
            <a:ext cx="4914314" cy="17717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横巻き 5"/>
          <p:cNvSpPr/>
          <p:nvPr/>
        </p:nvSpPr>
        <p:spPr>
          <a:xfrm>
            <a:off x="530564" y="2088493"/>
            <a:ext cx="6477000" cy="925830"/>
          </a:xfrm>
          <a:prstGeom prst="horizontalScroll">
            <a:avLst>
              <a:gd name="adj" fmla="val 15475"/>
            </a:avLst>
          </a:prstGeom>
          <a:solidFill>
            <a:srgbClr val="00B0F0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テキスト ボックス 56"/>
          <p:cNvSpPr txBox="1"/>
          <p:nvPr/>
        </p:nvSpPr>
        <p:spPr>
          <a:xfrm>
            <a:off x="611526" y="2327570"/>
            <a:ext cx="6334125" cy="4476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400" kern="10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2400" kern="10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３</a:t>
            </a:r>
            <a:r>
              <a:rPr lang="ja-JP" sz="2400" kern="10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年度</a:t>
            </a:r>
            <a:r>
              <a:rPr lang="ja-JP" sz="2400" kern="10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大阪府内の消費生活相談の概要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フローチャート: 処理 7"/>
          <p:cNvSpPr/>
          <p:nvPr/>
        </p:nvSpPr>
        <p:spPr>
          <a:xfrm>
            <a:off x="206714" y="3063239"/>
            <a:ext cx="7143750" cy="2757487"/>
          </a:xfrm>
          <a:prstGeom prst="flowChartProcess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en-US" sz="1400" kern="100" dirty="0">
                <a:solidFill>
                  <a:srgbClr val="000000"/>
                </a:solidFill>
                <a:effectLst/>
                <a:latin typeface="Segoe UI Symbol" panose="020B0502040204020203" pitchFamily="34" charset="0"/>
                <a:ea typeface="BIZ UDPゴシック" panose="020B0400000000000000" pitchFamily="50" charset="-128"/>
                <a:cs typeface="Segoe UI Symbol" panose="020B0502040204020203" pitchFamily="34" charset="0"/>
              </a:rPr>
              <a:t>☑</a:t>
            </a:r>
            <a:r>
              <a:rPr lang="ja-JP" sz="1400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BIZ UDPゴシック" panose="020B0400000000000000" pitchFamily="50" charset="-128"/>
              </a:rPr>
              <a:t>　</a:t>
            </a:r>
            <a:r>
              <a:rPr lang="ja-JP" sz="1400" u="sng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相談件数　</a:t>
            </a:r>
            <a:r>
              <a:rPr lang="en-US" sz="1400" u="sng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70,794</a:t>
            </a:r>
            <a:r>
              <a:rPr lang="ja-JP" sz="1400" u="sng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件　（前年度</a:t>
            </a:r>
            <a:r>
              <a:rPr lang="ja-JP" sz="1400" u="sng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から</a:t>
            </a:r>
            <a:r>
              <a:rPr lang="en-US" altLang="ja-JP" sz="1400" u="sng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7</a:t>
            </a:r>
            <a:r>
              <a:rPr lang="en-US" sz="1400" u="sng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,880</a:t>
            </a:r>
            <a:r>
              <a:rPr lang="ja-JP" sz="1400" u="sng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件</a:t>
            </a:r>
            <a:r>
              <a:rPr lang="ja-JP" altLang="en-US" sz="1400" u="sng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減少</a:t>
            </a:r>
            <a:r>
              <a:rPr lang="ja-JP" sz="1400" u="sng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indent="266700" algn="just">
              <a:lnSpc>
                <a:spcPts val="2100"/>
              </a:lnSpc>
              <a:spcAft>
                <a:spcPts val="0"/>
              </a:spcAft>
            </a:pP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（うち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大阪市</a:t>
            </a:r>
            <a:r>
              <a:rPr lang="en-US" altLang="ja-JP" sz="14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18</a:t>
            </a:r>
            <a:r>
              <a:rPr lang="en-US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,871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件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前年度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から</a:t>
            </a:r>
            <a:r>
              <a:rPr lang="en-US" altLang="ja-JP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1,986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件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減少）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en-US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☑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BIZ UDPゴシック" panose="020B0400000000000000" pitchFamily="50" charset="-128"/>
              </a:rPr>
              <a:t>　</a:t>
            </a:r>
            <a:r>
              <a:rPr lang="en-US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歳未満の</a:t>
            </a:r>
            <a:r>
              <a:rPr lang="ja-JP" sz="1400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若者の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相談</a:t>
            </a:r>
            <a:r>
              <a:rPr lang="ja-JP" altLang="en-US" sz="1400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件数は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8,601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件</a:t>
            </a:r>
            <a:r>
              <a:rPr lang="ja-JP" altLang="en-US" sz="1400" kern="1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</a:t>
            </a:r>
            <a:r>
              <a:rPr lang="ja-JP" altLang="en-US" sz="14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前</a:t>
            </a:r>
            <a:r>
              <a:rPr lang="ja-JP" sz="1400" kern="1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年度から</a:t>
            </a:r>
            <a:r>
              <a:rPr lang="en-US" altLang="ja-JP" sz="1400" kern="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1,020</a:t>
            </a:r>
            <a:r>
              <a:rPr lang="ja-JP" sz="1400" kern="1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件</a:t>
            </a:r>
            <a:r>
              <a:rPr lang="ja-JP" altLang="en-US" sz="1400" kern="1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減少しましたが、</a:t>
            </a:r>
            <a:endParaRPr lang="en-US" altLang="ja-JP" sz="1400" kern="100" dirty="0" smtClean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1400" kern="1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相談全体に占める割合は</a:t>
            </a:r>
            <a:r>
              <a:rPr lang="ja-JP" altLang="en-US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横ばい傾向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en-US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☑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BIZ UDPゴシック" panose="020B0400000000000000" pitchFamily="50" charset="-128"/>
              </a:rPr>
              <a:t>　</a:t>
            </a:r>
            <a:r>
              <a:rPr lang="en-US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65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歳以上の</a:t>
            </a:r>
            <a:r>
              <a:rPr lang="ja-JP" sz="1400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高齢者の相談件数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は</a:t>
            </a:r>
            <a:r>
              <a:rPr lang="en-US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19,744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件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</a:t>
            </a:r>
            <a:r>
              <a:rPr lang="ja-JP" sz="1400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相談全体の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．９％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を占めました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66700" indent="-266700" algn="just">
              <a:lnSpc>
                <a:spcPts val="2100"/>
              </a:lnSpc>
              <a:spcAft>
                <a:spcPts val="0"/>
              </a:spcAft>
            </a:pPr>
            <a:r>
              <a:rPr lang="en-US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☑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BIZ UDPゴシック" panose="020B0400000000000000" pitchFamily="50" charset="-128"/>
              </a:rPr>
              <a:t>　</a:t>
            </a:r>
            <a:r>
              <a:rPr lang="ja-JP" sz="1400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どの年代でも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、商品・役務別の相談件数では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化粧品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sz="1400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や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健康食品</a:t>
            </a:r>
            <a:r>
              <a:rPr lang="ja-JP" sz="1400" kern="100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に関する相談が</a:t>
            </a:r>
            <a:r>
              <a:rPr lang="en-US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/>
            </a:r>
            <a:br>
              <a:rPr lang="en-US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多く、</a:t>
            </a:r>
            <a:r>
              <a:rPr lang="ja-JP" sz="1400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「定期購入トラブル」</a:t>
            </a:r>
            <a:r>
              <a:rPr lang="ja-JP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r>
              <a:rPr lang="ja-JP" sz="1400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が原因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です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66700" indent="-266700" algn="just">
              <a:lnSpc>
                <a:spcPts val="1900"/>
              </a:lnSpc>
              <a:spcAft>
                <a:spcPts val="0"/>
              </a:spcAft>
            </a:pPr>
            <a:r>
              <a:rPr lang="en-US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☑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　新型コロナウイルス感染症関連の相談件数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は</a:t>
            </a:r>
            <a:r>
              <a:rPr lang="en-US" altLang="ja-JP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2,844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件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で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、</a:t>
            </a:r>
            <a:r>
              <a:rPr lang="ja-JP" altLang="en-US" sz="14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前</a:t>
            </a:r>
            <a:r>
              <a:rPr lang="ja-JP" altLang="en-US" sz="14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年度から</a:t>
            </a:r>
            <a:r>
              <a:rPr lang="en-US" altLang="ja-JP" sz="14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4,562</a:t>
            </a:r>
            <a:r>
              <a:rPr lang="ja-JP" altLang="en-US" sz="14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件減少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66700" indent="-266700" algn="just">
              <a:lnSpc>
                <a:spcPts val="1700"/>
              </a:lnSpc>
              <a:spcAft>
                <a:spcPts val="0"/>
              </a:spcAft>
            </a:pPr>
            <a:r>
              <a:rPr lang="ja-JP" sz="14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　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　</a:t>
            </a:r>
            <a:r>
              <a:rPr lang="ja-JP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）定期購入トラブルと</a:t>
            </a:r>
            <a:r>
              <a:rPr lang="ja-JP" sz="10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0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・・・</a:t>
            </a:r>
            <a:r>
              <a:rPr lang="ja-JP" sz="10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『お試し〇〇円』や『初回限定無料』など、通常より低価格で購入できると表示しながらも</a:t>
            </a:r>
            <a:r>
              <a:rPr lang="en-US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/>
            </a:r>
            <a:br>
              <a:rPr lang="en-US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ja-JP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　　　　　　　　　　　　　　　　　　</a:t>
            </a:r>
            <a:r>
              <a:rPr lang="ja-JP" altLang="en-US" sz="10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　　</a:t>
            </a:r>
            <a:r>
              <a:rPr lang="ja-JP" sz="10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実際</a:t>
            </a:r>
            <a:r>
              <a:rPr lang="ja-JP" sz="10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ymbol" panose="020B0502040204020203" pitchFamily="34" charset="0"/>
              </a:rPr>
              <a:t>は複数回の購入が条件である定期購入だった」というようなトラブルのこと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フローチャート: 処理 9"/>
          <p:cNvSpPr/>
          <p:nvPr/>
        </p:nvSpPr>
        <p:spPr>
          <a:xfrm>
            <a:off x="208618" y="5928360"/>
            <a:ext cx="7141845" cy="4594860"/>
          </a:xfrm>
          <a:prstGeom prst="flowChartProcess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sz="1050" kern="1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1050" kern="1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1050" kern="1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1050" kern="1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1050" kern="1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5734050" algn="l">
              <a:spcAft>
                <a:spcPts val="0"/>
              </a:spcAft>
            </a:pPr>
            <a:r>
              <a:rPr lang="en-US" sz="1050" kern="1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" name="円/楕円 1"/>
          <p:cNvSpPr/>
          <p:nvPr/>
        </p:nvSpPr>
        <p:spPr>
          <a:xfrm>
            <a:off x="5421630" y="673993"/>
            <a:ext cx="1162050" cy="114364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600" kern="100">
                <a:solidFill>
                  <a:srgbClr val="FFFFFF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フローチャート: 処理 11"/>
          <p:cNvSpPr/>
          <p:nvPr/>
        </p:nvSpPr>
        <p:spPr>
          <a:xfrm>
            <a:off x="5482590" y="928347"/>
            <a:ext cx="1108710" cy="61912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200" kern="100" dirty="0" smtClean="0">
                <a:ln w="9525" cap="rnd" cmpd="sng" algn="ctr">
                  <a:solidFill>
                    <a:srgbClr val="FFFFFF"/>
                  </a:solidFill>
                  <a:prstDash val="solid"/>
                  <a:bevel/>
                </a:ln>
                <a:solidFill>
                  <a:srgbClr val="FFFFFF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Vol.107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フローチャート: 処理 12"/>
          <p:cNvSpPr/>
          <p:nvPr/>
        </p:nvSpPr>
        <p:spPr bwMode="hidden">
          <a:xfrm>
            <a:off x="6170979" y="93956"/>
            <a:ext cx="1295400" cy="495300"/>
          </a:xfrm>
          <a:prstGeom prst="flowChartProcess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1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2022</a:t>
            </a:r>
            <a:r>
              <a:rPr lang="ja-JP" sz="1100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100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８</a:t>
            </a:r>
            <a:r>
              <a:rPr lang="ja-JP" sz="1100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月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2023131" y="7231952"/>
            <a:ext cx="5215869" cy="822388"/>
          </a:xfrm>
          <a:prstGeom prst="wedgeRoundRectCallout">
            <a:avLst>
              <a:gd name="adj1" fmla="val -56249"/>
              <a:gd name="adj2" fmla="val 816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宅配業者から</a:t>
            </a:r>
            <a:r>
              <a:rPr lang="en-US" altLang="ja-JP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SMS</a:t>
            </a:r>
            <a:r>
              <a:rPr lang="ja-JP" altLang="en-US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で不在通知が届いた。</a:t>
            </a:r>
            <a:r>
              <a:rPr lang="en-US" altLang="ja-JP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SMS</a:t>
            </a:r>
            <a:r>
              <a:rPr lang="ja-JP" altLang="en-US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に記載されていた</a:t>
            </a:r>
            <a:r>
              <a:rPr lang="en-US" altLang="ja-JP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URL</a:t>
            </a:r>
            <a:r>
              <a:rPr lang="ja-JP" altLang="en-US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</a:t>
            </a:r>
            <a:endParaRPr lang="en-US" altLang="ja-JP" sz="1200" dirty="0" smtClean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アクセスし、携帯電話番号等の個人情報を入力した。その後、家に不在票が入っていなかったので、偽の</a:t>
            </a:r>
            <a:r>
              <a:rPr lang="en-US" altLang="ja-JP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SMS</a:t>
            </a:r>
            <a:r>
              <a:rPr lang="ja-JP" altLang="en-US" sz="12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と気づいた。</a:t>
            </a:r>
            <a:endParaRPr lang="ja-JP" sz="12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262480" y="7033653"/>
            <a:ext cx="1190625" cy="320410"/>
          </a:xfrm>
          <a:prstGeom prst="round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相談事例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344804" y="8339835"/>
            <a:ext cx="5891221" cy="2092282"/>
          </a:xfrm>
          <a:prstGeom prst="wedgeRoundRectCallout">
            <a:avLst>
              <a:gd name="adj1" fmla="val 54331"/>
              <a:gd name="adj2" fmla="val 1813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3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身に覚えのない料金を請求するＳＭＳは、不特定の電話番号に対して</a:t>
            </a:r>
            <a:endParaRPr lang="en-US" altLang="ja-JP" sz="13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3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3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</a:t>
            </a:r>
            <a:r>
              <a:rPr lang="ja-JP" altLang="en-US" sz="13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無作為に送信されている可能性があります。実在する事業者名を名乗る</a:t>
            </a:r>
            <a:endParaRPr lang="en-US" altLang="ja-JP" sz="13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3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</a:t>
            </a:r>
            <a:r>
              <a:rPr lang="ja-JP" altLang="en-US" sz="13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場合もあり、相手方に連絡を取ると、根拠のない請求をされたり、</a:t>
            </a:r>
            <a:endParaRPr lang="en-US" altLang="ja-JP" sz="13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3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3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</a:t>
            </a:r>
            <a:r>
              <a:rPr lang="ja-JP" altLang="en-US" sz="13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個人情報を相手に聞き出されたりする可能性があります。</a:t>
            </a:r>
            <a:endParaRPr lang="en-US" altLang="ja-JP" sz="13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3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300" b="1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1300" b="1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身に覚えのないＳＭＳは無視しましょう。</a:t>
            </a:r>
            <a:r>
              <a:rPr lang="en-US" sz="1300" b="1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en-US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身に覚えのないＳＭＳ内からフィッシングサイトに誘導される可能性</a:t>
            </a:r>
            <a:r>
              <a:rPr lang="ja-JP" altLang="en-US" sz="13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</a:t>
            </a:r>
            <a:endParaRPr lang="en-US" altLang="ja-JP" sz="13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3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</a:t>
            </a:r>
            <a:r>
              <a:rPr lang="ja-JP" altLang="en-US" sz="13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あります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3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記載</a:t>
            </a:r>
            <a:r>
              <a:rPr lang="ja-JP" altLang="en-US" sz="1300" b="1" u="sng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されている</a:t>
            </a:r>
            <a:r>
              <a:rPr lang="en-US" altLang="ja-JP" sz="1300" b="1" u="sng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URL</a:t>
            </a:r>
            <a:r>
              <a:rPr lang="ja-JP" altLang="en-US" sz="1300" b="1" u="sng" dirty="0" smtClean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に安易にアクセスしないようにしましょう。</a:t>
            </a:r>
            <a:endParaRPr lang="en-US" altLang="ja-JP" sz="1300" b="1" u="sng" dirty="0" smtClean="0">
              <a:solidFill>
                <a:srgbClr val="FF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3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アクセスして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しまって</a:t>
            </a:r>
            <a:r>
              <a:rPr lang="ja-JP" altLang="en-US" sz="13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も、</a:t>
            </a:r>
            <a:r>
              <a:rPr lang="ja-JP" altLang="en-US" sz="1300" b="1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提供元不明のアプリのインストール、</a:t>
            </a:r>
            <a:endParaRPr lang="en-US" altLang="ja-JP" sz="1300" b="1" u="sng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3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</a:t>
            </a:r>
            <a:r>
              <a:rPr lang="en-US" altLang="ja-JP" sz="1300" b="1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ID</a:t>
            </a:r>
            <a:r>
              <a:rPr lang="ja-JP" altLang="en-US" sz="1300" b="1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・パスワードなどの個人情報の入力をしないようにしましょう。</a:t>
            </a:r>
            <a:endParaRPr lang="en-US" altLang="ja-JP" sz="1300" b="1" u="sng" dirty="0" smtClean="0">
              <a:solidFill>
                <a:srgbClr val="FF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725833" y="8096884"/>
            <a:ext cx="1190625" cy="361315"/>
          </a:xfrm>
          <a:prstGeom prst="round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アドバイス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028" name="Picture 4" descr="パスワードを忘れた人のイラスト（スマホ）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00"/>
          <a:stretch/>
        </p:blipFill>
        <p:spPr bwMode="auto">
          <a:xfrm>
            <a:off x="388599" y="6732520"/>
            <a:ext cx="1538802" cy="138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4.bp.blogspot.com/-w28GEx3_N-c/WASJRBDHo1I/AAAAAAAA_B0/DK820EOiWcwHx4qh0rvDtJ2J5wcIgD38gCLcB/s800/pose_douzo_annai_businesswoman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0377"/>
          <a:stretch/>
        </p:blipFill>
        <p:spPr bwMode="auto">
          <a:xfrm>
            <a:off x="5833280" y="9055015"/>
            <a:ext cx="1854883" cy="1468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爆発 2 14"/>
          <p:cNvSpPr/>
          <p:nvPr/>
        </p:nvSpPr>
        <p:spPr>
          <a:xfrm rot="282699">
            <a:off x="1132224" y="5790344"/>
            <a:ext cx="5292725" cy="1325245"/>
          </a:xfrm>
          <a:prstGeom prst="irregularSeal2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6" name="テキスト ボックス 67"/>
          <p:cNvSpPr txBox="1"/>
          <p:nvPr/>
        </p:nvSpPr>
        <p:spPr>
          <a:xfrm>
            <a:off x="1321146" y="6221224"/>
            <a:ext cx="4914879" cy="65005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200" kern="1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利用した覚えのない請求</a:t>
            </a:r>
            <a:r>
              <a:rPr lang="ja-JP" sz="2200" kern="1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が突然</a:t>
            </a:r>
            <a:r>
              <a:rPr lang="ja-JP" altLang="en-US" sz="2200" kern="1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来たら</a:t>
            </a:r>
            <a:r>
              <a:rPr lang="ja-JP" sz="2200" kern="1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？</a:t>
            </a:r>
            <a:endParaRPr lang="en-US" altLang="ja-JP" sz="2200" kern="100" dirty="0" smtClean="0">
              <a:ln>
                <a:noFill/>
              </a:ln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400" kern="100" dirty="0" smtClean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フィッシング詐欺や架空請求にご注意！</a:t>
            </a:r>
            <a:endParaRPr lang="ja-JP" sz="1400" kern="100" dirty="0"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038" name="Picture 14" descr="https://2.bp.blogspot.com/-WYh-3V7KvzY/XG4GiGwwRaI/AAAAAAABRro/iowULtI2-8IE0G1xPH6cVbdCFq7Zx8dygCLcBGAs/s800/factcheck_ma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19" y="5955273"/>
            <a:ext cx="1319220" cy="119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テキスト ボックス 17"/>
          <p:cNvSpPr txBox="1"/>
          <p:nvPr/>
        </p:nvSpPr>
        <p:spPr bwMode="white">
          <a:xfrm>
            <a:off x="2526847" y="254794"/>
            <a:ext cx="2276475" cy="3143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100" kern="100" dirty="0">
                <a:effectLst/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大阪府・大阪市　消費生活情報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22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noFill/>
          <a:ln w="889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42"/>
          <p:cNvSpPr txBox="1"/>
          <p:nvPr/>
        </p:nvSpPr>
        <p:spPr>
          <a:xfrm>
            <a:off x="247964" y="9346108"/>
            <a:ext cx="7063740" cy="1174012"/>
          </a:xfrm>
          <a:prstGeom prst="rect">
            <a:avLst/>
          </a:prstGeom>
          <a:solidFill>
            <a:schemeClr val="lt1"/>
          </a:solidFill>
          <a:ln w="22225" cmpd="sng">
            <a:solidFill>
              <a:schemeClr val="tx2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300" b="1" u="sng" kern="100" dirty="0" smtClean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大阪府</a:t>
            </a:r>
            <a:r>
              <a:rPr lang="ja-JP" sz="1300" b="1" u="sng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消費生活</a:t>
            </a:r>
            <a:r>
              <a:rPr lang="ja-JP" sz="1300" b="1" u="sng" kern="100" dirty="0" smtClean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センタ</a:t>
            </a:r>
            <a:r>
              <a:rPr lang="ja-JP" altLang="en-US" sz="1300" b="1" u="sng" kern="100" dirty="0" smtClean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1200" b="1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☎</a:t>
            </a:r>
            <a:r>
              <a:rPr lang="en-US" altLang="ja-JP" sz="1200" b="1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06-6616-0888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b="1" kern="100" dirty="0" smtClean="0">
                <a:solidFill>
                  <a:srgbClr val="C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sz="1200" b="1" kern="100" dirty="0" smtClean="0">
                <a:solidFill>
                  <a:srgbClr val="C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ホームページ：</a:t>
            </a:r>
            <a:r>
              <a:rPr lang="en-US" sz="1200" b="1" u="sng" kern="100" dirty="0" smtClean="0">
                <a:solidFill>
                  <a:srgbClr val="0563C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hlinkClick r:id="rId2"/>
              </a:rPr>
              <a:t>https://www.pref.osaka.lg.jp/shouhi/</a:t>
            </a:r>
            <a:endParaRPr lang="en-US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300" b="1" u="sng" kern="100" dirty="0" smtClean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sz="1300" b="1" u="sng" kern="100" dirty="0" smtClean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大阪市消費者センター</a:t>
            </a:r>
            <a:r>
              <a:rPr lang="ja-JP" altLang="en-US" sz="13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300" b="1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b="1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☎</a:t>
            </a:r>
            <a:r>
              <a:rPr lang="en-US" altLang="ja-JP" sz="1200" b="1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06-6614-0999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b="1" kern="100" dirty="0">
                <a:solidFill>
                  <a:srgbClr val="C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sz="1200" b="1" kern="100" dirty="0" smtClean="0">
                <a:solidFill>
                  <a:srgbClr val="C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ホームページ：</a:t>
            </a:r>
            <a:r>
              <a:rPr lang="en-US" sz="1200" b="1" u="sng" kern="100" dirty="0" smtClean="0">
                <a:solidFill>
                  <a:srgbClr val="0563C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hlinkClick r:id="rId3"/>
              </a:rPr>
              <a:t>https://www.city.osaka.lg.jp/lnet/</a:t>
            </a:r>
            <a:endParaRPr lang="en-US" sz="1200" b="1" u="sng" kern="100" dirty="0" smtClean="0">
              <a:solidFill>
                <a:srgbClr val="0563C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6" name="図 6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123" y="9433686"/>
            <a:ext cx="996315" cy="998855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439" y="9460423"/>
            <a:ext cx="1511903" cy="946787"/>
          </a:xfrm>
          <a:prstGeom prst="rect">
            <a:avLst/>
          </a:prstGeom>
        </p:spPr>
      </p:pic>
      <p:sp>
        <p:nvSpPr>
          <p:cNvPr id="76" name="角丸四角形 75"/>
          <p:cNvSpPr/>
          <p:nvPr/>
        </p:nvSpPr>
        <p:spPr>
          <a:xfrm>
            <a:off x="2316745" y="8232988"/>
            <a:ext cx="2234437" cy="101433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344623" y="8335386"/>
            <a:ext cx="19780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「笑い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DE</a:t>
            </a:r>
            <a:r>
              <a:rPr lang="ja-JP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学ぶ</a:t>
            </a:r>
            <a:endParaRPr lang="en-US" altLang="ja-JP" sz="12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消費者トラブル</a:t>
            </a:r>
            <a:endParaRPr lang="en-US" altLang="ja-JP" sz="12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HS</a:t>
            </a:r>
            <a:r>
              <a:rPr lang="ja-JP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編</a:t>
            </a:r>
            <a:r>
              <a:rPr lang="ja-JP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公開</a:t>
            </a:r>
            <a:r>
              <a:rPr lang="ja-JP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中！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詳しくはこちら→</a:t>
            </a:r>
            <a:endParaRPr lang="ja-JP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725346" y="9035878"/>
            <a:ext cx="7070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フローチャート: 処理 32"/>
          <p:cNvSpPr/>
          <p:nvPr/>
        </p:nvSpPr>
        <p:spPr>
          <a:xfrm>
            <a:off x="247964" y="449580"/>
            <a:ext cx="7063740" cy="6602107"/>
          </a:xfrm>
          <a:prstGeom prst="flowChartProcess">
            <a:avLst/>
          </a:prstGeom>
          <a:solidFill>
            <a:sysClr val="window" lastClr="FFFFFF"/>
          </a:solidFill>
          <a:ln w="1905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50" kern="1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188"/>
          <p:cNvSpPr txBox="1"/>
          <p:nvPr/>
        </p:nvSpPr>
        <p:spPr>
          <a:xfrm>
            <a:off x="247964" y="7134457"/>
            <a:ext cx="7063740" cy="993238"/>
          </a:xfrm>
          <a:prstGeom prst="rect">
            <a:avLst/>
          </a:prstGeom>
          <a:solidFill>
            <a:schemeClr val="lt1"/>
          </a:solidFill>
          <a:ln w="19050">
            <a:solidFill>
              <a:schemeClr val="tx2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○首長メッセージ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 smtClean="0">
                <a:effectLst/>
                <a:latin typeface="Century" panose="02040604050505020304" pitchFamily="18" charset="0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sz="1050" kern="100" dirty="0" smtClean="0">
                <a:effectLst/>
                <a:latin typeface="Century" panose="02040604050505020304" pitchFamily="18" charset="0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私たち</a:t>
            </a:r>
            <a:r>
              <a:rPr lang="ja-JP" sz="1050" kern="100" dirty="0">
                <a:effectLst/>
                <a:latin typeface="Century" panose="02040604050505020304" pitchFamily="18" charset="0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は府民の皆様の安全・安心な消費生活の実現を図るため</a:t>
            </a:r>
            <a:r>
              <a:rPr lang="ja-JP" sz="1050" kern="100" dirty="0" smtClean="0">
                <a:effectLst/>
                <a:latin typeface="Century" panose="02040604050505020304" pitchFamily="18" charset="0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、将来</a:t>
            </a:r>
            <a:r>
              <a:rPr lang="ja-JP" sz="1050" kern="100" dirty="0">
                <a:effectLst/>
                <a:latin typeface="Century" panose="02040604050505020304" pitchFamily="18" charset="0"/>
                <a:ea typeface="HGP創英ﾌﾟﾚｾﾞﾝｽEB" panose="02020800000000000000" pitchFamily="18" charset="-128"/>
                <a:cs typeface="Times New Roman" panose="02020603050405020304" pitchFamily="18" charset="0"/>
              </a:rPr>
              <a:t>にわたって、消費者行政に全力で取り組みます。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大阪府知事、大阪市長、堺市長、岸和田市長、豊中市長、池田市長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、吹田</a:t>
            </a:r>
            <a:r>
              <a:rPr 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市長、泉大津市長、高槻市長、貝塚市長、守口市長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</a:t>
            </a:r>
            <a:endParaRPr lang="en-US" altLang="ja-JP" sz="900" kern="100" dirty="0" smtClean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枚方</a:t>
            </a:r>
            <a:r>
              <a:rPr 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市長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、茨木</a:t>
            </a:r>
            <a:r>
              <a:rPr 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市長、八尾市長、泉佐野市長、富田林市長、寝屋川市長、河内長野市長、松原市長、大東市長、和泉市長、箕面市長、柏原市長、羽曳野市長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、門真</a:t>
            </a:r>
            <a:r>
              <a:rPr 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市長、摂津市長、高石市長、藤井寺市長、東大阪市長、泉南市長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、四條畷</a:t>
            </a:r>
            <a:r>
              <a:rPr 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市長、交野市長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、大阪狭山</a:t>
            </a:r>
            <a:r>
              <a:rPr 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市長、阪南市長、島本町長、豊能町長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</a:t>
            </a:r>
            <a:r>
              <a:rPr lang="ja-JP" altLang="en-US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能勢町長、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忠岡</a:t>
            </a:r>
            <a:r>
              <a:rPr 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町長、熊取町長、田尻町長、岬町長、太子町長、河南町長、千早赤阪村長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4467762" y="8236846"/>
            <a:ext cx="3021676" cy="1017905"/>
            <a:chOff x="223076" y="374876"/>
            <a:chExt cx="2739213" cy="607218"/>
          </a:xfrm>
          <a:solidFill>
            <a:srgbClr val="00B0F0"/>
          </a:solidFill>
        </p:grpSpPr>
        <p:sp>
          <p:nvSpPr>
            <p:cNvPr id="36" name="角丸四角形 35"/>
            <p:cNvSpPr/>
            <p:nvPr/>
          </p:nvSpPr>
          <p:spPr>
            <a:xfrm>
              <a:off x="368710" y="374876"/>
              <a:ext cx="2436770" cy="607218"/>
            </a:xfrm>
            <a:prstGeom prst="roundRect">
              <a:avLst/>
            </a:prstGeom>
            <a:grp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37" name="フローチャート: 処理 36"/>
            <p:cNvSpPr/>
            <p:nvPr/>
          </p:nvSpPr>
          <p:spPr>
            <a:xfrm>
              <a:off x="223076" y="385533"/>
              <a:ext cx="2739213" cy="295986"/>
            </a:xfrm>
            <a:prstGeom prst="flowChartProcess">
              <a:avLst/>
            </a:prstGeom>
            <a:noFill/>
            <a:ln w="28575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400" kern="100" dirty="0">
                  <a:solidFill>
                    <a:srgbClr val="FFFFFF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被害にあっても、あきらめないで</a:t>
              </a:r>
              <a:endParaRPr 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400" kern="100" dirty="0">
                  <a:solidFill>
                    <a:srgbClr val="FFFFFF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消費者ホットライン</a:t>
              </a:r>
              <a:endParaRPr 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フローチャート: 処理 37"/>
          <p:cNvSpPr/>
          <p:nvPr/>
        </p:nvSpPr>
        <p:spPr>
          <a:xfrm>
            <a:off x="4594535" y="8583521"/>
            <a:ext cx="2867025" cy="683895"/>
          </a:xfrm>
          <a:prstGeom prst="flowChartProcess">
            <a:avLst/>
          </a:prstGeom>
          <a:noFill/>
          <a:ln w="2857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200" b="1" kern="100" dirty="0">
                <a:solidFill>
                  <a:srgbClr val="FFFF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☎１８８（いやや！）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※局番なし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880678"/>
              </p:ext>
            </p:extLst>
          </p:nvPr>
        </p:nvGraphicFramePr>
        <p:xfrm>
          <a:off x="3781899" y="1147673"/>
          <a:ext cx="3553596" cy="2482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角丸四角形 17"/>
          <p:cNvSpPr/>
          <p:nvPr/>
        </p:nvSpPr>
        <p:spPr>
          <a:xfrm>
            <a:off x="1058805" y="203834"/>
            <a:ext cx="5442058" cy="476250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内職・副業</a:t>
            </a:r>
            <a:r>
              <a:rPr lang="ja-JP" sz="2000" kern="10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等の</a:t>
            </a:r>
            <a:r>
              <a:rPr lang="ja-JP" altLang="en-US" sz="2000" kern="10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2000" kern="10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もうけ話</a:t>
            </a:r>
            <a:r>
              <a:rPr lang="ja-JP" sz="2000" kern="10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トラブル</a:t>
            </a:r>
            <a:r>
              <a:rPr lang="ja-JP" altLang="en-US" sz="2000" kern="10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sz="2000" kern="10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sz="2000" kern="100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増加中</a:t>
            </a:r>
            <a:r>
              <a:rPr lang="ja-JP" altLang="en-US" sz="2000" kern="100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！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825933" y="3474158"/>
            <a:ext cx="863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66885" y="3464019"/>
            <a:ext cx="863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令和３年度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爆発 2 19"/>
          <p:cNvSpPr/>
          <p:nvPr/>
        </p:nvSpPr>
        <p:spPr>
          <a:xfrm rot="516959">
            <a:off x="5160624" y="2686487"/>
            <a:ext cx="1366590" cy="802434"/>
          </a:xfrm>
          <a:prstGeom prst="irregularSeal2">
            <a:avLst/>
          </a:prstGeom>
          <a:solidFill>
            <a:srgbClr val="FCA904"/>
          </a:solidFill>
          <a:ln>
            <a:solidFill>
              <a:srgbClr val="FCA9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3983" y="2822408"/>
            <a:ext cx="814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447</a:t>
            </a:r>
            <a:r>
              <a:rPr kumimoji="1"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</a:t>
            </a:r>
            <a:endParaRPr kumimoji="1"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増加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コンテンツ プレースホルダー 2"/>
          <p:cNvSpPr>
            <a:spLocks noGrp="1"/>
          </p:cNvSpPr>
          <p:nvPr/>
        </p:nvSpPr>
        <p:spPr>
          <a:xfrm>
            <a:off x="253677" y="748864"/>
            <a:ext cx="7058025" cy="352345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ja-JP" sz="1800" kern="1200" dirty="0" smtClean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800" kern="1200" dirty="0" smtClean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内職・副業</a:t>
            </a:r>
            <a:r>
              <a:rPr lang="ja-JP" sz="1800" kern="1200" dirty="0" smtClean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sz="1800" kern="12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に関する相談件数</a:t>
            </a:r>
            <a:r>
              <a:rPr lang="ja-JP" sz="1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sz="1800" u="sng" kern="1200" dirty="0" smtClean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9</a:t>
            </a:r>
            <a:r>
              <a:rPr lang="en-US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8</a:t>
            </a:r>
            <a:r>
              <a:rPr lang="en-US" altLang="ja-JP" sz="1800" u="sng" kern="1200" dirty="0" smtClean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7</a:t>
            </a:r>
            <a:r>
              <a:rPr lang="ja-JP" sz="1800" u="sng" kern="1200" dirty="0" smtClean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件</a:t>
            </a:r>
            <a:r>
              <a:rPr lang="ja-JP" sz="1800" kern="12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sz="1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（うち</a:t>
            </a:r>
            <a:r>
              <a:rPr lang="ja-JP" sz="1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大阪市</a:t>
            </a:r>
            <a:r>
              <a:rPr lang="en-US" altLang="ja-JP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320</a:t>
            </a:r>
            <a:r>
              <a:rPr lang="ja-JP" sz="1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件</a:t>
            </a:r>
            <a:r>
              <a:rPr lang="ja-JP" sz="1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）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9538" y="1458819"/>
            <a:ext cx="3368570" cy="22956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数日前、</a:t>
            </a:r>
            <a:r>
              <a:rPr lang="en-US" altLang="ja-JP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SNS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の友人から</a:t>
            </a:r>
            <a:r>
              <a:rPr lang="en-US" altLang="ja-JP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SNS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でお金を儲ける方法があると</a:t>
            </a:r>
            <a:r>
              <a:rPr lang="en-US" altLang="ja-JP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SNS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のグループに誘われた。７万円払えば、グループに入って、リーダーからお金を儲ける方法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教えてもらえるし、自分が勧誘してきた人がグループに加入すれば６</a:t>
            </a:r>
            <a:r>
              <a:rPr lang="en-US" altLang="ja-JP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,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０００円がもらえると言われた。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最初は</a:t>
            </a:r>
            <a:r>
              <a:rPr lang="en-US" altLang="ja-JP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SNS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で勧誘されていたが、あとから</a:t>
            </a:r>
            <a:r>
              <a:rPr lang="en-US" altLang="ja-JP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SNS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無料通話機能で１時間勧誘された。断り切れずに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承諾し、キャッシュカードのデビット機能で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支払った。契約後、業者から届いたメールに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８日間返金保証とあったので返金を申し出た。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決済のキャンセル処理を受け付けたと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メールは届いたが、今後どうしたらよいか。</a:t>
            </a:r>
            <a:endParaRPr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01306" y="1190465"/>
            <a:ext cx="1181100" cy="320154"/>
          </a:xfrm>
          <a:prstGeom prst="round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 dirty="0">
                <a:solidFill>
                  <a:srgbClr val="FFFFFF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相談事例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654072" y="8335385"/>
            <a:ext cx="813690" cy="73641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447" y="8354912"/>
            <a:ext cx="764557" cy="698386"/>
          </a:xfrm>
          <a:prstGeom prst="rect">
            <a:avLst/>
          </a:prstGeom>
        </p:spPr>
      </p:pic>
      <p:sp>
        <p:nvSpPr>
          <p:cNvPr id="32" name="テキスト ボックス 27"/>
          <p:cNvSpPr txBox="1"/>
          <p:nvPr/>
        </p:nvSpPr>
        <p:spPr>
          <a:xfrm>
            <a:off x="349249" y="3997685"/>
            <a:ext cx="5717636" cy="2955565"/>
          </a:xfrm>
          <a:prstGeom prst="roundRect">
            <a:avLst/>
          </a:prstGeom>
          <a:solidFill>
            <a:srgbClr val="FFFFAB"/>
          </a:solidFill>
          <a:ln w="12700">
            <a:solidFill>
              <a:srgbClr val="FFFF8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endParaRPr lang="en-US" altLang="ja-JP" sz="200" b="1" kern="100" dirty="0" smtClean="0"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sz="12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12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簡単に儲かる</a:t>
            </a:r>
            <a:r>
              <a:rPr lang="ja-JP" altLang="en-US" sz="1200" b="1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よう</a:t>
            </a:r>
            <a:r>
              <a:rPr lang="ja-JP" altLang="en-US" sz="1200" b="1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なうまい話はありません！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/>
            <a:r>
              <a:rPr lang="ja-JP" sz="11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sz="11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「簡単に儲かる」などのインターネット上の情報や広告を</a:t>
            </a:r>
            <a:endParaRPr lang="en-US" altLang="ja-JP" sz="1100" kern="1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/>
            <a:r>
              <a:rPr lang="en-US" altLang="ja-JP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鵜呑みにしないようにしましょう。</a:t>
            </a:r>
            <a:endParaRPr lang="en-US" altLang="ja-JP" sz="1100" kern="100" dirty="0" smtClean="0"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/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sz="11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en-US" sz="11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友人・知人からの誘いでも安易に信じないようにしましょう。</a:t>
            </a:r>
            <a:endParaRPr lang="en-US" altLang="ja-JP" sz="1100" kern="1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/>
            <a:endParaRPr lang="ja-JP" sz="700" kern="100" dirty="0" smtClean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sz="12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12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お金を要求されたら要注意！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>
              <a:lnSpc>
                <a:spcPts val="1600"/>
              </a:lnSpc>
            </a:pPr>
            <a:r>
              <a:rPr lang="ja-JP" sz="11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sz="1100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・</a:t>
            </a:r>
            <a:r>
              <a:rPr lang="ja-JP" altLang="en-US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お金を支払ったとたん相手方と連絡が取れなくなることもあり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1100" kern="1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>
              <a:lnSpc>
                <a:spcPts val="1600"/>
              </a:lnSpc>
            </a:pPr>
            <a:r>
              <a:rPr lang="en-US" altLang="ja-JP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被害の回復が困難になります。</a:t>
            </a:r>
            <a:endParaRPr lang="en-US" altLang="ja-JP" sz="1100" kern="1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>
              <a:lnSpc>
                <a:spcPts val="16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・借金をしてまで契約すべきものかよく考えましょう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。クレジットカード</a:t>
            </a:r>
            <a:r>
              <a:rPr lang="ja-JP" altLang="en-US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決済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や</a:t>
            </a:r>
            <a:endParaRPr lang="en-US" altLang="ja-JP" sz="1100" kern="1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>
              <a:lnSpc>
                <a:spcPts val="1600"/>
              </a:lnSpc>
            </a:pPr>
            <a:r>
              <a:rPr lang="en-US" altLang="ja-JP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 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消費者</a:t>
            </a:r>
            <a:r>
              <a:rPr lang="ja-JP" altLang="en-US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金融での借金を勧められた場合は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、「</a:t>
            </a:r>
            <a:r>
              <a:rPr lang="ja-JP" altLang="en-US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契約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しない」</a:t>
            </a:r>
            <a:r>
              <a:rPr lang="ja-JP" altLang="en-US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とはっきり断りましょう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1100" kern="1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/>
            <a:endParaRPr lang="en-US" altLang="ja-JP" sz="700" kern="1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1200" b="1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1200" b="1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トラブルに備え、記録を残しておきましょう！</a:t>
            </a:r>
            <a:endParaRPr lang="ja-JP" altLang="ja-JP" sz="105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>
              <a:lnSpc>
                <a:spcPts val="1600"/>
              </a:lnSpc>
            </a:pPr>
            <a:r>
              <a:rPr lang="ja-JP" altLang="ja-JP" sz="1100" b="1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契約前に契約条件、契約内容をしっかり確認しましょう。</a:t>
            </a:r>
            <a:endParaRPr lang="en-US" altLang="ja-JP" sz="1100" kern="100" dirty="0" smtClean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>
              <a:lnSpc>
                <a:spcPts val="16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・トラブルに備えて、</a:t>
            </a:r>
            <a:r>
              <a:rPr lang="en-US" altLang="ja-JP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SNS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等での相手とのやりとりは消さずに、</a:t>
            </a:r>
            <a:endParaRPr lang="en-US" altLang="ja-JP" sz="1100" kern="1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>
              <a:lnSpc>
                <a:spcPts val="1600"/>
              </a:lnSpc>
            </a:pPr>
            <a:r>
              <a:rPr lang="en-US" altLang="ja-JP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 </a:t>
            </a:r>
            <a:r>
              <a:rPr lang="ja-JP" altLang="en-US" sz="1100" kern="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スクリーンショットを取るなどして、記録を残しておきましょう。</a:t>
            </a:r>
            <a:endParaRPr lang="en-US" altLang="ja-JP" sz="1100" kern="1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>
              <a:lnSpc>
                <a:spcPts val="1600"/>
              </a:lnSpc>
            </a:pPr>
            <a:endParaRPr lang="ja-JP" altLang="en-US" sz="1100" kern="100" dirty="0" smtClean="0">
              <a:solidFill>
                <a:srgbClr val="000000"/>
              </a:solidFill>
              <a:latin typeface="Century" panose="02040604050505020304" pitchFamily="18" charset="0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79400" indent="-279400" algn="l">
              <a:lnSpc>
                <a:spcPts val="1600"/>
              </a:lnSpc>
              <a:spcAft>
                <a:spcPts val="0"/>
              </a:spcAft>
            </a:pP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70952" y="1378747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（件数）</a:t>
            </a:r>
            <a:endParaRPr kumimoji="1" lang="ja-JP" altLang="en-US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052" name="Picture 4" descr="何が何だかわからない人のイラスト（女性）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96"/>
          <a:stretch/>
        </p:blipFill>
        <p:spPr bwMode="auto">
          <a:xfrm>
            <a:off x="3055065" y="2833030"/>
            <a:ext cx="1159389" cy="955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角丸四角形 25"/>
          <p:cNvSpPr/>
          <p:nvPr/>
        </p:nvSpPr>
        <p:spPr>
          <a:xfrm>
            <a:off x="501306" y="3853242"/>
            <a:ext cx="1213194" cy="320154"/>
          </a:xfrm>
          <a:prstGeom prst="round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 dirty="0">
                <a:solidFill>
                  <a:srgbClr val="FFFFFF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アドバイス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5425806" y="4371968"/>
            <a:ext cx="1817275" cy="906577"/>
          </a:xfrm>
          <a:prstGeom prst="wedgeRoundRectCallout">
            <a:avLst>
              <a:gd name="adj1" fmla="val -5335"/>
              <a:gd name="adj2" fmla="val 6766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不安になったとき、</a:t>
            </a:r>
            <a:endParaRPr lang="en-US" altLang="ja-JP" sz="10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トラブル</a:t>
            </a:r>
            <a:r>
              <a:rPr lang="ja-JP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なった</a:t>
            </a:r>
            <a:r>
              <a:rPr lang="ja-JP" altLang="en-US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ときは、</a:t>
            </a:r>
            <a:endParaRPr lang="ja-JP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お住まいの市町村の</a:t>
            </a:r>
            <a:r>
              <a:rPr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消費生活センターに</a:t>
            </a:r>
            <a:r>
              <a:rPr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ご相談</a:t>
            </a:r>
            <a:r>
              <a:rPr lang="ja-JP" altLang="ja-JP" sz="1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</a:t>
            </a:r>
            <a:r>
              <a:rPr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0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8" name="図 27" descr="スーツを着ている人のイラスト&#10;&#10;自動的に生成された説明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r="16768" b="49867"/>
          <a:stretch/>
        </p:blipFill>
        <p:spPr bwMode="auto">
          <a:xfrm>
            <a:off x="5517198" y="5367968"/>
            <a:ext cx="1659890" cy="16840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4" name="Picture 6" descr="https://3.bp.blogspot.com/-6eBXTVJE9cE/VCkbuPcpBsI/AAAAAAAAnLs/KAxnbl0J0RQ/s800/yajirushi01_yuruyaka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3328">
            <a:off x="5379664" y="2111976"/>
            <a:ext cx="818601" cy="62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角丸四角形 38"/>
          <p:cNvSpPr/>
          <p:nvPr/>
        </p:nvSpPr>
        <p:spPr>
          <a:xfrm>
            <a:off x="247964" y="8232988"/>
            <a:ext cx="1994853" cy="1014339"/>
          </a:xfrm>
          <a:prstGeom prst="roundRect">
            <a:avLst/>
          </a:prstGeom>
          <a:solidFill>
            <a:srgbClr val="C9FA7A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8592" y="8410130"/>
            <a:ext cx="1323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シニア向け</a:t>
            </a:r>
            <a:endParaRPr kumimoji="1" lang="en-US" altLang="ja-JP" sz="12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消費生活情報</a:t>
            </a:r>
            <a:endParaRPr kumimoji="1" lang="en-US" altLang="ja-JP" sz="12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サイト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はこちら→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447566" y="8344034"/>
            <a:ext cx="734872" cy="734113"/>
          </a:xfrm>
          <a:prstGeom prst="rect">
            <a:avLst/>
          </a:prstGeom>
          <a:solidFill>
            <a:srgbClr val="AEF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hlinkClick r:id="rId11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75602" y="8373309"/>
            <a:ext cx="673534" cy="673534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1461855" y="9023919"/>
            <a:ext cx="7070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35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1071</Words>
  <Application>Microsoft Office PowerPoint</Application>
  <PresentationFormat>ユーザー設定</PresentationFormat>
  <Paragraphs>96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BIZ UDPゴシック</vt:lpstr>
      <vt:lpstr>HGP創英ﾌﾟﾚｾﾞﾝｽEB</vt:lpstr>
      <vt:lpstr>HGP創英角ｺﾞｼｯｸUB</vt:lpstr>
      <vt:lpstr>HG創英角ｺﾞｼｯｸUB</vt:lpstr>
      <vt:lpstr>ＭＳ Ｐゴシック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Segoe UI Symbol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2022-05-12T07:52:14Z</dcterms:created>
  <dcterms:modified xsi:type="dcterms:W3CDTF">2022-11-29T04:01:09Z</dcterms:modified>
</cp:coreProperties>
</file>