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613" autoAdjust="0"/>
    <p:restoredTop sz="94660"/>
  </p:normalViewPr>
  <p:slideViewPr>
    <p:cSldViewPr snapToGrid="0">
      <p:cViewPr>
        <p:scale>
          <a:sx n="100" d="100"/>
          <a:sy n="100" d="100"/>
        </p:scale>
        <p:origin x="1464" y="-2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2999"/>
  <ax:ocxPr ax:name="_cy" ax:value="2999"/>
  <ax:ocxPr ax:name="Style" ax:value="11"/>
  <ax:ocxPr ax:name="SubStyle" ax:value="-1"/>
  <ax:ocxPr ax:name="Validation" ax:value="2"/>
  <ax:ocxPr ax:name="LineWeight" ax:value="3"/>
  <ax:ocxPr ax:name="Direction" ax:value="0"/>
  <ax:ocxPr ax:name="ShowData" ax:value="1"/>
  <ax:ocxPr ax:name="Value" ax:value="https://www.caa.go.jp/policies/policy/consumer_education/public_awareness/gekkan/2022/"/>
  <ax:ocxPr ax:name="ForeColor" ax:value="0"/>
  <ax:ocxPr ax:name="BackColor" ax:value="16777215"/>
</ax:ocx>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412884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25586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95959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09654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254278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80637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70863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288088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19995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55603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DE2D7A-22E4-4DD6-BF05-26B4E527BA71}" type="datetimeFigureOut">
              <a:rPr kumimoji="1" lang="ja-JP" altLang="en-US" smtClean="0"/>
              <a:t>2022/5/13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83038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6DE2D7A-22E4-4DD6-BF05-26B4E527BA71}" type="datetimeFigureOut">
              <a:rPr kumimoji="1" lang="ja-JP" altLang="en-US" smtClean="0"/>
              <a:t>2022/5/13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6657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hyperlink" Target="https://www.caa.go.jp/policies/policy/consumer_education/public_awareness/gekkan/2022/" TargetMode="External"/><Relationship Id="rId10" Type="http://schemas.openxmlformats.org/officeDocument/2006/relationships/image" Target="../media/image1.wmf"/><Relationship Id="rId4" Type="http://schemas.openxmlformats.org/officeDocument/2006/relationships/hyperlink" Target="https://www.shinsei.pref.osaka.lg.jp/ers/input?tetudukiId=2022040101" TargetMode="External"/><Relationship Id="rId9"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city.osaka.lg.jp/lnet/" TargetMode="External"/><Relationship Id="rId7" Type="http://schemas.openxmlformats.org/officeDocument/2006/relationships/image" Target="../media/image9.png"/><Relationship Id="rId2" Type="http://schemas.openxmlformats.org/officeDocument/2006/relationships/hyperlink" Target="https://www.pref.osaka.lg.jp/shouhi/" TargetMode="Externa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www.caa.go.jp/policies/policy/consumer_transaction/amendment/2021/" TargetMode="External"/><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テキスト ボックス 8"/>
          <p:cNvSpPr txBox="1"/>
          <p:nvPr/>
        </p:nvSpPr>
        <p:spPr>
          <a:xfrm>
            <a:off x="50088" y="54695"/>
            <a:ext cx="7562170" cy="2054203"/>
          </a:xfrm>
          <a:prstGeom prst="rect">
            <a:avLst/>
          </a:prstGeom>
          <a:solidFill>
            <a:schemeClr val="bg1"/>
          </a:solidFill>
        </p:spPr>
        <p:txBody>
          <a:bodyPr wrap="square" rtlCol="0">
            <a:spAutoFit/>
          </a:bodyPr>
          <a:lstStyle/>
          <a:p>
            <a:endParaRPr kumimoji="1" lang="ja-JP" altLang="en-US" dirty="0"/>
          </a:p>
        </p:txBody>
      </p:sp>
      <p:sp>
        <p:nvSpPr>
          <p:cNvPr id="5" name="フローチャート: 処理 4"/>
          <p:cNvSpPr/>
          <p:nvPr/>
        </p:nvSpPr>
        <p:spPr>
          <a:xfrm>
            <a:off x="5819689" y="279188"/>
            <a:ext cx="1493924" cy="45393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kern="100" dirty="0">
                <a:solidFill>
                  <a:srgbClr val="000000"/>
                </a:solidFill>
                <a:effectLst/>
                <a:ea typeface="ＭＳ 明朝" panose="02020609040205080304" pitchFamily="17" charset="-128"/>
                <a:cs typeface="Times New Roman" panose="02020603050405020304" pitchFamily="18" charset="0"/>
              </a:rPr>
              <a:t>2022</a:t>
            </a:r>
            <a:r>
              <a:rPr lang="ja-JP" sz="1400" kern="100" dirty="0">
                <a:solidFill>
                  <a:srgbClr val="000000"/>
                </a:solidFill>
                <a:effectLst/>
                <a:ea typeface="ＭＳ 明朝" panose="02020609040205080304" pitchFamily="17" charset="-128"/>
                <a:cs typeface="Times New Roman" panose="02020603050405020304" pitchFamily="18" charset="0"/>
              </a:rPr>
              <a:t>年</a:t>
            </a:r>
            <a:r>
              <a:rPr lang="en-US" sz="1400" kern="100" dirty="0">
                <a:solidFill>
                  <a:srgbClr val="000000"/>
                </a:solidFill>
                <a:effectLst/>
                <a:ea typeface="ＭＳ 明朝" panose="02020609040205080304" pitchFamily="17" charset="-128"/>
                <a:cs typeface="Times New Roman" panose="02020603050405020304" pitchFamily="18" charset="0"/>
              </a:rPr>
              <a:t>5</a:t>
            </a:r>
            <a:r>
              <a:rPr lang="ja-JP" sz="1400" kern="100" dirty="0">
                <a:solidFill>
                  <a:srgbClr val="000000"/>
                </a:solidFill>
                <a:effectLst/>
                <a:ea typeface="ＭＳ 明朝" panose="02020609040205080304" pitchFamily="17" charset="-128"/>
                <a:cs typeface="Times New Roman" panose="02020603050405020304" pitchFamily="18" charset="0"/>
              </a:rPr>
              <a:t>月発行</a:t>
            </a:r>
            <a:endParaRPr lang="ja-JP" sz="1400" kern="100" dirty="0">
              <a:effectLst/>
              <a:ea typeface="ＭＳ 明朝" panose="02020609040205080304" pitchFamily="17" charset="-128"/>
              <a:cs typeface="Times New Roman" panose="02020603050405020304" pitchFamily="18" charset="0"/>
            </a:endParaRPr>
          </a:p>
        </p:txBody>
      </p:sp>
      <p:sp>
        <p:nvSpPr>
          <p:cNvPr id="6" name="円/楕円 1"/>
          <p:cNvSpPr/>
          <p:nvPr/>
        </p:nvSpPr>
        <p:spPr>
          <a:xfrm>
            <a:off x="5014757" y="587058"/>
            <a:ext cx="1306031" cy="1306031"/>
          </a:xfrm>
          <a:prstGeom prst="ellipse">
            <a:avLst/>
          </a:prstGeom>
          <a:solidFill>
            <a:srgbClr val="009C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600" kern="100">
                <a:solidFill>
                  <a:srgbClr val="FFFFFF"/>
                </a:solidFill>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7" name="フローチャート: 処理 6"/>
          <p:cNvSpPr/>
          <p:nvPr/>
        </p:nvSpPr>
        <p:spPr>
          <a:xfrm>
            <a:off x="5143547" y="838883"/>
            <a:ext cx="1506832" cy="80238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2200" kern="100" dirty="0">
                <a:ln w="9525" cap="rnd" cmpd="sng" algn="ctr">
                  <a:solidFill>
                    <a:srgbClr val="FFFFFF"/>
                  </a:solidFill>
                  <a:prstDash val="solid"/>
                  <a:bevel/>
                </a:ln>
                <a:solidFill>
                  <a:srgbClr val="FFFFFF"/>
                </a:solidFill>
                <a:effectLst/>
                <a:ea typeface="ＭＳ 明朝" panose="02020609040205080304" pitchFamily="17" charset="-128"/>
                <a:cs typeface="Times New Roman" panose="02020603050405020304" pitchFamily="18" charset="0"/>
              </a:rPr>
              <a:t>Vol.106</a:t>
            </a:r>
            <a:endParaRPr lang="ja-JP" sz="1050" kern="100" dirty="0">
              <a:effectLst/>
              <a:ea typeface="ＭＳ 明朝" panose="02020609040205080304" pitchFamily="17" charset="-128"/>
              <a:cs typeface="Times New Roman" panose="02020603050405020304" pitchFamily="18" charset="0"/>
            </a:endParaRPr>
          </a:p>
        </p:txBody>
      </p:sp>
      <p:sp>
        <p:nvSpPr>
          <p:cNvPr id="11" name="フローチャート: 処理 10"/>
          <p:cNvSpPr/>
          <p:nvPr/>
        </p:nvSpPr>
        <p:spPr>
          <a:xfrm>
            <a:off x="308195" y="3088001"/>
            <a:ext cx="6943725" cy="7382523"/>
          </a:xfrm>
          <a:prstGeom prst="flowChartProcess">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2400"/>
              </a:lnSpc>
              <a:spcAft>
                <a:spcPts val="0"/>
              </a:spcAft>
            </a:pPr>
            <a:endParaRPr lang="en-US" altLang="ja-JP" sz="1200" b="1" kern="100" dirty="0">
              <a:solidFill>
                <a:srgbClr val="000000"/>
              </a:solidFill>
              <a:ea typeface="ＭＳ ゴシック" panose="020B0609070205080204" pitchFamily="49" charset="-128"/>
              <a:cs typeface="Times New Roman" panose="02020603050405020304" pitchFamily="18" charset="0"/>
            </a:endParaRPr>
          </a:p>
          <a:p>
            <a:pPr algn="l">
              <a:lnSpc>
                <a:spcPts val="2400"/>
              </a:lnSpc>
              <a:spcAft>
                <a:spcPts val="0"/>
              </a:spcAft>
            </a:pPr>
            <a:endParaRPr lang="ja-JP" sz="1050" kern="100" dirty="0">
              <a:effectLst/>
              <a:ea typeface="ＭＳ 明朝" panose="02020609040205080304" pitchFamily="17" charset="-128"/>
              <a:cs typeface="Times New Roman" panose="02020603050405020304" pitchFamily="18" charset="0"/>
            </a:endParaRPr>
          </a:p>
        </p:txBody>
      </p:sp>
      <p:sp>
        <p:nvSpPr>
          <p:cNvPr id="14" name="正方形/長方形 13"/>
          <p:cNvSpPr/>
          <p:nvPr/>
        </p:nvSpPr>
        <p:spPr>
          <a:xfrm>
            <a:off x="0" y="0"/>
            <a:ext cx="7559675" cy="10691813"/>
          </a:xfrm>
          <a:prstGeom prst="rect">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13720" y="4990516"/>
            <a:ext cx="6599934" cy="3246672"/>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endParaRPr lang="ja-JP" altLang="en-US" b="1">
              <a:ln/>
              <a:solidFill>
                <a:schemeClr val="accent4"/>
              </a:solidFill>
            </a:endParaRPr>
          </a:p>
        </p:txBody>
      </p:sp>
      <p:sp>
        <p:nvSpPr>
          <p:cNvPr id="17" name="テキスト ボックス 49"/>
          <p:cNvSpPr txBox="1"/>
          <p:nvPr/>
        </p:nvSpPr>
        <p:spPr>
          <a:xfrm>
            <a:off x="1554165" y="5036203"/>
            <a:ext cx="4766623" cy="3949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smtClean="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消費者月間</a:t>
            </a:r>
            <a:r>
              <a:rPr lang="ja-JP" altLang="en-US" sz="2400" b="1" kern="100" dirty="0" smtClean="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　</a:t>
            </a:r>
            <a:r>
              <a:rPr lang="ja-JP" altLang="ja-JP" sz="24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大阪府市連携</a:t>
            </a:r>
            <a:r>
              <a:rPr lang="ja-JP" sz="2400" b="1" kern="100" dirty="0" smtClean="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講演会</a:t>
            </a:r>
            <a:endParaRPr lang="ja-JP" sz="24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endParaRPr>
          </a:p>
        </p:txBody>
      </p:sp>
      <p:sp>
        <p:nvSpPr>
          <p:cNvPr id="20" name="テキスト ボックス 57"/>
          <p:cNvSpPr txBox="1"/>
          <p:nvPr/>
        </p:nvSpPr>
        <p:spPr>
          <a:xfrm>
            <a:off x="904557" y="5494139"/>
            <a:ext cx="857250" cy="295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a:solidFill>
                  <a:srgbClr val="FFFFFF"/>
                </a:solidFill>
                <a:effectLst/>
                <a:latin typeface="Century" panose="02040604050505020304" pitchFamily="18" charset="0"/>
                <a:ea typeface="BIZ UDPゴシック" panose="020B0400000000000000" pitchFamily="50" charset="-128"/>
                <a:cs typeface="Times New Roman" panose="02020603050405020304" pitchFamily="18" charset="0"/>
              </a:rPr>
              <a:t>テーマ</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200" kern="100">
                <a:solidFill>
                  <a:srgbClr val="FFFFFF"/>
                </a:solidFill>
                <a:effectLst/>
                <a:latin typeface="BIZ UDP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テキスト ボックス 60"/>
          <p:cNvSpPr txBox="1"/>
          <p:nvPr/>
        </p:nvSpPr>
        <p:spPr>
          <a:xfrm>
            <a:off x="918527" y="5776714"/>
            <a:ext cx="857250" cy="295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a:solidFill>
                  <a:srgbClr val="FFFFFF"/>
                </a:solidFill>
                <a:effectLst/>
                <a:latin typeface="Century" panose="02040604050505020304" pitchFamily="18" charset="0"/>
                <a:ea typeface="BIZ UDPゴシック" panose="020B0400000000000000" pitchFamily="50" charset="-128"/>
                <a:cs typeface="Times New Roman" panose="02020603050405020304" pitchFamily="18" charset="0"/>
              </a:rPr>
              <a:t>講　師</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テキスト ボックス 67"/>
          <p:cNvSpPr txBox="1"/>
          <p:nvPr/>
        </p:nvSpPr>
        <p:spPr>
          <a:xfrm>
            <a:off x="919797" y="6043414"/>
            <a:ext cx="857250" cy="295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a:solidFill>
                  <a:srgbClr val="FFFFFF"/>
                </a:solidFill>
                <a:effectLst/>
                <a:latin typeface="Century" panose="02040604050505020304" pitchFamily="18" charset="0"/>
                <a:ea typeface="BIZ UDPゴシック" panose="020B0400000000000000" pitchFamily="50" charset="-128"/>
                <a:cs typeface="Times New Roman" panose="02020603050405020304" pitchFamily="18" charset="0"/>
              </a:rPr>
              <a:t>と　き</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200" kern="100">
                <a:solidFill>
                  <a:srgbClr val="FFFFFF"/>
                </a:solidFill>
                <a:effectLst/>
                <a:latin typeface="BIZ UDP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 name="テキスト ボックス 68"/>
          <p:cNvSpPr txBox="1"/>
          <p:nvPr/>
        </p:nvSpPr>
        <p:spPr>
          <a:xfrm>
            <a:off x="907097" y="6334879"/>
            <a:ext cx="857250" cy="295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a:solidFill>
                  <a:srgbClr val="FFFFFF"/>
                </a:solidFill>
                <a:effectLst/>
                <a:latin typeface="Century" panose="02040604050505020304" pitchFamily="18" charset="0"/>
                <a:ea typeface="BIZ UDPゴシック" panose="020B0400000000000000" pitchFamily="50" charset="-128"/>
                <a:cs typeface="Times New Roman" panose="02020603050405020304" pitchFamily="18" charset="0"/>
              </a:rPr>
              <a:t>ところ</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200" kern="100">
                <a:solidFill>
                  <a:srgbClr val="FFFFFF"/>
                </a:solidFill>
                <a:effectLst/>
                <a:latin typeface="BIZ UDP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57"/>
          <p:cNvSpPr txBox="1"/>
          <p:nvPr/>
        </p:nvSpPr>
        <p:spPr>
          <a:xfrm>
            <a:off x="609681" y="5493879"/>
            <a:ext cx="857250" cy="295275"/>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テーマ</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en-US"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60"/>
          <p:cNvSpPr txBox="1"/>
          <p:nvPr/>
        </p:nvSpPr>
        <p:spPr>
          <a:xfrm>
            <a:off x="610772" y="5840849"/>
            <a:ext cx="857250" cy="295275"/>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講　師</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テキスト ボックス 67"/>
          <p:cNvSpPr txBox="1"/>
          <p:nvPr/>
        </p:nvSpPr>
        <p:spPr>
          <a:xfrm>
            <a:off x="599163" y="6171944"/>
            <a:ext cx="857250" cy="295275"/>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　き</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en-US"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8" name="テキスト ボックス 68"/>
          <p:cNvSpPr txBox="1"/>
          <p:nvPr/>
        </p:nvSpPr>
        <p:spPr>
          <a:xfrm>
            <a:off x="599163" y="6503872"/>
            <a:ext cx="857250" cy="295275"/>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200" kern="100" dirty="0" smtClean="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参加費</a:t>
            </a:r>
            <a:r>
              <a:rPr lang="en-US" sz="1200" kern="100" dirty="0" smtClean="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9" name="テキスト ボックス 69"/>
          <p:cNvSpPr txBox="1"/>
          <p:nvPr/>
        </p:nvSpPr>
        <p:spPr>
          <a:xfrm>
            <a:off x="777198" y="7557366"/>
            <a:ext cx="5179102"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お申し込みはこちら</a:t>
            </a:r>
            <a:r>
              <a:rPr lang="ja-JP" sz="16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から</a:t>
            </a:r>
            <a:endParaRPr lang="en-US" altLang="ja-JP" sz="16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u="sng" kern="100" dirty="0" smtClean="0">
                <a:solidFill>
                  <a:srgbClr val="0563C1"/>
                </a:solidFill>
                <a:effectLst/>
                <a:latin typeface="BIZ UDPゴシック" panose="020B0400000000000000" pitchFamily="50" charset="-128"/>
                <a:ea typeface="BIZ UDPゴシック" panose="020B0400000000000000" pitchFamily="50" charset="-128"/>
                <a:cs typeface="Times New Roman" panose="02020603050405020304" pitchFamily="18" charset="0"/>
                <a:hlinkClick r:id="rId4"/>
              </a:rPr>
              <a:t>大阪府インターネット申請・申込みサービス</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正方形/長方形 2"/>
          <p:cNvSpPr/>
          <p:nvPr/>
        </p:nvSpPr>
        <p:spPr>
          <a:xfrm>
            <a:off x="4553267" y="246750"/>
            <a:ext cx="329785" cy="258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115983" y="3799987"/>
            <a:ext cx="3704860" cy="369332"/>
          </a:xfrm>
          <a:prstGeom prst="rect">
            <a:avLst/>
          </a:prstGeom>
          <a:noFill/>
        </p:spPr>
        <p:txBody>
          <a:bodyPr wrap="none" rtlCol="0">
            <a:spAutoFit/>
          </a:bodyPr>
          <a:lstStyle/>
          <a:p>
            <a:pPr marL="285750" indent="-285750">
              <a:buFont typeface="Wingdings" panose="05000000000000000000" pitchFamily="2" charset="2"/>
              <a:buChar char="Ø"/>
            </a:pPr>
            <a:r>
              <a:rPr lang="ja-JP" altLang="en-US" kern="100" dirty="0">
                <a:solidFill>
                  <a:srgbClr val="000000"/>
                </a:solidFill>
                <a:ea typeface="ＭＳ ゴシック" panose="020B0609070205080204" pitchFamily="49" charset="-128"/>
                <a:cs typeface="Times New Roman" panose="02020603050405020304" pitchFamily="18" charset="0"/>
              </a:rPr>
              <a:t>いらないものはキッパリ断る。</a:t>
            </a:r>
            <a:endParaRPr lang="en-US" altLang="ja-JP" kern="100" dirty="0">
              <a:solidFill>
                <a:srgbClr val="000000"/>
              </a:solidFill>
              <a:ea typeface="ＭＳ ゴシック" panose="020B0609070205080204" pitchFamily="49" charset="-128"/>
              <a:cs typeface="Times New Roman" panose="02020603050405020304" pitchFamily="18" charset="0"/>
            </a:endParaRPr>
          </a:p>
        </p:txBody>
      </p:sp>
      <p:sp>
        <p:nvSpPr>
          <p:cNvPr id="34" name="テキスト ボックス 33"/>
          <p:cNvSpPr txBox="1"/>
          <p:nvPr/>
        </p:nvSpPr>
        <p:spPr>
          <a:xfrm>
            <a:off x="1115983" y="4099284"/>
            <a:ext cx="3704860" cy="379591"/>
          </a:xfrm>
          <a:prstGeom prst="rect">
            <a:avLst/>
          </a:prstGeom>
          <a:noFill/>
        </p:spPr>
        <p:txBody>
          <a:bodyPr wrap="none" rtlCol="0">
            <a:spAutoFit/>
          </a:bodyPr>
          <a:lstStyle/>
          <a:p>
            <a:pPr marL="285750" indent="-285750">
              <a:lnSpc>
                <a:spcPts val="2400"/>
              </a:lnSpc>
              <a:buFont typeface="Wingdings" panose="05000000000000000000" pitchFamily="2" charset="2"/>
              <a:buChar char="Ø"/>
            </a:pPr>
            <a:r>
              <a:rPr lang="ja-JP" altLang="en-US" kern="100" dirty="0">
                <a:solidFill>
                  <a:srgbClr val="000000"/>
                </a:solidFill>
                <a:ea typeface="ＭＳ ゴシック" panose="020B0609070205080204" pitchFamily="49" charset="-128"/>
                <a:cs typeface="Times New Roman" panose="02020603050405020304" pitchFamily="18" charset="0"/>
              </a:rPr>
              <a:t>簡単に儲かる話はありません。</a:t>
            </a:r>
            <a:endParaRPr lang="en-US" altLang="ja-JP" kern="100" dirty="0">
              <a:solidFill>
                <a:srgbClr val="000000"/>
              </a:solidFill>
              <a:ea typeface="ＭＳ ゴシック" panose="020B0609070205080204" pitchFamily="49" charset="-128"/>
              <a:cs typeface="Times New Roman" panose="02020603050405020304" pitchFamily="18" charset="0"/>
            </a:endParaRPr>
          </a:p>
        </p:txBody>
      </p:sp>
      <p:sp>
        <p:nvSpPr>
          <p:cNvPr id="35" name="テキスト ボックス 34"/>
          <p:cNvSpPr txBox="1"/>
          <p:nvPr/>
        </p:nvSpPr>
        <p:spPr>
          <a:xfrm>
            <a:off x="1115983" y="4465623"/>
            <a:ext cx="4166525" cy="369332"/>
          </a:xfrm>
          <a:prstGeom prst="rect">
            <a:avLst/>
          </a:prstGeom>
          <a:noFill/>
        </p:spPr>
        <p:txBody>
          <a:bodyPr wrap="none" rtlCol="0">
            <a:spAutoFit/>
          </a:bodyPr>
          <a:lstStyle/>
          <a:p>
            <a:pPr marL="285750" indent="-285750">
              <a:buFont typeface="Wingdings" panose="05000000000000000000" pitchFamily="2" charset="2"/>
              <a:buChar char="Ø"/>
            </a:pPr>
            <a:r>
              <a:rPr lang="ja-JP" altLang="en-US"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ＡＴＭ</a:t>
            </a:r>
            <a:r>
              <a:rPr lang="ja-JP" altLang="en-US" kern="100" dirty="0">
                <a:solidFill>
                  <a:srgbClr val="000000"/>
                </a:solidFill>
                <a:ea typeface="ＭＳ ゴシック" panose="020B0609070205080204" pitchFamily="49" charset="-128"/>
                <a:cs typeface="Times New Roman" panose="02020603050405020304" pitchFamily="18" charset="0"/>
              </a:rPr>
              <a:t>から還付金はもらえません。</a:t>
            </a:r>
            <a:endParaRPr lang="en-US" altLang="ja-JP" kern="100" dirty="0">
              <a:solidFill>
                <a:srgbClr val="000000"/>
              </a:solidFill>
              <a:ea typeface="ＭＳ ゴシック" panose="020B0609070205080204" pitchFamily="49" charset="-128"/>
              <a:cs typeface="Times New Roman" panose="02020603050405020304" pitchFamily="18" charset="0"/>
            </a:endParaRPr>
          </a:p>
        </p:txBody>
      </p:sp>
      <p:sp>
        <p:nvSpPr>
          <p:cNvPr id="38" name="テキスト ボックス 37"/>
          <p:cNvSpPr txBox="1"/>
          <p:nvPr/>
        </p:nvSpPr>
        <p:spPr>
          <a:xfrm>
            <a:off x="404886" y="3140151"/>
            <a:ext cx="6708767" cy="707886"/>
          </a:xfrm>
          <a:prstGeom prst="rect">
            <a:avLst/>
          </a:prstGeom>
          <a:noFill/>
        </p:spPr>
        <p:txBody>
          <a:bodyPr wrap="square" rtlCol="0">
            <a:spAutoFit/>
          </a:bodyPr>
          <a:lstStyle/>
          <a:p>
            <a:r>
              <a:rPr kumimoji="1" lang="ja-JP" altLang="en-US" sz="2000" dirty="0"/>
              <a:t>商品の購入やサービスの提供など契約のことでお困りの時は、</a:t>
            </a:r>
            <a:r>
              <a:rPr kumimoji="1" lang="ja-JP" altLang="en-US" sz="2000" b="1" dirty="0"/>
              <a:t>１８８（局番なし）</a:t>
            </a:r>
            <a:r>
              <a:rPr kumimoji="1" lang="ja-JP" altLang="en-US" sz="2000" dirty="0"/>
              <a:t>にお電話ください。</a:t>
            </a:r>
          </a:p>
        </p:txBody>
      </p:sp>
      <p:sp>
        <p:nvSpPr>
          <p:cNvPr id="39" name="正方形/長方形 38"/>
          <p:cNvSpPr/>
          <p:nvPr/>
        </p:nvSpPr>
        <p:spPr>
          <a:xfrm>
            <a:off x="502455" y="8400123"/>
            <a:ext cx="6599934" cy="1800314"/>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テキスト ボックス 36"/>
          <p:cNvSpPr txBox="1"/>
          <p:nvPr/>
        </p:nvSpPr>
        <p:spPr>
          <a:xfrm>
            <a:off x="960321" y="8819317"/>
            <a:ext cx="5724644" cy="687368"/>
          </a:xfrm>
          <a:prstGeom prst="rect">
            <a:avLst/>
          </a:prstGeom>
          <a:noFill/>
        </p:spPr>
        <p:txBody>
          <a:bodyPr wrap="none" rtlCol="0">
            <a:spAutoFit/>
          </a:bodyPr>
          <a:lstStyle/>
          <a:p>
            <a:pPr>
              <a:lnSpc>
                <a:spcPts val="2400"/>
              </a:lnSpc>
            </a:pPr>
            <a:r>
              <a:rPr lang="ja-JP" altLang="en-US" b="1" kern="100" dirty="0">
                <a:solidFill>
                  <a:schemeClr val="tx1">
                    <a:lumMod val="75000"/>
                    <a:lumOff val="25000"/>
                  </a:schemeClr>
                </a:solidFill>
                <a:ea typeface="ＭＳ ゴシック" panose="020B0609070205080204" pitchFamily="49" charset="-128"/>
                <a:cs typeface="Times New Roman" panose="02020603050405020304" pitchFamily="18" charset="0"/>
              </a:rPr>
              <a:t>考えよう！大人になるとできること、気をつけること</a:t>
            </a:r>
            <a:endParaRPr lang="en-US" altLang="ja-JP" b="1" kern="100" dirty="0">
              <a:solidFill>
                <a:schemeClr val="tx1">
                  <a:lumMod val="75000"/>
                  <a:lumOff val="25000"/>
                </a:schemeClr>
              </a:solidFill>
              <a:ea typeface="ＭＳ ゴシック" panose="020B0609070205080204" pitchFamily="49" charset="-128"/>
              <a:cs typeface="Times New Roman" panose="02020603050405020304" pitchFamily="18" charset="0"/>
            </a:endParaRPr>
          </a:p>
          <a:p>
            <a:pPr>
              <a:lnSpc>
                <a:spcPts val="2400"/>
              </a:lnSpc>
            </a:pPr>
            <a:r>
              <a:rPr lang="ja-JP" altLang="en-US" b="1" kern="100" dirty="0">
                <a:solidFill>
                  <a:schemeClr val="tx1">
                    <a:lumMod val="75000"/>
                    <a:lumOff val="25000"/>
                  </a:schemeClr>
                </a:solidFill>
                <a:ea typeface="ＭＳ ゴシック" panose="020B0609070205080204" pitchFamily="49" charset="-128"/>
                <a:cs typeface="Times New Roman" panose="02020603050405020304" pitchFamily="18" charset="0"/>
              </a:rPr>
              <a:t>　　　　　　　 ～</a:t>
            </a:r>
            <a:r>
              <a:rPr lang="en-US" altLang="ja-JP" b="1" kern="100" dirty="0">
                <a:solidFill>
                  <a:schemeClr val="tx1">
                    <a:lumMod val="75000"/>
                    <a:lumOff val="25000"/>
                  </a:schemeClr>
                </a:solidFill>
                <a:latin typeface="Arial" panose="020B0604020202020204" pitchFamily="34" charset="0"/>
                <a:ea typeface="ＭＳ ゴシック" panose="020B0609070205080204" pitchFamily="49" charset="-128"/>
                <a:cs typeface="Arial" panose="020B0604020202020204" pitchFamily="34" charset="0"/>
              </a:rPr>
              <a:t>18</a:t>
            </a:r>
            <a:r>
              <a:rPr lang="ja-JP" altLang="en-US" b="1" kern="100" dirty="0">
                <a:solidFill>
                  <a:schemeClr val="tx1">
                    <a:lumMod val="75000"/>
                    <a:lumOff val="25000"/>
                  </a:schemeClr>
                </a:solidFill>
                <a:ea typeface="ＭＳ ゴシック" panose="020B0609070205080204" pitchFamily="49" charset="-128"/>
                <a:cs typeface="Times New Roman" panose="02020603050405020304" pitchFamily="18" charset="0"/>
              </a:rPr>
              <a:t>歳から大人に～</a:t>
            </a:r>
            <a:endParaRPr lang="ja-JP" altLang="ja-JP" b="1" kern="100" dirty="0">
              <a:solidFill>
                <a:schemeClr val="tx1">
                  <a:lumMod val="75000"/>
                  <a:lumOff val="25000"/>
                </a:schemeClr>
              </a:solidFill>
              <a:ea typeface="ＭＳ 明朝" panose="02020609040205080304" pitchFamily="17" charset="-128"/>
              <a:cs typeface="Times New Roman" panose="02020603050405020304" pitchFamily="18" charset="0"/>
            </a:endParaRPr>
          </a:p>
        </p:txBody>
      </p:sp>
      <p:sp>
        <p:nvSpPr>
          <p:cNvPr id="40" name="テキスト ボックス 52"/>
          <p:cNvSpPr txBox="1"/>
          <p:nvPr/>
        </p:nvSpPr>
        <p:spPr>
          <a:xfrm>
            <a:off x="1554165" y="5443455"/>
            <a:ext cx="5130800" cy="3122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キャッシュレス時代の消費者トラブル防止策</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1" name="テキスト ボックス 52"/>
          <p:cNvSpPr txBox="1"/>
          <p:nvPr/>
        </p:nvSpPr>
        <p:spPr>
          <a:xfrm>
            <a:off x="1554165" y="5751725"/>
            <a:ext cx="5548224" cy="3122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spcAft>
                <a:spcPts val="0"/>
              </a:spcAft>
            </a:pPr>
            <a:r>
              <a:rPr lang="ja-JP" altLang="en-US" sz="1400" dirty="0" smtClean="0">
                <a:latin typeface="BIZ UDPゴシック" panose="020B0400000000000000" pitchFamily="50" charset="-128"/>
                <a:ea typeface="BIZ UDPゴシック" panose="020B0400000000000000" pitchFamily="50" charset="-128"/>
              </a:rPr>
              <a:t>市田　雅良　（</a:t>
            </a:r>
            <a:r>
              <a:rPr lang="ja-JP" altLang="en-US" sz="1400" dirty="0">
                <a:latin typeface="BIZ UDPゴシック" panose="020B0400000000000000" pitchFamily="50" charset="-128"/>
                <a:ea typeface="BIZ UDPゴシック" panose="020B0400000000000000" pitchFamily="50" charset="-128"/>
              </a:rPr>
              <a:t>大阪府金融広報委員会　金融広報アドバイザー）</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2" name="テキスト ボックス 52"/>
          <p:cNvSpPr txBox="1"/>
          <p:nvPr/>
        </p:nvSpPr>
        <p:spPr>
          <a:xfrm>
            <a:off x="1554165" y="6100991"/>
            <a:ext cx="5548224" cy="3122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spcAft>
                <a:spcPts val="0"/>
              </a:spcAft>
            </a:pPr>
            <a:r>
              <a:rPr lang="ja-JP" altLang="en-US" sz="1400" dirty="0">
                <a:latin typeface="BIZ UDPゴシック" panose="020B0400000000000000" pitchFamily="50" charset="-128"/>
                <a:ea typeface="BIZ UDPゴシック" panose="020B0400000000000000" pitchFamily="50" charset="-128"/>
              </a:rPr>
              <a:t>令和４年５月</a:t>
            </a:r>
            <a:r>
              <a:rPr lang="ja-JP" altLang="en-US" sz="1400" dirty="0" smtClean="0">
                <a:latin typeface="BIZ UDPゴシック" panose="020B0400000000000000" pitchFamily="50" charset="-128"/>
                <a:ea typeface="BIZ UDPゴシック" panose="020B0400000000000000" pitchFamily="50" charset="-128"/>
              </a:rPr>
              <a:t>２７日（金）</a:t>
            </a:r>
            <a:r>
              <a:rPr lang="ja-JP" altLang="en-US" sz="1400" dirty="0">
                <a:latin typeface="BIZ UDPゴシック" panose="020B0400000000000000" pitchFamily="50" charset="-128"/>
                <a:ea typeface="BIZ UDPゴシック" panose="020B0400000000000000" pitchFamily="50" charset="-128"/>
              </a:rPr>
              <a:t>午後２時から午後</a:t>
            </a:r>
            <a:r>
              <a:rPr lang="ja-JP" altLang="en-US" sz="1400" dirty="0" smtClean="0">
                <a:latin typeface="BIZ UDPゴシック" panose="020B0400000000000000" pitchFamily="50" charset="-128"/>
                <a:ea typeface="BIZ UDPゴシック" panose="020B0400000000000000" pitchFamily="50" charset="-128"/>
              </a:rPr>
              <a:t>３時まで</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3" name="テキスト ボックス 52"/>
          <p:cNvSpPr txBox="1"/>
          <p:nvPr/>
        </p:nvSpPr>
        <p:spPr>
          <a:xfrm>
            <a:off x="1554165" y="6460061"/>
            <a:ext cx="1392235" cy="3122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spcAft>
                <a:spcPts val="0"/>
              </a:spcAft>
            </a:pPr>
            <a:r>
              <a:rPr lang="ja-JP" altLang="en-US" sz="1400" dirty="0" smtClean="0">
                <a:latin typeface="BIZ UDPゴシック" panose="020B0400000000000000" pitchFamily="50" charset="-128"/>
                <a:ea typeface="BIZ UDPゴシック" panose="020B0400000000000000" pitchFamily="50" charset="-128"/>
              </a:rPr>
              <a:t>無料</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フローチャート: 処理 35">
            <a:extLst>
              <a:ext uri="{FF2B5EF4-FFF2-40B4-BE49-F238E27FC236}">
                <a16:creationId xmlns:a16="http://schemas.microsoft.com/office/drawing/2014/main" id="{3239110C-DE41-48F0-95E3-319448666DA9}"/>
              </a:ext>
            </a:extLst>
          </p:cNvPr>
          <p:cNvSpPr/>
          <p:nvPr/>
        </p:nvSpPr>
        <p:spPr>
          <a:xfrm>
            <a:off x="307974" y="2297126"/>
            <a:ext cx="6943725" cy="788688"/>
          </a:xfrm>
          <a:prstGeom prst="flowChartProcess">
            <a:avLst/>
          </a:prstGeom>
          <a:solidFill>
            <a:schemeClr val="accent6">
              <a:lumMod val="40000"/>
              <a:lumOff val="60000"/>
            </a:schemeClr>
          </a:solidFill>
          <a:ln w="3810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2400"/>
              </a:lnSpc>
              <a:spcAft>
                <a:spcPts val="0"/>
              </a:spcAft>
            </a:pPr>
            <a:endParaRPr lang="en-US" altLang="ja-JP" sz="1400" b="1" kern="100" dirty="0">
              <a:solidFill>
                <a:srgbClr val="000000"/>
              </a:solidFill>
              <a:ea typeface="ＭＳ ゴシック" panose="020B0609070205080204" pitchFamily="49" charset="-128"/>
              <a:cs typeface="Times New Roman" panose="02020603050405020304" pitchFamily="18" charset="0"/>
            </a:endParaRPr>
          </a:p>
          <a:p>
            <a:pPr algn="l">
              <a:lnSpc>
                <a:spcPts val="2400"/>
              </a:lnSpc>
              <a:spcAft>
                <a:spcPts val="0"/>
              </a:spcAft>
            </a:pPr>
            <a:endParaRPr lang="ja-JP" sz="1400" kern="100" dirty="0">
              <a:effectLst/>
              <a:ea typeface="ＭＳ 明朝" panose="02020609040205080304" pitchFamily="17" charset="-128"/>
              <a:cs typeface="Times New Roman" panose="02020603050405020304" pitchFamily="18" charset="0"/>
            </a:endParaRPr>
          </a:p>
        </p:txBody>
      </p:sp>
      <p:sp>
        <p:nvSpPr>
          <p:cNvPr id="13" name="テキスト ボックス 11"/>
          <p:cNvSpPr txBox="1"/>
          <p:nvPr/>
        </p:nvSpPr>
        <p:spPr>
          <a:xfrm>
            <a:off x="1423971" y="2621129"/>
            <a:ext cx="6534150" cy="461168"/>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marL="1219200" indent="-1219200" algn="l">
              <a:lnSpc>
                <a:spcPts val="2400"/>
              </a:lnSpc>
              <a:spcAft>
                <a:spcPts val="0"/>
              </a:spcAft>
            </a:pPr>
            <a:r>
              <a:rPr lang="en-US" altLang="ja-JP" sz="38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5</a:t>
            </a:r>
            <a:r>
              <a:rPr lang="ja-JP" altLang="en-US" sz="38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月は消費者月間です</a:t>
            </a:r>
            <a:endParaRPr lang="ja-JP" sz="38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endParaRPr>
          </a:p>
        </p:txBody>
      </p:sp>
      <p:sp>
        <p:nvSpPr>
          <p:cNvPr id="2" name="テキスト ボックス 1">
            <a:extLst>
              <a:ext uri="{FF2B5EF4-FFF2-40B4-BE49-F238E27FC236}">
                <a16:creationId xmlns:a16="http://schemas.microsoft.com/office/drawing/2014/main" id="{31AFF0B0-7DEA-46F4-9FEC-2E758A56F698}"/>
              </a:ext>
            </a:extLst>
          </p:cNvPr>
          <p:cNvSpPr txBox="1"/>
          <p:nvPr/>
        </p:nvSpPr>
        <p:spPr>
          <a:xfrm>
            <a:off x="3485316" y="9500713"/>
            <a:ext cx="2958706" cy="338554"/>
          </a:xfrm>
          <a:prstGeom prst="rect">
            <a:avLst/>
          </a:prstGeom>
          <a:noFill/>
        </p:spPr>
        <p:txBody>
          <a:bodyPr wrap="square" rtlCol="0">
            <a:spAutoFit/>
          </a:bodyPr>
          <a:lstStyle/>
          <a:p>
            <a:r>
              <a:rPr kumimoji="1" lang="ja-JP" altLang="en-US" sz="1400" b="1" dirty="0">
                <a:ea typeface="BIZ UDPゴシック" panose="020B0400000000000000"/>
                <a:hlinkClick r:id="rId5"/>
              </a:rPr>
              <a:t>消費者庁</a:t>
            </a:r>
            <a:r>
              <a:rPr kumimoji="1" lang="ja-JP" altLang="en-US" sz="1600" b="1" dirty="0">
                <a:ea typeface="BIZ UDPゴシック" panose="020B0400000000000000"/>
                <a:hlinkClick r:id="rId5"/>
              </a:rPr>
              <a:t>ホームページ</a:t>
            </a:r>
            <a:endParaRPr kumimoji="1" lang="ja-JP" altLang="en-US" sz="1600" b="1" dirty="0">
              <a:ea typeface="BIZ UDPゴシック" panose="020B0400000000000000"/>
            </a:endParaRPr>
          </a:p>
        </p:txBody>
      </p:sp>
      <p:sp>
        <p:nvSpPr>
          <p:cNvPr id="45" name="テキスト ボックス 49">
            <a:extLst>
              <a:ext uri="{FF2B5EF4-FFF2-40B4-BE49-F238E27FC236}">
                <a16:creationId xmlns:a16="http://schemas.microsoft.com/office/drawing/2014/main" id="{99D319E4-937D-4BA6-A5B7-68AEC2BBB607}"/>
              </a:ext>
            </a:extLst>
          </p:cNvPr>
          <p:cNvSpPr txBox="1"/>
          <p:nvPr/>
        </p:nvSpPr>
        <p:spPr>
          <a:xfrm>
            <a:off x="1476343" y="8404273"/>
            <a:ext cx="5174036" cy="3949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令和４年度 消費者月間統一テーマ</a:t>
            </a:r>
            <a:endParaRPr lang="ja-JP" sz="24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endParaRPr>
          </a:p>
        </p:txBody>
      </p:sp>
      <p:sp>
        <p:nvSpPr>
          <p:cNvPr id="46" name="テキスト ボックス 68">
            <a:extLst>
              <a:ext uri="{FF2B5EF4-FFF2-40B4-BE49-F238E27FC236}">
                <a16:creationId xmlns:a16="http://schemas.microsoft.com/office/drawing/2014/main" id="{DE34BB1A-DFDF-41CD-B55E-88BA43FDF5BC}"/>
              </a:ext>
            </a:extLst>
          </p:cNvPr>
          <p:cNvSpPr txBox="1"/>
          <p:nvPr/>
        </p:nvSpPr>
        <p:spPr>
          <a:xfrm>
            <a:off x="599163" y="6846205"/>
            <a:ext cx="857250" cy="295275"/>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200" kern="100" dirty="0" smtClean="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定　員</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en-US" sz="12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7" name="テキスト ボックス 52">
            <a:extLst>
              <a:ext uri="{FF2B5EF4-FFF2-40B4-BE49-F238E27FC236}">
                <a16:creationId xmlns:a16="http://schemas.microsoft.com/office/drawing/2014/main" id="{A56DA40D-7384-464D-BED9-9E3979E064EB}"/>
              </a:ext>
            </a:extLst>
          </p:cNvPr>
          <p:cNvSpPr txBox="1"/>
          <p:nvPr/>
        </p:nvSpPr>
        <p:spPr>
          <a:xfrm>
            <a:off x="1554165" y="6802394"/>
            <a:ext cx="3012354" cy="6756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spcAft>
                <a:spcPts val="0"/>
              </a:spcAft>
            </a:pPr>
            <a:r>
              <a:rPr lang="ja-JP" altLang="en-US" sz="1400" dirty="0" smtClean="0">
                <a:latin typeface="BIZ UDPゴシック" panose="020B0400000000000000" pitchFamily="50" charset="-128"/>
                <a:ea typeface="BIZ UDPゴシック" panose="020B0400000000000000" pitchFamily="50" charset="-128"/>
              </a:rPr>
              <a:t>５０名（申込多数の場合は抽選）</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8" name="テキスト ボックス 68">
            <a:extLst>
              <a:ext uri="{FF2B5EF4-FFF2-40B4-BE49-F238E27FC236}">
                <a16:creationId xmlns:a16="http://schemas.microsoft.com/office/drawing/2014/main" id="{49A01FC1-D19A-4E5A-94E4-892897840A43}"/>
              </a:ext>
            </a:extLst>
          </p:cNvPr>
          <p:cNvSpPr txBox="1"/>
          <p:nvPr/>
        </p:nvSpPr>
        <p:spPr>
          <a:xfrm>
            <a:off x="599163" y="7189231"/>
            <a:ext cx="857250" cy="295275"/>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200" kern="100" dirty="0" smtClean="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開催方法</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9" name="テキスト ボックス 52">
            <a:extLst>
              <a:ext uri="{FF2B5EF4-FFF2-40B4-BE49-F238E27FC236}">
                <a16:creationId xmlns:a16="http://schemas.microsoft.com/office/drawing/2014/main" id="{EEEE4579-32E1-404E-80E7-2634F553FCB6}"/>
              </a:ext>
            </a:extLst>
          </p:cNvPr>
          <p:cNvSpPr txBox="1"/>
          <p:nvPr/>
        </p:nvSpPr>
        <p:spPr>
          <a:xfrm>
            <a:off x="1554165" y="7145420"/>
            <a:ext cx="5548224" cy="3122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spcAft>
                <a:spcPts val="0"/>
              </a:spcAft>
            </a:pPr>
            <a:r>
              <a:rPr lang="ja-JP" altLang="en-US" sz="1400" dirty="0" smtClean="0">
                <a:latin typeface="BIZ UDPゴシック" panose="020B0400000000000000" pitchFamily="50" charset="-128"/>
                <a:ea typeface="BIZ UDPゴシック" panose="020B0400000000000000" pitchFamily="50" charset="-128"/>
              </a:rPr>
              <a:t>オンラインによる開催</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9" name="図 18" descr="食品, 記号, 時計 が含まれている画像  自動的に生成された説明">
            <a:extLst>
              <a:ext uri="{FF2B5EF4-FFF2-40B4-BE49-F238E27FC236}">
                <a16:creationId xmlns:a16="http://schemas.microsoft.com/office/drawing/2014/main" id="{0C45707B-18E1-4438-B420-3B77562C40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6963" y="3495602"/>
            <a:ext cx="1169782" cy="1422227"/>
          </a:xfrm>
          <a:prstGeom prst="rect">
            <a:avLst/>
          </a:prstGeom>
        </p:spPr>
      </p:pic>
      <p:pic>
        <p:nvPicPr>
          <p:cNvPr id="10" name="図 9"/>
          <p:cNvPicPr>
            <a:picLocks noChangeAspect="1"/>
          </p:cNvPicPr>
          <p:nvPr/>
        </p:nvPicPr>
        <p:blipFill>
          <a:blip r:embed="rId7"/>
          <a:stretch>
            <a:fillRect/>
          </a:stretch>
        </p:blipFill>
        <p:spPr>
          <a:xfrm>
            <a:off x="5616058" y="7093561"/>
            <a:ext cx="1075873" cy="1075873"/>
          </a:xfrm>
          <a:prstGeom prst="rect">
            <a:avLst/>
          </a:prstGeom>
        </p:spPr>
      </p:pic>
      <p:sp>
        <p:nvSpPr>
          <p:cNvPr id="12" name="テキスト ボックス 11"/>
          <p:cNvSpPr txBox="1"/>
          <p:nvPr/>
        </p:nvSpPr>
        <p:spPr>
          <a:xfrm>
            <a:off x="5342327" y="6837038"/>
            <a:ext cx="1970105" cy="369332"/>
          </a:xfrm>
          <a:prstGeom prst="rect">
            <a:avLst/>
          </a:prstGeom>
          <a:noFill/>
        </p:spPr>
        <p:txBody>
          <a:bodyPr wrap="square" rtlCol="0">
            <a:spAutoFit/>
          </a:bodyPr>
          <a:lstStyle/>
          <a:p>
            <a:r>
              <a:rPr kumimoji="1" lang="en-US" altLang="ja-JP" dirty="0" smtClean="0"/>
              <a:t>【QR</a:t>
            </a:r>
            <a:r>
              <a:rPr kumimoji="1" lang="ja-JP" altLang="en-US" dirty="0" smtClean="0"/>
              <a:t>コード</a:t>
            </a:r>
            <a:r>
              <a:rPr kumimoji="1" lang="en-US" altLang="ja-JP" dirty="0" smtClean="0"/>
              <a:t>】</a:t>
            </a:r>
            <a:endParaRPr kumimoji="1" lang="ja-JP" altLang="en-US" dirty="0"/>
          </a:p>
        </p:txBody>
      </p:sp>
      <p:sp>
        <p:nvSpPr>
          <p:cNvPr id="51" name="テキスト ボックス 50"/>
          <p:cNvSpPr txBox="1"/>
          <p:nvPr/>
        </p:nvSpPr>
        <p:spPr>
          <a:xfrm>
            <a:off x="4223262" y="9828483"/>
            <a:ext cx="1970105" cy="338554"/>
          </a:xfrm>
          <a:prstGeom prst="rect">
            <a:avLst/>
          </a:prstGeom>
          <a:noFill/>
        </p:spPr>
        <p:txBody>
          <a:bodyPr wrap="square" rtlCol="0">
            <a:spAutoFit/>
          </a:bodyPr>
          <a:lstStyle/>
          <a:p>
            <a:r>
              <a:rPr kumimoji="1" lang="en-US" altLang="ja-JP" sz="1600" dirty="0" smtClean="0"/>
              <a:t>【QR</a:t>
            </a:r>
            <a:r>
              <a:rPr kumimoji="1" lang="ja-JP" altLang="en-US" sz="1600" dirty="0" smtClean="0"/>
              <a:t>コード</a:t>
            </a:r>
            <a:r>
              <a:rPr kumimoji="1" lang="en-US" altLang="ja-JP" sz="1600" dirty="0" smtClean="0"/>
              <a:t>】</a:t>
            </a:r>
            <a:endParaRPr kumimoji="1" lang="ja-JP" altLang="en-US" sz="1600" dirty="0"/>
          </a:p>
        </p:txBody>
      </p:sp>
      <p:pic>
        <p:nvPicPr>
          <p:cNvPr id="50" name="図 49"/>
          <p:cNvPicPr/>
          <p:nvPr/>
        </p:nvPicPr>
        <p:blipFill>
          <a:blip r:embed="rId8">
            <a:extLst>
              <a:ext uri="{28A0092B-C50C-407E-A947-70E740481C1C}">
                <a14:useLocalDpi xmlns:a14="http://schemas.microsoft.com/office/drawing/2010/main" val="0"/>
              </a:ext>
            </a:extLst>
          </a:blip>
          <a:stretch>
            <a:fillRect/>
          </a:stretch>
        </p:blipFill>
        <p:spPr bwMode="auto">
          <a:xfrm>
            <a:off x="62473" y="57288"/>
            <a:ext cx="4912307" cy="1968622"/>
          </a:xfrm>
          <a:prstGeom prst="rect">
            <a:avLst/>
          </a:prstGeom>
          <a:noFill/>
          <a:ln>
            <a:noFill/>
          </a:ln>
        </p:spPr>
      </p:pic>
      <p:pic>
        <p:nvPicPr>
          <p:cNvPr id="53" name="図 5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9634" y="211029"/>
            <a:ext cx="2585234" cy="370326"/>
          </a:xfrm>
          <a:prstGeom prst="rect">
            <a:avLst/>
          </a:prstGeom>
          <a:noFill/>
          <a:ln>
            <a:noFill/>
          </a:ln>
        </p:spPr>
      </p:pic>
    </p:spTree>
    <p:controls>
      <mc:AlternateContent xmlns:mc="http://schemas.openxmlformats.org/markup-compatibility/2006">
        <mc:Choice xmlns:v="urn:schemas-microsoft-com:vml" Requires="v">
          <p:control spid="1051" name="BarCodeCtrl1" r:id="rId2" imgW="1079640" imgH="1079640"/>
        </mc:Choice>
        <mc:Fallback>
          <p:control name="BarCodeCtrl1" r:id="rId2" imgW="1079640" imgH="1079640">
            <p:pic>
              <p:nvPicPr>
                <p:cNvPr id="8" name="BarCodeCtrl1">
                  <a:extLst>
                    <a:ext uri="{FF2B5EF4-FFF2-40B4-BE49-F238E27FC236}">
                      <a16:creationId xmlns:a16="http://schemas.microsoft.com/office/drawing/2014/main" id="{77D0619F-7C5A-465C-B063-DA253E99CAA5}"/>
                    </a:ext>
                  </a:extLst>
                </p:cNvPr>
                <p:cNvPicPr preferRelativeResize="0">
                  <a:picLocks noChangeArrowheads="1" noChangeShapeType="1"/>
                </p:cNvPicPr>
                <p:nvPr/>
              </p:nvPicPr>
              <p:blipFill>
                <a:blip r:embed="rId10"/>
                <a:srcRect/>
                <a:stretch>
                  <a:fillRect/>
                </a:stretch>
              </p:blipFill>
              <p:spPr bwMode="auto">
                <a:xfrm>
                  <a:off x="5616058" y="9100732"/>
                  <a:ext cx="1079711" cy="1079711"/>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414229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3" name="正方形/長方形 62"/>
          <p:cNvSpPr/>
          <p:nvPr/>
        </p:nvSpPr>
        <p:spPr>
          <a:xfrm>
            <a:off x="0" y="0"/>
            <a:ext cx="7559675" cy="10691813"/>
          </a:xfrm>
          <a:prstGeom prst="rect">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横巻き 63"/>
          <p:cNvSpPr/>
          <p:nvPr/>
        </p:nvSpPr>
        <p:spPr>
          <a:xfrm>
            <a:off x="286674" y="123528"/>
            <a:ext cx="6955668" cy="895350"/>
          </a:xfrm>
          <a:prstGeom prst="horizontalScroll">
            <a:avLst/>
          </a:prstGeom>
          <a:solidFill>
            <a:srgbClr val="33CC33"/>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200" b="1" kern="100" dirty="0" smtClean="0">
                <a:ea typeface="HGP創英角ｺﾞｼｯｸUB" panose="020B0900000000000000" pitchFamily="50" charset="-128"/>
                <a:cs typeface="Times New Roman" panose="02020603050405020304" pitchFamily="18" charset="0"/>
              </a:rPr>
              <a:t>改正特定</a:t>
            </a:r>
            <a:r>
              <a:rPr lang="ja-JP" altLang="en-US" sz="2200" b="1" kern="100" dirty="0">
                <a:ea typeface="HGP創英角ｺﾞｼｯｸUB" panose="020B0900000000000000" pitchFamily="50" charset="-128"/>
                <a:cs typeface="Times New Roman" panose="02020603050405020304" pitchFamily="18" charset="0"/>
              </a:rPr>
              <a:t>商取引法が６月</a:t>
            </a:r>
            <a:r>
              <a:rPr lang="ja-JP" altLang="en-US" sz="2200" b="1" kern="100" dirty="0" smtClean="0">
                <a:ea typeface="HGP創英角ｺﾞｼｯｸUB" panose="020B0900000000000000" pitchFamily="50" charset="-128"/>
                <a:cs typeface="Times New Roman" panose="02020603050405020304" pitchFamily="18" charset="0"/>
              </a:rPr>
              <a:t>１日</a:t>
            </a:r>
            <a:r>
              <a:rPr lang="ja-JP" altLang="en-US" sz="2200" b="1" kern="100" dirty="0">
                <a:ea typeface="HGP創英角ｺﾞｼｯｸUB" panose="020B0900000000000000" pitchFamily="50" charset="-128"/>
                <a:cs typeface="Times New Roman" panose="02020603050405020304" pitchFamily="18" charset="0"/>
              </a:rPr>
              <a:t>に</a:t>
            </a:r>
            <a:r>
              <a:rPr lang="ja-JP" altLang="en-US" sz="2200" b="1" kern="100" dirty="0" smtClean="0">
                <a:ea typeface="HGP創英角ｺﾞｼｯｸUB" panose="020B0900000000000000" pitchFamily="50" charset="-128"/>
                <a:cs typeface="Times New Roman" panose="02020603050405020304" pitchFamily="18" charset="0"/>
              </a:rPr>
              <a:t>施行されます！</a:t>
            </a:r>
            <a:endParaRPr lang="ja-JP" sz="2200" b="1" kern="100" dirty="0">
              <a:effectLst/>
              <a:ea typeface="ＭＳ 明朝" panose="02020609040205080304" pitchFamily="17" charset="-128"/>
              <a:cs typeface="Times New Roman" panose="02020603050405020304" pitchFamily="18" charset="0"/>
            </a:endParaRPr>
          </a:p>
        </p:txBody>
      </p:sp>
      <p:sp>
        <p:nvSpPr>
          <p:cNvPr id="65" name="テキスト ボックス 42"/>
          <p:cNvSpPr txBox="1"/>
          <p:nvPr/>
        </p:nvSpPr>
        <p:spPr>
          <a:xfrm>
            <a:off x="288922" y="9346108"/>
            <a:ext cx="6981825" cy="1174012"/>
          </a:xfrm>
          <a:prstGeom prst="rect">
            <a:avLst/>
          </a:prstGeom>
          <a:solidFill>
            <a:schemeClr val="lt1"/>
          </a:solidFill>
          <a:ln w="22225" cmpd="sng">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300" b="1" u="sng" kern="100" dirty="0" smtClean="0">
                <a:effectLst/>
                <a:latin typeface="Century" panose="02040604050505020304" pitchFamily="18" charset="0"/>
                <a:ea typeface="BIZ UDPゴシック" panose="020B0400000000000000" pitchFamily="50" charset="-128"/>
                <a:cs typeface="Times New Roman" panose="02020603050405020304" pitchFamily="18" charset="0"/>
              </a:rPr>
              <a:t>大阪府</a:t>
            </a:r>
            <a:r>
              <a:rPr lang="ja-JP" sz="1300" b="1" u="sng" kern="100" dirty="0">
                <a:effectLst/>
                <a:latin typeface="Century" panose="02040604050505020304" pitchFamily="18" charset="0"/>
                <a:ea typeface="BIZ UDPゴシック" panose="020B0400000000000000" pitchFamily="50" charset="-128"/>
                <a:cs typeface="Times New Roman" panose="02020603050405020304" pitchFamily="18" charset="0"/>
              </a:rPr>
              <a:t>消費生活</a:t>
            </a:r>
            <a:r>
              <a:rPr lang="ja-JP" sz="1300" b="1" u="sng" kern="100" dirty="0" smtClean="0">
                <a:effectLst/>
                <a:latin typeface="Century" panose="02040604050505020304" pitchFamily="18" charset="0"/>
                <a:ea typeface="BIZ UDPゴシック" panose="020B0400000000000000" pitchFamily="50" charset="-128"/>
                <a:cs typeface="Times New Roman" panose="02020603050405020304" pitchFamily="18" charset="0"/>
              </a:rPr>
              <a:t>センタ</a:t>
            </a:r>
            <a:r>
              <a:rPr lang="ja-JP" altLang="en-US" sz="1300" b="1" u="sng" kern="100" dirty="0" smtClean="0">
                <a:effectLst/>
                <a:latin typeface="Century" panose="02040604050505020304" pitchFamily="18" charset="0"/>
                <a:ea typeface="BIZ UDPゴシック" panose="020B0400000000000000" pitchFamily="50" charset="-128"/>
                <a:cs typeface="Times New Roman" panose="02020603050405020304" pitchFamily="18" charset="0"/>
              </a:rPr>
              <a:t>ー</a:t>
            </a:r>
            <a:r>
              <a:rPr lang="ja-JP" altLang="en-US" sz="1400" b="1" kern="100" dirty="0">
                <a:latin typeface="Century" panose="02040604050505020304" pitchFamily="18" charset="0"/>
                <a:ea typeface="BIZ UDPゴシック" panose="020B0400000000000000" pitchFamily="50" charset="-128"/>
                <a:cs typeface="Times New Roman" panose="02020603050405020304" pitchFamily="18" charset="0"/>
              </a:rPr>
              <a:t>　 </a:t>
            </a:r>
            <a:r>
              <a:rPr lang="ja-JP" altLang="en-US" sz="12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06-6616-0888</a:t>
            </a:r>
            <a:endParaRPr lang="en-US"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1200" b="1" kern="100" dirty="0" smtClean="0">
                <a:solidFill>
                  <a:srgbClr val="C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sz="1200" b="1" kern="100" dirty="0" smtClean="0">
                <a:solidFill>
                  <a:srgbClr val="C00000"/>
                </a:solidFill>
                <a:effectLst/>
                <a:latin typeface="Century" panose="02040604050505020304" pitchFamily="18" charset="0"/>
                <a:ea typeface="BIZ UDPゴシック" panose="020B0400000000000000" pitchFamily="50" charset="-128"/>
                <a:cs typeface="Times New Roman" panose="02020603050405020304" pitchFamily="18" charset="0"/>
              </a:rPr>
              <a:t>ホームページ：</a:t>
            </a:r>
            <a:r>
              <a:rPr lang="en-US" sz="1200" b="1" u="sng" kern="100" dirty="0" smtClean="0">
                <a:solidFill>
                  <a:srgbClr val="0563C1"/>
                </a:solidFill>
                <a:effectLst/>
                <a:latin typeface="BIZ UDPゴシック" panose="020B0400000000000000" pitchFamily="50" charset="-128"/>
                <a:ea typeface="ＭＳ 明朝" panose="02020609040205080304" pitchFamily="17" charset="-128"/>
                <a:cs typeface="Times New Roman" panose="02020603050405020304" pitchFamily="18" charset="0"/>
                <a:hlinkClick r:id="rId2"/>
              </a:rPr>
              <a:t>https://www.pref.osaka.lg.jp/shouhi/</a:t>
            </a:r>
            <a:endParaRPr 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1300" b="1" u="sng" kern="100" dirty="0" smtClean="0">
              <a:effectLst/>
              <a:latin typeface="Century" panose="02040604050505020304" pitchFamily="18" charset="0"/>
              <a:ea typeface="BIZ UDPゴシック" panose="020B0400000000000000" pitchFamily="50" charset="-128"/>
              <a:cs typeface="Times New Roman" panose="02020603050405020304" pitchFamily="18" charset="0"/>
            </a:endParaRPr>
          </a:p>
          <a:p>
            <a:pPr algn="just"/>
            <a:r>
              <a:rPr lang="ja-JP" sz="1300" b="1" u="sng" kern="100" dirty="0" smtClean="0">
                <a:effectLst/>
                <a:latin typeface="Century" panose="02040604050505020304" pitchFamily="18" charset="0"/>
                <a:ea typeface="BIZ UDPゴシック" panose="020B0400000000000000" pitchFamily="50" charset="-128"/>
                <a:cs typeface="Times New Roman" panose="02020603050405020304" pitchFamily="18" charset="0"/>
              </a:rPr>
              <a:t>大阪市消費者センター</a:t>
            </a:r>
            <a:r>
              <a:rPr lang="ja-JP" altLang="en-US" sz="1300" b="1" kern="100" dirty="0">
                <a:latin typeface="Century" panose="02040604050505020304" pitchFamily="18" charset="0"/>
                <a:ea typeface="BIZ UDPゴシック" panose="020B0400000000000000" pitchFamily="50" charset="-128"/>
                <a:cs typeface="Times New Roman" panose="02020603050405020304" pitchFamily="18" charset="0"/>
              </a:rPr>
              <a:t>　</a:t>
            </a:r>
            <a:r>
              <a:rPr lang="ja-JP" altLang="en-US" sz="1300" b="1" kern="100" dirty="0" smtClean="0">
                <a:latin typeface="Century" panose="02040604050505020304" pitchFamily="18" charset="0"/>
                <a:ea typeface="BIZ UDPゴシック" panose="020B0400000000000000" pitchFamily="50" charset="-128"/>
                <a:cs typeface="Times New Roman" panose="02020603050405020304" pitchFamily="18" charset="0"/>
              </a:rPr>
              <a:t>　　</a:t>
            </a:r>
            <a:r>
              <a:rPr lang="ja-JP" altLang="en-US" sz="12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06-6614-0999</a:t>
            </a:r>
            <a:endParaRPr lang="en-US"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200" b="1" kern="100" dirty="0">
                <a:solidFill>
                  <a:srgbClr val="C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sz="1200" b="1" kern="100" dirty="0" smtClean="0">
                <a:solidFill>
                  <a:srgbClr val="C00000"/>
                </a:solidFill>
                <a:effectLst/>
                <a:latin typeface="Century" panose="02040604050505020304" pitchFamily="18" charset="0"/>
                <a:ea typeface="BIZ UDPゴシック" panose="020B0400000000000000" pitchFamily="50" charset="-128"/>
                <a:cs typeface="Times New Roman" panose="02020603050405020304" pitchFamily="18" charset="0"/>
              </a:rPr>
              <a:t>ホームページ：</a:t>
            </a:r>
            <a:r>
              <a:rPr lang="en-US" sz="1200" b="1" u="sng" kern="100" dirty="0" smtClean="0">
                <a:solidFill>
                  <a:srgbClr val="0563C1"/>
                </a:solidFill>
                <a:effectLst/>
                <a:latin typeface="BIZ UDPゴシック" panose="020B0400000000000000" pitchFamily="50" charset="-128"/>
                <a:ea typeface="ＭＳ 明朝" panose="02020609040205080304" pitchFamily="17" charset="-128"/>
                <a:cs typeface="Times New Roman" panose="02020603050405020304" pitchFamily="18" charset="0"/>
                <a:hlinkClick r:id="rId3"/>
              </a:rPr>
              <a:t>https://www.city.osaka.lg.jp/lnet/</a:t>
            </a:r>
            <a:endParaRPr lang="en-US" sz="1200" b="1" u="sng" kern="100" dirty="0" smtClean="0">
              <a:solidFill>
                <a:srgbClr val="0563C1"/>
              </a:solidFill>
              <a:effectLst/>
              <a:latin typeface="BIZ UDPゴシック" panose="020B0400000000000000" pitchFamily="50" charset="-128"/>
              <a:ea typeface="ＭＳ 明朝" panose="02020609040205080304" pitchFamily="17" charset="-128"/>
              <a:cs typeface="Times New Roman" panose="02020603050405020304" pitchFamily="18" charset="0"/>
            </a:endParaRPr>
          </a:p>
        </p:txBody>
      </p:sp>
      <p:pic>
        <p:nvPicPr>
          <p:cNvPr id="66" name="図 65"/>
          <p:cNvPicPr/>
          <p:nvPr/>
        </p:nvPicPr>
        <p:blipFill>
          <a:blip r:embed="rId4" cstate="print">
            <a:extLst>
              <a:ext uri="{28A0092B-C50C-407E-A947-70E740481C1C}">
                <a14:useLocalDpi xmlns:a14="http://schemas.microsoft.com/office/drawing/2010/main" val="0"/>
              </a:ext>
            </a:extLst>
          </a:blip>
          <a:stretch>
            <a:fillRect/>
          </a:stretch>
        </p:blipFill>
        <p:spPr>
          <a:xfrm>
            <a:off x="4734123" y="9433686"/>
            <a:ext cx="996315" cy="998855"/>
          </a:xfrm>
          <a:prstGeom prst="rect">
            <a:avLst/>
          </a:prstGeom>
        </p:spPr>
      </p:pic>
      <p:sp>
        <p:nvSpPr>
          <p:cNvPr id="67" name="角丸四角形 66"/>
          <p:cNvSpPr/>
          <p:nvPr/>
        </p:nvSpPr>
        <p:spPr>
          <a:xfrm>
            <a:off x="4412434" y="8295810"/>
            <a:ext cx="2858313" cy="971550"/>
          </a:xfrm>
          <a:prstGeom prst="roundRect">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300" b="1" kern="100" dirty="0" smtClean="0">
                <a:solidFill>
                  <a:schemeClr val="bg1"/>
                </a:solidFill>
                <a:effectLst/>
                <a:ea typeface="BIZ UDPゴシック" panose="020B0400000000000000" pitchFamily="50" charset="-128"/>
                <a:cs typeface="Times New Roman" panose="02020603050405020304" pitchFamily="18" charset="0"/>
              </a:rPr>
              <a:t>おかしいな、困ったなと思ったら</a:t>
            </a:r>
            <a:endParaRPr lang="ja-JP" sz="1300" b="1" kern="100" dirty="0" smtClean="0">
              <a:solidFill>
                <a:schemeClr val="bg1"/>
              </a:solidFill>
              <a:effectLst/>
              <a:ea typeface="ＭＳ 明朝" panose="02020609040205080304" pitchFamily="17" charset="-128"/>
              <a:cs typeface="Times New Roman" panose="02020603050405020304" pitchFamily="18" charset="0"/>
            </a:endParaRPr>
          </a:p>
          <a:p>
            <a:pPr algn="ctr">
              <a:spcAft>
                <a:spcPts val="0"/>
              </a:spcAft>
            </a:pPr>
            <a:r>
              <a:rPr lang="ja-JP" sz="1300" b="1" kern="100" dirty="0" smtClean="0">
                <a:solidFill>
                  <a:schemeClr val="bg1"/>
                </a:solidFill>
                <a:effectLst/>
                <a:ea typeface="BIZ UDPゴシック" panose="020B0400000000000000" pitchFamily="50" charset="-128"/>
                <a:cs typeface="Times New Roman" panose="02020603050405020304" pitchFamily="18" charset="0"/>
              </a:rPr>
              <a:t>消費者ホットライン</a:t>
            </a:r>
            <a:endParaRPr lang="ja-JP" sz="1300" b="1" kern="100" dirty="0" smtClean="0">
              <a:solidFill>
                <a:schemeClr val="bg1"/>
              </a:solidFill>
              <a:effectLst/>
              <a:ea typeface="ＭＳ 明朝" panose="02020609040205080304" pitchFamily="17" charset="-128"/>
              <a:cs typeface="Times New Roman" panose="02020603050405020304" pitchFamily="18" charset="0"/>
            </a:endParaRPr>
          </a:p>
          <a:p>
            <a:pPr algn="ctr">
              <a:spcAft>
                <a:spcPts val="0"/>
              </a:spcAft>
            </a:pPr>
            <a:r>
              <a:rPr lang="ja-JP" altLang="en-US" sz="2000" b="1" kern="100" dirty="0" smtClean="0">
                <a:solidFill>
                  <a:srgbClr val="FBFE8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2000" b="1" kern="100" dirty="0" smtClean="0">
                <a:solidFill>
                  <a:srgbClr val="FBFE82"/>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１８８（いやや！）</a:t>
            </a:r>
          </a:p>
          <a:p>
            <a:pPr algn="ctr">
              <a:spcAft>
                <a:spcPts val="0"/>
              </a:spcAft>
            </a:pPr>
            <a:r>
              <a:rPr lang="ja-JP" sz="1000" kern="100" dirty="0" smtClean="0">
                <a:solidFill>
                  <a:schemeClr val="bg1"/>
                </a:solidFill>
                <a:effectLst/>
                <a:ea typeface="BIZ UDPゴシック" panose="020B0400000000000000" pitchFamily="50" charset="-128"/>
                <a:cs typeface="Times New Roman" panose="02020603050405020304" pitchFamily="18" charset="0"/>
              </a:rPr>
              <a:t>※</a:t>
            </a:r>
            <a:r>
              <a:rPr lang="ja-JP" sz="1000" kern="100" dirty="0">
                <a:solidFill>
                  <a:schemeClr val="bg1"/>
                </a:solidFill>
                <a:effectLst/>
                <a:ea typeface="BIZ UDPゴシック" panose="020B0400000000000000" pitchFamily="50" charset="-128"/>
                <a:cs typeface="Times New Roman" panose="02020603050405020304" pitchFamily="18" charset="0"/>
              </a:rPr>
              <a:t>局番</a:t>
            </a:r>
            <a:r>
              <a:rPr lang="ja-JP" sz="1000" kern="100" dirty="0" smtClean="0">
                <a:solidFill>
                  <a:schemeClr val="bg1"/>
                </a:solidFill>
                <a:effectLst/>
                <a:ea typeface="BIZ UDPゴシック" panose="020B0400000000000000" pitchFamily="50" charset="-128"/>
                <a:cs typeface="Times New Roman" panose="02020603050405020304" pitchFamily="18" charset="0"/>
              </a:rPr>
              <a:t>なし</a:t>
            </a:r>
            <a:endParaRPr lang="en-US" altLang="ja-JP" sz="1000" kern="100" dirty="0">
              <a:solidFill>
                <a:schemeClr val="bg1"/>
              </a:solidFill>
              <a:ea typeface="ＭＳ 明朝" panose="02020609040205080304" pitchFamily="17" charset="-128"/>
              <a:cs typeface="Times New Roman" panose="02020603050405020304" pitchFamily="18" charset="0"/>
            </a:endParaRPr>
          </a:p>
        </p:txBody>
      </p:sp>
      <p:grpSp>
        <p:nvGrpSpPr>
          <p:cNvPr id="68" name="グループ化 67"/>
          <p:cNvGrpSpPr/>
          <p:nvPr/>
        </p:nvGrpSpPr>
        <p:grpSpPr>
          <a:xfrm>
            <a:off x="279639" y="8301394"/>
            <a:ext cx="2152410" cy="965966"/>
            <a:chOff x="-113830" y="800244"/>
            <a:chExt cx="2705082" cy="328869"/>
          </a:xfrm>
          <a:solidFill>
            <a:srgbClr val="FDFFE1"/>
          </a:solidFill>
        </p:grpSpPr>
        <p:sp>
          <p:nvSpPr>
            <p:cNvPr id="69" name="角丸四角形 68"/>
            <p:cNvSpPr/>
            <p:nvPr/>
          </p:nvSpPr>
          <p:spPr>
            <a:xfrm>
              <a:off x="-98462" y="800244"/>
              <a:ext cx="2689714" cy="328869"/>
            </a:xfrm>
            <a:prstGeom prst="roundRect">
              <a:avLst/>
            </a:prstGeom>
            <a:solidFill>
              <a:schemeClr val="accent4">
                <a:lumMod val="60000"/>
                <a:lumOff val="40000"/>
              </a:schemeClr>
            </a:solidFill>
            <a:ln w="19050">
              <a:solidFill>
                <a:srgbClr val="00B050"/>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フローチャート: 処理 69"/>
            <p:cNvSpPr/>
            <p:nvPr/>
          </p:nvSpPr>
          <p:spPr>
            <a:xfrm>
              <a:off x="-113830" y="833203"/>
              <a:ext cx="1794600" cy="273989"/>
            </a:xfrm>
            <a:prstGeom prst="flowChartProcess">
              <a:avLst/>
            </a:prstGeom>
            <a:noFill/>
            <a:ln w="2857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900"/>
                </a:lnSpc>
                <a:spcAft>
                  <a:spcPts val="0"/>
                </a:spcAft>
              </a:pPr>
              <a:endParaRPr lang="en-US" altLang="ja-JP" sz="1050" kern="100" dirty="0" smtClean="0">
                <a:effectLst/>
                <a:latin typeface="Century" panose="02040604050505020304" pitchFamily="18" charset="0"/>
                <a:ea typeface="BIZ UDPゴシック" panose="020B0400000000000000" pitchFamily="50" charset="-128"/>
                <a:cs typeface="Times New Roman" panose="02020603050405020304" pitchFamily="18" charset="0"/>
              </a:endParaRPr>
            </a:p>
            <a:p>
              <a:pPr algn="just">
                <a:lnSpc>
                  <a:spcPts val="1900"/>
                </a:lnSpc>
                <a:spcAft>
                  <a:spcPts val="0"/>
                </a:spcAft>
              </a:pPr>
              <a:r>
                <a:rPr lang="ja-JP" sz="1000" kern="100" dirty="0" smtClean="0">
                  <a:effectLst/>
                  <a:latin typeface="Century" panose="02040604050505020304" pitchFamily="18" charset="0"/>
                  <a:ea typeface="BIZ UDPゴシック" panose="020B0400000000000000" pitchFamily="50" charset="-128"/>
                  <a:cs typeface="Times New Roman" panose="02020603050405020304" pitchFamily="18" charset="0"/>
                </a:rPr>
                <a:t>２０２２年</a:t>
              </a:r>
              <a:r>
                <a:rPr lang="ja-JP" sz="1000" kern="100" dirty="0">
                  <a:effectLst/>
                  <a:latin typeface="Century" panose="02040604050505020304" pitchFamily="18" charset="0"/>
                  <a:ea typeface="BIZ UDPゴシック" panose="020B0400000000000000" pitchFamily="50" charset="-128"/>
                  <a:cs typeface="Times New Roman" panose="02020603050405020304" pitchFamily="18" charset="0"/>
                </a:rPr>
                <a:t>４月１日から</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r>
                <a:rPr lang="ja-JP" sz="1000" kern="100" dirty="0">
                  <a:effectLst/>
                  <a:latin typeface="Century" panose="02040604050505020304" pitchFamily="18" charset="0"/>
                  <a:ea typeface="BIZ UDPゴシック" panose="020B0400000000000000" pitchFamily="50" charset="-128"/>
                  <a:cs typeface="Times New Roman" panose="02020603050405020304" pitchFamily="18" charset="0"/>
                </a:rPr>
                <a:t>成年年齢が</a:t>
              </a:r>
              <a:r>
                <a:rPr lang="ja-JP" sz="1100" b="1" kern="100" dirty="0">
                  <a:effectLst/>
                  <a:latin typeface="Century" panose="02040604050505020304" pitchFamily="18" charset="0"/>
                  <a:ea typeface="BIZ UDPゴシック" panose="020B0400000000000000" pitchFamily="50" charset="-128"/>
                  <a:cs typeface="Times New Roman" panose="02020603050405020304" pitchFamily="18" charset="0"/>
                </a:rPr>
                <a:t>１８歳</a:t>
              </a:r>
              <a:r>
                <a:rPr lang="ja-JP" sz="1000" kern="100" dirty="0" smtClean="0">
                  <a:effectLst/>
                  <a:latin typeface="Century" panose="02040604050505020304" pitchFamily="18" charset="0"/>
                  <a:ea typeface="BIZ UDPゴシック" panose="020B0400000000000000" pitchFamily="50" charset="-128"/>
                  <a:cs typeface="Times New Roman" panose="02020603050405020304" pitchFamily="18" charset="0"/>
                </a:rPr>
                <a:t>に</a:t>
              </a:r>
              <a:r>
                <a:rPr lang="ja-JP" altLang="en-US" sz="1000" kern="100" dirty="0" smtClean="0">
                  <a:effectLst/>
                  <a:latin typeface="Century" panose="02040604050505020304" pitchFamily="18" charset="0"/>
                  <a:ea typeface="BIZ UDPゴシック" panose="020B0400000000000000" pitchFamily="50" charset="-128"/>
                  <a:cs typeface="Times New Roman" panose="02020603050405020304" pitchFamily="18" charset="0"/>
                </a:rPr>
                <a:t>！</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900"/>
                </a:lnSpc>
                <a:spcAft>
                  <a:spcPts val="0"/>
                </a:spcAft>
              </a:pPr>
              <a:r>
                <a:rPr lang="en-US" sz="1200" kern="100" dirty="0">
                  <a:effectLst/>
                  <a:latin typeface="BIZ UDPゴシック" panose="020B04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72" name="テキスト ボックス 6"/>
          <p:cNvSpPr txBox="1"/>
          <p:nvPr/>
        </p:nvSpPr>
        <p:spPr>
          <a:xfrm>
            <a:off x="1596770" y="8995809"/>
            <a:ext cx="788183" cy="3441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600"/>
              </a:lnSpc>
              <a:spcAft>
                <a:spcPts val="0"/>
              </a:spcAft>
            </a:pPr>
            <a:r>
              <a:rPr lang="ja-JP" sz="800" kern="100" dirty="0">
                <a:effectLst/>
                <a:latin typeface="Century" panose="02040604050505020304" pitchFamily="18" charset="0"/>
                <a:ea typeface="BIZ UDPゴシック" panose="020B0400000000000000" pitchFamily="50" charset="-128"/>
                <a:cs typeface="Times New Roman" panose="02020603050405020304" pitchFamily="18" charset="0"/>
              </a:rPr>
              <a:t>消費者庁</a:t>
            </a:r>
            <a:r>
              <a:rPr lang="en-US" sz="800" kern="100" dirty="0">
                <a:effectLst/>
                <a:latin typeface="Century" panose="02040604050505020304" pitchFamily="18" charset="0"/>
                <a:ea typeface="BIZ UDPゴシック" panose="020B0400000000000000" pitchFamily="50" charset="-128"/>
                <a:cs typeface="Times New Roman" panose="02020603050405020304" pitchFamily="18" charset="0"/>
              </a:rPr>
              <a:t>HP</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3" name="フローチャート: 処理 72"/>
          <p:cNvSpPr/>
          <p:nvPr/>
        </p:nvSpPr>
        <p:spPr>
          <a:xfrm>
            <a:off x="288922" y="1099476"/>
            <a:ext cx="6955668" cy="7095305"/>
          </a:xfrm>
          <a:prstGeom prst="flowChartProcess">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l">
              <a:spcAft>
                <a:spcPts val="0"/>
              </a:spcAft>
            </a:pPr>
            <a:endPar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ja-JP" sz="1050" kern="100" dirty="0">
                <a:solidFill>
                  <a:srgbClr val="000000"/>
                </a:solidFill>
                <a:effectLst/>
                <a:ea typeface="HGP創英角ｺﾞｼｯｸUB" panose="020B0900000000000000" pitchFamily="50"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indent="5467350"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ja-JP" sz="1050" kern="100" dirty="0">
                <a:solidFill>
                  <a:srgbClr val="000000"/>
                </a:solidFill>
                <a:effectLst/>
                <a:ea typeface="HGP創英角ｺﾞｼｯｸUB" panose="020B0900000000000000" pitchFamily="50"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74" name="テキスト ボックス 73"/>
          <p:cNvSpPr txBox="1"/>
          <p:nvPr/>
        </p:nvSpPr>
        <p:spPr>
          <a:xfrm>
            <a:off x="528768" y="7261451"/>
            <a:ext cx="6411926" cy="461665"/>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○これまでクーリング・オフの通知は、はがきでしかできませんでしたが、</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 令和４年６月１日からは、メール等でも通知できるようになります</a:t>
            </a:r>
            <a:r>
              <a:rPr kumimoji="1" lang="ja-JP" altLang="en-US" sz="1200" dirty="0" smtClean="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p:txBody>
      </p:sp>
      <p:pic>
        <p:nvPicPr>
          <p:cNvPr id="75" name="図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0439" y="9460423"/>
            <a:ext cx="1511903" cy="946787"/>
          </a:xfrm>
          <a:prstGeom prst="rect">
            <a:avLst/>
          </a:prstGeom>
        </p:spPr>
      </p:pic>
      <p:sp>
        <p:nvSpPr>
          <p:cNvPr id="76" name="角丸四角形 75"/>
          <p:cNvSpPr/>
          <p:nvPr/>
        </p:nvSpPr>
        <p:spPr>
          <a:xfrm>
            <a:off x="2522469" y="8298602"/>
            <a:ext cx="1801325" cy="971550"/>
          </a:xfrm>
          <a:prstGeom prst="roundRect">
            <a:avLst/>
          </a:prstGeom>
          <a:solidFill>
            <a:srgbClr val="F9FD5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2560351" y="8477421"/>
            <a:ext cx="996166" cy="646331"/>
          </a:xfrm>
          <a:prstGeom prst="rect">
            <a:avLst/>
          </a:prstGeom>
          <a:noFill/>
        </p:spPr>
        <p:txBody>
          <a:bodyPr wrap="square" rtlCol="0">
            <a:spAutoFit/>
          </a:bodyPr>
          <a:lstStyle/>
          <a:p>
            <a:r>
              <a:rPr kumimoji="1" lang="ja-JP" altLang="en-US" sz="900" dirty="0" smtClean="0">
                <a:latin typeface="BIZ UDPゴシック" panose="020B0400000000000000" pitchFamily="50" charset="-128"/>
                <a:ea typeface="BIZ UDPゴシック" panose="020B0400000000000000" pitchFamily="50" charset="-128"/>
              </a:rPr>
              <a:t>若者向け消費者トラブル事例や対処法に関する動画はこちら→</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78" name="テキスト ボックス 77"/>
          <p:cNvSpPr txBox="1"/>
          <p:nvPr/>
        </p:nvSpPr>
        <p:spPr>
          <a:xfrm>
            <a:off x="3500508" y="9046020"/>
            <a:ext cx="754526" cy="215444"/>
          </a:xfrm>
          <a:prstGeom prst="rect">
            <a:avLst/>
          </a:prstGeom>
          <a:noFill/>
        </p:spPr>
        <p:txBody>
          <a:bodyPr wrap="square" rtlCol="0">
            <a:spAutoFit/>
          </a:bodyPr>
          <a:lstStyle/>
          <a:p>
            <a:r>
              <a:rPr kumimoji="1" lang="ja-JP" altLang="en-US" sz="800" dirty="0" smtClean="0">
                <a:latin typeface="BIZ UDPゴシック" panose="020B0400000000000000" pitchFamily="50" charset="-128"/>
                <a:ea typeface="BIZ UDPゴシック" panose="020B0400000000000000" pitchFamily="50" charset="-128"/>
              </a:rPr>
              <a:t>大阪府</a:t>
            </a:r>
            <a:r>
              <a:rPr kumimoji="1" lang="en-US" altLang="ja-JP" sz="800" dirty="0" smtClean="0">
                <a:latin typeface="BIZ UDPゴシック" panose="020B0400000000000000" pitchFamily="50" charset="-128"/>
                <a:ea typeface="BIZ UDPゴシック" panose="020B0400000000000000" pitchFamily="50" charset="-128"/>
              </a:rPr>
              <a:t>HP</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9" name="角丸四角形 11"/>
          <p:cNvSpPr/>
          <p:nvPr/>
        </p:nvSpPr>
        <p:spPr>
          <a:xfrm>
            <a:off x="411546" y="1359765"/>
            <a:ext cx="6713154" cy="5345836"/>
          </a:xfrm>
          <a:custGeom>
            <a:avLst/>
            <a:gdLst>
              <a:gd name="connsiteX0" fmla="*/ 0 w 6720774"/>
              <a:gd name="connsiteY0" fmla="*/ 748459 h 4490664"/>
              <a:gd name="connsiteX1" fmla="*/ 748459 w 6720774"/>
              <a:gd name="connsiteY1" fmla="*/ 0 h 4490664"/>
              <a:gd name="connsiteX2" fmla="*/ 5972315 w 6720774"/>
              <a:gd name="connsiteY2" fmla="*/ 0 h 4490664"/>
              <a:gd name="connsiteX3" fmla="*/ 6720774 w 6720774"/>
              <a:gd name="connsiteY3" fmla="*/ 748459 h 4490664"/>
              <a:gd name="connsiteX4" fmla="*/ 6720774 w 6720774"/>
              <a:gd name="connsiteY4" fmla="*/ 3742205 h 4490664"/>
              <a:gd name="connsiteX5" fmla="*/ 5972315 w 6720774"/>
              <a:gd name="connsiteY5" fmla="*/ 4490664 h 4490664"/>
              <a:gd name="connsiteX6" fmla="*/ 748459 w 6720774"/>
              <a:gd name="connsiteY6" fmla="*/ 4490664 h 4490664"/>
              <a:gd name="connsiteX7" fmla="*/ 0 w 6720774"/>
              <a:gd name="connsiteY7" fmla="*/ 3742205 h 4490664"/>
              <a:gd name="connsiteX8" fmla="*/ 0 w 6720774"/>
              <a:gd name="connsiteY8" fmla="*/ 748459 h 4490664"/>
              <a:gd name="connsiteX0" fmla="*/ 0 w 6720774"/>
              <a:gd name="connsiteY0" fmla="*/ 748459 h 4490664"/>
              <a:gd name="connsiteX1" fmla="*/ 748459 w 6720774"/>
              <a:gd name="connsiteY1" fmla="*/ 0 h 4490664"/>
              <a:gd name="connsiteX2" fmla="*/ 5972315 w 6720774"/>
              <a:gd name="connsiteY2" fmla="*/ 0 h 4490664"/>
              <a:gd name="connsiteX3" fmla="*/ 6720774 w 6720774"/>
              <a:gd name="connsiteY3" fmla="*/ 748459 h 4490664"/>
              <a:gd name="connsiteX4" fmla="*/ 6720774 w 6720774"/>
              <a:gd name="connsiteY4" fmla="*/ 3742205 h 4490664"/>
              <a:gd name="connsiteX5" fmla="*/ 5972315 w 6720774"/>
              <a:gd name="connsiteY5" fmla="*/ 4490664 h 4490664"/>
              <a:gd name="connsiteX6" fmla="*/ 748459 w 6720774"/>
              <a:gd name="connsiteY6" fmla="*/ 4490664 h 4490664"/>
              <a:gd name="connsiteX7" fmla="*/ 0 w 6720774"/>
              <a:gd name="connsiteY7" fmla="*/ 3955565 h 4490664"/>
              <a:gd name="connsiteX8" fmla="*/ 0 w 6720774"/>
              <a:gd name="connsiteY8" fmla="*/ 748459 h 4490664"/>
              <a:gd name="connsiteX0" fmla="*/ 0 w 6720774"/>
              <a:gd name="connsiteY0" fmla="*/ 748459 h 4490664"/>
              <a:gd name="connsiteX1" fmla="*/ 748459 w 6720774"/>
              <a:gd name="connsiteY1" fmla="*/ 0 h 4490664"/>
              <a:gd name="connsiteX2" fmla="*/ 5972315 w 6720774"/>
              <a:gd name="connsiteY2" fmla="*/ 0 h 4490664"/>
              <a:gd name="connsiteX3" fmla="*/ 6720774 w 6720774"/>
              <a:gd name="connsiteY3" fmla="*/ 748459 h 4490664"/>
              <a:gd name="connsiteX4" fmla="*/ 6720774 w 6720774"/>
              <a:gd name="connsiteY4" fmla="*/ 3742205 h 4490664"/>
              <a:gd name="connsiteX5" fmla="*/ 5972315 w 6720774"/>
              <a:gd name="connsiteY5" fmla="*/ 4490664 h 4490664"/>
              <a:gd name="connsiteX6" fmla="*/ 634159 w 6720774"/>
              <a:gd name="connsiteY6" fmla="*/ 4490664 h 4490664"/>
              <a:gd name="connsiteX7" fmla="*/ 0 w 6720774"/>
              <a:gd name="connsiteY7" fmla="*/ 3955565 h 4490664"/>
              <a:gd name="connsiteX8" fmla="*/ 0 w 6720774"/>
              <a:gd name="connsiteY8" fmla="*/ 748459 h 4490664"/>
              <a:gd name="connsiteX0" fmla="*/ 0 w 6720774"/>
              <a:gd name="connsiteY0" fmla="*/ 748459 h 4490664"/>
              <a:gd name="connsiteX1" fmla="*/ 748459 w 6720774"/>
              <a:gd name="connsiteY1" fmla="*/ 0 h 4490664"/>
              <a:gd name="connsiteX2" fmla="*/ 5972315 w 6720774"/>
              <a:gd name="connsiteY2" fmla="*/ 0 h 4490664"/>
              <a:gd name="connsiteX3" fmla="*/ 6720774 w 6720774"/>
              <a:gd name="connsiteY3" fmla="*/ 748459 h 4490664"/>
              <a:gd name="connsiteX4" fmla="*/ 6720774 w 6720774"/>
              <a:gd name="connsiteY4" fmla="*/ 3742205 h 4490664"/>
              <a:gd name="connsiteX5" fmla="*/ 5972315 w 6720774"/>
              <a:gd name="connsiteY5" fmla="*/ 4490664 h 4490664"/>
              <a:gd name="connsiteX6" fmla="*/ 634159 w 6720774"/>
              <a:gd name="connsiteY6" fmla="*/ 4490664 h 4490664"/>
              <a:gd name="connsiteX7" fmla="*/ 0 w 6720774"/>
              <a:gd name="connsiteY7" fmla="*/ 3955565 h 4490664"/>
              <a:gd name="connsiteX8" fmla="*/ 0 w 6720774"/>
              <a:gd name="connsiteY8" fmla="*/ 748459 h 4490664"/>
              <a:gd name="connsiteX0" fmla="*/ 0 w 6720774"/>
              <a:gd name="connsiteY0" fmla="*/ 748459 h 4490664"/>
              <a:gd name="connsiteX1" fmla="*/ 748459 w 6720774"/>
              <a:gd name="connsiteY1" fmla="*/ 0 h 4490664"/>
              <a:gd name="connsiteX2" fmla="*/ 5972315 w 6720774"/>
              <a:gd name="connsiteY2" fmla="*/ 0 h 4490664"/>
              <a:gd name="connsiteX3" fmla="*/ 6720774 w 6720774"/>
              <a:gd name="connsiteY3" fmla="*/ 748459 h 4490664"/>
              <a:gd name="connsiteX4" fmla="*/ 6720774 w 6720774"/>
              <a:gd name="connsiteY4" fmla="*/ 3742205 h 4490664"/>
              <a:gd name="connsiteX5" fmla="*/ 6132335 w 6720774"/>
              <a:gd name="connsiteY5" fmla="*/ 4490664 h 4490664"/>
              <a:gd name="connsiteX6" fmla="*/ 634159 w 6720774"/>
              <a:gd name="connsiteY6" fmla="*/ 4490664 h 4490664"/>
              <a:gd name="connsiteX7" fmla="*/ 0 w 6720774"/>
              <a:gd name="connsiteY7" fmla="*/ 3955565 h 4490664"/>
              <a:gd name="connsiteX8" fmla="*/ 0 w 6720774"/>
              <a:gd name="connsiteY8" fmla="*/ 748459 h 4490664"/>
              <a:gd name="connsiteX0" fmla="*/ 0 w 6720774"/>
              <a:gd name="connsiteY0" fmla="*/ 748459 h 4490664"/>
              <a:gd name="connsiteX1" fmla="*/ 748459 w 6720774"/>
              <a:gd name="connsiteY1" fmla="*/ 0 h 4490664"/>
              <a:gd name="connsiteX2" fmla="*/ 5972315 w 6720774"/>
              <a:gd name="connsiteY2" fmla="*/ 0 h 4490664"/>
              <a:gd name="connsiteX3" fmla="*/ 6720774 w 6720774"/>
              <a:gd name="connsiteY3" fmla="*/ 748459 h 4490664"/>
              <a:gd name="connsiteX4" fmla="*/ 6720774 w 6720774"/>
              <a:gd name="connsiteY4" fmla="*/ 3871745 h 4490664"/>
              <a:gd name="connsiteX5" fmla="*/ 6132335 w 6720774"/>
              <a:gd name="connsiteY5" fmla="*/ 4490664 h 4490664"/>
              <a:gd name="connsiteX6" fmla="*/ 634159 w 6720774"/>
              <a:gd name="connsiteY6" fmla="*/ 4490664 h 4490664"/>
              <a:gd name="connsiteX7" fmla="*/ 0 w 6720774"/>
              <a:gd name="connsiteY7" fmla="*/ 3955565 h 4490664"/>
              <a:gd name="connsiteX8" fmla="*/ 0 w 6720774"/>
              <a:gd name="connsiteY8" fmla="*/ 748459 h 4490664"/>
              <a:gd name="connsiteX0" fmla="*/ 0 w 6728394"/>
              <a:gd name="connsiteY0" fmla="*/ 748459 h 4490664"/>
              <a:gd name="connsiteX1" fmla="*/ 748459 w 6728394"/>
              <a:gd name="connsiteY1" fmla="*/ 0 h 4490664"/>
              <a:gd name="connsiteX2" fmla="*/ 5972315 w 6728394"/>
              <a:gd name="connsiteY2" fmla="*/ 0 h 4490664"/>
              <a:gd name="connsiteX3" fmla="*/ 6728394 w 6728394"/>
              <a:gd name="connsiteY3" fmla="*/ 565579 h 4490664"/>
              <a:gd name="connsiteX4" fmla="*/ 6720774 w 6728394"/>
              <a:gd name="connsiteY4" fmla="*/ 3871745 h 4490664"/>
              <a:gd name="connsiteX5" fmla="*/ 6132335 w 6728394"/>
              <a:gd name="connsiteY5" fmla="*/ 4490664 h 4490664"/>
              <a:gd name="connsiteX6" fmla="*/ 634159 w 6728394"/>
              <a:gd name="connsiteY6" fmla="*/ 4490664 h 4490664"/>
              <a:gd name="connsiteX7" fmla="*/ 0 w 6728394"/>
              <a:gd name="connsiteY7" fmla="*/ 3955565 h 4490664"/>
              <a:gd name="connsiteX8" fmla="*/ 0 w 6728394"/>
              <a:gd name="connsiteY8" fmla="*/ 748459 h 4490664"/>
              <a:gd name="connsiteX0" fmla="*/ 0 w 6728394"/>
              <a:gd name="connsiteY0" fmla="*/ 748459 h 4490664"/>
              <a:gd name="connsiteX1" fmla="*/ 748459 w 6728394"/>
              <a:gd name="connsiteY1" fmla="*/ 0 h 4490664"/>
              <a:gd name="connsiteX2" fmla="*/ 6185675 w 6728394"/>
              <a:gd name="connsiteY2" fmla="*/ 0 h 4490664"/>
              <a:gd name="connsiteX3" fmla="*/ 6728394 w 6728394"/>
              <a:gd name="connsiteY3" fmla="*/ 565579 h 4490664"/>
              <a:gd name="connsiteX4" fmla="*/ 6720774 w 6728394"/>
              <a:gd name="connsiteY4" fmla="*/ 3871745 h 4490664"/>
              <a:gd name="connsiteX5" fmla="*/ 6132335 w 6728394"/>
              <a:gd name="connsiteY5" fmla="*/ 4490664 h 4490664"/>
              <a:gd name="connsiteX6" fmla="*/ 634159 w 6728394"/>
              <a:gd name="connsiteY6" fmla="*/ 4490664 h 4490664"/>
              <a:gd name="connsiteX7" fmla="*/ 0 w 6728394"/>
              <a:gd name="connsiteY7" fmla="*/ 3955565 h 4490664"/>
              <a:gd name="connsiteX8" fmla="*/ 0 w 6728394"/>
              <a:gd name="connsiteY8" fmla="*/ 748459 h 4490664"/>
              <a:gd name="connsiteX0" fmla="*/ 0 w 6728394"/>
              <a:gd name="connsiteY0" fmla="*/ 748459 h 4490664"/>
              <a:gd name="connsiteX1" fmla="*/ 565579 w 6728394"/>
              <a:gd name="connsiteY1" fmla="*/ 0 h 4490664"/>
              <a:gd name="connsiteX2" fmla="*/ 6185675 w 6728394"/>
              <a:gd name="connsiteY2" fmla="*/ 0 h 4490664"/>
              <a:gd name="connsiteX3" fmla="*/ 6728394 w 6728394"/>
              <a:gd name="connsiteY3" fmla="*/ 565579 h 4490664"/>
              <a:gd name="connsiteX4" fmla="*/ 6720774 w 6728394"/>
              <a:gd name="connsiteY4" fmla="*/ 3871745 h 4490664"/>
              <a:gd name="connsiteX5" fmla="*/ 6132335 w 6728394"/>
              <a:gd name="connsiteY5" fmla="*/ 4490664 h 4490664"/>
              <a:gd name="connsiteX6" fmla="*/ 634159 w 6728394"/>
              <a:gd name="connsiteY6" fmla="*/ 4490664 h 4490664"/>
              <a:gd name="connsiteX7" fmla="*/ 0 w 6728394"/>
              <a:gd name="connsiteY7" fmla="*/ 3955565 h 4490664"/>
              <a:gd name="connsiteX8" fmla="*/ 0 w 6728394"/>
              <a:gd name="connsiteY8" fmla="*/ 748459 h 4490664"/>
              <a:gd name="connsiteX0" fmla="*/ 7620 w 6728394"/>
              <a:gd name="connsiteY0" fmla="*/ 573199 h 4490664"/>
              <a:gd name="connsiteX1" fmla="*/ 565579 w 6728394"/>
              <a:gd name="connsiteY1" fmla="*/ 0 h 4490664"/>
              <a:gd name="connsiteX2" fmla="*/ 6185675 w 6728394"/>
              <a:gd name="connsiteY2" fmla="*/ 0 h 4490664"/>
              <a:gd name="connsiteX3" fmla="*/ 6728394 w 6728394"/>
              <a:gd name="connsiteY3" fmla="*/ 565579 h 4490664"/>
              <a:gd name="connsiteX4" fmla="*/ 6720774 w 6728394"/>
              <a:gd name="connsiteY4" fmla="*/ 3871745 h 4490664"/>
              <a:gd name="connsiteX5" fmla="*/ 6132335 w 6728394"/>
              <a:gd name="connsiteY5" fmla="*/ 4490664 h 4490664"/>
              <a:gd name="connsiteX6" fmla="*/ 634159 w 6728394"/>
              <a:gd name="connsiteY6" fmla="*/ 4490664 h 4490664"/>
              <a:gd name="connsiteX7" fmla="*/ 0 w 6728394"/>
              <a:gd name="connsiteY7" fmla="*/ 3955565 h 4490664"/>
              <a:gd name="connsiteX8" fmla="*/ 7620 w 6728394"/>
              <a:gd name="connsiteY8" fmla="*/ 573199 h 44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8394" h="4490664">
                <a:moveTo>
                  <a:pt x="7620" y="573199"/>
                </a:moveTo>
                <a:cubicBezTo>
                  <a:pt x="7620" y="159837"/>
                  <a:pt x="152217" y="0"/>
                  <a:pt x="565579" y="0"/>
                </a:cubicBezTo>
                <a:lnTo>
                  <a:pt x="6185675" y="0"/>
                </a:lnTo>
                <a:cubicBezTo>
                  <a:pt x="6599037" y="0"/>
                  <a:pt x="6728394" y="152217"/>
                  <a:pt x="6728394" y="565579"/>
                </a:cubicBezTo>
                <a:lnTo>
                  <a:pt x="6720774" y="3871745"/>
                </a:lnTo>
                <a:cubicBezTo>
                  <a:pt x="6720774" y="4285107"/>
                  <a:pt x="6545697" y="4490664"/>
                  <a:pt x="6132335" y="4490664"/>
                </a:cubicBezTo>
                <a:lnTo>
                  <a:pt x="634159" y="4490664"/>
                </a:lnTo>
                <a:cubicBezTo>
                  <a:pt x="220797" y="4490664"/>
                  <a:pt x="0" y="4368927"/>
                  <a:pt x="0" y="3955565"/>
                </a:cubicBezTo>
                <a:lnTo>
                  <a:pt x="7620" y="573199"/>
                </a:lnTo>
                <a:close/>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テキスト ボックス 79"/>
          <p:cNvSpPr txBox="1"/>
          <p:nvPr/>
        </p:nvSpPr>
        <p:spPr>
          <a:xfrm>
            <a:off x="528768" y="1744254"/>
            <a:ext cx="6411926"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BIZ UDPゴシック" panose="020B0400000000000000" pitchFamily="50" charset="-128"/>
              <a:buChar char="○"/>
            </a:pPr>
            <a:r>
              <a:rPr kumimoji="1" lang="ja-JP" altLang="en-US" sz="1200" dirty="0" smtClean="0">
                <a:latin typeface="BIZ UDPゴシック" panose="020B0400000000000000" pitchFamily="50" charset="-128"/>
                <a:ea typeface="BIZ UDPゴシック" panose="020B0400000000000000" pitchFamily="50" charset="-128"/>
              </a:rPr>
              <a:t>改正特定商取引法により、事業者は、取引における基本的な事項について、注文を確定する前の画面で明確に表示することが必要になりました。</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　 消費者のみなさんは、注文を確定</a:t>
            </a:r>
            <a:r>
              <a:rPr kumimoji="1" lang="ja-JP" altLang="en-US" sz="1200" dirty="0">
                <a:latin typeface="BIZ UDPゴシック" panose="020B0400000000000000" pitchFamily="50" charset="-128"/>
                <a:ea typeface="BIZ UDPゴシック" panose="020B0400000000000000" pitchFamily="50" charset="-128"/>
              </a:rPr>
              <a:t>させる</a:t>
            </a:r>
            <a:r>
              <a:rPr kumimoji="1" lang="ja-JP" altLang="en-US" sz="1200" dirty="0" smtClean="0">
                <a:latin typeface="BIZ UDPゴシック" panose="020B0400000000000000" pitchFamily="50" charset="-128"/>
                <a:ea typeface="BIZ UDPゴシック" panose="020B0400000000000000" pitchFamily="50" charset="-128"/>
              </a:rPr>
              <a:t>前に、最終確認画面で必要事項をしっかり確認する</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en-US" altLang="ja-JP" sz="1200" dirty="0" smtClean="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ようにしましょう！</a:t>
            </a:r>
            <a:endParaRPr kumimoji="1" lang="en-US" altLang="ja-JP" sz="1200" dirty="0" smtClean="0">
              <a:latin typeface="BIZ UDPゴシック" panose="020B0400000000000000" pitchFamily="50" charset="-128"/>
              <a:ea typeface="BIZ UDPゴシック" panose="020B0400000000000000" pitchFamily="50" charset="-128"/>
            </a:endParaRPr>
          </a:p>
        </p:txBody>
      </p:sp>
      <p:sp>
        <p:nvSpPr>
          <p:cNvPr id="81" name="角丸四角形 80"/>
          <p:cNvSpPr/>
          <p:nvPr/>
        </p:nvSpPr>
        <p:spPr>
          <a:xfrm>
            <a:off x="608364" y="1191469"/>
            <a:ext cx="3899402" cy="47001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latin typeface="BIZ UDPゴシック" panose="020B0400000000000000" pitchFamily="50" charset="-128"/>
                <a:ea typeface="BIZ UDPゴシック" panose="020B0400000000000000" pitchFamily="50" charset="-128"/>
              </a:rPr>
              <a:t> </a:t>
            </a:r>
            <a:r>
              <a:rPr kumimoji="1" lang="ja-JP" altLang="en-US" sz="1400" b="1" dirty="0" smtClean="0">
                <a:latin typeface="BIZ UDPゴシック" panose="020B0400000000000000" pitchFamily="50" charset="-128"/>
                <a:ea typeface="BIZ UDPゴシック" panose="020B0400000000000000" pitchFamily="50" charset="-128"/>
              </a:rPr>
              <a:t>インターネット</a:t>
            </a:r>
            <a:r>
              <a:rPr kumimoji="1" lang="ja-JP" altLang="en-US" sz="1400" b="1" dirty="0">
                <a:latin typeface="BIZ UDPゴシック" panose="020B0400000000000000" pitchFamily="50" charset="-128"/>
                <a:ea typeface="BIZ UDPゴシック" panose="020B0400000000000000" pitchFamily="50" charset="-128"/>
              </a:rPr>
              <a:t>通販をご利用の際にはご注意！</a:t>
            </a:r>
            <a:endParaRPr kumimoji="1" lang="en-US" altLang="ja-JP" sz="1400" b="1" dirty="0">
              <a:latin typeface="BIZ UDPゴシック" panose="020B0400000000000000" pitchFamily="50" charset="-128"/>
              <a:ea typeface="BIZ UDPゴシック" panose="020B0400000000000000" pitchFamily="50" charset="-128"/>
            </a:endParaRPr>
          </a:p>
        </p:txBody>
      </p:sp>
      <p:pic>
        <p:nvPicPr>
          <p:cNvPr id="82" name="図 81"/>
          <p:cNvPicPr>
            <a:picLocks noChangeAspect="1"/>
          </p:cNvPicPr>
          <p:nvPr/>
        </p:nvPicPr>
        <p:blipFill>
          <a:blip r:embed="rId6"/>
          <a:stretch>
            <a:fillRect/>
          </a:stretch>
        </p:blipFill>
        <p:spPr>
          <a:xfrm>
            <a:off x="5703628" y="3276911"/>
            <a:ext cx="1341037" cy="1521786"/>
          </a:xfrm>
          <a:prstGeom prst="rect">
            <a:avLst/>
          </a:prstGeom>
        </p:spPr>
      </p:pic>
      <p:sp>
        <p:nvSpPr>
          <p:cNvPr id="83" name="角丸四角形吹き出し 82"/>
          <p:cNvSpPr/>
          <p:nvPr/>
        </p:nvSpPr>
        <p:spPr>
          <a:xfrm>
            <a:off x="728599" y="2577967"/>
            <a:ext cx="4954939" cy="2322538"/>
          </a:xfrm>
          <a:prstGeom prst="wedgeRoundRectCallout">
            <a:avLst>
              <a:gd name="adj1" fmla="val 58921"/>
              <a:gd name="adj2" fmla="val -1320"/>
              <a:gd name="adj3" fmla="val 16667"/>
            </a:avLst>
          </a:prstGeom>
          <a:solidFill>
            <a:srgbClr val="FCFEA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811898" y="2711536"/>
            <a:ext cx="4871640" cy="2123658"/>
          </a:xfrm>
          <a:prstGeom prst="rect">
            <a:avLst/>
          </a:prstGeom>
          <a:noFill/>
        </p:spPr>
        <p:txBody>
          <a:bodyPr wrap="square" rtlCol="0" anchor="ctr">
            <a:spAutoFit/>
          </a:bodyPr>
          <a:lstStyle/>
          <a:p>
            <a:pPr lvl="0"/>
            <a:r>
              <a:rPr kumimoji="1" lang="ja-JP" altLang="en-US" sz="1300" u="sng" dirty="0" smtClean="0">
                <a:solidFill>
                  <a:srgbClr val="FF0000"/>
                </a:solidFill>
                <a:latin typeface="BIZ UDPゴシック" panose="020B0400000000000000" pitchFamily="50" charset="-128"/>
                <a:ea typeface="BIZ UDPゴシック" panose="020B0400000000000000" pitchFamily="50" charset="-128"/>
              </a:rPr>
              <a:t>注文を確定させる前に、確認するポイント</a:t>
            </a:r>
            <a:endParaRPr kumimoji="1" lang="en-US" altLang="ja-JP" sz="1300" u="sng" dirty="0" smtClean="0">
              <a:solidFill>
                <a:srgbClr val="FF0000"/>
              </a:solidFill>
              <a:latin typeface="BIZ UDPゴシック" panose="020B0400000000000000" pitchFamily="50" charset="-128"/>
              <a:ea typeface="BIZ UDPゴシック" panose="020B0400000000000000" pitchFamily="50" charset="-128"/>
            </a:endParaRPr>
          </a:p>
          <a:p>
            <a:pPr lvl="0"/>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　①１回限りの購入ですか？</a:t>
            </a:r>
            <a:r>
              <a:rPr kumimoji="1" lang="en-US" altLang="ja-JP" sz="1200" dirty="0">
                <a:solidFill>
                  <a:prstClr val="black"/>
                </a:solidFill>
                <a:latin typeface="BIZ UDPゴシック" panose="020B0400000000000000" pitchFamily="50" charset="-128"/>
                <a:ea typeface="BIZ UDPゴシック" panose="020B0400000000000000" pitchFamily="50" charset="-128"/>
              </a:rPr>
              <a:t/>
            </a:r>
            <a:br>
              <a:rPr kumimoji="1" lang="en-US" altLang="ja-JP" sz="1200" dirty="0">
                <a:solidFill>
                  <a:prstClr val="black"/>
                </a:solidFill>
                <a:latin typeface="BIZ UDPゴシック" panose="020B0400000000000000" pitchFamily="50" charset="-128"/>
                <a:ea typeface="BIZ UDPゴシック" panose="020B0400000000000000" pitchFamily="50" charset="-128"/>
              </a:rPr>
            </a:b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○カ月コース」、「定期」、「自動更新」、「無期限」などの表示</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があれば、</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2</a:t>
            </a:r>
            <a:r>
              <a:rPr kumimoji="1" lang="ja-JP" altLang="en-US" sz="1100" dirty="0">
                <a:solidFill>
                  <a:prstClr val="black"/>
                </a:solidFill>
                <a:latin typeface="BIZ UDPゴシック" panose="020B0400000000000000" pitchFamily="50" charset="-128"/>
                <a:ea typeface="BIZ UDPゴシック" panose="020B0400000000000000" pitchFamily="50" charset="-128"/>
              </a:rPr>
              <a:t>回目以降も届きます</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②支払うことになる代金は</a:t>
            </a:r>
            <a:r>
              <a:rPr kumimoji="1" lang="ja-JP" altLang="en-US"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いくら</a:t>
            </a:r>
            <a:r>
              <a:rPr kumimoji="1" lang="ja-JP" altLang="en-US" sz="1200" dirty="0">
                <a:solidFill>
                  <a:prstClr val="black"/>
                </a:solidFill>
                <a:latin typeface="BIZ UDPゴシック" panose="020B0400000000000000" pitchFamily="50" charset="-128"/>
                <a:ea typeface="BIZ UDPゴシック" panose="020B0400000000000000" pitchFamily="50" charset="-128"/>
              </a:rPr>
              <a:t>と書いてありますか</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a:t>
            </a:r>
            <a:r>
              <a:rPr kumimoji="1" lang="en-US" altLang="ja-JP" sz="1200" dirty="0">
                <a:solidFill>
                  <a:prstClr val="black"/>
                </a:solidFill>
                <a:latin typeface="BIZ UDPゴシック" panose="020B0400000000000000" pitchFamily="50" charset="-128"/>
                <a:ea typeface="BIZ UDPゴシック" panose="020B0400000000000000" pitchFamily="50" charset="-128"/>
              </a:rPr>
              <a:t/>
            </a:r>
            <a:br>
              <a:rPr kumimoji="1" lang="en-US" altLang="ja-JP" sz="1200" dirty="0">
                <a:solidFill>
                  <a:prstClr val="black"/>
                </a:solidFill>
                <a:latin typeface="BIZ UDPゴシック" panose="020B0400000000000000" pitchFamily="50" charset="-128"/>
                <a:ea typeface="BIZ UDPゴシック" panose="020B0400000000000000" pitchFamily="50" charset="-128"/>
              </a:rPr>
            </a:b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　 複数の商品を注文する場合は、個々の商品の価格、送料、支払総額</a:t>
            </a:r>
            <a:endParaRPr kumimoji="1"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　 を確認しましょう。</a:t>
            </a:r>
            <a:r>
              <a:rPr kumimoji="1" lang="ja-JP" altLang="en-US" sz="1200" dirty="0">
                <a:solidFill>
                  <a:prstClr val="black"/>
                </a:solidFill>
                <a:latin typeface="BIZ UDPゴシック" panose="020B0400000000000000" pitchFamily="50" charset="-128"/>
                <a:ea typeface="BIZ UDPゴシック" panose="020B0400000000000000" pitchFamily="50" charset="-128"/>
              </a:rPr>
              <a:t>定期購入の場合</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は、各回の</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代金、各回の請求時期、</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lvl="0" indent="252000"/>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支払うこととなる代金の総額を確認しましょう。</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③</a:t>
            </a:r>
            <a:r>
              <a:rPr kumimoji="1" lang="ja-JP" altLang="en-US" sz="1200" dirty="0">
                <a:solidFill>
                  <a:prstClr val="black"/>
                </a:solidFill>
                <a:latin typeface="BIZ UDPゴシック" panose="020B0400000000000000" pitchFamily="50" charset="-128"/>
                <a:ea typeface="BIZ UDPゴシック" panose="020B0400000000000000" pitchFamily="50" charset="-128"/>
              </a:rPr>
              <a:t>解約の方法は？</a:t>
            </a:r>
            <a:r>
              <a:rPr kumimoji="1" lang="ja-JP" altLang="en-US" sz="1300" dirty="0">
                <a:solidFill>
                  <a:prstClr val="black"/>
                </a:solidFill>
                <a:latin typeface="BIZ UDPゴシック" panose="020B0400000000000000" pitchFamily="50" charset="-128"/>
                <a:ea typeface="BIZ UDPゴシック" panose="020B0400000000000000" pitchFamily="50" charset="-128"/>
              </a:rPr>
              <a:t>　</a:t>
            </a:r>
            <a:r>
              <a:rPr kumimoji="1" lang="en-US" altLang="ja-JP" sz="1300" dirty="0">
                <a:solidFill>
                  <a:prstClr val="black"/>
                </a:solidFill>
                <a:latin typeface="BIZ UDPゴシック" panose="020B0400000000000000" pitchFamily="50" charset="-128"/>
                <a:ea typeface="BIZ UDPゴシック" panose="020B0400000000000000" pitchFamily="50" charset="-128"/>
              </a:rPr>
              <a:t/>
            </a:r>
            <a:br>
              <a:rPr kumimoji="1" lang="en-US" altLang="ja-JP" sz="1300" dirty="0">
                <a:solidFill>
                  <a:prstClr val="black"/>
                </a:solidFill>
                <a:latin typeface="BIZ UDPゴシック" panose="020B0400000000000000" pitchFamily="50" charset="-128"/>
                <a:ea typeface="BIZ UDPゴシック" panose="020B0400000000000000" pitchFamily="50" charset="-128"/>
              </a:rPr>
            </a:br>
            <a:r>
              <a:rPr kumimoji="1" lang="ja-JP" altLang="en-US" sz="1300" dirty="0" smtClean="0">
                <a:solidFill>
                  <a:prstClr val="black"/>
                </a:solidFill>
                <a:latin typeface="BIZ UDPゴシック" panose="020B0400000000000000" pitchFamily="50" charset="-128"/>
                <a:ea typeface="BIZ UDPゴシック" panose="020B0400000000000000" pitchFamily="50" charset="-128"/>
              </a:rPr>
              <a:t>　　 </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1</a:t>
            </a:r>
            <a:r>
              <a:rPr kumimoji="1" lang="ja-JP" altLang="en-US" sz="1100" dirty="0">
                <a:solidFill>
                  <a:prstClr val="black"/>
                </a:solidFill>
                <a:latin typeface="BIZ UDPゴシック" panose="020B0400000000000000" pitchFamily="50" charset="-128"/>
                <a:ea typeface="BIZ UDPゴシック" panose="020B0400000000000000" pitchFamily="50" charset="-128"/>
              </a:rPr>
              <a:t>回限りで、簡単に、無料で、解約できますか</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連絡方法、連絡先、解約の条件も確認しておきましょう！</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85" name="角丸四角形 84"/>
          <p:cNvSpPr/>
          <p:nvPr/>
        </p:nvSpPr>
        <p:spPr>
          <a:xfrm>
            <a:off x="423257" y="7027798"/>
            <a:ext cx="6713154" cy="72419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角丸四角形 85"/>
          <p:cNvSpPr/>
          <p:nvPr/>
        </p:nvSpPr>
        <p:spPr>
          <a:xfrm>
            <a:off x="608364" y="6807445"/>
            <a:ext cx="4090923" cy="45190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smtClean="0">
                <a:latin typeface="BIZ UDPゴシック" panose="020B0400000000000000" pitchFamily="50" charset="-128"/>
                <a:ea typeface="BIZ UDPゴシック" panose="020B0400000000000000" pitchFamily="50" charset="-128"/>
              </a:rPr>
              <a:t>クーリング</a:t>
            </a:r>
            <a:r>
              <a:rPr kumimoji="1" lang="ja-JP" altLang="en-US" sz="1400" b="1" dirty="0">
                <a:latin typeface="BIZ UDPゴシック" panose="020B0400000000000000" pitchFamily="50" charset="-128"/>
                <a:ea typeface="BIZ UDPゴシック" panose="020B0400000000000000" pitchFamily="50" charset="-128"/>
              </a:rPr>
              <a:t>・オフの通知がメール等でできます！</a:t>
            </a:r>
          </a:p>
        </p:txBody>
      </p:sp>
      <p:sp>
        <p:nvSpPr>
          <p:cNvPr id="87" name="メモ 86"/>
          <p:cNvSpPr/>
          <p:nvPr/>
        </p:nvSpPr>
        <p:spPr>
          <a:xfrm>
            <a:off x="818615" y="5860876"/>
            <a:ext cx="5882483" cy="733202"/>
          </a:xfrm>
          <a:prstGeom prst="foldedCorner">
            <a:avLst/>
          </a:prstGeom>
          <a:solidFill>
            <a:schemeClr val="accent2">
              <a:lumMod val="20000"/>
              <a:lumOff val="80000"/>
            </a:schemeClr>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818615" y="5901270"/>
            <a:ext cx="5832231" cy="692497"/>
          </a:xfrm>
          <a:prstGeom prst="rect">
            <a:avLst/>
          </a:prstGeom>
          <a:noFill/>
          <a:ln>
            <a:noFill/>
          </a:ln>
        </p:spPr>
        <p:txBody>
          <a:bodyPr wrap="square" rtlCol="0">
            <a:spAutoFit/>
          </a:bodyPr>
          <a:lstStyle/>
          <a:p>
            <a:r>
              <a:rPr kumimoji="1" lang="ja-JP" altLang="en-US" sz="1300" dirty="0">
                <a:latin typeface="BIZ UDPゴシック" panose="020B0400000000000000" pitchFamily="50" charset="-128"/>
                <a:ea typeface="BIZ UDPゴシック" panose="020B0400000000000000" pitchFamily="50" charset="-128"/>
              </a:rPr>
              <a:t> </a:t>
            </a:r>
            <a:r>
              <a:rPr kumimoji="1" lang="ja-JP" altLang="en-US" sz="1300" dirty="0" smtClean="0">
                <a:latin typeface="BIZ UDPゴシック" panose="020B0400000000000000" pitchFamily="50" charset="-128"/>
                <a:ea typeface="BIZ UDPゴシック" panose="020B0400000000000000" pitchFamily="50" charset="-128"/>
              </a:rPr>
              <a:t>  </a:t>
            </a:r>
            <a:r>
              <a:rPr kumimoji="1" lang="ja-JP" altLang="en-US" sz="1300" u="sng" dirty="0" smtClean="0">
                <a:solidFill>
                  <a:srgbClr val="FF0000"/>
                </a:solidFill>
                <a:latin typeface="BIZ UDPゴシック" panose="020B0400000000000000" pitchFamily="50" charset="-128"/>
                <a:ea typeface="BIZ UDPゴシック" panose="020B0400000000000000" pitchFamily="50" charset="-128"/>
              </a:rPr>
              <a:t>令和</a:t>
            </a:r>
            <a:r>
              <a:rPr kumimoji="1" lang="en-US" altLang="ja-JP" sz="1300" u="sng" dirty="0">
                <a:solidFill>
                  <a:srgbClr val="FF0000"/>
                </a:solidFill>
                <a:latin typeface="BIZ UDPゴシック" panose="020B0400000000000000" pitchFamily="50" charset="-128"/>
                <a:ea typeface="BIZ UDPゴシック" panose="020B0400000000000000" pitchFamily="50" charset="-128"/>
              </a:rPr>
              <a:t>4</a:t>
            </a:r>
            <a:r>
              <a:rPr kumimoji="1" lang="ja-JP" altLang="en-US" sz="1300" u="sng" dirty="0">
                <a:solidFill>
                  <a:srgbClr val="FF0000"/>
                </a:solidFill>
                <a:latin typeface="BIZ UDPゴシック" panose="020B0400000000000000" pitchFamily="50" charset="-128"/>
                <a:ea typeface="BIZ UDPゴシック" panose="020B0400000000000000" pitchFamily="50" charset="-128"/>
              </a:rPr>
              <a:t>年</a:t>
            </a:r>
            <a:r>
              <a:rPr kumimoji="1" lang="en-US" altLang="ja-JP" sz="1300" u="sng" dirty="0">
                <a:solidFill>
                  <a:srgbClr val="FF0000"/>
                </a:solidFill>
                <a:latin typeface="BIZ UDPゴシック" panose="020B0400000000000000" pitchFamily="50" charset="-128"/>
                <a:ea typeface="BIZ UDPゴシック" panose="020B0400000000000000" pitchFamily="50" charset="-128"/>
              </a:rPr>
              <a:t>6</a:t>
            </a:r>
            <a:r>
              <a:rPr kumimoji="1" lang="ja-JP" altLang="en-US" sz="1300" u="sng" dirty="0">
                <a:solidFill>
                  <a:srgbClr val="FF0000"/>
                </a:solidFill>
                <a:latin typeface="BIZ UDPゴシック" panose="020B0400000000000000" pitchFamily="50" charset="-128"/>
                <a:ea typeface="BIZ UDPゴシック" panose="020B0400000000000000" pitchFamily="50" charset="-128"/>
              </a:rPr>
              <a:t>月</a:t>
            </a:r>
            <a:r>
              <a:rPr kumimoji="1" lang="en-US" altLang="ja-JP" sz="1300" u="sng" dirty="0">
                <a:solidFill>
                  <a:srgbClr val="FF0000"/>
                </a:solidFill>
                <a:latin typeface="BIZ UDPゴシック" panose="020B0400000000000000" pitchFamily="50" charset="-128"/>
                <a:ea typeface="BIZ UDPゴシック" panose="020B0400000000000000" pitchFamily="50" charset="-128"/>
              </a:rPr>
              <a:t>1</a:t>
            </a:r>
            <a:r>
              <a:rPr kumimoji="1" lang="ja-JP" altLang="en-US" sz="1300" u="sng" dirty="0">
                <a:solidFill>
                  <a:srgbClr val="FF0000"/>
                </a:solidFill>
                <a:latin typeface="BIZ UDPゴシック" panose="020B0400000000000000" pitchFamily="50" charset="-128"/>
                <a:ea typeface="BIZ UDPゴシック" panose="020B0400000000000000" pitchFamily="50" charset="-128"/>
              </a:rPr>
              <a:t>日以降、誤認させる表示により申し込みを</a:t>
            </a:r>
            <a:r>
              <a:rPr kumimoji="1" lang="ja-JP" altLang="en-US" sz="1300" u="sng" dirty="0" smtClean="0">
                <a:solidFill>
                  <a:srgbClr val="FF0000"/>
                </a:solidFill>
                <a:latin typeface="BIZ UDPゴシック" panose="020B0400000000000000" pitchFamily="50" charset="-128"/>
                <a:ea typeface="BIZ UDPゴシック" panose="020B0400000000000000" pitchFamily="50" charset="-128"/>
              </a:rPr>
              <a:t>してしまった</a:t>
            </a:r>
            <a:r>
              <a:rPr kumimoji="1" lang="ja-JP" altLang="en-US" sz="1300" u="sng" dirty="0">
                <a:solidFill>
                  <a:srgbClr val="FF0000"/>
                </a:solidFill>
                <a:latin typeface="BIZ UDPゴシック" panose="020B0400000000000000" pitchFamily="50" charset="-128"/>
                <a:ea typeface="BIZ UDPゴシック" panose="020B0400000000000000" pitchFamily="50" charset="-128"/>
              </a:rPr>
              <a:t>場合は</a:t>
            </a:r>
            <a:r>
              <a:rPr kumimoji="1" lang="ja-JP" altLang="en-US" sz="1300" u="sng" dirty="0" smtClean="0">
                <a:solidFill>
                  <a:srgbClr val="FF0000"/>
                </a:solidFill>
                <a:latin typeface="BIZ UDPゴシック" panose="020B0400000000000000" pitchFamily="50" charset="-128"/>
                <a:ea typeface="BIZ UDPゴシック" panose="020B0400000000000000" pitchFamily="50" charset="-128"/>
              </a:rPr>
              <a:t>、契約を取り消せる</a:t>
            </a:r>
            <a:r>
              <a:rPr kumimoji="1" lang="ja-JP" altLang="en-US" sz="1300" u="sng" dirty="0">
                <a:solidFill>
                  <a:srgbClr val="FF0000"/>
                </a:solidFill>
                <a:latin typeface="BIZ UDPゴシック" panose="020B0400000000000000" pitchFamily="50" charset="-128"/>
                <a:ea typeface="BIZ UDPゴシック" panose="020B0400000000000000" pitchFamily="50" charset="-128"/>
              </a:rPr>
              <a:t>可能性があります</a:t>
            </a:r>
            <a:r>
              <a:rPr kumimoji="1" lang="ja-JP" altLang="en-US" sz="1300" u="sng" dirty="0" smtClean="0">
                <a:solidFill>
                  <a:srgbClr val="FF0000"/>
                </a:solidFill>
                <a:latin typeface="BIZ UDPゴシック" panose="020B0400000000000000" pitchFamily="50" charset="-128"/>
                <a:ea typeface="BIZ UDPゴシック" panose="020B0400000000000000" pitchFamily="50" charset="-128"/>
              </a:rPr>
              <a:t>！</a:t>
            </a:r>
            <a:endParaRPr kumimoji="1" lang="en-US" altLang="ja-JP" sz="1300" u="sng"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1300" dirty="0">
                <a:solidFill>
                  <a:srgbClr val="FF0000"/>
                </a:solidFill>
                <a:latin typeface="BIZ UDPゴシック" panose="020B0400000000000000" pitchFamily="50" charset="-128"/>
                <a:ea typeface="BIZ UDPゴシック" panose="020B0400000000000000" pitchFamily="50" charset="-128"/>
              </a:rPr>
              <a:t> </a:t>
            </a:r>
            <a:r>
              <a:rPr kumimoji="1" lang="en-US" altLang="ja-JP" sz="13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300" dirty="0" smtClean="0">
                <a:solidFill>
                  <a:srgbClr val="FF0000"/>
                </a:solidFill>
                <a:latin typeface="BIZ UDPゴシック" panose="020B0400000000000000" pitchFamily="50" charset="-128"/>
                <a:ea typeface="BIZ UDPゴシック" panose="020B0400000000000000" pitchFamily="50" charset="-128"/>
              </a:rPr>
              <a:t>困ったときは</a:t>
            </a:r>
            <a:r>
              <a:rPr kumimoji="1" lang="ja-JP" altLang="en-US" sz="1300" dirty="0">
                <a:solidFill>
                  <a:srgbClr val="FF0000"/>
                </a:solidFill>
                <a:latin typeface="BIZ UDPゴシック" panose="020B0400000000000000" pitchFamily="50" charset="-128"/>
                <a:ea typeface="BIZ UDPゴシック" panose="020B0400000000000000" pitchFamily="50" charset="-128"/>
              </a:rPr>
              <a:t>「１８８」</a:t>
            </a:r>
            <a:r>
              <a:rPr kumimoji="1" lang="ja-JP" altLang="en-US" sz="1300" dirty="0" smtClean="0">
                <a:solidFill>
                  <a:srgbClr val="FF0000"/>
                </a:solidFill>
                <a:latin typeface="BIZ UDPゴシック" panose="020B0400000000000000" pitchFamily="50" charset="-128"/>
                <a:ea typeface="BIZ UDPゴシック" panose="020B0400000000000000" pitchFamily="50" charset="-128"/>
              </a:rPr>
              <a:t>にご相談ください</a:t>
            </a:r>
            <a:r>
              <a:rPr kumimoji="1" lang="ja-JP" altLang="en-US" sz="1300" dirty="0">
                <a:solidFill>
                  <a:srgbClr val="FF0000"/>
                </a:solidFill>
                <a:latin typeface="BIZ UDPゴシック" panose="020B0400000000000000" pitchFamily="50" charset="-128"/>
                <a:ea typeface="BIZ UDPゴシック" panose="020B0400000000000000" pitchFamily="50" charset="-128"/>
              </a:rPr>
              <a:t>。</a:t>
            </a:r>
            <a:endParaRPr kumimoji="1" lang="en-US" altLang="ja-JP" sz="1300" dirty="0">
              <a:solidFill>
                <a:srgbClr val="FF0000"/>
              </a:solidFill>
              <a:latin typeface="BIZ UDPゴシック" panose="020B0400000000000000" pitchFamily="50" charset="-128"/>
              <a:ea typeface="BIZ UDPゴシック" panose="020B0400000000000000" pitchFamily="50" charset="-128"/>
            </a:endParaRPr>
          </a:p>
        </p:txBody>
      </p:sp>
      <p:sp>
        <p:nvSpPr>
          <p:cNvPr id="89" name="テキスト ボックス 88"/>
          <p:cNvSpPr txBox="1"/>
          <p:nvPr/>
        </p:nvSpPr>
        <p:spPr>
          <a:xfrm>
            <a:off x="528768" y="4976390"/>
            <a:ext cx="6415945" cy="830997"/>
          </a:xfrm>
          <a:prstGeom prst="rect">
            <a:avLst/>
          </a:prstGeom>
          <a:noFill/>
        </p:spPr>
        <p:txBody>
          <a:bodyPr wrap="square" rtlCol="0">
            <a:spAutoFit/>
          </a:bodyPr>
          <a:lstStyle/>
          <a:p>
            <a:pPr marL="171450" indent="-171450">
              <a:buFont typeface="BIZ UDPゴシック" panose="020B0400000000000000" pitchFamily="50" charset="-128"/>
              <a:buChar char="○"/>
            </a:pPr>
            <a:r>
              <a:rPr kumimoji="1" lang="ja-JP" altLang="en-US" sz="1200" dirty="0" smtClean="0">
                <a:latin typeface="BIZ UDPゴシック" panose="020B0400000000000000" pitchFamily="50" charset="-128"/>
                <a:ea typeface="BIZ UDPゴシック" panose="020B0400000000000000" pitchFamily="50" charset="-128"/>
              </a:rPr>
              <a:t>契約内容がわかりづらい通販サイトを利用する時は</a:t>
            </a:r>
            <a:r>
              <a:rPr kumimoji="1" lang="ja-JP" altLang="en-US" sz="1200" dirty="0" smtClean="0">
                <a:latin typeface="BIZ UDPゴシック" panose="020B0400000000000000" pitchFamily="50" charset="-128"/>
                <a:ea typeface="BIZ UDPゴシック" panose="020B0400000000000000" pitchFamily="50" charset="-128"/>
              </a:rPr>
              <a:t>、要注意！</a:t>
            </a:r>
            <a:endParaRPr kumimoji="1" lang="en-US" altLang="ja-JP" sz="1200" dirty="0" smtClean="0">
              <a:latin typeface="BIZ UDPゴシック" panose="020B0400000000000000" pitchFamily="50" charset="-128"/>
              <a:ea typeface="BIZ UDPゴシック" panose="020B0400000000000000" pitchFamily="50" charset="-128"/>
            </a:endParaRPr>
          </a:p>
          <a:p>
            <a:pPr indent="180000"/>
            <a:r>
              <a:rPr kumimoji="1" lang="ja-JP" altLang="en-US" sz="1200" dirty="0">
                <a:latin typeface="BIZ UDPゴシック" panose="020B0400000000000000" pitchFamily="50" charset="-128"/>
                <a:ea typeface="BIZ UDPゴシック" panose="020B0400000000000000" pitchFamily="50" charset="-128"/>
              </a:rPr>
              <a:t>証拠</a:t>
            </a:r>
            <a:r>
              <a:rPr kumimoji="1" lang="ja-JP" altLang="en-US" sz="1200" dirty="0" smtClean="0">
                <a:latin typeface="BIZ UDPゴシック" panose="020B0400000000000000" pitchFamily="50" charset="-128"/>
                <a:ea typeface="BIZ UDPゴシック" panose="020B0400000000000000" pitchFamily="50" charset="-128"/>
              </a:rPr>
              <a:t>を残すため、最終確認画面のスクリーンショットを残しておきましょう。</a:t>
            </a:r>
            <a:endParaRPr kumimoji="1" lang="en-US" altLang="ja-JP" sz="1200" dirty="0" smtClean="0">
              <a:latin typeface="BIZ UDPゴシック" panose="020B0400000000000000" pitchFamily="50" charset="-128"/>
              <a:ea typeface="BIZ UDPゴシック" panose="020B0400000000000000" pitchFamily="50" charset="-128"/>
            </a:endParaRPr>
          </a:p>
          <a:p>
            <a:pPr marL="171450" indent="-171450">
              <a:buFont typeface="BIZ UDPゴシック" panose="020B0400000000000000" pitchFamily="50" charset="-128"/>
              <a:buChar char="○"/>
            </a:pPr>
            <a:r>
              <a:rPr kumimoji="1" lang="ja-JP" altLang="en-US" sz="1200" dirty="0" smtClean="0">
                <a:latin typeface="BIZ UDPゴシック" panose="020B0400000000000000" pitchFamily="50" charset="-128"/>
                <a:ea typeface="BIZ UDPゴシック" panose="020B0400000000000000" pitchFamily="50" charset="-128"/>
              </a:rPr>
              <a:t>令和４年４月から一人で契約ができるようになった１８歳、１９歳の皆さんは、</a:t>
            </a:r>
            <a:endParaRPr kumimoji="1" lang="en-US" altLang="ja-JP" sz="1200" dirty="0" smtClean="0">
              <a:latin typeface="BIZ UDPゴシック" panose="020B0400000000000000" pitchFamily="50" charset="-128"/>
              <a:ea typeface="BIZ UDPゴシック" panose="020B0400000000000000" pitchFamily="50" charset="-128"/>
            </a:endParaRPr>
          </a:p>
          <a:p>
            <a:pPr indent="180000"/>
            <a:r>
              <a:rPr kumimoji="1" lang="ja-JP" altLang="en-US" sz="1200" dirty="0" smtClean="0">
                <a:latin typeface="BIZ UDPゴシック" panose="020B0400000000000000" pitchFamily="50" charset="-128"/>
                <a:ea typeface="BIZ UDPゴシック" panose="020B0400000000000000" pitchFamily="50" charset="-128"/>
              </a:rPr>
              <a:t>特に慎重に契約内容を確認しましょう！</a:t>
            </a:r>
            <a:endParaRPr kumimoji="1" lang="en-US" altLang="ja-JP" sz="1200" dirty="0" smtClean="0">
              <a:latin typeface="BIZ UDPゴシック" panose="020B0400000000000000" pitchFamily="50" charset="-128"/>
              <a:ea typeface="BIZ UDPゴシック" panose="020B0400000000000000" pitchFamily="50" charset="-128"/>
            </a:endParaRPr>
          </a:p>
        </p:txBody>
      </p:sp>
      <p:pic>
        <p:nvPicPr>
          <p:cNvPr id="90" name="図 89"/>
          <p:cNvPicPr>
            <a:picLocks noChangeAspect="1"/>
          </p:cNvPicPr>
          <p:nvPr/>
        </p:nvPicPr>
        <p:blipFill>
          <a:blip r:embed="rId7"/>
          <a:stretch>
            <a:fillRect/>
          </a:stretch>
        </p:blipFill>
        <p:spPr>
          <a:xfrm rot="321031">
            <a:off x="6067919" y="6959585"/>
            <a:ext cx="803191" cy="743043"/>
          </a:xfrm>
          <a:prstGeom prst="rect">
            <a:avLst/>
          </a:prstGeom>
        </p:spPr>
      </p:pic>
      <p:pic>
        <p:nvPicPr>
          <p:cNvPr id="91" name="図 90"/>
          <p:cNvPicPr>
            <a:picLocks noChangeAspect="1"/>
          </p:cNvPicPr>
          <p:nvPr/>
        </p:nvPicPr>
        <p:blipFill>
          <a:blip r:embed="rId8"/>
          <a:stretch>
            <a:fillRect/>
          </a:stretch>
        </p:blipFill>
        <p:spPr>
          <a:xfrm rot="21057866">
            <a:off x="5418806" y="6846130"/>
            <a:ext cx="472425" cy="819693"/>
          </a:xfrm>
          <a:prstGeom prst="rect">
            <a:avLst/>
          </a:prstGeom>
        </p:spPr>
      </p:pic>
      <p:pic>
        <p:nvPicPr>
          <p:cNvPr id="71" name="図 70"/>
          <p:cNvPicPr/>
          <p:nvPr/>
        </p:nvPicPr>
        <p:blipFill>
          <a:blip r:embed="rId9" cstate="print">
            <a:extLst>
              <a:ext uri="{28A0092B-C50C-407E-A947-70E740481C1C}">
                <a14:useLocalDpi xmlns:a14="http://schemas.microsoft.com/office/drawing/2010/main" val="0"/>
              </a:ext>
            </a:extLst>
          </a:blip>
          <a:stretch>
            <a:fillRect/>
          </a:stretch>
        </p:blipFill>
        <p:spPr>
          <a:xfrm>
            <a:off x="1596770" y="8366782"/>
            <a:ext cx="788183" cy="696141"/>
          </a:xfrm>
          <a:prstGeom prst="rect">
            <a:avLst/>
          </a:prstGeom>
        </p:spPr>
      </p:pic>
      <p:pic>
        <p:nvPicPr>
          <p:cNvPr id="92" name="図 91"/>
          <p:cNvPicPr>
            <a:picLocks noChangeAspect="1"/>
          </p:cNvPicPr>
          <p:nvPr/>
        </p:nvPicPr>
        <p:blipFill>
          <a:blip r:embed="rId10"/>
          <a:stretch>
            <a:fillRect/>
          </a:stretch>
        </p:blipFill>
        <p:spPr>
          <a:xfrm>
            <a:off x="3515679" y="8383926"/>
            <a:ext cx="714375" cy="705501"/>
          </a:xfrm>
          <a:prstGeom prst="rect">
            <a:avLst/>
          </a:prstGeom>
        </p:spPr>
      </p:pic>
      <p:sp>
        <p:nvSpPr>
          <p:cNvPr id="2" name="テキスト ボックス 1"/>
          <p:cNvSpPr txBox="1"/>
          <p:nvPr/>
        </p:nvSpPr>
        <p:spPr>
          <a:xfrm>
            <a:off x="315079" y="7827952"/>
            <a:ext cx="6955668" cy="276999"/>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改正について、詳しく</a:t>
            </a:r>
            <a:r>
              <a:rPr kumimoji="1" lang="ja-JP" altLang="en-US" sz="1200" dirty="0">
                <a:latin typeface="BIZ UDPゴシック" panose="020B0400000000000000" pitchFamily="50" charset="-128"/>
                <a:ea typeface="BIZ UDPゴシック" panose="020B0400000000000000" pitchFamily="50" charset="-128"/>
              </a:rPr>
              <a:t>はこちらをご覧ください</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hlinkClick r:id="rId11"/>
              </a:rPr>
              <a:t>特定商取引法・預託法の改正について</a:t>
            </a:r>
            <a:r>
              <a:rPr kumimoji="1" lang="ja-JP" altLang="en-US" sz="1200" dirty="0">
                <a:latin typeface="BIZ UDPゴシック" panose="020B0400000000000000" pitchFamily="50" charset="-128"/>
                <a:ea typeface="BIZ UDPゴシック" panose="020B0400000000000000" pitchFamily="50" charset="-128"/>
              </a:rPr>
              <a:t>（消費者庁</a:t>
            </a:r>
            <a:r>
              <a:rPr kumimoji="1" lang="en-US" altLang="ja-JP" sz="1200" dirty="0">
                <a:latin typeface="BIZ UDPゴシック" panose="020B0400000000000000" pitchFamily="50" charset="-128"/>
                <a:ea typeface="BIZ UDPゴシック" panose="020B0400000000000000" pitchFamily="50" charset="-128"/>
              </a:rPr>
              <a:t>HP</a:t>
            </a:r>
            <a:r>
              <a:rPr kumimoji="1"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3589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789</Words>
  <Application>Microsoft Office PowerPoint</Application>
  <PresentationFormat>ユーザー設定</PresentationFormat>
  <Paragraphs>110</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BIZ UDPゴシック</vt:lpstr>
      <vt:lpstr>HGP創英角ｺﾞｼｯｸUB</vt:lpstr>
      <vt:lpstr>Meiryo UI</vt:lpstr>
      <vt:lpstr>ＭＳ ゴシック</vt:lpstr>
      <vt:lpstr>ＭＳ 明朝</vt:lpstr>
      <vt:lpstr>游ゴシック</vt:lpstr>
      <vt:lpstr>游ゴシック Light</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2022-05-12T07:52:14Z</dcterms:created>
  <dcterms:modified xsi:type="dcterms:W3CDTF">2022-05-13T08:03:18Z</dcterms:modified>
</cp:coreProperties>
</file>