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44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9" autoAdjust="0"/>
    <p:restoredTop sz="94660"/>
  </p:normalViewPr>
  <p:slideViewPr>
    <p:cSldViewPr snapToGrid="0">
      <p:cViewPr>
        <p:scale>
          <a:sx n="125" d="100"/>
          <a:sy n="125" d="100"/>
        </p:scale>
        <p:origin x="-216"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72893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511784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13977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94482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317524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11914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9D805A-6C6D-4D1F-967E-B8764A909836}" type="datetimeFigureOut">
              <a:rPr kumimoji="1" lang="ja-JP" altLang="en-US" smtClean="0"/>
              <a:t>2022/3/28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29343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9D805A-6C6D-4D1F-967E-B8764A909836}" type="datetimeFigureOut">
              <a:rPr kumimoji="1" lang="ja-JP" altLang="en-US" smtClean="0"/>
              <a:t>2022/3/28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03997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D805A-6C6D-4D1F-967E-B8764A909836}" type="datetimeFigureOut">
              <a:rPr kumimoji="1" lang="ja-JP" altLang="en-US" smtClean="0"/>
              <a:t>2022/3/28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42107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104982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962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D805A-6C6D-4D1F-967E-B8764A909836}" type="datetimeFigureOut">
              <a:rPr kumimoji="1" lang="ja-JP" altLang="en-US" smtClean="0"/>
              <a:t>2022/3/28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0321812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0" y="-23119"/>
            <a:ext cx="9906000" cy="252000"/>
          </a:xfrm>
        </p:spPr>
        <p:style>
          <a:lnRef idx="0">
            <a:scrgbClr r="0" g="0" b="0"/>
          </a:lnRef>
          <a:fillRef idx="1001">
            <a:schemeClr val="lt2"/>
          </a:fillRef>
          <a:effectRef idx="0">
            <a:scrgbClr r="0" g="0" b="0"/>
          </a:effectRef>
          <a:fontRef idx="major"/>
        </p:style>
        <p:txBody>
          <a:bodyPr tIns="0" bIns="0" anchor="ctr" anchorCtr="1">
            <a:noAutofit/>
          </a:bodyPr>
          <a:lstStyle/>
          <a:p>
            <a:pPr>
              <a:lnSpc>
                <a:spcPts val="500"/>
              </a:lnSpc>
            </a:pPr>
            <a:endParaRPr lang="en-US" altLang="ja-JP" sz="1250" b="1" dirty="0">
              <a:latin typeface="UD デジタル 教科書体 NK-R" panose="02020400000000000000" pitchFamily="18" charset="-128"/>
              <a:ea typeface="UD デジタル 教科書体 NK-R" panose="02020400000000000000" pitchFamily="18" charset="-128"/>
            </a:endParaRPr>
          </a:p>
          <a:p>
            <a:pPr>
              <a:lnSpc>
                <a:spcPts val="300"/>
              </a:lnSpc>
            </a:pPr>
            <a:r>
              <a:rPr lang="ja-JP" altLang="en-US" sz="1250" b="1" dirty="0">
                <a:latin typeface="UD デジタル 教科書体 NK-R" panose="02020400000000000000" pitchFamily="18" charset="-128"/>
                <a:ea typeface="UD デジタル 教科書体 NK-R" panose="02020400000000000000" pitchFamily="18" charset="-128"/>
              </a:rPr>
              <a:t>大阪府配偶者等からの暴力の防止及び被害者の保護等に関する基本計画（</a:t>
            </a:r>
            <a:r>
              <a:rPr lang="en-US" altLang="ja-JP" sz="1250" b="1" dirty="0">
                <a:latin typeface="UD デジタル 教科書体 NK-R" panose="02020400000000000000" pitchFamily="18" charset="-128"/>
                <a:ea typeface="UD デジタル 教科書体 NK-R" panose="02020400000000000000" pitchFamily="18" charset="-128"/>
              </a:rPr>
              <a:t>2022</a:t>
            </a:r>
            <a:r>
              <a:rPr lang="ja-JP" altLang="en-US" sz="1250" b="1" dirty="0" err="1">
                <a:latin typeface="UD デジタル 教科書体 NK-R" panose="02020400000000000000" pitchFamily="18" charset="-128"/>
                <a:ea typeface="UD デジタル 教科書体 NK-R" panose="02020400000000000000" pitchFamily="18" charset="-128"/>
              </a:rPr>
              <a:t>ー</a:t>
            </a:r>
            <a:r>
              <a:rPr lang="en-US" altLang="ja-JP" sz="1250" b="1" dirty="0">
                <a:latin typeface="UD デジタル 教科書体 NK-R" panose="02020400000000000000" pitchFamily="18" charset="-128"/>
                <a:ea typeface="UD デジタル 教科書体 NK-R" panose="02020400000000000000" pitchFamily="18" charset="-128"/>
              </a:rPr>
              <a:t>2026</a:t>
            </a:r>
            <a:r>
              <a:rPr lang="ja-JP" altLang="en-US" sz="1250" b="1" dirty="0">
                <a:latin typeface="UD デジタル 教科書体 NK-R" panose="02020400000000000000" pitchFamily="18" charset="-128"/>
                <a:ea typeface="UD デジタル 教科書体 NK-R" panose="02020400000000000000" pitchFamily="18" charset="-128"/>
              </a:rPr>
              <a:t>）の</a:t>
            </a:r>
            <a:r>
              <a:rPr lang="ja-JP" altLang="en-US" sz="1250" b="1" dirty="0" smtClean="0">
                <a:latin typeface="UD デジタル 教科書体 NK-R" panose="02020400000000000000" pitchFamily="18" charset="-128"/>
                <a:ea typeface="UD デジタル 教科書体 NK-R" panose="02020400000000000000" pitchFamily="18" charset="-128"/>
              </a:rPr>
              <a:t>概要</a:t>
            </a:r>
            <a:endParaRPr lang="ja-JP" altLang="en-US" sz="1250" b="1" dirty="0">
              <a:latin typeface="UD デジタル 教科書体 NK-R" panose="02020400000000000000" pitchFamily="18" charset="-128"/>
              <a:ea typeface="UD デジタル 教科書体 NK-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9976662"/>
              </p:ext>
            </p:extLst>
          </p:nvPr>
        </p:nvGraphicFramePr>
        <p:xfrm>
          <a:off x="3055436" y="1330302"/>
          <a:ext cx="4909471" cy="5427066"/>
        </p:xfrm>
        <a:graphic>
          <a:graphicData uri="http://schemas.openxmlformats.org/drawingml/2006/table">
            <a:tbl>
              <a:tblPr firstRow="1" bandRow="1">
                <a:tableStyleId>{5C22544A-7EE6-4342-B048-85BDC9FD1C3A}</a:tableStyleId>
              </a:tblPr>
              <a:tblGrid>
                <a:gridCol w="1173959">
                  <a:extLst>
                    <a:ext uri="{9D8B030D-6E8A-4147-A177-3AD203B41FA5}">
                      <a16:colId xmlns:a16="http://schemas.microsoft.com/office/drawing/2014/main" val="46730103"/>
                    </a:ext>
                  </a:extLst>
                </a:gridCol>
                <a:gridCol w="1808908">
                  <a:extLst>
                    <a:ext uri="{9D8B030D-6E8A-4147-A177-3AD203B41FA5}">
                      <a16:colId xmlns:a16="http://schemas.microsoft.com/office/drawing/2014/main" val="4019834151"/>
                    </a:ext>
                  </a:extLst>
                </a:gridCol>
                <a:gridCol w="1926604">
                  <a:extLst>
                    <a:ext uri="{9D8B030D-6E8A-4147-A177-3AD203B41FA5}">
                      <a16:colId xmlns:a16="http://schemas.microsoft.com/office/drawing/2014/main" val="3977701920"/>
                    </a:ext>
                  </a:extLst>
                </a:gridCol>
              </a:tblGrid>
              <a:tr h="222711">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基本方針</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施策体系</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具体的取組</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8090022"/>
                  </a:ext>
                </a:extLst>
              </a:tr>
              <a:tr h="532652">
                <a:tc>
                  <a:txBody>
                    <a:bodyPr/>
                    <a:lstStyle/>
                    <a:p>
                      <a:pPr marL="0" marR="0" lvl="0" indent="0" algn="l" defTabSz="914400" rtl="0" eaLnBrk="1" fontAlgn="auto" latinLnBrk="0" hangingPunct="1">
                        <a:lnSpc>
                          <a:spcPts val="1800"/>
                        </a:lnSpc>
                        <a:spcBef>
                          <a:spcPts val="1200"/>
                        </a:spcBef>
                        <a:spcAft>
                          <a:spcPts val="0"/>
                        </a:spcAft>
                        <a:buClrTx/>
                        <a:buSzTx/>
                        <a:buFontTx/>
                        <a:buNone/>
                        <a:tabLst/>
                        <a:defRPr/>
                      </a:pPr>
                      <a:r>
                        <a:rPr kumimoji="1" lang="ja-JP" altLang="en-US"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　</a:t>
                      </a:r>
                      <a:r>
                        <a:rPr kumimoji="1" lang="en-US" altLang="ja-JP" sz="10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DV</a:t>
                      </a:r>
                      <a:r>
                        <a:rPr kumimoji="1" lang="ja-JP" altLang="en-US"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を許さない</a:t>
                      </a:r>
                      <a:endParaRPr kumimoji="1" lang="en-US" altLang="ja-JP"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府民意識の醸成</a:t>
                      </a:r>
                      <a:endParaRPr kumimoji="1" lang="ja-JP" altLang="ja-JP"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en-US" altLang="ja-JP"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DV</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の防止に関する啓発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府民への啓発</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医療・保健関係者への周知</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教育・保育関係者、福祉関係者への周知</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(4)</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企業・団体関係者への周知</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(5)</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人権啓発の推進</a:t>
                      </a:r>
                      <a:endParaRPr kumimoji="1" lang="en-US" altLang="ja-JP"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8412254"/>
                  </a:ext>
                </a:extLst>
              </a:tr>
              <a:tr h="440016">
                <a:tc rowSpan="3">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DbPlain" startAt="2"/>
                        <a:tabLst/>
                        <a:defRPr/>
                      </a:pPr>
                      <a:endParaRPr kumimoji="1" lang="en-US" altLang="ja-JP"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DbPlain" startAt="2"/>
                        <a:tabLst/>
                        <a:defRPr/>
                      </a:pPr>
                      <a:r>
                        <a:rPr kumimoji="1" lang="ja-JP" altLang="ja-JP"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安心して相談できる体制の充実</a:t>
                      </a:r>
                      <a:endParaRPr kumimoji="1" lang="ja-JP" altLang="ja-JP" sz="1000"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府</a:t>
                      </a: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配偶者暴力</a:t>
                      </a:r>
                      <a:r>
                        <a:rPr kumimoji="1" lang="ja-JP" altLang="en-US" sz="800" b="1" kern="1200">
                          <a:solidFill>
                            <a:schemeClr val="dk1"/>
                          </a:solidFill>
                          <a:effectLst/>
                          <a:latin typeface="UD デジタル 教科書体 NK-R" panose="02020400000000000000" pitchFamily="18" charset="-128"/>
                          <a:ea typeface="UD デジタル 教科書体 NK-R" panose="02020400000000000000" pitchFamily="18" charset="-128"/>
                          <a:cs typeface="+mn-cs"/>
                        </a:rPr>
                        <a:t>相談</a:t>
                      </a:r>
                      <a:r>
                        <a:rPr kumimoji="1" lang="ja-JP" altLang="ja-JP" sz="800" b="1" kern="1200">
                          <a:solidFill>
                            <a:schemeClr val="dk1"/>
                          </a:solidFill>
                          <a:effectLst/>
                          <a:latin typeface="UD デジタル 教科書体 NK-R" panose="02020400000000000000" pitchFamily="18" charset="-128"/>
                          <a:ea typeface="UD デジタル 教科書体 NK-R" panose="02020400000000000000" pitchFamily="18" charset="-128"/>
                          <a:cs typeface="+mn-cs"/>
                        </a:rPr>
                        <a:t>支援センター</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a:t>
                      </a: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800" b="1" kern="1200" baseline="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警察における相談体制</a:t>
                      </a:r>
                      <a:r>
                        <a:rPr kumimoji="1" lang="ja-JP" altLang="en-US"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の充実</a:t>
                      </a:r>
                      <a:endParaRPr kumimoji="1" lang="ja-JP" altLang="en-US" sz="800" u="none"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900"/>
                        </a:lnSpc>
                      </a:pPr>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府配偶者暴力相談支援センターにおける</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相談機能の充実</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警察における相談対応の充実</a:t>
                      </a:r>
                    </a:p>
                    <a:p>
                      <a:r>
                        <a:rPr kumimoji="1" lang="en-US"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en-US" sz="600" u="sng" kern="1200" dirty="0">
                          <a:solidFill>
                            <a:schemeClr val="dk1"/>
                          </a:solidFill>
                          <a:effectLst/>
                          <a:latin typeface="UD Digi Kyokasho NK-R" panose="02020400000000000000" pitchFamily="18" charset="-128"/>
                          <a:ea typeface="UD Digi Kyokasho NK-R" panose="02020400000000000000" pitchFamily="18" charset="-128"/>
                          <a:cs typeface="+mn-cs"/>
                        </a:rPr>
                        <a:t>相談窓口</a:t>
                      </a:r>
                      <a:r>
                        <a:rPr kumimoji="1" lang="ja-JP"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の周知・利用促進</a:t>
                      </a:r>
                      <a:endParaRPr kumimoji="1" lang="ja-JP" altLang="en-US" sz="600" u="sng"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6704340"/>
                  </a:ext>
                </a:extLst>
              </a:tr>
              <a:tr h="254747">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市町村における相談</a:t>
                      </a:r>
                      <a:r>
                        <a:rPr kumimoji="1" lang="ja-JP" altLang="ja-JP"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体制</a:t>
                      </a:r>
                      <a:r>
                        <a:rPr kumimoji="1" lang="ja-JP" altLang="en-US"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の充実</a:t>
                      </a:r>
                      <a:endParaRPr kumimoji="1" lang="ja-JP" altLang="en-US" sz="800" u="none"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市町村における相談窓口の充実支援</a:t>
                      </a:r>
                    </a:p>
                    <a:p>
                      <a:r>
                        <a:rPr kumimoji="1" lang="en-US"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550" b="0" kern="1200" dirty="0">
                          <a:solidFill>
                            <a:schemeClr val="dk1"/>
                          </a:solidFill>
                          <a:effectLst/>
                          <a:latin typeface="UD Digi Kyokasho NK-R" panose="02020400000000000000" pitchFamily="18" charset="-128"/>
                          <a:ea typeface="UD Digi Kyokasho NK-R" panose="02020400000000000000" pitchFamily="18" charset="-128"/>
                          <a:cs typeface="+mn-cs"/>
                        </a:rPr>
                        <a:t>市町村配偶者暴力相談支援センター等の設置促進</a:t>
                      </a:r>
                      <a:endParaRPr kumimoji="1" lang="ja-JP" altLang="en-US" sz="550" b="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3386744"/>
                  </a:ext>
                </a:extLst>
              </a:tr>
              <a:tr h="532652">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（３）</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被害者の状況に配慮した相談</a:t>
                      </a: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機能の充実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外国人への配慮</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err="1">
                          <a:solidFill>
                            <a:schemeClr val="dk1"/>
                          </a:solidFill>
                          <a:effectLst/>
                          <a:latin typeface="UD Digi Kyokasho NK-R" panose="02020400000000000000" pitchFamily="18" charset="-128"/>
                          <a:ea typeface="UD Digi Kyokasho NK-R" panose="02020400000000000000" pitchFamily="18" charset="-128"/>
                          <a:cs typeface="+mn-cs"/>
                        </a:rPr>
                        <a:t>障がい</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者、高齢者への配慮</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性的マイノリティへの配慮</a:t>
                      </a:r>
                    </a:p>
                    <a:p>
                      <a:r>
                        <a:rPr kumimoji="1" lang="en-US"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(4)</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男性への</a:t>
                      </a:r>
                      <a:r>
                        <a:rPr kumimoji="1" lang="ja-JP" altLang="en-US" sz="600" b="0" kern="1200" dirty="0">
                          <a:solidFill>
                            <a:schemeClr val="dk1"/>
                          </a:solidFill>
                          <a:effectLst/>
                          <a:latin typeface="UD Digi Kyokasho NK-R" panose="02020400000000000000" pitchFamily="18" charset="-128"/>
                          <a:ea typeface="UD Digi Kyokasho NK-R" panose="02020400000000000000" pitchFamily="18" charset="-128"/>
                          <a:cs typeface="+mn-cs"/>
                        </a:rPr>
                        <a:t>対応</a:t>
                      </a:r>
                      <a:endPar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endParaRPr>
                    </a:p>
                    <a:p>
                      <a:r>
                        <a:rPr kumimoji="1" lang="en-US"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(5)</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法律相談の実施及び情報提供</a:t>
                      </a:r>
                      <a:endParaRPr kumimoji="1" lang="ja-JP" altLang="en-US" sz="600" b="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3772523"/>
                  </a:ext>
                </a:extLst>
              </a:tr>
              <a:tr h="347382">
                <a:tc rowSpan="2">
                  <a:txBody>
                    <a:bodyPr/>
                    <a:lstStyle/>
                    <a:p>
                      <a:pPr marL="228600" marR="0" lvl="0" indent="-228600" algn="l" defTabSz="914400" rtl="0" eaLnBrk="1" fontAlgn="auto" latinLnBrk="0" hangingPunct="1">
                        <a:lnSpc>
                          <a:spcPts val="1600"/>
                        </a:lnSpc>
                        <a:spcBef>
                          <a:spcPts val="0"/>
                        </a:spcBef>
                        <a:spcAft>
                          <a:spcPts val="0"/>
                        </a:spcAft>
                        <a:buClrTx/>
                        <a:buSzTx/>
                        <a:buFontTx/>
                        <a:buAutoNum type="arabicDbPlain" startAt="3"/>
                        <a:tabLst/>
                        <a:defRPr/>
                      </a:pP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緊急かつ安全な保護の実施</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一時保護に係る体制の充実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女性相談センターにおける取組</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警察における取組</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広域連携による取組</a:t>
                      </a:r>
                      <a:endParaRPr kumimoji="1" lang="ja-JP" altLang="en-US"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7848637"/>
                  </a:ext>
                </a:extLst>
              </a:tr>
              <a:tr h="205212">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保護命令への対応</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保護命令に対する適切な対応</a:t>
                      </a:r>
                      <a:endParaRPr kumimoji="1" lang="ja-JP" altLang="en-US"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69854787"/>
                  </a:ext>
                </a:extLst>
              </a:tr>
              <a:tr h="810557">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en-US"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自立への支援の</a:t>
                      </a: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充実</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600"/>
                        </a:lnSpc>
                        <a:spcBef>
                          <a:spcPts val="0"/>
                        </a:spcBef>
                        <a:spcAft>
                          <a:spcPts val="0"/>
                        </a:spcAft>
                        <a:buClrTx/>
                        <a:buSzTx/>
                        <a:buFontTx/>
                        <a:buNone/>
                        <a:tabLst/>
                        <a:defRPr/>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（１）継続的な自立支援の実施</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900"/>
                        </a:lnSpc>
                      </a:pPr>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生活に関する支援</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子どもと</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とも</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に生活する被害者への支援</a:t>
                      </a:r>
                    </a:p>
                    <a:p>
                      <a:r>
                        <a:rPr kumimoji="1" lang="en-US"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就業に関する支援</a:t>
                      </a:r>
                    </a:p>
                    <a:p>
                      <a:r>
                        <a:rPr kumimoji="1" lang="en-US"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(4)</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住宅の確保に関する支援</a:t>
                      </a:r>
                    </a:p>
                    <a:p>
                      <a:r>
                        <a:rPr kumimoji="1" lang="en-US"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(5)</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被害者に対する医学的・心理学的な援助等</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(6)</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被害者</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等</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に係る情報の保護</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(7)</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住民基本台帳の閲覧等の制限等</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(8)</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関係機関の連携強化等</a:t>
                      </a:r>
                      <a:endParaRPr kumimoji="1" lang="en-US" altLang="ja-JP"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7657412"/>
                  </a:ext>
                </a:extLst>
              </a:tr>
              <a:tr h="254747">
                <a:tc rowSpan="3">
                  <a:txBody>
                    <a:bodyPr/>
                    <a:lstStyle/>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５ </a:t>
                      </a:r>
                      <a:r>
                        <a:rPr kumimoji="1" lang="ja-JP" altLang="ja-JP"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子どもの安全・</a:t>
                      </a:r>
                      <a:endParaRPr kumimoji="1" lang="en-US" altLang="ja-JP"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安心の確保</a:t>
                      </a:r>
                      <a:r>
                        <a:rPr kumimoji="1" lang="ja-JP" altLang="en-US"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a:t>
                      </a:r>
                      <a:endParaRPr kumimoji="1" lang="en-US" altLang="ja-JP"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支援体制の充実　　</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ja-JP" sz="8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（１）子どもの安全</a:t>
                      </a:r>
                      <a:r>
                        <a:rPr kumimoji="1" lang="ja-JP" altLang="en-US" sz="8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・安心の</a:t>
                      </a:r>
                      <a:r>
                        <a:rPr kumimoji="1" lang="ja-JP" altLang="ja-JP" sz="8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確保</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医療・保健関係者への周知（再掲）</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教育・保育関係者、福祉関係者への周知（再掲）</a:t>
                      </a:r>
                      <a:endParaRPr kumimoji="1" lang="en-US" altLang="ja-JP"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6879228"/>
                  </a:ext>
                </a:extLst>
              </a:tr>
              <a:tr h="34738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rPr>
                        <a:t>（２）子どもに対する支援体制の充実</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900"/>
                        </a:lnSpc>
                      </a:pPr>
                      <a:r>
                        <a:rPr kumimoji="1" lang="en-US" altLang="ja-JP" sz="580" b="0" u="sng" kern="1200" dirty="0">
                          <a:solidFill>
                            <a:schemeClr val="dk1"/>
                          </a:solidFill>
                          <a:effectLst/>
                          <a:latin typeface="UD Digi Kyokasho NK-R" panose="02020400000000000000" pitchFamily="18" charset="-128"/>
                          <a:ea typeface="UD Digi Kyokasho NK-R" panose="02020400000000000000" pitchFamily="18" charset="-128"/>
                          <a:cs typeface="+mn-cs"/>
                        </a:rPr>
                        <a:t>(1)DV</a:t>
                      </a:r>
                      <a:r>
                        <a:rPr kumimoji="1" lang="ja-JP" altLang="ja-JP" sz="580" b="0" u="sng" kern="1200" dirty="0">
                          <a:solidFill>
                            <a:schemeClr val="dk1"/>
                          </a:solidFill>
                          <a:effectLst/>
                          <a:latin typeface="UD Digi Kyokasho NK-R" panose="02020400000000000000" pitchFamily="18" charset="-128"/>
                          <a:ea typeface="UD Digi Kyokasho NK-R" panose="02020400000000000000" pitchFamily="18" charset="-128"/>
                          <a:cs typeface="+mn-cs"/>
                        </a:rPr>
                        <a:t>対応機関と児童虐待対応機関との連携の強化</a:t>
                      </a:r>
                    </a:p>
                    <a:p>
                      <a:r>
                        <a:rPr kumimoji="1" lang="en-US"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一時保護に同伴する子どもへの支援</a:t>
                      </a:r>
                    </a:p>
                    <a:p>
                      <a:r>
                        <a:rPr kumimoji="1" lang="en-US"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中長期的観点からの子どもへの支援</a:t>
                      </a:r>
                      <a:endParaRPr kumimoji="1" lang="en-US" altLang="ja-JP" sz="600" u="sng"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3439347"/>
                  </a:ext>
                </a:extLst>
              </a:tr>
              <a:tr h="31650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rPr>
                        <a:t>（３）暴力の未然防止の観点からの</a:t>
                      </a:r>
                      <a:endParaRPr kumimoji="1" lang="en-US" altLang="ja-JP" sz="8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none"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rPr>
                        <a:t>若年層への啓発</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r>
                        <a:rPr kumimoji="1" lang="en-US" altLang="ja-JP" sz="600" b="0" u="none"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b="0" u="none" kern="1200" dirty="0">
                          <a:solidFill>
                            <a:schemeClr val="dk1"/>
                          </a:solidFill>
                          <a:effectLst/>
                          <a:latin typeface="UD Digi Kyokasho NK-R" panose="02020400000000000000" pitchFamily="18" charset="-128"/>
                          <a:ea typeface="UD Digi Kyokasho NK-R" panose="02020400000000000000" pitchFamily="18" charset="-128"/>
                          <a:cs typeface="+mn-cs"/>
                        </a:rPr>
                        <a:t>暴力を予防・防止するための教育・啓発</a:t>
                      </a:r>
                    </a:p>
                    <a:p>
                      <a:r>
                        <a:rPr kumimoji="1" lang="en-US"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性教育の充実</a:t>
                      </a:r>
                      <a:endParaRPr kumimoji="1" lang="ja-JP" altLang="en-US" sz="600" u="sng"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2309800"/>
                  </a:ext>
                </a:extLst>
              </a:tr>
              <a:tr h="0">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6</a:t>
                      </a:r>
                      <a:r>
                        <a:rPr kumimoji="1" lang="ja-JP" altLang="en-US"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関係機関、団体</a:t>
                      </a: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等との連携の</a:t>
                      </a: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促進等</a:t>
                      </a:r>
                      <a:endParaRPr kumimoji="1" lang="ja-JP" altLang="ja-JP" sz="10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900"/>
                        </a:lnSpc>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関係機関による連携体制の強化</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関係機関による連携体制の強化等</a:t>
                      </a:r>
                      <a:endParaRPr kumimoji="1" lang="ja-JP" altLang="en-US"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8486688"/>
                  </a:ext>
                </a:extLst>
              </a:tr>
              <a:tr h="0">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900"/>
                        </a:lnSpc>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市町村との連携</a:t>
                      </a:r>
                      <a:endParaRPr kumimoji="1" lang="ja-JP" altLang="ja-JP" sz="8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dirty="0">
                          <a:solidFill>
                            <a:schemeClr val="tx1"/>
                          </a:solidFill>
                          <a:latin typeface="UD Digi Kyokasho NK-R" panose="02020400000000000000" pitchFamily="18" charset="-128"/>
                          <a:ea typeface="UD Digi Kyokasho NK-R" panose="02020400000000000000" pitchFamily="18" charset="-128"/>
                        </a:rPr>
                        <a:t>(1)</a:t>
                      </a:r>
                      <a:r>
                        <a:rPr kumimoji="1" lang="ja-JP" altLang="en-US" sz="600" dirty="0">
                          <a:solidFill>
                            <a:schemeClr val="tx1"/>
                          </a:solidFill>
                          <a:latin typeface="UD Digi Kyokasho NK-R" panose="02020400000000000000" pitchFamily="18" charset="-128"/>
                          <a:ea typeface="UD Digi Kyokasho NK-R" panose="02020400000000000000" pitchFamily="18" charset="-128"/>
                        </a:rPr>
                        <a:t>市町村の取組の充実に向けた支援</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400760"/>
                  </a:ext>
                </a:extLst>
              </a:tr>
              <a:tr h="0">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900"/>
                        </a:lnSpc>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（３）</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民間</a:t>
                      </a: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団体</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との連携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民間団体との連携</a:t>
                      </a:r>
                      <a:endParaRPr kumimoji="1" lang="ja-JP" altLang="en-US"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80476350"/>
                  </a:ext>
                </a:extLst>
              </a:tr>
              <a:tr h="0">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900"/>
                        </a:lnSpc>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（４）</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苦情への適切な対応</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苦情への適切な対応</a:t>
                      </a:r>
                      <a:endParaRPr kumimoji="1" lang="ja-JP" altLang="en-US"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7549481"/>
                  </a:ext>
                </a:extLst>
              </a:tr>
              <a:tr h="0">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800" b="1" u="sng" dirty="0">
                          <a:solidFill>
                            <a:schemeClr val="tx1"/>
                          </a:solidFill>
                          <a:latin typeface="UD デジタル 教科書体 NK-R" panose="02020400000000000000" pitchFamily="18" charset="-128"/>
                          <a:ea typeface="UD デジタル 教科書体 NK-R" panose="02020400000000000000" pitchFamily="18" charset="-128"/>
                        </a:rPr>
                        <a:t>5</a:t>
                      </a:r>
                      <a:r>
                        <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rPr>
                        <a:t>）加害者対応に向けた取組</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en-US" altLang="ja-JP" sz="600" b="0" u="sng"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b="0" u="sng" kern="1200" dirty="0">
                          <a:solidFill>
                            <a:schemeClr val="dk1"/>
                          </a:solidFill>
                          <a:effectLst/>
                          <a:latin typeface="UD Digi Kyokasho NK-R" panose="02020400000000000000" pitchFamily="18" charset="-128"/>
                          <a:ea typeface="UD Digi Kyokasho NK-R" panose="02020400000000000000" pitchFamily="18" charset="-128"/>
                          <a:cs typeface="+mn-cs"/>
                        </a:rPr>
                        <a:t>加害者対応に向けた取組</a:t>
                      </a:r>
                      <a:endParaRPr kumimoji="1" lang="en-US" altLang="ja-JP" sz="600" b="0" u="sng" kern="1200" dirty="0">
                        <a:solidFill>
                          <a:schemeClr val="dk1"/>
                        </a:solidFill>
                        <a:effectLst/>
                        <a:latin typeface="UD Digi Kyokasho NK-R" panose="02020400000000000000" pitchFamily="18" charset="-128"/>
                        <a:ea typeface="UD Digi Kyokasho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9798747"/>
                  </a:ext>
                </a:extLst>
              </a:tr>
              <a:tr h="144000">
                <a:tc vMerge="1">
                  <a:txBody>
                    <a:bodyPr/>
                    <a:lstStyle/>
                    <a:p>
                      <a:endParaRPr kumimoji="1" lang="ja-JP" altLang="en-US"/>
                    </a:p>
                  </a:txBody>
                  <a:tcPr/>
                </a:tc>
                <a:tc>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a:t>
                      </a:r>
                      <a:r>
                        <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6</a:t>
                      </a: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調査研究の推進</a:t>
                      </a:r>
                      <a:endPar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調査研究の推進</a:t>
                      </a:r>
                      <a:endParaRPr kumimoji="1" lang="en-US" altLang="ja-JP" sz="600" b="1" u="none"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1660911"/>
                  </a:ext>
                </a:extLst>
              </a:tr>
            </a:tbl>
          </a:graphicData>
        </a:graphic>
      </p:graphicFrame>
      <p:sp>
        <p:nvSpPr>
          <p:cNvPr id="6" name="テキスト ボックス 5"/>
          <p:cNvSpPr txBox="1"/>
          <p:nvPr/>
        </p:nvSpPr>
        <p:spPr>
          <a:xfrm>
            <a:off x="175517" y="425752"/>
            <a:ext cx="5004530" cy="738664"/>
          </a:xfrm>
          <a:prstGeom prst="rect">
            <a:avLst/>
          </a:prstGeom>
          <a:solidFill>
            <a:srgbClr val="FFCCFF"/>
          </a:solidFill>
        </p:spPr>
        <p:txBody>
          <a:bodyPr wrap="square" rtlCol="0">
            <a:spAutoFit/>
          </a:bodyPr>
          <a:lstStyle/>
          <a:p>
            <a:pPr defTabSz="371475">
              <a:lnSpc>
                <a:spcPts val="1200"/>
              </a:lnSpc>
            </a:pP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と密接に関係する児童虐待（面前</a:t>
            </a:r>
            <a:r>
              <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等）の</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社会問題化</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や、令和元年の</a:t>
            </a:r>
            <a:r>
              <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防止法の一部改正（児童相談所と</a:t>
            </a:r>
            <a:endPar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の連携強化等）を踏まえ、　</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基本方針</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５「子どもの安全・安心の確保</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と支援体制の充実</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」を新たに柱立て</a:t>
            </a:r>
            <a:endPar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lang="ja-JP" altLang="en-US" sz="800" b="1" dirty="0" err="1">
                <a:solidFill>
                  <a:prstClr val="black"/>
                </a:solidFill>
                <a:latin typeface="UD デジタル 教科書体 NK-R" panose="02020400000000000000" pitchFamily="18" charset="-128"/>
                <a:ea typeface="UD デジタル 教科書体 NK-R" panose="02020400000000000000" pitchFamily="18" charset="-128"/>
              </a:rPr>
              <a:t>の未</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然防止に向け、若年層への啓発の視点を強化</a:t>
            </a:r>
            <a:endPar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加害者対応を巡る国の動向や改正</a:t>
            </a:r>
            <a:r>
              <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防止法附則（加害者更生のための指導及び支援のあり方に関する</a:t>
            </a:r>
            <a:endPar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検討規定）を踏まえ、施策体系に「加害者</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対応に</a:t>
            </a:r>
            <a:r>
              <a:rPr lang="ja-JP" altLang="en-US" sz="800" b="1">
                <a:solidFill>
                  <a:prstClr val="black"/>
                </a:solidFill>
                <a:latin typeface="UD デジタル 教科書体 NK-R" panose="02020400000000000000" pitchFamily="18" charset="-128"/>
                <a:ea typeface="UD デジタル 教科書体 NK-R" panose="02020400000000000000" pitchFamily="18" charset="-128"/>
              </a:rPr>
              <a:t>向けた取組</a:t>
            </a:r>
            <a:r>
              <a:rPr kumimoji="0" lang="ja-JP" altLang="en-US" sz="800" b="1">
                <a:solidFill>
                  <a:prstClr val="black"/>
                </a:solidFill>
                <a:latin typeface="UD デジタル 教科書体 NK-R" panose="02020400000000000000" pitchFamily="18" charset="-128"/>
                <a:ea typeface="UD デジタル 教科書体 NK-R" panose="02020400000000000000" pitchFamily="18" charset="-128"/>
              </a:rPr>
              <a:t>」</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を新設</a:t>
            </a:r>
            <a:endPar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227890" y="2485801"/>
            <a:ext cx="2772000" cy="4284000"/>
          </a:xfrm>
          <a:prstGeom prst="rect">
            <a:avLst/>
          </a:prstGeom>
          <a:noFill/>
          <a:ln w="12700">
            <a:solidFill>
              <a:schemeClr val="tx1"/>
            </a:solidFill>
            <a:prstDash val="solid"/>
          </a:ln>
        </p:spPr>
        <p:txBody>
          <a:bodyPr wrap="square" rtlCol="0">
            <a:spAutoFit/>
          </a:bodyPr>
          <a:lstStyle/>
          <a:p>
            <a:pPr defTabSz="371475"/>
            <a:endParaRPr kumimoji="0" lang="en-US" altLang="ja-JP" sz="1010" dirty="0">
              <a:solidFill>
                <a:prstClr val="black"/>
              </a:solidFill>
              <a:latin typeface="Calibri" panose="020F0502020204030204"/>
              <a:ea typeface="游ゴシック" panose="020B0400000000000000" pitchFamily="50" charset="-128"/>
            </a:endParaRPr>
          </a:p>
          <a:p>
            <a:pPr defTabSz="371475"/>
            <a:endParaRPr kumimoji="0" lang="en-US" altLang="ja-JP" sz="1010" dirty="0">
              <a:solidFill>
                <a:prstClr val="black"/>
              </a:solidFill>
              <a:latin typeface="Calibri" panose="020F0502020204030204"/>
              <a:ea typeface="游ゴシック" panose="020B0400000000000000" pitchFamily="50" charset="-128"/>
            </a:endParaRPr>
          </a:p>
          <a:p>
            <a:pPr defTabSz="371475"/>
            <a:endParaRPr kumimoji="0" lang="ja-JP" altLang="en-US" sz="1010" dirty="0">
              <a:solidFill>
                <a:prstClr val="black"/>
              </a:solidFill>
              <a:latin typeface="Calibri" panose="020F0502020204030204"/>
              <a:ea typeface="游ゴシック" panose="020B0400000000000000" pitchFamily="50" charset="-128"/>
            </a:endParaRPr>
          </a:p>
        </p:txBody>
      </p:sp>
      <p:sp>
        <p:nvSpPr>
          <p:cNvPr id="10" name="テキスト ボックス 9"/>
          <p:cNvSpPr txBox="1"/>
          <p:nvPr/>
        </p:nvSpPr>
        <p:spPr>
          <a:xfrm>
            <a:off x="325925" y="2590309"/>
            <a:ext cx="2579247" cy="453970"/>
          </a:xfrm>
          <a:prstGeom prst="rect">
            <a:avLst/>
          </a:prstGeom>
          <a:ln w="9525">
            <a:prstDash val="dash"/>
          </a:ln>
        </p:spPr>
        <p:style>
          <a:lnRef idx="2">
            <a:schemeClr val="dk1"/>
          </a:lnRef>
          <a:fillRef idx="1">
            <a:schemeClr val="lt1"/>
          </a:fillRef>
          <a:effectRef idx="0">
            <a:schemeClr val="dk1"/>
          </a:effectRef>
          <a:fontRef idx="minor">
            <a:schemeClr val="dk1"/>
          </a:fontRef>
        </p:style>
        <p:txBody>
          <a:bodyPr wrap="square" rtlCol="0">
            <a:spAutoFit/>
          </a:bodyPr>
          <a:lstStyle/>
          <a:p>
            <a:pPr defTabSz="371475"/>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●精神的暴力や</a:t>
            </a:r>
            <a:r>
              <a:rPr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社会</a:t>
            </a:r>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的暴力に対する暴力認識が希薄</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300"/>
              </a:lnSpc>
            </a:pP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精神的暴力：女性</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60.0</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男性</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51.0</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社会的暴力：女性</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69.2</a:t>
            </a:r>
            <a:r>
              <a:rPr kumimoji="0" lang="ja-JP" altLang="en-US" sz="700" smtClean="0">
                <a:solidFill>
                  <a:prstClr val="black"/>
                </a:solidFill>
                <a:latin typeface="UD デジタル 教科書体 NK-R" panose="02020400000000000000" pitchFamily="18" charset="-128"/>
                <a:ea typeface="UD デジタル 教科書体 NK-R" panose="02020400000000000000" pitchFamily="18" charset="-128"/>
              </a:rPr>
              <a:t>％　男性</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56.8</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p:cNvSpPr txBox="1"/>
          <p:nvPr/>
        </p:nvSpPr>
        <p:spPr>
          <a:xfrm>
            <a:off x="325925" y="3082119"/>
            <a:ext cx="2574000" cy="453970"/>
          </a:xfrm>
          <a:prstGeom prst="rect">
            <a:avLst/>
          </a:prstGeom>
          <a:noFill/>
          <a:ln>
            <a:solidFill>
              <a:schemeClr val="tx1"/>
            </a:solidFill>
            <a:prstDash val="dash"/>
          </a:ln>
        </p:spPr>
        <p:txBody>
          <a:bodyPr wrap="square" rtlCol="0">
            <a:spAutoFit/>
          </a:bodyPr>
          <a:lstStyle/>
          <a:p>
            <a:pPr defTabSz="371475"/>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被害が相談につながりにくい</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300"/>
              </a:lnSpc>
            </a:pP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 DV</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被害をどこ（だれ）にも相談しなかった人の割合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42.7</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（女性</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37.4%</a:t>
            </a:r>
            <a:r>
              <a:rPr lang="ja-JP" altLang="en-US" sz="700" dirty="0" err="1">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男性</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53.0%</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13" name="テキスト ボックス 12"/>
          <p:cNvSpPr txBox="1"/>
          <p:nvPr/>
        </p:nvSpPr>
        <p:spPr>
          <a:xfrm>
            <a:off x="316401" y="5972137"/>
            <a:ext cx="2590630" cy="360000"/>
          </a:xfrm>
          <a:prstGeom prst="rect">
            <a:avLst/>
          </a:prstGeom>
          <a:noFill/>
          <a:ln>
            <a:solidFill>
              <a:schemeClr val="tx1"/>
            </a:solidFill>
            <a:prstDash val="dash"/>
          </a:ln>
        </p:spPr>
        <p:txBody>
          <a:bodyPr wrap="square" rtlCol="0">
            <a:spAutoFit/>
          </a:bodyPr>
          <a:lstStyle/>
          <a:p>
            <a:pPr defTabSz="371475"/>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●一時保護する被害者の半数以上が子ども等を同伴</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100"/>
              </a:lnSpc>
            </a:pP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年度一時保護</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262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件のうち、</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135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件が、</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子ども等を同伴　　　　        　</a:t>
            </a:r>
          </a:p>
        </p:txBody>
      </p:sp>
      <p:sp>
        <p:nvSpPr>
          <p:cNvPr id="14" name="テキスト ボックス 13"/>
          <p:cNvSpPr txBox="1"/>
          <p:nvPr/>
        </p:nvSpPr>
        <p:spPr>
          <a:xfrm>
            <a:off x="318366" y="4900730"/>
            <a:ext cx="2582541" cy="441146"/>
          </a:xfrm>
          <a:prstGeom prst="rect">
            <a:avLst/>
          </a:prstGeom>
          <a:noFill/>
          <a:ln>
            <a:solidFill>
              <a:schemeClr val="tx1"/>
            </a:solidFill>
            <a:prstDash val="dash"/>
          </a:ln>
        </p:spPr>
        <p:txBody>
          <a:bodyPr wrap="square" rtlCol="0">
            <a:spAutoFit/>
          </a:bodyPr>
          <a:lstStyle/>
          <a:p>
            <a:pPr defTabSz="371475"/>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●多様な</a:t>
            </a:r>
            <a:r>
              <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被害者への配慮の必要性</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200"/>
              </a:lnSpc>
            </a:pP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  R2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年度一時保護</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262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件のうち、</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外国籍</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3.4%</a:t>
            </a:r>
            <a:r>
              <a:rPr lang="ja-JP" altLang="en-US" sz="700" dirty="0" err="1">
                <a:solidFill>
                  <a:prstClr val="black"/>
                </a:solidFill>
                <a:latin typeface="UD デジタル 教科書体 NK-R" panose="02020400000000000000" pitchFamily="18" charset="-128"/>
                <a:ea typeface="UD デジタル 教科書体 NK-R" panose="02020400000000000000" pitchFamily="18" charset="-128"/>
              </a:rPr>
              <a:t>、障がい</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者手帳保持</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22.5</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60</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歳以上</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8.0</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16" name="テキスト ボックス 15"/>
          <p:cNvSpPr txBox="1"/>
          <p:nvPr/>
        </p:nvSpPr>
        <p:spPr>
          <a:xfrm>
            <a:off x="167896" y="280519"/>
            <a:ext cx="1257043" cy="180000"/>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nchor="ctr" anchorCtr="1">
            <a:spAutoFit/>
          </a:bodyPr>
          <a:lstStyle/>
          <a:p>
            <a:pPr algn="ctr" defTabSz="371475"/>
            <a:r>
              <a:rPr kumimoji="0" lang="ja-JP" altLang="en-US" sz="1100" b="1" dirty="0">
                <a:solidFill>
                  <a:schemeClr val="bg1"/>
                </a:solidFill>
                <a:latin typeface="UD デジタル 教科書体 NK-B" panose="02020700000000000000" pitchFamily="18" charset="-128"/>
                <a:ea typeface="UD デジタル 教科書体 NK-B" panose="02020700000000000000" pitchFamily="18" charset="-128"/>
              </a:rPr>
              <a:t>　</a:t>
            </a:r>
            <a:r>
              <a:rPr lang="ja-JP" altLang="en-US" sz="1100" b="1" dirty="0">
                <a:solidFill>
                  <a:schemeClr val="bg1"/>
                </a:solidFill>
                <a:latin typeface="UD デジタル 教科書体 NK-B" panose="02020700000000000000" pitchFamily="18" charset="-128"/>
                <a:ea typeface="UD デジタル 教科書体 NK-B" panose="02020700000000000000" pitchFamily="18" charset="-128"/>
              </a:rPr>
              <a:t>改定のポイント</a:t>
            </a:r>
            <a:endParaRPr kumimoji="0" lang="ja-JP" altLang="en-US" sz="11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5" name="テキスト ボックス 14"/>
          <p:cNvSpPr txBox="1"/>
          <p:nvPr/>
        </p:nvSpPr>
        <p:spPr>
          <a:xfrm>
            <a:off x="316399" y="5382374"/>
            <a:ext cx="2584508" cy="561692"/>
          </a:xfrm>
          <a:prstGeom prst="rect">
            <a:avLst/>
          </a:prstGeom>
          <a:noFill/>
          <a:ln>
            <a:solidFill>
              <a:schemeClr val="tx1"/>
            </a:solidFill>
            <a:prstDash val="dash"/>
          </a:ln>
        </p:spPr>
        <p:txBody>
          <a:bodyPr wrap="square" rtlCol="0">
            <a:spAutoFit/>
          </a:bodyPr>
          <a:lstStyle/>
          <a:p>
            <a:pPr defTabSz="371475"/>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被害を受けながらも相手と別れない理由</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7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として「経済的な不安」を挙げる女性が</a:t>
            </a:r>
            <a:r>
              <a:rPr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rPr>
              <a:t>5</a:t>
            </a:r>
            <a:r>
              <a:rPr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割以上</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200"/>
              </a:lnSpc>
            </a:pP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 DV</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被害を受けながらも相手と別れなかった理由</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a:t>
            </a:r>
          </a:p>
          <a:p>
            <a:pPr defTabSz="371475"/>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「経済的な不安があったから」：女性　</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52.5%</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男性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5.8%</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8" name="テキスト ボックス 17"/>
          <p:cNvSpPr txBox="1"/>
          <p:nvPr/>
        </p:nvSpPr>
        <p:spPr>
          <a:xfrm>
            <a:off x="5252169" y="445733"/>
            <a:ext cx="2124000" cy="707886"/>
          </a:xfrm>
          <a:prstGeom prst="rect">
            <a:avLst/>
          </a:prstGeom>
          <a:noFill/>
          <a:ln w="12700">
            <a:solidFill>
              <a:schemeClr val="tx1"/>
            </a:solidFill>
          </a:ln>
        </p:spPr>
        <p:txBody>
          <a:bodyPr wrap="square" rtlCol="0">
            <a:spAutoFit/>
          </a:bodyPr>
          <a:lstStyle/>
          <a:p>
            <a:r>
              <a:rPr kumimoji="1" lang="ja-JP" altLang="en-US" sz="800" b="1"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計画の位置づけ</a:t>
            </a:r>
            <a:endParaRPr kumimoji="1" lang="en-US" altLang="ja-JP" sz="800" b="1"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r>
              <a:rPr kumimoji="1" lang="en-US" altLang="ja-JP" sz="800" dirty="0">
                <a:latin typeface="UD デジタル 教科書体 NK-R" panose="02020400000000000000" pitchFamily="18" charset="-128"/>
                <a:ea typeface="UD デジタル 教科書体 NK-R" panose="02020400000000000000" pitchFamily="18" charset="-128"/>
              </a:rPr>
              <a:t>DV</a:t>
            </a:r>
            <a:r>
              <a:rPr kumimoji="1" lang="ja-JP" altLang="en-US" sz="800" dirty="0">
                <a:latin typeface="UD デジタル 教科書体 NK-R" panose="02020400000000000000" pitchFamily="18" charset="-128"/>
                <a:ea typeface="UD デジタル 教科書体 NK-R" panose="02020400000000000000" pitchFamily="18" charset="-128"/>
              </a:rPr>
              <a:t>防止法第</a:t>
            </a:r>
            <a:r>
              <a:rPr kumimoji="1" lang="en-US" altLang="ja-JP" sz="800" dirty="0">
                <a:latin typeface="UD デジタル 教科書体 NK-R" panose="02020400000000000000" pitchFamily="18" charset="-128"/>
                <a:ea typeface="UD デジタル 教科書体 NK-R" panose="02020400000000000000" pitchFamily="18" charset="-128"/>
              </a:rPr>
              <a:t>2</a:t>
            </a:r>
            <a:r>
              <a:rPr kumimoji="1" lang="ja-JP" altLang="en-US" sz="800" dirty="0">
                <a:latin typeface="UD デジタル 教科書体 NK-R" panose="02020400000000000000" pitchFamily="18" charset="-128"/>
                <a:ea typeface="UD デジタル 教科書体 NK-R" panose="02020400000000000000" pitchFamily="18" charset="-128"/>
              </a:rPr>
              <a:t>条の</a:t>
            </a:r>
            <a:r>
              <a:rPr kumimoji="1" lang="en-US" altLang="ja-JP" sz="800" dirty="0">
                <a:latin typeface="UD デジタル 教科書体 NK-R" panose="02020400000000000000" pitchFamily="18" charset="-128"/>
                <a:ea typeface="UD デジタル 教科書体 NK-R" panose="02020400000000000000" pitchFamily="18" charset="-128"/>
              </a:rPr>
              <a:t>3</a:t>
            </a:r>
            <a:r>
              <a:rPr kumimoji="1" lang="ja-JP" altLang="en-US" sz="800" dirty="0">
                <a:latin typeface="UD デジタル 教科書体 NK-R" panose="02020400000000000000" pitchFamily="18" charset="-128"/>
                <a:ea typeface="UD デジタル 教科書体 NK-R" panose="02020400000000000000" pitchFamily="18" charset="-128"/>
              </a:rPr>
              <a:t>第</a:t>
            </a:r>
            <a:r>
              <a:rPr kumimoji="1" lang="en-US" altLang="ja-JP" sz="800" dirty="0">
                <a:latin typeface="UD デジタル 教科書体 NK-R" panose="02020400000000000000" pitchFamily="18" charset="-128"/>
                <a:ea typeface="UD デジタル 教科書体 NK-R" panose="02020400000000000000" pitchFamily="18" charset="-128"/>
              </a:rPr>
              <a:t>1</a:t>
            </a:r>
            <a:r>
              <a:rPr kumimoji="1" lang="ja-JP" altLang="en-US" sz="800" dirty="0">
                <a:latin typeface="UD デジタル 教科書体 NK-R" panose="02020400000000000000" pitchFamily="18" charset="-128"/>
                <a:ea typeface="UD デジタル 教科書体 NK-R" panose="02020400000000000000" pitchFamily="18" charset="-128"/>
              </a:rPr>
              <a:t>項に基づく基本計画</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b="1"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計画の期間</a:t>
            </a:r>
            <a:endParaRPr kumimoji="1" lang="en-US" altLang="ja-JP" sz="800" b="1"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r>
              <a:rPr kumimoji="1" lang="en-US" altLang="ja-JP" sz="800" dirty="0">
                <a:latin typeface="UD デジタル 教科書体 NK-R" panose="02020400000000000000" pitchFamily="18" charset="-128"/>
                <a:ea typeface="UD デジタル 教科書体 NK-R" panose="02020400000000000000" pitchFamily="18" charset="-128"/>
              </a:rPr>
              <a:t>2022</a:t>
            </a:r>
            <a:r>
              <a:rPr kumimoji="1" lang="ja-JP" altLang="en-US" sz="800" dirty="0">
                <a:latin typeface="UD デジタル 教科書体 NK-R" panose="02020400000000000000" pitchFamily="18" charset="-128"/>
                <a:ea typeface="UD デジタル 教科書体 NK-R" panose="02020400000000000000" pitchFamily="18" charset="-128"/>
              </a:rPr>
              <a:t>年から</a:t>
            </a:r>
            <a:r>
              <a:rPr kumimoji="1" lang="en-US" altLang="ja-JP" sz="800" dirty="0">
                <a:latin typeface="UD デジタル 教科書体 NK-R" panose="02020400000000000000" pitchFamily="18" charset="-128"/>
                <a:ea typeface="UD デジタル 教科書体 NK-R" panose="02020400000000000000" pitchFamily="18" charset="-128"/>
              </a:rPr>
              <a:t>2026</a:t>
            </a:r>
            <a:r>
              <a:rPr kumimoji="1" lang="ja-JP" altLang="en-US" sz="800" dirty="0">
                <a:latin typeface="UD デジタル 教科書体 NK-R" panose="02020400000000000000" pitchFamily="18" charset="-128"/>
                <a:ea typeface="UD デジタル 教科書体 NK-R" panose="02020400000000000000" pitchFamily="18" charset="-128"/>
              </a:rPr>
              <a:t>年までの</a:t>
            </a:r>
            <a:r>
              <a:rPr kumimoji="1" lang="en-US" altLang="ja-JP" sz="800" dirty="0">
                <a:latin typeface="UD デジタル 教科書体 NK-R" panose="02020400000000000000" pitchFamily="18" charset="-128"/>
                <a:ea typeface="UD デジタル 教科書体 NK-R" panose="02020400000000000000" pitchFamily="18" charset="-128"/>
              </a:rPr>
              <a:t>5</a:t>
            </a:r>
            <a:r>
              <a:rPr kumimoji="1" lang="ja-JP" altLang="en-US" sz="800" dirty="0">
                <a:latin typeface="UD デジタル 教科書体 NK-R" panose="02020400000000000000" pitchFamily="18" charset="-128"/>
                <a:ea typeface="UD デジタル 教科書体 NK-R" panose="02020400000000000000" pitchFamily="18" charset="-128"/>
              </a:rPr>
              <a:t>年間</a:t>
            </a:r>
          </a:p>
        </p:txBody>
      </p:sp>
      <p:sp>
        <p:nvSpPr>
          <p:cNvPr id="19" name="テキスト ボックス 18"/>
          <p:cNvSpPr txBox="1"/>
          <p:nvPr/>
        </p:nvSpPr>
        <p:spPr>
          <a:xfrm>
            <a:off x="5245533" y="316679"/>
            <a:ext cx="1224000"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計画の策定にあたって</a:t>
            </a:r>
            <a:endPar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p:cNvSpPr txBox="1"/>
          <p:nvPr/>
        </p:nvSpPr>
        <p:spPr>
          <a:xfrm>
            <a:off x="7430574" y="432623"/>
            <a:ext cx="2412000" cy="720000"/>
          </a:xfrm>
          <a:prstGeom prst="rect">
            <a:avLst/>
          </a:prstGeom>
          <a:noFill/>
          <a:ln w="12700">
            <a:solidFill>
              <a:schemeClr val="tx1"/>
            </a:solidFill>
          </a:ln>
        </p:spPr>
        <p:txBody>
          <a:bodyPr wrap="square" rtlCol="0">
            <a:spAutoFit/>
          </a:bodyPr>
          <a:lstStyle/>
          <a:p>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DV</a:t>
            </a:r>
            <a:r>
              <a:rPr kumimoji="1" lang="ja-JP" altLang="en-US" sz="800" dirty="0">
                <a:latin typeface="UD デジタル 教科書体 NK-R" panose="02020400000000000000" pitchFamily="18" charset="-128"/>
                <a:ea typeface="UD デジタル 教科書体 NK-R" panose="02020400000000000000" pitchFamily="18" charset="-128"/>
              </a:rPr>
              <a:t>を防止するとともに、暴力の被害者が適切な保　</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護や支援を受け、自立し安心して暮らすことのできる　</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社会の実現</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・計画に基づく諸施策の推進を通じて、人権尊重に</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対する意識が浸透した男女共同参画社会の実現</a:t>
            </a:r>
            <a:endParaRPr kumimoji="1"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21" name="テキスト ボックス 20"/>
          <p:cNvSpPr txBox="1"/>
          <p:nvPr/>
        </p:nvSpPr>
        <p:spPr>
          <a:xfrm>
            <a:off x="7422896" y="321460"/>
            <a:ext cx="936000"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計画の目標</a:t>
            </a:r>
            <a:endPar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4" name="テキスト ボックス 23"/>
          <p:cNvSpPr txBox="1"/>
          <p:nvPr/>
        </p:nvSpPr>
        <p:spPr>
          <a:xfrm>
            <a:off x="325815" y="3563733"/>
            <a:ext cx="2579247" cy="1296000"/>
          </a:xfrm>
          <a:prstGeom prst="rect">
            <a:avLst/>
          </a:prstGeom>
          <a:ln w="9525">
            <a:prstDash val="dash"/>
          </a:ln>
        </p:spPr>
        <p:style>
          <a:lnRef idx="2">
            <a:schemeClr val="dk1"/>
          </a:lnRef>
          <a:fillRef idx="1">
            <a:schemeClr val="lt1"/>
          </a:fillRef>
          <a:effectRef idx="0">
            <a:schemeClr val="dk1"/>
          </a:effectRef>
          <a:fontRef idx="minor">
            <a:schemeClr val="dk1"/>
          </a:fontRef>
        </p:style>
        <p:txBody>
          <a:bodyPr wrap="square" rtlCol="0">
            <a:spAutoFit/>
          </a:bodyPr>
          <a:lstStyle/>
          <a:p>
            <a:pPr defTabSz="371475"/>
            <a:r>
              <a:rPr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rPr>
              <a:t>DV</a:t>
            </a:r>
            <a:r>
              <a:rPr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の相談件数は増加傾向で推移</a:t>
            </a:r>
            <a:endParaRPr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5" name="テキスト ボックス 24"/>
          <p:cNvSpPr txBox="1"/>
          <p:nvPr/>
        </p:nvSpPr>
        <p:spPr>
          <a:xfrm>
            <a:off x="310050" y="6366831"/>
            <a:ext cx="2601743" cy="360000"/>
          </a:xfrm>
          <a:prstGeom prst="rect">
            <a:avLst/>
          </a:prstGeom>
          <a:noFill/>
          <a:ln>
            <a:solidFill>
              <a:schemeClr val="tx1"/>
            </a:solidFill>
            <a:prstDash val="dash"/>
          </a:ln>
        </p:spPr>
        <p:txBody>
          <a:bodyPr wrap="square" rtlCol="0">
            <a:spAutoFit/>
          </a:bodyPr>
          <a:lstStyle/>
          <a:p>
            <a:pPr defTabSz="371475"/>
            <a:r>
              <a:rPr kumimoji="0" lang="ja-JP" altLang="en-US" sz="680" b="1" u="sng"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680" b="1" u="sng" dirty="0">
                <a:solidFill>
                  <a:prstClr val="black"/>
                </a:solidFill>
                <a:latin typeface="UD デジタル 教科書体 NK-R" panose="02020400000000000000" pitchFamily="18" charset="-128"/>
                <a:ea typeface="UD デジタル 教科書体 NK-R" panose="02020400000000000000" pitchFamily="18" charset="-128"/>
              </a:rPr>
              <a:t>児童虐待の中でも面前</a:t>
            </a:r>
            <a:r>
              <a:rPr lang="en-US" altLang="ja-JP" sz="680" b="1" u="sng" dirty="0">
                <a:solidFill>
                  <a:prstClr val="black"/>
                </a:solidFill>
                <a:latin typeface="UD デジタル 教科書体 NK-R" panose="02020400000000000000" pitchFamily="18" charset="-128"/>
                <a:ea typeface="UD デジタル 教科書体 NK-R" panose="02020400000000000000" pitchFamily="18" charset="-128"/>
              </a:rPr>
              <a:t>DV</a:t>
            </a:r>
            <a:r>
              <a:rPr lang="ja-JP" altLang="en-US" sz="680" b="1" u="sng" dirty="0">
                <a:solidFill>
                  <a:prstClr val="black"/>
                </a:solidFill>
                <a:latin typeface="UD デジタル 教科書体 NK-R" panose="02020400000000000000" pitchFamily="18" charset="-128"/>
                <a:ea typeface="UD デジタル 教科書体 NK-R" panose="02020400000000000000" pitchFamily="18" charset="-128"/>
              </a:rPr>
              <a:t>を含む心理的虐待件数が顕著な伸び</a:t>
            </a:r>
            <a:endParaRPr lang="en-US" altLang="ja-JP" sz="68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200"/>
              </a:lnSpc>
            </a:pPr>
            <a:endParaRPr kumimoji="0" lang="en-US" altLang="ja-JP" sz="68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650" dirty="0">
                <a:solidFill>
                  <a:prstClr val="black"/>
                </a:solidFill>
                <a:latin typeface="UD デジタル 教科書体 NK-R" panose="02020400000000000000" pitchFamily="18" charset="-128"/>
                <a:ea typeface="UD デジタル 教科書体 NK-R" panose="02020400000000000000" pitchFamily="18" charset="-128"/>
              </a:rPr>
              <a:t>心理的虐待対応件数</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H29</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6,238</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件⇒</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R2:9,833</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件（約</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1.6</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倍）　　　　        　</a:t>
            </a:r>
          </a:p>
        </p:txBody>
      </p:sp>
      <p:sp>
        <p:nvSpPr>
          <p:cNvPr id="26" name="テキスト ボックス 25"/>
          <p:cNvSpPr txBox="1"/>
          <p:nvPr/>
        </p:nvSpPr>
        <p:spPr>
          <a:xfrm>
            <a:off x="219368" y="1314497"/>
            <a:ext cx="2780522" cy="1061829"/>
          </a:xfrm>
          <a:prstGeom prst="rect">
            <a:avLst/>
          </a:prstGeom>
          <a:noFill/>
          <a:ln w="12700">
            <a:solidFill>
              <a:schemeClr val="tx1"/>
            </a:solidFill>
          </a:ln>
        </p:spPr>
        <p:txBody>
          <a:bodyPr wrap="square" rtlCol="0">
            <a:spAutoFit/>
          </a:bodyPr>
          <a:lstStyle/>
          <a:p>
            <a:r>
              <a:rPr kumimoji="1" lang="ja-JP" altLang="en-US" sz="700" b="1" u="sng" dirty="0">
                <a:latin typeface="UD デジタル 教科書体 NK-R" panose="02020400000000000000" pitchFamily="18" charset="-128"/>
                <a:ea typeface="UD デジタル 教科書体 NK-R" panose="02020400000000000000" pitchFamily="18" charset="-128"/>
              </a:rPr>
              <a:t>令和元年</a:t>
            </a:r>
            <a:r>
              <a:rPr kumimoji="1" lang="en-US" altLang="ja-JP" sz="700" b="1" u="sng" dirty="0">
                <a:latin typeface="UD デジタル 教科書体 NK-R" panose="02020400000000000000" pitchFamily="18" charset="-128"/>
                <a:ea typeface="UD デジタル 教科書体 NK-R" panose="02020400000000000000" pitchFamily="18" charset="-128"/>
              </a:rPr>
              <a:t>DV</a:t>
            </a:r>
            <a:r>
              <a:rPr kumimoji="1" lang="ja-JP" altLang="en-US" sz="700" b="1" u="sng" dirty="0">
                <a:latin typeface="UD デジタル 教科書体 NK-R" panose="02020400000000000000" pitchFamily="18" charset="-128"/>
                <a:ea typeface="UD デジタル 教科書体 NK-R" panose="02020400000000000000" pitchFamily="18" charset="-128"/>
              </a:rPr>
              <a:t>防止法一部改正</a:t>
            </a:r>
            <a:endParaRPr kumimoji="1" lang="en-US" altLang="ja-JP" sz="700" b="1" u="sng" dirty="0">
              <a:latin typeface="UD デジタル 教科書体 NK-R" panose="02020400000000000000" pitchFamily="18" charset="-128"/>
              <a:ea typeface="UD デジタル 教科書体 NK-R" panose="02020400000000000000" pitchFamily="18" charset="-128"/>
            </a:endParaRPr>
          </a:p>
          <a:p>
            <a:r>
              <a:rPr kumimoji="1" lang="ja-JP" altLang="en-US" sz="700" dirty="0">
                <a:latin typeface="UD デジタル 教科書体 NK-R" panose="02020400000000000000" pitchFamily="18" charset="-128"/>
                <a:ea typeface="UD デジタル 教科書体 NK-R" panose="02020400000000000000" pitchFamily="18" charset="-128"/>
              </a:rPr>
              <a:t>・児童虐待</a:t>
            </a:r>
            <a:r>
              <a:rPr kumimoji="1" lang="ja-JP" altLang="en-US" sz="700" dirty="0" smtClean="0">
                <a:latin typeface="UD デジタル 教科書体 NK-R" panose="02020400000000000000" pitchFamily="18" charset="-128"/>
                <a:ea typeface="UD デジタル 教科書体 NK-R" panose="02020400000000000000" pitchFamily="18" charset="-128"/>
              </a:rPr>
              <a:t>防止対策及び</a:t>
            </a:r>
            <a:r>
              <a:rPr kumimoji="1" lang="ja-JP" altLang="en-US" sz="700" dirty="0">
                <a:latin typeface="UD デジタル 教科書体 NK-R" panose="02020400000000000000" pitchFamily="18" charset="-128"/>
                <a:ea typeface="UD デジタル 教科書体 NK-R" panose="02020400000000000000" pitchFamily="18" charset="-128"/>
              </a:rPr>
              <a:t>配偶者からの暴力の被害者の保護対策の</a:t>
            </a:r>
            <a:r>
              <a:rPr kumimoji="1" lang="ja-JP" altLang="en-US" sz="700" dirty="0" smtClean="0">
                <a:latin typeface="UD デジタル 教科書体 NK-R" panose="02020400000000000000" pitchFamily="18" charset="-128"/>
                <a:ea typeface="UD デジタル 教科書体 NK-R" panose="02020400000000000000" pitchFamily="18" charset="-128"/>
              </a:rPr>
              <a:t>強　</a:t>
            </a:r>
            <a:endParaRPr kumimoji="1" lang="en-US" altLang="ja-JP" sz="700" dirty="0" smtClean="0">
              <a:latin typeface="UD デジタル 教科書体 NK-R" panose="02020400000000000000" pitchFamily="18" charset="-128"/>
              <a:ea typeface="UD デジタル 教科書体 NK-R" panose="02020400000000000000" pitchFamily="18" charset="-128"/>
            </a:endParaRPr>
          </a:p>
          <a:p>
            <a:r>
              <a:rPr kumimoji="1" lang="ja-JP" altLang="en-US" sz="700" dirty="0">
                <a:latin typeface="UD デジタル 教科書体 NK-R" panose="02020400000000000000" pitchFamily="18" charset="-128"/>
                <a:ea typeface="UD デジタル 教科書体 NK-R" panose="02020400000000000000" pitchFamily="18" charset="-128"/>
              </a:rPr>
              <a:t>　</a:t>
            </a:r>
            <a:r>
              <a:rPr kumimoji="1" lang="ja-JP" altLang="en-US" sz="700" smtClean="0">
                <a:latin typeface="UD デジタル 教科書体 NK-R" panose="02020400000000000000" pitchFamily="18" charset="-128"/>
                <a:ea typeface="UD デジタル 教科書体 NK-R" panose="02020400000000000000" pitchFamily="18" charset="-128"/>
              </a:rPr>
              <a:t>化を図る</a:t>
            </a:r>
            <a:r>
              <a:rPr kumimoji="1" lang="ja-JP" altLang="en-US" sz="700" dirty="0" smtClean="0">
                <a:latin typeface="UD デジタル 教科書体 NK-R" panose="02020400000000000000" pitchFamily="18" charset="-128"/>
                <a:ea typeface="UD デジタル 教科書体 NK-R" panose="02020400000000000000" pitchFamily="18" charset="-128"/>
              </a:rPr>
              <a:t>ため</a:t>
            </a:r>
            <a:r>
              <a:rPr kumimoji="1" lang="ja-JP" altLang="en-US" sz="700" dirty="0">
                <a:latin typeface="UD デジタル 教科書体 NK-R" panose="02020400000000000000" pitchFamily="18" charset="-128"/>
                <a:ea typeface="UD デジタル 教科書体 NK-R" panose="02020400000000000000" pitchFamily="18" charset="-128"/>
              </a:rPr>
              <a:t>、児童虐待と密接な関連があるとされる</a:t>
            </a:r>
            <a:r>
              <a:rPr kumimoji="1" lang="en-US" altLang="ja-JP" sz="700" dirty="0">
                <a:latin typeface="UD デジタル 教科書体 NK-R" panose="02020400000000000000" pitchFamily="18" charset="-128"/>
                <a:ea typeface="UD デジタル 教科書体 NK-R" panose="02020400000000000000" pitchFamily="18" charset="-128"/>
              </a:rPr>
              <a:t>DV</a:t>
            </a:r>
            <a:r>
              <a:rPr kumimoji="1" lang="ja-JP" altLang="en-US" sz="700" dirty="0">
                <a:latin typeface="UD デジタル 教科書体 NK-R" panose="02020400000000000000" pitchFamily="18" charset="-128"/>
                <a:ea typeface="UD デジタル 教科書体 NK-R" panose="02020400000000000000" pitchFamily="18" charset="-128"/>
              </a:rPr>
              <a:t>の被害者</a:t>
            </a:r>
            <a:r>
              <a:rPr kumimoji="1" lang="ja-JP" altLang="en-US" sz="700" dirty="0" smtClean="0">
                <a:latin typeface="UD デジタル 教科書体 NK-R" panose="02020400000000000000" pitchFamily="18" charset="-128"/>
                <a:ea typeface="UD デジタル 教科書体 NK-R" panose="02020400000000000000" pitchFamily="18" charset="-128"/>
              </a:rPr>
              <a:t>の</a:t>
            </a:r>
            <a:endParaRPr kumimoji="1" lang="en-US" altLang="ja-JP" sz="700" dirty="0" smtClean="0">
              <a:latin typeface="UD デジタル 教科書体 NK-R" panose="02020400000000000000" pitchFamily="18" charset="-128"/>
              <a:ea typeface="UD デジタル 教科書体 NK-R" panose="02020400000000000000" pitchFamily="18" charset="-128"/>
            </a:endParaRPr>
          </a:p>
          <a:p>
            <a:r>
              <a:rPr kumimoji="1" lang="ja-JP" altLang="en-US" sz="700" dirty="0">
                <a:latin typeface="UD デジタル 教科書体 NK-R" panose="02020400000000000000" pitchFamily="18" charset="-128"/>
                <a:ea typeface="UD デジタル 教科書体 NK-R" panose="02020400000000000000" pitchFamily="18" charset="-128"/>
              </a:rPr>
              <a:t>　</a:t>
            </a:r>
            <a:r>
              <a:rPr kumimoji="1" lang="ja-JP" altLang="en-US" sz="700" dirty="0" smtClean="0">
                <a:latin typeface="UD デジタル 教科書体 NK-R" panose="02020400000000000000" pitchFamily="18" charset="-128"/>
                <a:ea typeface="UD デジタル 教科書体 NK-R" panose="02020400000000000000" pitchFamily="18" charset="-128"/>
              </a:rPr>
              <a:t>適切な</a:t>
            </a:r>
            <a:r>
              <a:rPr kumimoji="1" lang="ja-JP" altLang="en-US" sz="700" dirty="0">
                <a:latin typeface="UD デジタル 教科書体 NK-R" panose="02020400000000000000" pitchFamily="18" charset="-128"/>
                <a:ea typeface="UD デジタル 教科書体 NK-R" panose="02020400000000000000" pitchFamily="18" charset="-128"/>
              </a:rPr>
              <a:t>保護が行われるよう、相互に連携・協力すべき関係機関と</a:t>
            </a:r>
            <a:r>
              <a:rPr kumimoji="1" lang="ja-JP" altLang="en-US" sz="700" dirty="0" smtClean="0">
                <a:latin typeface="UD デジタル 教科書体 NK-R" panose="02020400000000000000" pitchFamily="18" charset="-128"/>
                <a:ea typeface="UD デジタル 教科書体 NK-R" panose="02020400000000000000" pitchFamily="18" charset="-128"/>
              </a:rPr>
              <a:t>して</a:t>
            </a:r>
            <a:endParaRPr kumimoji="1" lang="en-US" altLang="ja-JP" sz="700" dirty="0" smtClean="0">
              <a:latin typeface="UD デジタル 教科書体 NK-R" panose="02020400000000000000" pitchFamily="18" charset="-128"/>
              <a:ea typeface="UD デジタル 教科書体 NK-R" panose="02020400000000000000" pitchFamily="18" charset="-128"/>
            </a:endParaRPr>
          </a:p>
          <a:p>
            <a:r>
              <a:rPr kumimoji="1" lang="ja-JP" altLang="en-US" sz="700" dirty="0">
                <a:latin typeface="UD デジタル 教科書体 NK-R" panose="02020400000000000000" pitchFamily="18" charset="-128"/>
                <a:ea typeface="UD デジタル 教科書体 NK-R" panose="02020400000000000000" pitchFamily="18" charset="-128"/>
              </a:rPr>
              <a:t>　</a:t>
            </a:r>
            <a:r>
              <a:rPr kumimoji="1" lang="ja-JP" altLang="en-US" sz="700" dirty="0" smtClean="0">
                <a:latin typeface="UD デジタル 教科書体 NK-R" panose="02020400000000000000" pitchFamily="18" charset="-128"/>
                <a:ea typeface="UD デジタル 教科書体 NK-R" panose="02020400000000000000" pitchFamily="18" charset="-128"/>
              </a:rPr>
              <a:t>児童相談所</a:t>
            </a:r>
            <a:r>
              <a:rPr kumimoji="1" lang="ja-JP" altLang="en-US" sz="700" dirty="0">
                <a:latin typeface="UD デジタル 教科書体 NK-R" panose="02020400000000000000" pitchFamily="18" charset="-128"/>
                <a:ea typeface="UD デジタル 教科書体 NK-R" panose="02020400000000000000" pitchFamily="18" charset="-128"/>
              </a:rPr>
              <a:t>が法文上明確化</a:t>
            </a:r>
            <a:endParaRPr kumimoji="1" lang="en-US" altLang="ja-JP" sz="700" dirty="0">
              <a:latin typeface="UD デジタル 教科書体 NK-R" panose="02020400000000000000" pitchFamily="18" charset="-128"/>
              <a:ea typeface="UD デジタル 教科書体 NK-R" panose="02020400000000000000" pitchFamily="18" charset="-128"/>
            </a:endParaRPr>
          </a:p>
          <a:p>
            <a:r>
              <a:rPr kumimoji="1" lang="ja-JP" altLang="en-US" sz="700" dirty="0">
                <a:latin typeface="UD デジタル 教科書体 NK-R" panose="02020400000000000000" pitchFamily="18" charset="-128"/>
                <a:ea typeface="UD デジタル 教科書体 NK-R" panose="02020400000000000000" pitchFamily="18" charset="-128"/>
              </a:rPr>
              <a:t>・関係機関の連携による保護の対象として被害者の同伴家族が含まれ</a:t>
            </a:r>
            <a:endParaRPr kumimoji="1" lang="en-US" altLang="ja-JP" sz="700" dirty="0">
              <a:latin typeface="UD デジタル 教科書体 NK-R" panose="02020400000000000000" pitchFamily="18" charset="-128"/>
              <a:ea typeface="UD デジタル 教科書体 NK-R" panose="02020400000000000000" pitchFamily="18" charset="-128"/>
            </a:endParaRPr>
          </a:p>
          <a:p>
            <a:r>
              <a:rPr kumimoji="1" lang="en-US" altLang="ja-JP" sz="700" dirty="0">
                <a:latin typeface="UD デジタル 教科書体 NK-R" panose="02020400000000000000" pitchFamily="18" charset="-128"/>
                <a:ea typeface="UD デジタル 教科書体 NK-R" panose="02020400000000000000" pitchFamily="18" charset="-128"/>
              </a:rPr>
              <a:t>  </a:t>
            </a:r>
            <a:r>
              <a:rPr kumimoji="1" lang="ja-JP" altLang="en-US" sz="700" dirty="0">
                <a:latin typeface="UD デジタル 教科書体 NK-R" panose="02020400000000000000" pitchFamily="18" charset="-128"/>
                <a:ea typeface="UD デジタル 教科書体 NK-R" panose="02020400000000000000" pitchFamily="18" charset="-128"/>
              </a:rPr>
              <a:t>ることが明確化</a:t>
            </a:r>
            <a:endParaRPr kumimoji="1" lang="en-US" altLang="ja-JP" sz="700" dirty="0">
              <a:latin typeface="UD デジタル 教科書体 NK-R" panose="02020400000000000000" pitchFamily="18" charset="-128"/>
              <a:ea typeface="UD デジタル 教科書体 NK-R" panose="02020400000000000000" pitchFamily="18" charset="-128"/>
            </a:endParaRPr>
          </a:p>
          <a:p>
            <a:r>
              <a:rPr kumimoji="1" lang="ja-JP" altLang="en-US" sz="700" b="1" u="sng" dirty="0">
                <a:latin typeface="UD デジタル 教科書体 NK-R" panose="02020400000000000000" pitchFamily="18" charset="-128"/>
                <a:ea typeface="UD デジタル 教科書体 NK-R" panose="02020400000000000000" pitchFamily="18" charset="-128"/>
              </a:rPr>
              <a:t>同法附則における検討規定（令和４年６月を目途）</a:t>
            </a:r>
            <a:endParaRPr kumimoji="1" lang="en-US" altLang="ja-JP" sz="700" b="1" u="sng" dirty="0">
              <a:latin typeface="UD デジタル 教科書体 NK-R" panose="02020400000000000000" pitchFamily="18" charset="-128"/>
              <a:ea typeface="UD デジタル 教科書体 NK-R" panose="02020400000000000000" pitchFamily="18" charset="-128"/>
            </a:endParaRPr>
          </a:p>
          <a:p>
            <a:r>
              <a:rPr kumimoji="1" lang="ja-JP" altLang="en-US" sz="700" dirty="0">
                <a:latin typeface="UD デジタル 教科書体 NK-R" panose="02020400000000000000" pitchFamily="18" charset="-128"/>
                <a:ea typeface="UD デジタル 教科書体 NK-R" panose="02020400000000000000" pitchFamily="18" charset="-128"/>
              </a:rPr>
              <a:t>・ＤＶ加害者の地域社会における更生のための指導等の在り方 </a:t>
            </a:r>
          </a:p>
        </p:txBody>
      </p:sp>
      <p:sp>
        <p:nvSpPr>
          <p:cNvPr id="9" name="テキスト ボックス 8"/>
          <p:cNvSpPr txBox="1"/>
          <p:nvPr/>
        </p:nvSpPr>
        <p:spPr>
          <a:xfrm>
            <a:off x="218252" y="2407778"/>
            <a:ext cx="1476000"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26"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をめぐる現状と課題</a:t>
            </a:r>
          </a:p>
        </p:txBody>
      </p:sp>
      <p:sp>
        <p:nvSpPr>
          <p:cNvPr id="27" name="テキスト ボックス 26"/>
          <p:cNvSpPr txBox="1"/>
          <p:nvPr/>
        </p:nvSpPr>
        <p:spPr>
          <a:xfrm>
            <a:off x="217762" y="1197850"/>
            <a:ext cx="675945"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国の動き</a:t>
            </a:r>
            <a:endPar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23" name="表 28">
            <a:extLst>
              <a:ext uri="{FF2B5EF4-FFF2-40B4-BE49-F238E27FC236}">
                <a16:creationId xmlns:a16="http://schemas.microsoft.com/office/drawing/2014/main" id="{A100C162-FDA4-469E-BCF0-997E43634CD3}"/>
              </a:ext>
            </a:extLst>
          </p:cNvPr>
          <p:cNvGraphicFramePr>
            <a:graphicFrameLocks noGrp="1"/>
          </p:cNvGraphicFramePr>
          <p:nvPr>
            <p:extLst>
              <p:ext uri="{D42A27DB-BD31-4B8C-83A1-F6EECF244321}">
                <p14:modId xmlns:p14="http://schemas.microsoft.com/office/powerpoint/2010/main" val="241114960"/>
              </p:ext>
            </p:extLst>
          </p:nvPr>
        </p:nvGraphicFramePr>
        <p:xfrm>
          <a:off x="8010627" y="1330154"/>
          <a:ext cx="1852511" cy="2793566"/>
        </p:xfrm>
        <a:graphic>
          <a:graphicData uri="http://schemas.openxmlformats.org/drawingml/2006/table">
            <a:tbl>
              <a:tblPr firstRow="1" bandRow="1">
                <a:tableStyleId>{5C22544A-7EE6-4342-B048-85BDC9FD1C3A}</a:tableStyleId>
              </a:tblPr>
              <a:tblGrid>
                <a:gridCol w="1065092">
                  <a:extLst>
                    <a:ext uri="{9D8B030D-6E8A-4147-A177-3AD203B41FA5}">
                      <a16:colId xmlns:a16="http://schemas.microsoft.com/office/drawing/2014/main" val="606381851"/>
                    </a:ext>
                  </a:extLst>
                </a:gridCol>
                <a:gridCol w="787419">
                  <a:extLst>
                    <a:ext uri="{9D8B030D-6E8A-4147-A177-3AD203B41FA5}">
                      <a16:colId xmlns:a16="http://schemas.microsoft.com/office/drawing/2014/main" val="37986887"/>
                    </a:ext>
                  </a:extLst>
                </a:gridCol>
              </a:tblGrid>
              <a:tr h="218612">
                <a:tc>
                  <a:txBody>
                    <a:bodyPr/>
                    <a:lstStyle/>
                    <a:p>
                      <a:pPr algn="ctr">
                        <a:lnSpc>
                          <a:spcPts val="1500"/>
                        </a:lnSpc>
                      </a:pPr>
                      <a:r>
                        <a:rPr lang="ja-JP" sz="700" kern="100" dirty="0">
                          <a:solidFill>
                            <a:srgbClr val="000000"/>
                          </a:solidFill>
                          <a:effectLst/>
                          <a:latin typeface="UD Digi Kyokasho NK-R" panose="02020400000000000000" pitchFamily="18" charset="-128"/>
                          <a:ea typeface="UD Digi Kyokasho NK-R" panose="02020400000000000000" pitchFamily="18" charset="-128"/>
                          <a:cs typeface="Times New Roman" panose="02020603050405020304" pitchFamily="18" charset="0"/>
                        </a:rPr>
                        <a:t>目標指標</a:t>
                      </a:r>
                      <a:endParaRPr lang="ja-JP" sz="700" kern="100" dirty="0">
                        <a:effectLst/>
                        <a:latin typeface="UD Digi Kyokasho NK-R" panose="02020400000000000000" pitchFamily="18" charset="-128"/>
                        <a:ea typeface="UD Digi Kyokasho NK-R"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500"/>
                        </a:lnSpc>
                      </a:pPr>
                      <a:r>
                        <a:rPr lang="ja-JP" sz="700" kern="100" dirty="0">
                          <a:solidFill>
                            <a:srgbClr val="000000"/>
                          </a:solidFill>
                          <a:effectLst/>
                          <a:latin typeface="Century" panose="02040604050505020304" pitchFamily="18" charset="0"/>
                          <a:ea typeface="UD デジタル 教科書体 NK-R" panose="02020400000000000000" pitchFamily="18" charset="-128"/>
                          <a:cs typeface="Times New Roman" panose="02020603050405020304" pitchFamily="18" charset="0"/>
                        </a:rPr>
                        <a:t>現状値</a:t>
                      </a:r>
                      <a:r>
                        <a:rPr lang="ja-JP" altLang="en-US" sz="700" kern="100" dirty="0">
                          <a:solidFill>
                            <a:srgbClr val="000000"/>
                          </a:solidFill>
                          <a:effectLst/>
                          <a:latin typeface="Century" panose="02040604050505020304" pitchFamily="18" charset="0"/>
                          <a:ea typeface="UD デジタル 教科書体 NK-R" panose="02020400000000000000" pitchFamily="18" charset="-128"/>
                          <a:cs typeface="Times New Roman" panose="02020603050405020304" pitchFamily="18" charset="0"/>
                        </a:rPr>
                        <a:t>⇒</a:t>
                      </a:r>
                      <a:r>
                        <a:rPr lang="ja-JP" sz="700" kern="100" dirty="0">
                          <a:solidFill>
                            <a:srgbClr val="000000"/>
                          </a:solidFill>
                          <a:effectLst/>
                          <a:latin typeface="Century" panose="02040604050505020304" pitchFamily="18" charset="0"/>
                          <a:ea typeface="UD デジタル 教科書体 NK-R" panose="02020400000000000000" pitchFamily="18" charset="-128"/>
                          <a:cs typeface="Times New Roman" panose="02020603050405020304" pitchFamily="18" charset="0"/>
                        </a:rPr>
                        <a:t>目標値</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2055290"/>
                  </a:ext>
                </a:extLst>
              </a:tr>
              <a:tr h="508891">
                <a:tc>
                  <a:txBody>
                    <a:bodyPr/>
                    <a:lstStyle/>
                    <a:p>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配偶者、パートナー間における次の行為を暴力として認識する府民の割合</a:t>
                      </a:r>
                    </a:p>
                    <a:p>
                      <a:pPr lvl="0"/>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「平手で打つ」</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lnSpc>
                          <a:spcPts val="200"/>
                        </a:lnSpc>
                      </a:pPr>
                      <a:endPar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望まないのに性的な</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行為を強要する</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lnSpc>
                          <a:spcPts val="200"/>
                        </a:lnSpc>
                      </a:pPr>
                      <a:endPar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en-US" sz="580" kern="1200" dirty="0">
                          <a:solidFill>
                            <a:schemeClr val="dk1"/>
                          </a:solidFill>
                          <a:effectLst/>
                          <a:latin typeface="UD Digi Kyokasho NK-R" panose="02020400000000000000" pitchFamily="18" charset="-128"/>
                          <a:ea typeface="UD Digi Kyokasho NK-R" panose="02020400000000000000" pitchFamily="18" charset="-128"/>
                          <a:cs typeface="+mn-cs"/>
                        </a:rPr>
                        <a:t>「</a:t>
                      </a:r>
                      <a:r>
                        <a:rPr kumimoji="1" lang="ja-JP" altLang="ja-JP" sz="580" kern="1200" dirty="0">
                          <a:solidFill>
                            <a:schemeClr val="dk1"/>
                          </a:solidFill>
                          <a:effectLst/>
                          <a:latin typeface="UD Digi Kyokasho NK-R" panose="02020400000000000000" pitchFamily="18" charset="-128"/>
                          <a:ea typeface="UD Digi Kyokasho NK-R" panose="02020400000000000000" pitchFamily="18" charset="-128"/>
                          <a:cs typeface="+mn-cs"/>
                        </a:rPr>
                        <a:t>暴言をはいたり、ばか</a:t>
                      </a:r>
                      <a:r>
                        <a:rPr kumimoji="1" lang="ja-JP" altLang="en-US" sz="580" kern="1200" dirty="0">
                          <a:solidFill>
                            <a:schemeClr val="dk1"/>
                          </a:solidFill>
                          <a:effectLst/>
                          <a:latin typeface="UD Digi Kyokasho NK-R" panose="02020400000000000000" pitchFamily="18" charset="-128"/>
                          <a:ea typeface="UD Digi Kyokasho NK-R" panose="02020400000000000000" pitchFamily="18" charset="-128"/>
                          <a:cs typeface="+mn-cs"/>
                        </a:rPr>
                        <a:t>　　</a:t>
                      </a:r>
                      <a:endParaRPr kumimoji="1" lang="en-US" altLang="ja-JP" sz="58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ja-JP" altLang="en-US" sz="58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580" kern="1200" dirty="0">
                          <a:solidFill>
                            <a:schemeClr val="dk1"/>
                          </a:solidFill>
                          <a:effectLst/>
                          <a:latin typeface="UD Digi Kyokasho NK-R" panose="02020400000000000000" pitchFamily="18" charset="-128"/>
                          <a:ea typeface="UD Digi Kyokasho NK-R" panose="02020400000000000000" pitchFamily="18" charset="-128"/>
                          <a:cs typeface="+mn-cs"/>
                        </a:rPr>
                        <a:t>にしたり、見下したリする</a:t>
                      </a:r>
                      <a:r>
                        <a:rPr kumimoji="1" lang="ja-JP" altLang="en-US" sz="580" kern="1200" dirty="0">
                          <a:solidFill>
                            <a:schemeClr val="dk1"/>
                          </a:solidFill>
                          <a:effectLst/>
                          <a:latin typeface="UD Digi Kyokasho NK-R" panose="02020400000000000000" pitchFamily="18" charset="-128"/>
                          <a:ea typeface="UD Digi Kyokasho NK-R" panose="02020400000000000000" pitchFamily="18" charset="-128"/>
                          <a:cs typeface="+mn-cs"/>
                        </a:rPr>
                        <a:t>」</a:t>
                      </a:r>
                      <a:endParaRPr kumimoji="1" lang="en-US" altLang="ja-JP" sz="58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lnSpc>
                          <a:spcPts val="200"/>
                        </a:lnSpc>
                      </a:pPr>
                      <a:endParaRPr kumimoji="1" lang="en-US" altLang="ja-JP" sz="58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(4)</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「友達や身内とのメ</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ー</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ル</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をチェックしたり、付き合</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err="1">
                          <a:solidFill>
                            <a:schemeClr val="dk1"/>
                          </a:solidFill>
                          <a:effectLst/>
                          <a:latin typeface="UD Digi Kyokasho NK-R" panose="02020400000000000000" pitchFamily="18" charset="-128"/>
                          <a:ea typeface="UD Digi Kyokasho NK-R" panose="02020400000000000000" pitchFamily="18" charset="-128"/>
                          <a:cs typeface="+mn-cs"/>
                        </a:rPr>
                        <a:t>いを</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制限したりする」</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lnSpc>
                          <a:spcPts val="200"/>
                        </a:lnSpc>
                      </a:pPr>
                      <a:endPar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(5)</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「自由にお金を使わせ</a:t>
                      </a:r>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 </a:t>
                      </a:r>
                    </a:p>
                    <a:p>
                      <a:r>
                        <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ない、生活費を渡さない、</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借金を強要する」</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endParaRPr kumimoji="1" lang="ja-JP" altLang="en-US" sz="600" dirty="0">
                        <a:latin typeface="UD Digi Kyokasho NK-R" panose="02020400000000000000" pitchFamily="18" charset="-128"/>
                        <a:ea typeface="UD Digi Kyokasho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600" dirty="0">
                        <a:latin typeface="UD Digi Kyokasho NK-R" panose="02020400000000000000" pitchFamily="18" charset="-128"/>
                        <a:ea typeface="UD Digi Kyokasho NK-R" panose="02020400000000000000" pitchFamily="18" charset="-128"/>
                      </a:endParaRPr>
                    </a:p>
                    <a:p>
                      <a:endParaRPr kumimoji="1" lang="en-US" altLang="ja-JP" sz="600" dirty="0">
                        <a:latin typeface="UD Digi Kyokasho NK-R" panose="02020400000000000000" pitchFamily="18" charset="-128"/>
                        <a:ea typeface="UD Digi Kyokasho NK-R" panose="02020400000000000000" pitchFamily="18" charset="-128"/>
                      </a:endParaRPr>
                    </a:p>
                    <a:p>
                      <a:endParaRPr kumimoji="1" lang="en-US" altLang="ja-JP" sz="600" dirty="0">
                        <a:latin typeface="UD Digi Kyokasho NK-R" panose="02020400000000000000" pitchFamily="18" charset="-128"/>
                        <a:ea typeface="UD Digi Kyokasho NK-R" panose="02020400000000000000" pitchFamily="18" charset="-128"/>
                      </a:endParaRPr>
                    </a:p>
                    <a:p>
                      <a:endParaRPr kumimoji="1" lang="en-US" altLang="ja-JP" sz="600" dirty="0">
                        <a:latin typeface="UD Digi Kyokasho NK-R" panose="02020400000000000000" pitchFamily="18" charset="-128"/>
                        <a:ea typeface="UD Digi Kyokasho NK-R" panose="02020400000000000000" pitchFamily="18" charset="-128"/>
                      </a:endParaRPr>
                    </a:p>
                    <a:p>
                      <a:r>
                        <a:rPr kumimoji="1" lang="en-US" altLang="ja-JP" sz="550" dirty="0">
                          <a:latin typeface="UD Digi Kyokasho NK-R" panose="02020400000000000000" pitchFamily="18" charset="-128"/>
                          <a:ea typeface="UD Digi Kyokasho NK-R" panose="02020400000000000000" pitchFamily="18" charset="-128"/>
                        </a:rPr>
                        <a:t>(1)77.8</a:t>
                      </a:r>
                      <a:r>
                        <a:rPr kumimoji="1" lang="ja-JP" altLang="en-US" sz="550" dirty="0">
                          <a:latin typeface="UD Digi Kyokasho NK-R" panose="02020400000000000000" pitchFamily="18" charset="-128"/>
                          <a:ea typeface="UD Digi Kyokasho NK-R" panose="02020400000000000000" pitchFamily="18" charset="-128"/>
                        </a:rPr>
                        <a:t>％⇒</a:t>
                      </a:r>
                      <a:r>
                        <a:rPr kumimoji="1" lang="en-US" altLang="ja-JP" sz="550" dirty="0">
                          <a:latin typeface="UD Digi Kyokasho NK-R" panose="02020400000000000000" pitchFamily="18" charset="-128"/>
                          <a:ea typeface="UD Digi Kyokasho NK-R" panose="02020400000000000000" pitchFamily="18" charset="-128"/>
                        </a:rPr>
                        <a:t>90</a:t>
                      </a:r>
                      <a:r>
                        <a:rPr kumimoji="1" lang="ja-JP" altLang="en-US" sz="550" dirty="0">
                          <a:latin typeface="UD Digi Kyokasho NK-R" panose="02020400000000000000" pitchFamily="18" charset="-128"/>
                          <a:ea typeface="UD Digi Kyokasho NK-R" panose="02020400000000000000" pitchFamily="18" charset="-128"/>
                        </a:rPr>
                        <a:t>％</a:t>
                      </a:r>
                      <a:endParaRPr kumimoji="1" lang="en-US" altLang="ja-JP" sz="550" dirty="0">
                        <a:latin typeface="UD Digi Kyokasho NK-R" panose="02020400000000000000" pitchFamily="18" charset="-128"/>
                        <a:ea typeface="UD Digi Kyokasho NK-R" panose="02020400000000000000" pitchFamily="18" charset="-128"/>
                      </a:endParaRPr>
                    </a:p>
                    <a:p>
                      <a:endParaRPr kumimoji="1" lang="en-US" altLang="ja-JP" sz="550" dirty="0">
                        <a:latin typeface="UD Digi Kyokasho NK-R" panose="02020400000000000000" pitchFamily="18" charset="-128"/>
                        <a:ea typeface="UD Digi Kyokasho NK-R" panose="02020400000000000000" pitchFamily="18" charset="-128"/>
                      </a:endParaRPr>
                    </a:p>
                    <a:p>
                      <a:r>
                        <a:rPr kumimoji="1" lang="en-US" altLang="ja-JP" sz="550" dirty="0">
                          <a:latin typeface="UD Digi Kyokasho NK-R" panose="02020400000000000000" pitchFamily="18" charset="-128"/>
                          <a:ea typeface="UD Digi Kyokasho NK-R" panose="02020400000000000000" pitchFamily="18" charset="-128"/>
                        </a:rPr>
                        <a:t>(2)82.3</a:t>
                      </a:r>
                      <a:r>
                        <a:rPr kumimoji="1" lang="ja-JP" altLang="en-US" sz="550" dirty="0">
                          <a:latin typeface="UD Digi Kyokasho NK-R" panose="02020400000000000000" pitchFamily="18" charset="-128"/>
                          <a:ea typeface="UD Digi Kyokasho NK-R" panose="02020400000000000000" pitchFamily="18" charset="-128"/>
                        </a:rPr>
                        <a:t>％⇒</a:t>
                      </a:r>
                      <a:r>
                        <a:rPr kumimoji="1" lang="en-US" altLang="ja-JP" sz="550" dirty="0">
                          <a:latin typeface="UD Digi Kyokasho NK-R" panose="02020400000000000000" pitchFamily="18" charset="-128"/>
                          <a:ea typeface="UD Digi Kyokasho NK-R" panose="02020400000000000000" pitchFamily="18" charset="-128"/>
                        </a:rPr>
                        <a:t>90</a:t>
                      </a:r>
                      <a:r>
                        <a:rPr kumimoji="1" lang="ja-JP" altLang="en-US" sz="550" dirty="0">
                          <a:latin typeface="UD Digi Kyokasho NK-R" panose="02020400000000000000" pitchFamily="18" charset="-128"/>
                          <a:ea typeface="UD Digi Kyokasho NK-R" panose="02020400000000000000" pitchFamily="18" charset="-128"/>
                        </a:rPr>
                        <a:t>％</a:t>
                      </a:r>
                      <a:endParaRPr kumimoji="1" lang="en-US" altLang="ja-JP" sz="550" dirty="0">
                        <a:latin typeface="UD Digi Kyokasho NK-R" panose="02020400000000000000" pitchFamily="18" charset="-128"/>
                        <a:ea typeface="UD Digi Kyokasho NK-R" panose="02020400000000000000" pitchFamily="18" charset="-128"/>
                      </a:endParaRPr>
                    </a:p>
                    <a:p>
                      <a:endParaRPr kumimoji="1" lang="en-US" altLang="ja-JP" sz="550" dirty="0">
                        <a:latin typeface="UD Digi Kyokasho NK-R" panose="02020400000000000000" pitchFamily="18" charset="-128"/>
                        <a:ea typeface="UD Digi Kyokasho NK-R" panose="02020400000000000000" pitchFamily="18" charset="-128"/>
                      </a:endParaRPr>
                    </a:p>
                    <a:p>
                      <a:r>
                        <a:rPr kumimoji="1" lang="en-US" altLang="ja-JP" sz="550" dirty="0">
                          <a:latin typeface="UD Digi Kyokasho NK-R" panose="02020400000000000000" pitchFamily="18" charset="-128"/>
                          <a:ea typeface="UD Digi Kyokasho NK-R" panose="02020400000000000000" pitchFamily="18" charset="-128"/>
                        </a:rPr>
                        <a:t>(3)74.7</a:t>
                      </a:r>
                      <a:r>
                        <a:rPr kumimoji="1" lang="ja-JP" altLang="en-US" sz="550" dirty="0">
                          <a:latin typeface="UD Digi Kyokasho NK-R" panose="02020400000000000000" pitchFamily="18" charset="-128"/>
                          <a:ea typeface="UD Digi Kyokasho NK-R" panose="02020400000000000000" pitchFamily="18" charset="-128"/>
                        </a:rPr>
                        <a:t>％⇒</a:t>
                      </a:r>
                      <a:r>
                        <a:rPr kumimoji="1" lang="en-US" altLang="ja-JP" sz="550" dirty="0">
                          <a:latin typeface="UD Digi Kyokasho NK-R" panose="02020400000000000000" pitchFamily="18" charset="-128"/>
                          <a:ea typeface="UD Digi Kyokasho NK-R" panose="02020400000000000000" pitchFamily="18" charset="-128"/>
                        </a:rPr>
                        <a:t>90</a:t>
                      </a:r>
                      <a:r>
                        <a:rPr kumimoji="1" lang="ja-JP" altLang="en-US" sz="550" dirty="0">
                          <a:latin typeface="UD Digi Kyokasho NK-R" panose="02020400000000000000" pitchFamily="18" charset="-128"/>
                          <a:ea typeface="UD Digi Kyokasho NK-R" panose="02020400000000000000" pitchFamily="18" charset="-128"/>
                        </a:rPr>
                        <a:t>％</a:t>
                      </a:r>
                      <a:endParaRPr kumimoji="1" lang="en-US" altLang="ja-JP" sz="550" dirty="0">
                        <a:latin typeface="UD Digi Kyokasho NK-R" panose="02020400000000000000" pitchFamily="18" charset="-128"/>
                        <a:ea typeface="UD Digi Kyokasho NK-R" panose="02020400000000000000" pitchFamily="18" charset="-128"/>
                      </a:endParaRPr>
                    </a:p>
                    <a:p>
                      <a:endParaRPr kumimoji="1" lang="en-US" altLang="ja-JP" sz="550" dirty="0">
                        <a:latin typeface="UD Digi Kyokasho NK-R" panose="02020400000000000000" pitchFamily="18" charset="-128"/>
                        <a:ea typeface="UD Digi Kyokasho NK-R" panose="02020400000000000000" pitchFamily="18" charset="-128"/>
                      </a:endParaRPr>
                    </a:p>
                    <a:p>
                      <a:r>
                        <a:rPr kumimoji="1" lang="en-US" altLang="ja-JP" sz="550" dirty="0">
                          <a:latin typeface="UD Digi Kyokasho NK-R" panose="02020400000000000000" pitchFamily="18" charset="-128"/>
                          <a:ea typeface="UD Digi Kyokasho NK-R" panose="02020400000000000000" pitchFamily="18" charset="-128"/>
                        </a:rPr>
                        <a:t>(4)63.8</a:t>
                      </a:r>
                      <a:r>
                        <a:rPr kumimoji="1" lang="ja-JP" altLang="en-US" sz="550" dirty="0">
                          <a:latin typeface="UD Digi Kyokasho NK-R" panose="02020400000000000000" pitchFamily="18" charset="-128"/>
                          <a:ea typeface="UD Digi Kyokasho NK-R" panose="02020400000000000000" pitchFamily="18" charset="-128"/>
                        </a:rPr>
                        <a:t>％⇒</a:t>
                      </a:r>
                      <a:r>
                        <a:rPr kumimoji="1" lang="en-US" altLang="ja-JP" sz="550" dirty="0">
                          <a:latin typeface="UD Digi Kyokasho NK-R" panose="02020400000000000000" pitchFamily="18" charset="-128"/>
                          <a:ea typeface="UD Digi Kyokasho NK-R" panose="02020400000000000000" pitchFamily="18" charset="-128"/>
                        </a:rPr>
                        <a:t>80</a:t>
                      </a:r>
                      <a:r>
                        <a:rPr kumimoji="1" lang="ja-JP" altLang="en-US" sz="550" dirty="0">
                          <a:latin typeface="UD Digi Kyokasho NK-R" panose="02020400000000000000" pitchFamily="18" charset="-128"/>
                          <a:ea typeface="UD Digi Kyokasho NK-R" panose="02020400000000000000" pitchFamily="18" charset="-128"/>
                        </a:rPr>
                        <a:t>％</a:t>
                      </a:r>
                      <a:endParaRPr kumimoji="1" lang="en-US" altLang="ja-JP" sz="550" dirty="0">
                        <a:latin typeface="UD Digi Kyokasho NK-R" panose="02020400000000000000" pitchFamily="18" charset="-128"/>
                        <a:ea typeface="UD Digi Kyokasho NK-R" panose="02020400000000000000" pitchFamily="18" charset="-128"/>
                      </a:endParaRPr>
                    </a:p>
                    <a:p>
                      <a:endParaRPr kumimoji="1" lang="en-US" altLang="ja-JP" sz="550" dirty="0">
                        <a:latin typeface="UD Digi Kyokasho NK-R" panose="02020400000000000000" pitchFamily="18" charset="-128"/>
                        <a:ea typeface="UD Digi Kyokasho NK-R" panose="02020400000000000000" pitchFamily="18" charset="-128"/>
                      </a:endParaRPr>
                    </a:p>
                    <a:p>
                      <a:r>
                        <a:rPr kumimoji="1" lang="en-US" altLang="ja-JP" sz="550" dirty="0">
                          <a:latin typeface="UD Digi Kyokasho NK-R" panose="02020400000000000000" pitchFamily="18" charset="-128"/>
                          <a:ea typeface="UD Digi Kyokasho NK-R" panose="02020400000000000000" pitchFamily="18" charset="-128"/>
                        </a:rPr>
                        <a:t>(5)81.8</a:t>
                      </a:r>
                      <a:r>
                        <a:rPr kumimoji="1" lang="ja-JP" altLang="en-US" sz="550" dirty="0">
                          <a:latin typeface="UD Digi Kyokasho NK-R" panose="02020400000000000000" pitchFamily="18" charset="-128"/>
                          <a:ea typeface="UD Digi Kyokasho NK-R" panose="02020400000000000000" pitchFamily="18" charset="-128"/>
                        </a:rPr>
                        <a:t>％⇒</a:t>
                      </a:r>
                      <a:r>
                        <a:rPr kumimoji="1" lang="en-US" altLang="ja-JP" sz="550" dirty="0">
                          <a:latin typeface="UD Digi Kyokasho NK-R" panose="02020400000000000000" pitchFamily="18" charset="-128"/>
                          <a:ea typeface="UD Digi Kyokasho NK-R" panose="02020400000000000000" pitchFamily="18" charset="-128"/>
                        </a:rPr>
                        <a:t>90</a:t>
                      </a:r>
                      <a:r>
                        <a:rPr kumimoji="1" lang="ja-JP" altLang="en-US" sz="550" dirty="0">
                          <a:latin typeface="UD Digi Kyokasho NK-R" panose="02020400000000000000" pitchFamily="18" charset="-128"/>
                          <a:ea typeface="UD Digi Kyokasho NK-R" panose="02020400000000000000" pitchFamily="18" charset="-128"/>
                        </a:rPr>
                        <a:t>％ （</a:t>
                      </a:r>
                      <a:r>
                        <a:rPr kumimoji="1" lang="en-US" altLang="ja-JP" sz="550" dirty="0">
                          <a:latin typeface="UD Digi Kyokasho NK-R" panose="02020400000000000000" pitchFamily="18" charset="-128"/>
                          <a:ea typeface="UD Digi Kyokasho NK-R" panose="02020400000000000000" pitchFamily="18" charset="-128"/>
                        </a:rPr>
                        <a:t>R</a:t>
                      </a:r>
                      <a:r>
                        <a:rPr kumimoji="1" lang="ja-JP" altLang="en-US" sz="550" dirty="0">
                          <a:latin typeface="UD Digi Kyokasho NK-R" panose="02020400000000000000" pitchFamily="18" charset="-128"/>
                          <a:ea typeface="UD Digi Kyokasho NK-R" panose="02020400000000000000" pitchFamily="18" charset="-128"/>
                        </a:rPr>
                        <a:t>元年）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3215982"/>
                  </a:ext>
                </a:extLst>
              </a:tr>
              <a:tr h="258982">
                <a:tc>
                  <a:txBody>
                    <a:bodyPr/>
                    <a:lstStyle/>
                    <a:p>
                      <a:r>
                        <a:rPr kumimoji="1" lang="en-US" altLang="ja-JP" sz="600" dirty="0">
                          <a:latin typeface="UD Digi Kyokasho NK-R" panose="02020400000000000000" pitchFamily="18" charset="-128"/>
                          <a:ea typeface="UD Digi Kyokasho NK-R" panose="02020400000000000000" pitchFamily="18" charset="-128"/>
                        </a:rPr>
                        <a:t>DV</a:t>
                      </a:r>
                      <a:r>
                        <a:rPr kumimoji="1" lang="ja-JP" altLang="en-US" sz="600" dirty="0">
                          <a:latin typeface="UD Digi Kyokasho NK-R" panose="02020400000000000000" pitchFamily="18" charset="-128"/>
                          <a:ea typeface="UD Digi Kyokasho NK-R" panose="02020400000000000000" pitchFamily="18" charset="-128"/>
                        </a:rPr>
                        <a:t>被害を相談しなかった人の割合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550" dirty="0">
                          <a:latin typeface="UD Digi Kyokasho NK-R" panose="02020400000000000000" pitchFamily="18" charset="-128"/>
                          <a:ea typeface="UD Digi Kyokasho NK-R" panose="02020400000000000000" pitchFamily="18" charset="-128"/>
                        </a:rPr>
                        <a:t>42.7</a:t>
                      </a:r>
                      <a:r>
                        <a:rPr kumimoji="1" lang="ja-JP" altLang="en-US" sz="550" dirty="0">
                          <a:latin typeface="UD Digi Kyokasho NK-R" panose="02020400000000000000" pitchFamily="18" charset="-128"/>
                          <a:ea typeface="UD Digi Kyokasho NK-R" panose="02020400000000000000" pitchFamily="18" charset="-128"/>
                        </a:rPr>
                        <a:t>％⇒</a:t>
                      </a:r>
                      <a:r>
                        <a:rPr kumimoji="1" lang="en-US" altLang="ja-JP" sz="550" dirty="0">
                          <a:latin typeface="UD Digi Kyokasho NK-R" panose="02020400000000000000" pitchFamily="18" charset="-128"/>
                          <a:ea typeface="UD Digi Kyokasho NK-R" panose="02020400000000000000" pitchFamily="18" charset="-128"/>
                        </a:rPr>
                        <a:t>30</a:t>
                      </a:r>
                      <a:r>
                        <a:rPr kumimoji="1" lang="ja-JP" altLang="en-US" sz="550" dirty="0">
                          <a:latin typeface="UD Digi Kyokasho NK-R" panose="02020400000000000000" pitchFamily="18" charset="-128"/>
                          <a:ea typeface="UD Digi Kyokasho NK-R" panose="02020400000000000000" pitchFamily="18" charset="-128"/>
                        </a:rPr>
                        <a:t>％以下</a:t>
                      </a:r>
                      <a:r>
                        <a:rPr kumimoji="1" lang="ja-JP" altLang="en-US" sz="600" dirty="0">
                          <a:latin typeface="UD Digi Kyokasho NK-R" panose="02020400000000000000" pitchFamily="18" charset="-128"/>
                          <a:ea typeface="UD Digi Kyokasho NK-R" panose="02020400000000000000" pitchFamily="18" charset="-128"/>
                        </a:rPr>
                        <a:t> （</a:t>
                      </a:r>
                      <a:r>
                        <a:rPr kumimoji="1" lang="en-US" altLang="ja-JP" sz="600" dirty="0">
                          <a:latin typeface="UD Digi Kyokasho NK-R" panose="02020400000000000000" pitchFamily="18" charset="-128"/>
                          <a:ea typeface="UD Digi Kyokasho NK-R" panose="02020400000000000000" pitchFamily="18" charset="-128"/>
                        </a:rPr>
                        <a:t>R</a:t>
                      </a:r>
                      <a:r>
                        <a:rPr kumimoji="1" lang="ja-JP" altLang="en-US" sz="600" dirty="0">
                          <a:latin typeface="UD Digi Kyokasho NK-R" panose="02020400000000000000" pitchFamily="18" charset="-128"/>
                          <a:ea typeface="UD Digi Kyokasho NK-R" panose="02020400000000000000" pitchFamily="18" charset="-128"/>
                        </a:rPr>
                        <a:t>元年）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3244496"/>
                  </a:ext>
                </a:extLst>
              </a:tr>
              <a:tr h="281842">
                <a:tc>
                  <a:txBody>
                    <a:bodyPr/>
                    <a:lstStyle/>
                    <a:p>
                      <a:r>
                        <a:rPr kumimoji="1" lang="ja-JP" altLang="en-US" sz="600" dirty="0">
                          <a:latin typeface="UD Digi Kyokasho NK-R" panose="02020400000000000000" pitchFamily="18" charset="-128"/>
                          <a:ea typeface="UD Digi Kyokasho NK-R" panose="02020400000000000000" pitchFamily="18" charset="-128"/>
                        </a:rPr>
                        <a:t>配偶者暴力相談支援</a:t>
                      </a:r>
                      <a:endParaRPr kumimoji="1" lang="en-US" altLang="ja-JP" sz="600" dirty="0">
                        <a:latin typeface="UD Digi Kyokasho NK-R" panose="02020400000000000000" pitchFamily="18" charset="-128"/>
                        <a:ea typeface="UD Digi Kyokasho NK-R" panose="02020400000000000000" pitchFamily="18" charset="-128"/>
                      </a:endParaRPr>
                    </a:p>
                    <a:p>
                      <a:r>
                        <a:rPr kumimoji="1" lang="ja-JP" altLang="en-US" sz="600" dirty="0">
                          <a:latin typeface="UD Digi Kyokasho NK-R" panose="02020400000000000000" pitchFamily="18" charset="-128"/>
                          <a:ea typeface="UD Digi Kyokasho NK-R" panose="02020400000000000000" pitchFamily="18" charset="-128"/>
                        </a:rPr>
                        <a:t>センターの認知度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600" dirty="0">
                          <a:latin typeface="UD Digi Kyokasho NK-R" panose="02020400000000000000" pitchFamily="18" charset="-128"/>
                          <a:ea typeface="UD Digi Kyokasho NK-R" panose="02020400000000000000" pitchFamily="18" charset="-128"/>
                        </a:rPr>
                        <a:t>20</a:t>
                      </a:r>
                      <a:r>
                        <a:rPr kumimoji="1" lang="ja-JP" altLang="en-US" sz="600" dirty="0">
                          <a:latin typeface="UD Digi Kyokasho NK-R" panose="02020400000000000000" pitchFamily="18" charset="-128"/>
                          <a:ea typeface="UD Digi Kyokasho NK-R" panose="02020400000000000000" pitchFamily="18" charset="-128"/>
                        </a:rPr>
                        <a:t>％⇒</a:t>
                      </a:r>
                      <a:r>
                        <a:rPr kumimoji="1" lang="en-US" altLang="ja-JP" sz="600" dirty="0">
                          <a:latin typeface="UD Digi Kyokasho NK-R" panose="02020400000000000000" pitchFamily="18" charset="-128"/>
                          <a:ea typeface="UD Digi Kyokasho NK-R" panose="02020400000000000000" pitchFamily="18" charset="-128"/>
                        </a:rPr>
                        <a:t>25</a:t>
                      </a:r>
                      <a:r>
                        <a:rPr kumimoji="1" lang="ja-JP" altLang="en-US" sz="600" dirty="0">
                          <a:latin typeface="UD Digi Kyokasho NK-R" panose="02020400000000000000" pitchFamily="18" charset="-128"/>
                          <a:ea typeface="UD Digi Kyokasho NK-R" panose="02020400000000000000" pitchFamily="18" charset="-128"/>
                        </a:rPr>
                        <a:t>％</a:t>
                      </a:r>
                      <a:endParaRPr kumimoji="1" lang="en-US" altLang="ja-JP" sz="600" dirty="0">
                        <a:latin typeface="UD Digi Kyokasho NK-R" panose="02020400000000000000" pitchFamily="18" charset="-128"/>
                        <a:ea typeface="UD Digi Kyokasho NK-R" panose="02020400000000000000" pitchFamily="18" charset="-128"/>
                      </a:endParaRPr>
                    </a:p>
                    <a:p>
                      <a:r>
                        <a:rPr kumimoji="1" lang="ja-JP" altLang="en-US" sz="600" dirty="0">
                          <a:latin typeface="UD Digi Kyokasho NK-R" panose="02020400000000000000" pitchFamily="18" charset="-128"/>
                          <a:ea typeface="UD Digi Kyokasho NK-R" panose="02020400000000000000" pitchFamily="18" charset="-128"/>
                        </a:rPr>
                        <a:t>（</a:t>
                      </a:r>
                      <a:r>
                        <a:rPr kumimoji="1" lang="en-US" altLang="ja-JP" sz="600" dirty="0">
                          <a:latin typeface="UD Digi Kyokasho NK-R" panose="02020400000000000000" pitchFamily="18" charset="-128"/>
                          <a:ea typeface="UD Digi Kyokasho NK-R" panose="02020400000000000000" pitchFamily="18" charset="-128"/>
                        </a:rPr>
                        <a:t>R</a:t>
                      </a:r>
                      <a:r>
                        <a:rPr kumimoji="1" lang="ja-JP" altLang="en-US" sz="600" dirty="0">
                          <a:latin typeface="UD Digi Kyokasho NK-R" panose="02020400000000000000" pitchFamily="18" charset="-128"/>
                          <a:ea typeface="UD Digi Kyokasho NK-R" panose="02020400000000000000" pitchFamily="18" charset="-128"/>
                        </a:rPr>
                        <a:t>元年）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691726"/>
                  </a:ext>
                </a:extLst>
              </a:tr>
              <a:tr h="360000">
                <a:tc>
                  <a:txBody>
                    <a:bodyPr/>
                    <a:lstStyle/>
                    <a:p>
                      <a:r>
                        <a:rPr kumimoji="1" lang="ja-JP" altLang="en-US" sz="600" dirty="0">
                          <a:latin typeface="UD Digi Kyokasho NK-R" panose="02020400000000000000" pitchFamily="18" charset="-128"/>
                          <a:ea typeface="UD Digi Kyokasho NK-R" panose="02020400000000000000" pitchFamily="18" charset="-128"/>
                        </a:rPr>
                        <a:t>市町村における</a:t>
                      </a:r>
                      <a:endParaRPr kumimoji="1" lang="en-US" altLang="ja-JP" sz="600" dirty="0">
                        <a:latin typeface="UD Digi Kyokasho NK-R" panose="02020400000000000000" pitchFamily="18" charset="-128"/>
                        <a:ea typeface="UD Digi Kyokasho NK-R" panose="02020400000000000000" pitchFamily="18" charset="-128"/>
                      </a:endParaRPr>
                    </a:p>
                    <a:p>
                      <a:r>
                        <a:rPr kumimoji="1" lang="ja-JP" altLang="en-US" sz="600" dirty="0">
                          <a:latin typeface="UD Digi Kyokasho NK-R" panose="02020400000000000000" pitchFamily="18" charset="-128"/>
                          <a:ea typeface="UD Digi Kyokasho NK-R" panose="02020400000000000000" pitchFamily="18" charset="-128"/>
                        </a:rPr>
                        <a:t>配偶者暴力相談支援</a:t>
                      </a:r>
                      <a:endParaRPr kumimoji="1" lang="en-US" altLang="ja-JP" sz="600" dirty="0">
                        <a:latin typeface="UD Digi Kyokasho NK-R" panose="02020400000000000000" pitchFamily="18" charset="-128"/>
                        <a:ea typeface="UD Digi Kyokasho NK-R" panose="02020400000000000000" pitchFamily="18" charset="-128"/>
                      </a:endParaRPr>
                    </a:p>
                    <a:p>
                      <a:r>
                        <a:rPr kumimoji="1" lang="ja-JP" altLang="en-US" sz="600" dirty="0">
                          <a:latin typeface="UD Digi Kyokasho NK-R" panose="02020400000000000000" pitchFamily="18" charset="-128"/>
                          <a:ea typeface="UD Digi Kyokasho NK-R" panose="02020400000000000000" pitchFamily="18" charset="-128"/>
                        </a:rPr>
                        <a:t>センター数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dirty="0">
                          <a:latin typeface="UD Digi Kyokasho NK-R" panose="02020400000000000000" pitchFamily="18" charset="-128"/>
                          <a:ea typeface="UD Digi Kyokasho NK-R" panose="02020400000000000000" pitchFamily="18" charset="-128"/>
                        </a:rPr>
                        <a:t>６カ所⇒</a:t>
                      </a:r>
                      <a:r>
                        <a:rPr kumimoji="1" lang="en-US" altLang="ja-JP" sz="600" dirty="0">
                          <a:latin typeface="UD Digi Kyokasho NK-R" panose="02020400000000000000" pitchFamily="18" charset="-128"/>
                          <a:ea typeface="UD Digi Kyokasho NK-R" panose="02020400000000000000" pitchFamily="18" charset="-128"/>
                        </a:rPr>
                        <a:t>10</a:t>
                      </a:r>
                      <a:r>
                        <a:rPr kumimoji="1" lang="ja-JP" altLang="en-US" sz="600" dirty="0">
                          <a:latin typeface="UD Digi Kyokasho NK-R" panose="02020400000000000000" pitchFamily="18" charset="-128"/>
                          <a:ea typeface="UD Digi Kyokasho NK-R" panose="02020400000000000000" pitchFamily="18" charset="-128"/>
                        </a:rPr>
                        <a:t>カ所</a:t>
                      </a:r>
                      <a:endParaRPr kumimoji="1" lang="en-US" altLang="ja-JP" sz="600" dirty="0">
                        <a:latin typeface="UD Digi Kyokasho NK-R" panose="02020400000000000000" pitchFamily="18" charset="-128"/>
                        <a:ea typeface="UD Digi Kyokasho NK-R" panose="02020400000000000000" pitchFamily="18" charset="-128"/>
                      </a:endParaRPr>
                    </a:p>
                    <a:p>
                      <a:r>
                        <a:rPr kumimoji="1" lang="ja-JP" altLang="en-US" sz="600" dirty="0">
                          <a:latin typeface="UD Digi Kyokasho NK-R" panose="02020400000000000000" pitchFamily="18" charset="-128"/>
                          <a:ea typeface="UD Digi Kyokasho NK-R" panose="02020400000000000000" pitchFamily="18" charset="-128"/>
                        </a:rPr>
                        <a:t>（</a:t>
                      </a:r>
                      <a:r>
                        <a:rPr kumimoji="1" lang="en-US" altLang="ja-JP" sz="600" dirty="0">
                          <a:latin typeface="UD Digi Kyokasho NK-R" panose="02020400000000000000" pitchFamily="18" charset="-128"/>
                          <a:ea typeface="UD Digi Kyokasho NK-R" panose="02020400000000000000" pitchFamily="18" charset="-128"/>
                        </a:rPr>
                        <a:t>R3</a:t>
                      </a:r>
                      <a:r>
                        <a:rPr kumimoji="1" lang="ja-JP" altLang="en-US" sz="600" dirty="0">
                          <a:latin typeface="UD Digi Kyokasho NK-R" panose="02020400000000000000" pitchFamily="18" charset="-128"/>
                          <a:ea typeface="UD Digi Kyokasho NK-R" panose="02020400000000000000" pitchFamily="18"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479979"/>
                  </a:ext>
                </a:extLst>
              </a:tr>
            </a:tbl>
          </a:graphicData>
        </a:graphic>
      </p:graphicFrame>
      <p:sp>
        <p:nvSpPr>
          <p:cNvPr id="28" name="テキスト ボックス 27">
            <a:extLst>
              <a:ext uri="{FF2B5EF4-FFF2-40B4-BE49-F238E27FC236}">
                <a16:creationId xmlns:a16="http://schemas.microsoft.com/office/drawing/2014/main" id="{04226FC3-242D-449C-82AE-9BE25EF91324}"/>
              </a:ext>
            </a:extLst>
          </p:cNvPr>
          <p:cNvSpPr txBox="1"/>
          <p:nvPr/>
        </p:nvSpPr>
        <p:spPr>
          <a:xfrm>
            <a:off x="8010627" y="1196083"/>
            <a:ext cx="831018"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数値目標</a:t>
            </a:r>
          </a:p>
        </p:txBody>
      </p:sp>
      <p:sp>
        <p:nvSpPr>
          <p:cNvPr id="30" name="テキスト ボックス 29">
            <a:extLst>
              <a:ext uri="{FF2B5EF4-FFF2-40B4-BE49-F238E27FC236}">
                <a16:creationId xmlns:a16="http://schemas.microsoft.com/office/drawing/2014/main" id="{AD594738-078F-4DB5-9AE8-51BD9F36468D}"/>
              </a:ext>
            </a:extLst>
          </p:cNvPr>
          <p:cNvSpPr txBox="1"/>
          <p:nvPr/>
        </p:nvSpPr>
        <p:spPr>
          <a:xfrm>
            <a:off x="3061284" y="1202646"/>
            <a:ext cx="719416"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取組内容</a:t>
            </a:r>
          </a:p>
        </p:txBody>
      </p:sp>
      <p:sp>
        <p:nvSpPr>
          <p:cNvPr id="29" name="テキスト ボックス 28">
            <a:extLst>
              <a:ext uri="{FF2B5EF4-FFF2-40B4-BE49-F238E27FC236}">
                <a16:creationId xmlns:a16="http://schemas.microsoft.com/office/drawing/2014/main" id="{512E0F96-B55D-4950-AD4B-CF277BCE5B44}"/>
              </a:ext>
            </a:extLst>
          </p:cNvPr>
          <p:cNvSpPr txBox="1"/>
          <p:nvPr/>
        </p:nvSpPr>
        <p:spPr>
          <a:xfrm>
            <a:off x="8020454" y="4348473"/>
            <a:ext cx="1842684" cy="2412000"/>
          </a:xfrm>
          <a:prstGeom prst="rect">
            <a:avLst/>
          </a:prstGeom>
          <a:noFill/>
          <a:ln w="12700">
            <a:solidFill>
              <a:schemeClr val="tx1"/>
            </a:solidFill>
          </a:ln>
        </p:spPr>
        <p:txBody>
          <a:bodyPr wrap="square" rtlCol="0">
            <a:spAutoFit/>
          </a:bodyPr>
          <a:lstStyle/>
          <a:p>
            <a:endParaRPr kumimoji="1" lang="en-US" altLang="ja-JP" sz="700" b="1" dirty="0">
              <a:latin typeface="UD Digi Kyokasho NK-R" panose="02020400000000000000" pitchFamily="18" charset="-128"/>
              <a:ea typeface="UD Digi Kyokasho NK-R" panose="02020400000000000000" pitchFamily="18" charset="-128"/>
            </a:endParaRPr>
          </a:p>
          <a:p>
            <a:r>
              <a:rPr kumimoji="1" lang="ja-JP" altLang="en-US" sz="700" b="1" dirty="0">
                <a:latin typeface="UD Digi Kyokasho NK-R" panose="02020400000000000000" pitchFamily="18" charset="-128"/>
                <a:ea typeface="UD Digi Kyokasho NK-R" panose="02020400000000000000" pitchFamily="18" charset="-128"/>
              </a:rPr>
              <a:t>●</a:t>
            </a:r>
            <a:r>
              <a:rPr kumimoji="1" lang="ja-JP" altLang="en-US" sz="700" b="1" u="sng" dirty="0">
                <a:latin typeface="UD Digi Kyokasho NK-R" panose="02020400000000000000" pitchFamily="18" charset="-128"/>
                <a:ea typeface="UD Digi Kyokasho NK-R" panose="02020400000000000000" pitchFamily="18" charset="-128"/>
              </a:rPr>
              <a:t>府の役割</a:t>
            </a:r>
            <a:endParaRPr kumimoji="1" lang="en-US" altLang="ja-JP" sz="700" b="1" u="sng" dirty="0">
              <a:latin typeface="UD Digi Kyokasho NK-R" panose="02020400000000000000" pitchFamily="18" charset="-128"/>
              <a:ea typeface="UD Digi Kyokasho NK-R" panose="02020400000000000000" pitchFamily="18" charset="-128"/>
            </a:endParaRPr>
          </a:p>
          <a:p>
            <a:r>
              <a:rPr kumimoji="1"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専門的知識の提供や技術的助言、必要な</a:t>
            </a:r>
            <a:r>
              <a:rPr lang="ja-JP" altLang="en-US" sz="700" dirty="0">
                <a:latin typeface="UD Digi Kyokasho NK-R" panose="02020400000000000000" pitchFamily="18" charset="-128"/>
                <a:ea typeface="UD Digi Kyokasho NK-R" panose="02020400000000000000" pitchFamily="18" charset="-128"/>
              </a:rPr>
              <a:t>　</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情報提供により、市町村における被害者支</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援の取組</a:t>
            </a:r>
            <a:r>
              <a:rPr lang="ja-JP" altLang="en-US" sz="700" dirty="0">
                <a:latin typeface="UD Digi Kyokasho NK-R" panose="02020400000000000000" pitchFamily="18" charset="-128"/>
                <a:ea typeface="UD Digi Kyokasho NK-R" panose="02020400000000000000" pitchFamily="18" charset="-128"/>
              </a:rPr>
              <a:t>を</a:t>
            </a:r>
            <a:r>
              <a:rPr lang="ja-JP" altLang="ja-JP" sz="700" dirty="0">
                <a:latin typeface="UD Digi Kyokasho NK-R" panose="02020400000000000000" pitchFamily="18" charset="-128"/>
                <a:ea typeface="UD Digi Kyokasho NK-R" panose="02020400000000000000" pitchFamily="18" charset="-128"/>
              </a:rPr>
              <a:t>支援</a:t>
            </a:r>
            <a:endParaRPr lang="en-US" altLang="ja-JP" sz="700" dirty="0">
              <a:latin typeface="UD Digi Kyokasho NK-R" panose="02020400000000000000" pitchFamily="18" charset="-128"/>
              <a:ea typeface="UD Digi Kyokasho NK-R" panose="02020400000000000000" pitchFamily="18" charset="-128"/>
            </a:endParaRPr>
          </a:p>
          <a:p>
            <a:r>
              <a:rPr kumimoji="1"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関係機関、民間団体とのネットワーク</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の形成</a:t>
            </a:r>
            <a:r>
              <a:rPr lang="ja-JP" altLang="en-US" sz="700" dirty="0">
                <a:latin typeface="UD Digi Kyokasho NK-R" panose="02020400000000000000" pitchFamily="18" charset="-128"/>
                <a:ea typeface="UD Digi Kyokasho NK-R" panose="02020400000000000000" pitchFamily="18" charset="-128"/>
              </a:rPr>
              <a:t>による</a:t>
            </a:r>
            <a:r>
              <a:rPr lang="ja-JP" altLang="ja-JP" sz="700" dirty="0">
                <a:latin typeface="UD Digi Kyokasho NK-R" panose="02020400000000000000" pitchFamily="18" charset="-128"/>
                <a:ea typeface="UD Digi Kyokasho NK-R" panose="02020400000000000000" pitchFamily="18" charset="-128"/>
              </a:rPr>
              <a:t>、府内全体の施策推進体</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制</a:t>
            </a:r>
            <a:r>
              <a:rPr lang="ja-JP" altLang="en-US" sz="700" dirty="0">
                <a:latin typeface="UD Digi Kyokasho NK-R" panose="02020400000000000000" pitchFamily="18" charset="-128"/>
                <a:ea typeface="UD Digi Kyokasho NK-R" panose="02020400000000000000" pitchFamily="18" charset="-128"/>
              </a:rPr>
              <a:t>の</a:t>
            </a:r>
            <a:r>
              <a:rPr lang="ja-JP" altLang="ja-JP" sz="700" dirty="0">
                <a:latin typeface="UD Digi Kyokasho NK-R" panose="02020400000000000000" pitchFamily="18" charset="-128"/>
                <a:ea typeface="UD Digi Kyokasho NK-R" panose="02020400000000000000" pitchFamily="18" charset="-128"/>
              </a:rPr>
              <a:t>強化</a:t>
            </a:r>
            <a:endParaRPr lang="en-US" altLang="ja-JP" sz="700" dirty="0">
              <a:latin typeface="UD Digi Kyokasho NK-R" panose="02020400000000000000" pitchFamily="18" charset="-128"/>
              <a:ea typeface="UD Digi Kyokasho NK-R" panose="02020400000000000000" pitchFamily="18" charset="-128"/>
            </a:endParaRPr>
          </a:p>
          <a:p>
            <a:r>
              <a:rPr kumimoji="1"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府配偶者暴力相談支援センター</a:t>
            </a:r>
            <a:r>
              <a:rPr lang="ja-JP" altLang="en-US" sz="700" dirty="0">
                <a:latin typeface="UD Digi Kyokasho NK-R" panose="02020400000000000000" pitchFamily="18" charset="-128"/>
                <a:ea typeface="UD Digi Kyokasho NK-R" panose="02020400000000000000" pitchFamily="18" charset="-128"/>
              </a:rPr>
              <a:t>：</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en-US" altLang="ja-JP" sz="700" dirty="0">
                <a:latin typeface="UD Digi Kyokasho NK-R" panose="02020400000000000000" pitchFamily="18" charset="-128"/>
                <a:ea typeface="UD Digi Kyokasho NK-R" panose="02020400000000000000" pitchFamily="18" charset="-128"/>
              </a:rPr>
              <a:t>DV</a:t>
            </a:r>
            <a:r>
              <a:rPr lang="ja-JP" altLang="ja-JP" sz="700" dirty="0">
                <a:latin typeface="UD Digi Kyokasho NK-R" panose="02020400000000000000" pitchFamily="18" charset="-128"/>
                <a:ea typeface="UD Digi Kyokasho NK-R" panose="02020400000000000000" pitchFamily="18" charset="-128"/>
              </a:rPr>
              <a:t>被害者</a:t>
            </a:r>
            <a:r>
              <a:rPr lang="ja-JP" altLang="en-US" sz="700" dirty="0">
                <a:latin typeface="UD Digi Kyokasho NK-R" panose="02020400000000000000" pitchFamily="18" charset="-128"/>
                <a:ea typeface="UD Digi Kyokasho NK-R" panose="02020400000000000000" pitchFamily="18" charset="-128"/>
              </a:rPr>
              <a:t>への</a:t>
            </a:r>
            <a:r>
              <a:rPr lang="ja-JP" altLang="ja-JP" sz="700" dirty="0">
                <a:latin typeface="UD Digi Kyokasho NK-R" panose="02020400000000000000" pitchFamily="18" charset="-128"/>
                <a:ea typeface="UD Digi Kyokasho NK-R" panose="02020400000000000000" pitchFamily="18" charset="-128"/>
              </a:rPr>
              <a:t>各種の支援</a:t>
            </a:r>
            <a:r>
              <a:rPr lang="ja-JP" altLang="en-US" sz="700" dirty="0">
                <a:latin typeface="UD Digi Kyokasho NK-R" panose="02020400000000000000" pitchFamily="18" charset="-128"/>
                <a:ea typeface="UD Digi Kyokasho NK-R" panose="02020400000000000000" pitchFamily="18" charset="-128"/>
              </a:rPr>
              <a:t>の実施</a:t>
            </a:r>
            <a:endParaRPr lang="en-US" altLang="ja-JP" sz="700" dirty="0">
              <a:latin typeface="UD Digi Kyokasho NK-R" panose="02020400000000000000" pitchFamily="18" charset="-128"/>
              <a:ea typeface="UD Digi Kyokasho NK-R" panose="02020400000000000000" pitchFamily="18" charset="-128"/>
            </a:endParaRPr>
          </a:p>
          <a:p>
            <a:r>
              <a:rPr kumimoji="1"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女性相談センター</a:t>
            </a:r>
            <a:r>
              <a:rPr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一時保護</a:t>
            </a:r>
            <a:r>
              <a:rPr lang="ja-JP" altLang="en-US" sz="700" dirty="0">
                <a:latin typeface="UD Digi Kyokasho NK-R" panose="02020400000000000000" pitchFamily="18" charset="-128"/>
                <a:ea typeface="UD Digi Kyokasho NK-R" panose="02020400000000000000" pitchFamily="18" charset="-128"/>
              </a:rPr>
              <a:t>の</a:t>
            </a:r>
            <a:r>
              <a:rPr lang="ja-JP" altLang="ja-JP" sz="700" dirty="0">
                <a:latin typeface="UD Digi Kyokasho NK-R" panose="02020400000000000000" pitchFamily="18" charset="-128"/>
                <a:ea typeface="UD Digi Kyokasho NK-R" panose="02020400000000000000" pitchFamily="18" charset="-128"/>
              </a:rPr>
              <a:t>適切</a:t>
            </a:r>
            <a:r>
              <a:rPr lang="ja-JP" altLang="en-US" sz="700" dirty="0">
                <a:latin typeface="UD Digi Kyokasho NK-R" panose="02020400000000000000" pitchFamily="18" charset="-128"/>
                <a:ea typeface="UD Digi Kyokasho NK-R" panose="02020400000000000000" pitchFamily="18" charset="-128"/>
              </a:rPr>
              <a:t>な</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実施、相談から自立に向けた支援</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まで</a:t>
            </a:r>
            <a:r>
              <a:rPr lang="ja-JP" altLang="en-US" sz="700" dirty="0">
                <a:latin typeface="UD Digi Kyokasho NK-R" panose="02020400000000000000" pitchFamily="18" charset="-128"/>
                <a:ea typeface="UD Digi Kyokasho NK-R" panose="02020400000000000000" pitchFamily="18" charset="-128"/>
              </a:rPr>
              <a:t>の</a:t>
            </a:r>
            <a:r>
              <a:rPr lang="ja-JP" altLang="ja-JP" sz="700" dirty="0">
                <a:latin typeface="UD Digi Kyokasho NK-R" panose="02020400000000000000" pitchFamily="18" charset="-128"/>
                <a:ea typeface="UD Digi Kyokasho NK-R" panose="02020400000000000000" pitchFamily="18" charset="-128"/>
              </a:rPr>
              <a:t>一貫し</a:t>
            </a:r>
            <a:r>
              <a:rPr lang="ja-JP" altLang="en-US" sz="700" dirty="0">
                <a:latin typeface="UD Digi Kyokasho NK-R" panose="02020400000000000000" pitchFamily="18" charset="-128"/>
                <a:ea typeface="UD Digi Kyokasho NK-R" panose="02020400000000000000" pitchFamily="18" charset="-128"/>
              </a:rPr>
              <a:t>た</a:t>
            </a:r>
            <a:r>
              <a:rPr lang="ja-JP" altLang="ja-JP" sz="700" dirty="0">
                <a:latin typeface="UD Digi Kyokasho NK-R" panose="02020400000000000000" pitchFamily="18" charset="-128"/>
                <a:ea typeface="UD Digi Kyokasho NK-R" panose="02020400000000000000" pitchFamily="18" charset="-128"/>
              </a:rPr>
              <a:t>対応、配偶者暴力相談支</a:t>
            </a:r>
            <a:r>
              <a:rPr lang="en-US" altLang="ja-JP" sz="700" dirty="0">
                <a:latin typeface="UD Digi Kyokasho NK-R" panose="02020400000000000000" pitchFamily="18" charset="-128"/>
                <a:ea typeface="UD Digi Kyokasho NK-R" panose="02020400000000000000" pitchFamily="18" charset="-128"/>
              </a:rPr>
              <a:t> </a:t>
            </a:r>
          </a:p>
          <a:p>
            <a:r>
              <a:rPr lang="en-US" altLang="ja-JP"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援センターの中核機関として、市町村支援</a:t>
            </a:r>
            <a:endParaRPr lang="en-US" altLang="ja-JP" sz="700" dirty="0">
              <a:latin typeface="UD Digi Kyokasho NK-R" panose="02020400000000000000" pitchFamily="18" charset="-128"/>
              <a:ea typeface="UD Digi Kyokasho NK-R" panose="02020400000000000000" pitchFamily="18" charset="-128"/>
            </a:endParaRPr>
          </a:p>
          <a:p>
            <a:r>
              <a:rPr lang="en-US" altLang="ja-JP" sz="700" dirty="0">
                <a:latin typeface="UD Digi Kyokasho NK-R" panose="02020400000000000000" pitchFamily="18" charset="-128"/>
                <a:ea typeface="UD Digi Kyokasho NK-R" panose="02020400000000000000" pitchFamily="18" charset="-128"/>
              </a:rPr>
              <a:t>   </a:t>
            </a:r>
            <a:r>
              <a:rPr lang="ja-JP" altLang="en-US" sz="700" dirty="0">
                <a:latin typeface="UD Digi Kyokasho NK-R" panose="02020400000000000000" pitchFamily="18" charset="-128"/>
                <a:ea typeface="UD Digi Kyokasho NK-R" panose="02020400000000000000" pitchFamily="18" charset="-128"/>
              </a:rPr>
              <a:t>の実施</a:t>
            </a:r>
            <a:endParaRPr lang="en-US" altLang="ja-JP" sz="700" dirty="0">
              <a:latin typeface="UD Digi Kyokasho NK-R" panose="02020400000000000000" pitchFamily="18" charset="-128"/>
              <a:ea typeface="UD Digi Kyokasho NK-R" panose="02020400000000000000" pitchFamily="18" charset="-128"/>
            </a:endParaRPr>
          </a:p>
          <a:p>
            <a:endParaRPr lang="en-US" altLang="ja-JP" sz="700" dirty="0">
              <a:latin typeface="UD Digi Kyokasho NK-R" panose="02020400000000000000" pitchFamily="18" charset="-128"/>
              <a:ea typeface="UD Digi Kyokasho NK-R" panose="02020400000000000000" pitchFamily="18" charset="-128"/>
            </a:endParaRPr>
          </a:p>
          <a:p>
            <a:r>
              <a:rPr kumimoji="1" lang="ja-JP" altLang="en-US" sz="700" dirty="0">
                <a:latin typeface="UD Digi Kyokasho NK-R" panose="02020400000000000000" pitchFamily="18" charset="-128"/>
                <a:ea typeface="UD Digi Kyokasho NK-R" panose="02020400000000000000" pitchFamily="18" charset="-128"/>
              </a:rPr>
              <a:t>●</a:t>
            </a:r>
            <a:r>
              <a:rPr kumimoji="1" lang="ja-JP" altLang="en-US" sz="700" b="1" u="sng" dirty="0">
                <a:latin typeface="UD Digi Kyokasho NK-R" panose="02020400000000000000" pitchFamily="18" charset="-128"/>
                <a:ea typeface="UD Digi Kyokasho NK-R" panose="02020400000000000000" pitchFamily="18" charset="-128"/>
              </a:rPr>
              <a:t>市町村の役割</a:t>
            </a:r>
            <a:endParaRPr kumimoji="1" lang="en-US" altLang="ja-JP" sz="700" b="1" u="sng"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身近な相談の実施</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緊急時における安全の確保</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関係機関との連絡調整等を</a:t>
            </a:r>
            <a:r>
              <a:rPr lang="ja-JP" altLang="en-US" sz="700" dirty="0">
                <a:latin typeface="UD Digi Kyokasho NK-R" panose="02020400000000000000" pitchFamily="18" charset="-128"/>
                <a:ea typeface="UD Digi Kyokasho NK-R" panose="02020400000000000000" pitchFamily="18" charset="-128"/>
              </a:rPr>
              <a:t>通じた</a:t>
            </a:r>
            <a:r>
              <a:rPr lang="ja-JP" altLang="ja-JP" sz="700" dirty="0">
                <a:latin typeface="UD Digi Kyokasho NK-R" panose="02020400000000000000" pitchFamily="18" charset="-128"/>
                <a:ea typeface="UD Digi Kyokasho NK-R" panose="02020400000000000000" pitchFamily="18" charset="-128"/>
              </a:rPr>
              <a:t>、</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継続的な自立支援</a:t>
            </a:r>
            <a:r>
              <a:rPr lang="ja-JP" altLang="en-US" sz="700" dirty="0">
                <a:latin typeface="UD Digi Kyokasho NK-R" panose="02020400000000000000" pitchFamily="18" charset="-128"/>
                <a:ea typeface="UD Digi Kyokasho NK-R" panose="02020400000000000000" pitchFamily="18" charset="-128"/>
              </a:rPr>
              <a:t>の実施</a:t>
            </a:r>
            <a:endParaRPr kumimoji="1" lang="ja-JP" altLang="en-US" sz="700" b="1" u="sng" dirty="0">
              <a:latin typeface="UD Digi Kyokasho NK-R" panose="02020400000000000000" pitchFamily="18" charset="-128"/>
              <a:ea typeface="UD Digi Kyokasho NK-R" panose="02020400000000000000" pitchFamily="18" charset="-128"/>
            </a:endParaRPr>
          </a:p>
        </p:txBody>
      </p:sp>
      <p:sp>
        <p:nvSpPr>
          <p:cNvPr id="32" name="テキスト ボックス 31">
            <a:extLst>
              <a:ext uri="{FF2B5EF4-FFF2-40B4-BE49-F238E27FC236}">
                <a16:creationId xmlns:a16="http://schemas.microsoft.com/office/drawing/2014/main" id="{C5AB358C-5694-48D2-8FEF-264C665EA581}"/>
              </a:ext>
            </a:extLst>
          </p:cNvPr>
          <p:cNvSpPr txBox="1"/>
          <p:nvPr/>
        </p:nvSpPr>
        <p:spPr>
          <a:xfrm>
            <a:off x="8022584" y="4220685"/>
            <a:ext cx="1254900" cy="180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推進体制・</a:t>
            </a:r>
            <a:r>
              <a:rPr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役割分担</a:t>
            </a:r>
            <a:endPar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7" name="テキスト ボックス 16"/>
          <p:cNvSpPr txBox="1"/>
          <p:nvPr/>
        </p:nvSpPr>
        <p:spPr>
          <a:xfrm>
            <a:off x="493247" y="4642679"/>
            <a:ext cx="487680" cy="169277"/>
          </a:xfrm>
          <a:prstGeom prst="rect">
            <a:avLst/>
          </a:prstGeom>
          <a:noFill/>
        </p:spPr>
        <p:txBody>
          <a:bodyPr wrap="square" rtlCol="0">
            <a:spAutoFit/>
          </a:bodyPr>
          <a:lstStyle/>
          <a:p>
            <a:r>
              <a:rPr kumimoji="1" lang="ja-JP" altLang="en-US" sz="500" dirty="0">
                <a:latin typeface="UD デジタル 教科書体 NK-R" panose="02020400000000000000" pitchFamily="18" charset="-128"/>
                <a:ea typeface="UD デジタル 教科書体 NK-R" panose="02020400000000000000" pitchFamily="18" charset="-128"/>
              </a:rPr>
              <a:t>（件）</a:t>
            </a:r>
          </a:p>
        </p:txBody>
      </p:sp>
      <p:sp>
        <p:nvSpPr>
          <p:cNvPr id="33" name="円形吹き出し 32"/>
          <p:cNvSpPr/>
          <p:nvPr/>
        </p:nvSpPr>
        <p:spPr>
          <a:xfrm>
            <a:off x="8937784" y="2107235"/>
            <a:ext cx="107147" cy="94255"/>
          </a:xfrm>
          <a:prstGeom prst="wedgeEllipseCallout">
            <a:avLst>
              <a:gd name="adj1" fmla="val -33016"/>
              <a:gd name="adj2" fmla="val 2500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500" b="1" dirty="0">
                <a:latin typeface="UD デジタル 教科書体 NK-R" panose="02020400000000000000" pitchFamily="18" charset="-128"/>
                <a:ea typeface="UD デジタル 教科書体 NK-R" panose="02020400000000000000" pitchFamily="18" charset="-128"/>
              </a:rPr>
              <a:t>新</a:t>
            </a:r>
          </a:p>
        </p:txBody>
      </p:sp>
      <p:sp>
        <p:nvSpPr>
          <p:cNvPr id="36" name="円形吹き出し 35"/>
          <p:cNvSpPr/>
          <p:nvPr/>
        </p:nvSpPr>
        <p:spPr>
          <a:xfrm>
            <a:off x="8937784" y="2307576"/>
            <a:ext cx="107147" cy="94255"/>
          </a:xfrm>
          <a:prstGeom prst="wedgeEllipseCallout">
            <a:avLst>
              <a:gd name="adj1" fmla="val -33016"/>
              <a:gd name="adj2" fmla="val 2500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500" b="1" dirty="0">
                <a:latin typeface="UD デジタル 教科書体 NK-R" panose="02020400000000000000" pitchFamily="18" charset="-128"/>
                <a:ea typeface="UD デジタル 教科書体 NK-R" panose="02020400000000000000" pitchFamily="18" charset="-128"/>
              </a:rPr>
              <a:t>新</a:t>
            </a:r>
          </a:p>
        </p:txBody>
      </p:sp>
      <p:sp>
        <p:nvSpPr>
          <p:cNvPr id="37" name="円形吹き出し 36"/>
          <p:cNvSpPr/>
          <p:nvPr/>
        </p:nvSpPr>
        <p:spPr>
          <a:xfrm>
            <a:off x="8937783" y="2882612"/>
            <a:ext cx="107147" cy="94255"/>
          </a:xfrm>
          <a:prstGeom prst="wedgeEllipseCallout">
            <a:avLst>
              <a:gd name="adj1" fmla="val -33016"/>
              <a:gd name="adj2" fmla="val 2500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500" b="1" dirty="0">
                <a:latin typeface="UD デジタル 教科書体 NK-R" panose="02020400000000000000" pitchFamily="18" charset="-128"/>
                <a:ea typeface="UD デジタル 教科書体 NK-R" panose="02020400000000000000" pitchFamily="18" charset="-128"/>
              </a:rPr>
              <a:t>新</a:t>
            </a:r>
          </a:p>
        </p:txBody>
      </p:sp>
      <p:sp>
        <p:nvSpPr>
          <p:cNvPr id="34" name="テキスト ボックス 33"/>
          <p:cNvSpPr txBox="1"/>
          <p:nvPr/>
        </p:nvSpPr>
        <p:spPr>
          <a:xfrm>
            <a:off x="6654486" y="1152623"/>
            <a:ext cx="1771650" cy="215444"/>
          </a:xfrm>
          <a:prstGeom prst="rect">
            <a:avLst/>
          </a:prstGeom>
          <a:noFill/>
        </p:spPr>
        <p:txBody>
          <a:bodyPr wrap="square" rtlCol="0">
            <a:spAutoFit/>
          </a:bodyPr>
          <a:lstStyle/>
          <a:p>
            <a:r>
              <a:rPr kumimoji="1" lang="ja-JP" altLang="en-US" sz="750" u="sng" dirty="0">
                <a:latin typeface="UD デジタル 教科書体 NK-R" panose="02020400000000000000" pitchFamily="18" charset="-128"/>
                <a:ea typeface="UD デジタル 教科書体 NK-R" panose="02020400000000000000" pitchFamily="18" charset="-128"/>
              </a:rPr>
              <a:t>下線：</a:t>
            </a:r>
            <a:r>
              <a:rPr kumimoji="1" lang="ja-JP" altLang="en-US" sz="750" u="sng" dirty="0" smtClean="0">
                <a:latin typeface="UD デジタル 教科書体 NK-R" panose="02020400000000000000" pitchFamily="18" charset="-128"/>
                <a:ea typeface="UD デジタル 教科書体 NK-R" panose="02020400000000000000" pitchFamily="18" charset="-128"/>
              </a:rPr>
              <a:t>前計画から</a:t>
            </a:r>
            <a:r>
              <a:rPr kumimoji="1" lang="ja-JP" altLang="en-US" sz="750" u="sng" dirty="0">
                <a:latin typeface="UD デジタル 教科書体 NK-R" panose="02020400000000000000" pitchFamily="18" charset="-128"/>
                <a:ea typeface="UD デジタル 教科書体 NK-R" panose="02020400000000000000" pitchFamily="18" charset="-128"/>
              </a:rPr>
              <a:t>の変更箇所</a:t>
            </a:r>
          </a:p>
        </p:txBody>
      </p:sp>
      <p:sp>
        <p:nvSpPr>
          <p:cNvPr id="2" name="テキスト ボックス 1"/>
          <p:cNvSpPr txBox="1"/>
          <p:nvPr/>
        </p:nvSpPr>
        <p:spPr>
          <a:xfrm>
            <a:off x="2010325" y="2902104"/>
            <a:ext cx="1062821" cy="246221"/>
          </a:xfrm>
          <a:prstGeom prst="rect">
            <a:avLst/>
          </a:prstGeom>
          <a:noFill/>
        </p:spPr>
        <p:txBody>
          <a:bodyPr wrap="square" rtlCol="0">
            <a:spAutoFit/>
          </a:bodyPr>
          <a:lstStyle/>
          <a:p>
            <a:r>
              <a:rPr kumimoji="1" lang="ja-JP" altLang="en-US" sz="500" dirty="0">
                <a:latin typeface="UD デジタル 教科書体 NK-R" panose="02020400000000000000" pitchFamily="18" charset="-128"/>
                <a:ea typeface="UD デジタル 教科書体 NK-R" panose="02020400000000000000" pitchFamily="18" charset="-128"/>
              </a:rPr>
              <a:t>（令和元年度</a:t>
            </a:r>
            <a:r>
              <a:rPr kumimoji="1" lang="en-US" altLang="ja-JP" sz="500" dirty="0">
                <a:latin typeface="UD デジタル 教科書体 NK-R" panose="02020400000000000000" pitchFamily="18" charset="-128"/>
                <a:ea typeface="UD デジタル 教科書体 NK-R" panose="02020400000000000000" pitchFamily="18" charset="-128"/>
              </a:rPr>
              <a:t>:</a:t>
            </a:r>
            <a:r>
              <a:rPr kumimoji="1" lang="ja-JP" altLang="en-US" sz="500" dirty="0">
                <a:latin typeface="UD デジタル 教科書体 NK-R" panose="02020400000000000000" pitchFamily="18" charset="-128"/>
                <a:ea typeface="UD デジタル 教科書体 NK-R" panose="02020400000000000000" pitchFamily="18" charset="-128"/>
              </a:rPr>
              <a:t>府民意識調査）</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35" name="テキスト ボックス 34"/>
          <p:cNvSpPr txBox="1"/>
          <p:nvPr/>
        </p:nvSpPr>
        <p:spPr>
          <a:xfrm>
            <a:off x="2010324" y="3403934"/>
            <a:ext cx="1062822" cy="246221"/>
          </a:xfrm>
          <a:prstGeom prst="rect">
            <a:avLst/>
          </a:prstGeom>
          <a:noFill/>
        </p:spPr>
        <p:txBody>
          <a:bodyPr wrap="square" rtlCol="0">
            <a:spAutoFit/>
          </a:bodyPr>
          <a:lstStyle/>
          <a:p>
            <a:r>
              <a:rPr kumimoji="1" lang="ja-JP" altLang="en-US" sz="500" dirty="0">
                <a:latin typeface="UD デジタル 教科書体 NK-R" panose="02020400000000000000" pitchFamily="18" charset="-128"/>
                <a:ea typeface="UD デジタル 教科書体 NK-R" panose="02020400000000000000" pitchFamily="18" charset="-128"/>
              </a:rPr>
              <a:t>（令和元年度</a:t>
            </a:r>
            <a:r>
              <a:rPr kumimoji="1" lang="en-US" altLang="ja-JP" sz="500" dirty="0">
                <a:latin typeface="UD デジタル 教科書体 NK-R" panose="02020400000000000000" pitchFamily="18" charset="-128"/>
                <a:ea typeface="UD デジタル 教科書体 NK-R" panose="02020400000000000000" pitchFamily="18" charset="-128"/>
              </a:rPr>
              <a:t>:</a:t>
            </a:r>
            <a:r>
              <a:rPr kumimoji="1" lang="ja-JP" altLang="en-US" sz="500" dirty="0">
                <a:latin typeface="UD デジタル 教科書体 NK-R" panose="02020400000000000000" pitchFamily="18" charset="-128"/>
                <a:ea typeface="UD デジタル 教科書体 NK-R" panose="02020400000000000000" pitchFamily="18" charset="-128"/>
              </a:rPr>
              <a:t>府民意識調査）</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38" name="テキスト ボックス 37"/>
          <p:cNvSpPr txBox="1"/>
          <p:nvPr/>
        </p:nvSpPr>
        <p:spPr>
          <a:xfrm>
            <a:off x="1752589" y="5229929"/>
            <a:ext cx="1248550" cy="222946"/>
          </a:xfrm>
          <a:prstGeom prst="rect">
            <a:avLst/>
          </a:prstGeom>
          <a:noFill/>
        </p:spPr>
        <p:txBody>
          <a:bodyPr wrap="square" rtlCol="0">
            <a:spAutoFit/>
          </a:bodyPr>
          <a:lstStyle/>
          <a:p>
            <a:pPr>
              <a:lnSpc>
                <a:spcPts val="500"/>
              </a:lnSpc>
            </a:pPr>
            <a:r>
              <a:rPr kumimoji="1" lang="ja-JP" altLang="en-US" sz="500" dirty="0">
                <a:latin typeface="UD デジタル 教科書体 NK-R" panose="02020400000000000000" pitchFamily="18" charset="-128"/>
                <a:ea typeface="UD デジタル 教科書体 NK-R" panose="02020400000000000000" pitchFamily="18" charset="-128"/>
              </a:rPr>
              <a:t>（令和</a:t>
            </a:r>
            <a:r>
              <a:rPr kumimoji="1" lang="en-US" altLang="ja-JP" sz="500" dirty="0">
                <a:latin typeface="UD デジタル 教科書体 NK-R" panose="02020400000000000000" pitchFamily="18" charset="-128"/>
                <a:ea typeface="UD デジタル 教科書体 NK-R" panose="02020400000000000000" pitchFamily="18" charset="-128"/>
              </a:rPr>
              <a:t>2</a:t>
            </a:r>
            <a:r>
              <a:rPr kumimoji="1" lang="ja-JP" altLang="en-US" sz="500" dirty="0">
                <a:latin typeface="UD デジタル 教科書体 NK-R" panose="02020400000000000000" pitchFamily="18" charset="-128"/>
                <a:ea typeface="UD デジタル 教科書体 NK-R" panose="02020400000000000000" pitchFamily="18" charset="-128"/>
              </a:rPr>
              <a:t>年度</a:t>
            </a:r>
            <a:r>
              <a:rPr kumimoji="1" lang="en-US" altLang="ja-JP" sz="500" dirty="0">
                <a:latin typeface="UD デジタル 教科書体 NK-R" panose="02020400000000000000" pitchFamily="18" charset="-128"/>
                <a:ea typeface="UD デジタル 教科書体 NK-R" panose="02020400000000000000" pitchFamily="18" charset="-128"/>
              </a:rPr>
              <a:t>:</a:t>
            </a:r>
            <a:r>
              <a:rPr kumimoji="1" lang="ja-JP" altLang="en-US" sz="500" dirty="0">
                <a:latin typeface="UD デジタル 教科書体 NK-R" panose="02020400000000000000" pitchFamily="18" charset="-128"/>
                <a:ea typeface="UD デジタル 教科書体 NK-R" panose="02020400000000000000" pitchFamily="18" charset="-128"/>
              </a:rPr>
              <a:t>府女性相談センター調べ）</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2094227" y="5813055"/>
            <a:ext cx="1184735" cy="246221"/>
          </a:xfrm>
          <a:prstGeom prst="rect">
            <a:avLst/>
          </a:prstGeom>
          <a:noFill/>
        </p:spPr>
        <p:txBody>
          <a:bodyPr wrap="square" rtlCol="0">
            <a:spAutoFit/>
          </a:bodyPr>
          <a:lstStyle/>
          <a:p>
            <a:r>
              <a:rPr kumimoji="1" lang="ja-JP" altLang="en-US" sz="500" dirty="0">
                <a:latin typeface="UD デジタル 教科書体 NK-R" panose="02020400000000000000" pitchFamily="18" charset="-128"/>
                <a:ea typeface="UD デジタル 教科書体 NK-R" panose="02020400000000000000" pitchFamily="18" charset="-128"/>
              </a:rPr>
              <a:t>（令和</a:t>
            </a:r>
            <a:r>
              <a:rPr kumimoji="1" lang="en-US" altLang="ja-JP" sz="500" dirty="0">
                <a:latin typeface="UD デジタル 教科書体 NK-R" panose="02020400000000000000" pitchFamily="18" charset="-128"/>
                <a:ea typeface="UD デジタル 教科書体 NK-R" panose="02020400000000000000" pitchFamily="18" charset="-128"/>
              </a:rPr>
              <a:t>2</a:t>
            </a:r>
            <a:r>
              <a:rPr kumimoji="1" lang="ja-JP" altLang="en-US" sz="500" dirty="0">
                <a:latin typeface="UD デジタル 教科書体 NK-R" panose="02020400000000000000" pitchFamily="18" charset="-128"/>
                <a:ea typeface="UD デジタル 教科書体 NK-R" panose="02020400000000000000" pitchFamily="18" charset="-128"/>
              </a:rPr>
              <a:t>年度</a:t>
            </a:r>
            <a:r>
              <a:rPr kumimoji="1" lang="en-US" altLang="ja-JP" sz="500" dirty="0">
                <a:latin typeface="UD デジタル 教科書体 NK-R" panose="02020400000000000000" pitchFamily="18" charset="-128"/>
                <a:ea typeface="UD デジタル 教科書体 NK-R" panose="02020400000000000000" pitchFamily="18" charset="-128"/>
              </a:rPr>
              <a:t>:</a:t>
            </a:r>
            <a:r>
              <a:rPr kumimoji="1" lang="ja-JP" altLang="en-US" sz="500" dirty="0">
                <a:latin typeface="UD デジタル 教科書体 NK-R" panose="02020400000000000000" pitchFamily="18" charset="-128"/>
                <a:ea typeface="UD デジタル 教科書体 NK-R" panose="02020400000000000000" pitchFamily="18" charset="-128"/>
              </a:rPr>
              <a:t>内閣府調査）</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40" name="テキスト ボックス 39"/>
          <p:cNvSpPr txBox="1"/>
          <p:nvPr/>
        </p:nvSpPr>
        <p:spPr>
          <a:xfrm>
            <a:off x="1747827" y="6214729"/>
            <a:ext cx="1254114" cy="246221"/>
          </a:xfrm>
          <a:prstGeom prst="rect">
            <a:avLst/>
          </a:prstGeom>
          <a:noFill/>
        </p:spPr>
        <p:txBody>
          <a:bodyPr wrap="square" rtlCol="0">
            <a:spAutoFit/>
          </a:bodyPr>
          <a:lstStyle/>
          <a:p>
            <a:r>
              <a:rPr kumimoji="1" lang="ja-JP" altLang="en-US" sz="500" dirty="0">
                <a:latin typeface="UD デジタル 教科書体 NK-R" panose="02020400000000000000" pitchFamily="18" charset="-128"/>
                <a:ea typeface="UD デジタル 教科書体 NK-R" panose="02020400000000000000" pitchFamily="18" charset="-128"/>
              </a:rPr>
              <a:t>（令和</a:t>
            </a:r>
            <a:r>
              <a:rPr kumimoji="1" lang="en-US" altLang="ja-JP" sz="500" dirty="0">
                <a:latin typeface="UD デジタル 教科書体 NK-R" panose="02020400000000000000" pitchFamily="18" charset="-128"/>
                <a:ea typeface="UD デジタル 教科書体 NK-R" panose="02020400000000000000" pitchFamily="18" charset="-128"/>
              </a:rPr>
              <a:t>2</a:t>
            </a:r>
            <a:r>
              <a:rPr kumimoji="1" lang="ja-JP" altLang="en-US" sz="500" dirty="0">
                <a:latin typeface="UD デジタル 教科書体 NK-R" panose="02020400000000000000" pitchFamily="18" charset="-128"/>
                <a:ea typeface="UD デジタル 教科書体 NK-R" panose="02020400000000000000" pitchFamily="18" charset="-128"/>
              </a:rPr>
              <a:t>年度</a:t>
            </a:r>
            <a:r>
              <a:rPr kumimoji="1" lang="en-US" altLang="ja-JP" sz="500" dirty="0">
                <a:latin typeface="UD デジタル 教科書体 NK-R" panose="02020400000000000000" pitchFamily="18" charset="-128"/>
                <a:ea typeface="UD デジタル 教科書体 NK-R" panose="02020400000000000000" pitchFamily="18" charset="-128"/>
              </a:rPr>
              <a:t>:</a:t>
            </a:r>
            <a:r>
              <a:rPr kumimoji="1" lang="ja-JP" altLang="en-US" sz="500" dirty="0">
                <a:latin typeface="UD デジタル 教科書体 NK-R" panose="02020400000000000000" pitchFamily="18" charset="-128"/>
                <a:ea typeface="UD デジタル 教科書体 NK-R" panose="02020400000000000000" pitchFamily="18" charset="-128"/>
              </a:rPr>
              <a:t>府女性相談センター調べ）</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41" name="テキスト ボックス 40"/>
          <p:cNvSpPr txBox="1"/>
          <p:nvPr/>
        </p:nvSpPr>
        <p:spPr>
          <a:xfrm>
            <a:off x="1766414" y="6600491"/>
            <a:ext cx="1379989" cy="246221"/>
          </a:xfrm>
          <a:prstGeom prst="rect">
            <a:avLst/>
          </a:prstGeom>
          <a:noFill/>
        </p:spPr>
        <p:txBody>
          <a:bodyPr wrap="square" rtlCol="0">
            <a:spAutoFit/>
          </a:bodyPr>
          <a:lstStyle/>
          <a:p>
            <a:r>
              <a:rPr kumimoji="1" lang="ja-JP" altLang="en-US" sz="500" dirty="0">
                <a:latin typeface="UD デジタル 教科書体 NK-R" panose="02020400000000000000" pitchFamily="18" charset="-128"/>
                <a:ea typeface="UD デジタル 教科書体 NK-R" panose="02020400000000000000" pitchFamily="18" charset="-128"/>
              </a:rPr>
              <a:t>（府子ども家庭センター相談対応件数）</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42" name="円形吹き出し 41"/>
          <p:cNvSpPr/>
          <p:nvPr/>
        </p:nvSpPr>
        <p:spPr>
          <a:xfrm>
            <a:off x="8937782" y="3290735"/>
            <a:ext cx="107147" cy="94255"/>
          </a:xfrm>
          <a:prstGeom prst="wedgeEllipseCallout">
            <a:avLst>
              <a:gd name="adj1" fmla="val -33016"/>
              <a:gd name="adj2" fmla="val 2500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500" b="1" dirty="0">
                <a:latin typeface="UD デジタル 教科書体 NK-R" panose="02020400000000000000" pitchFamily="18" charset="-128"/>
                <a:ea typeface="UD デジタル 教科書体 NK-R" panose="02020400000000000000" pitchFamily="18" charset="-128"/>
              </a:rPr>
              <a:t>新</a:t>
            </a:r>
          </a:p>
        </p:txBody>
      </p:sp>
      <p:pic>
        <p:nvPicPr>
          <p:cNvPr id="22" name="図 21"/>
          <p:cNvPicPr>
            <a:picLocks noChangeAspect="1"/>
          </p:cNvPicPr>
          <p:nvPr/>
        </p:nvPicPr>
        <p:blipFill>
          <a:blip r:embed="rId2"/>
          <a:stretch>
            <a:fillRect/>
          </a:stretch>
        </p:blipFill>
        <p:spPr>
          <a:xfrm>
            <a:off x="788830" y="3731480"/>
            <a:ext cx="1786047" cy="1124548"/>
          </a:xfrm>
          <a:prstGeom prst="rect">
            <a:avLst/>
          </a:prstGeom>
        </p:spPr>
      </p:pic>
    </p:spTree>
    <p:extLst>
      <p:ext uri="{BB962C8B-B14F-4D97-AF65-F5344CB8AC3E}">
        <p14:creationId xmlns:p14="http://schemas.microsoft.com/office/powerpoint/2010/main" val="896689597"/>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2791</TotalTime>
  <Words>1839</Words>
  <Application>Microsoft Office PowerPoint</Application>
  <PresentationFormat>A4 210 x 297 mm</PresentationFormat>
  <Paragraphs>224</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ＭＳ 明朝</vt:lpstr>
      <vt:lpstr>UD Digi Kyokasho NK-R</vt:lpstr>
      <vt:lpstr>UD デジタル 教科書体 NK-B</vt:lpstr>
      <vt:lpstr>UD デジタル 教科書体 NK-R</vt:lpstr>
      <vt:lpstr>游ゴシック</vt:lpstr>
      <vt:lpstr>游ゴシック Light</vt:lpstr>
      <vt:lpstr>Arial</vt:lpstr>
      <vt:lpstr>Calibri</vt:lpstr>
      <vt:lpstr>Calibri Light</vt:lpstr>
      <vt:lpstr>Century</vt:lpstr>
      <vt:lpstr>Times New Roman</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萱野　明子</dc:creator>
  <cp:lastModifiedBy>萱野　明子</cp:lastModifiedBy>
  <cp:revision>142</cp:revision>
  <cp:lastPrinted>2022-03-17T06:45:56Z</cp:lastPrinted>
  <dcterms:created xsi:type="dcterms:W3CDTF">2021-08-27T12:18:24Z</dcterms:created>
  <dcterms:modified xsi:type="dcterms:W3CDTF">2022-03-28T04:33:47Z</dcterms:modified>
</cp:coreProperties>
</file>