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5119350"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8" autoAdjust="0"/>
    <p:restoredTop sz="94660"/>
  </p:normalViewPr>
  <p:slideViewPr>
    <p:cSldViewPr snapToGrid="0">
      <p:cViewPr varScale="1">
        <p:scale>
          <a:sx n="48" d="100"/>
          <a:sy n="48" d="100"/>
        </p:scale>
        <p:origin x="10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14603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87256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12117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2801006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598306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12213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31336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325057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29399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298331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5E9E1A3-3A1F-4BD8-B2C5-A455B2803265}" type="datetimeFigureOut">
              <a:rPr kumimoji="1" lang="ja-JP" altLang="en-US" smtClean="0"/>
              <a:t>2021/12/9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77912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75E9E1A3-3A1F-4BD8-B2C5-A455B2803265}" type="datetimeFigureOut">
              <a:rPr kumimoji="1" lang="ja-JP" altLang="en-US" smtClean="0"/>
              <a:t>2021/12/9</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644BC9FB-1C78-493F-BCC3-4E1C577037FD}" type="slidenum">
              <a:rPr kumimoji="1" lang="ja-JP" altLang="en-US" smtClean="0"/>
              <a:t>‹#›</a:t>
            </a:fld>
            <a:endParaRPr kumimoji="1" lang="ja-JP" altLang="en-US"/>
          </a:p>
        </p:txBody>
      </p:sp>
    </p:spTree>
    <p:extLst>
      <p:ext uri="{BB962C8B-B14F-4D97-AF65-F5344CB8AC3E}">
        <p14:creationId xmlns:p14="http://schemas.microsoft.com/office/powerpoint/2010/main" val="606389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Rectangle 191"/>
          <p:cNvSpPr>
            <a:spLocks noChangeArrowheads="1"/>
          </p:cNvSpPr>
          <p:nvPr/>
        </p:nvSpPr>
        <p:spPr bwMode="auto">
          <a:xfrm>
            <a:off x="0" y="-6175"/>
            <a:ext cx="15119349" cy="756000"/>
          </a:xfrm>
          <a:prstGeom prst="rect">
            <a:avLst/>
          </a:prstGeom>
          <a:noFill/>
          <a:ln>
            <a:noFill/>
          </a:ln>
        </p:spPr>
        <p:txBody>
          <a:bodyPr vert="horz" wrap="square" lIns="91440" tIns="45720" rIns="91440" bIns="45720" numCol="1" anchor="ctr" anchorCtr="0" compatLnSpc="1">
            <a:prstTxWarp prst="textNoShape">
              <a:avLst/>
            </a:prstTxWarp>
          </a:bodyPr>
          <a:lstStyle/>
          <a:p>
            <a:pPr algn="ctr"/>
            <a:r>
              <a:rPr lang="ja-JP" altLang="en-US" sz="3600" dirty="0" smtClean="0">
                <a:latin typeface="UD デジタル 教科書体 NK-B" panose="02020700000000000000" pitchFamily="18" charset="-128"/>
                <a:ea typeface="UD デジタル 教科書体 NK-B" panose="02020700000000000000" pitchFamily="18" charset="-128"/>
              </a:rPr>
              <a:t>性暴力対策に</a:t>
            </a:r>
            <a:r>
              <a:rPr lang="ja-JP" altLang="en-US" sz="3600" smtClean="0">
                <a:latin typeface="UD デジタル 教科書体 NK-B" panose="02020700000000000000" pitchFamily="18" charset="-128"/>
                <a:ea typeface="UD デジタル 教科書体 NK-B" panose="02020700000000000000" pitchFamily="18" charset="-128"/>
              </a:rPr>
              <a:t>関する</a:t>
            </a:r>
            <a:r>
              <a:rPr lang="ja-JP" altLang="en-US" sz="3600" smtClean="0">
                <a:latin typeface="UD デジタル 教科書体 NK-B" panose="02020700000000000000" pitchFamily="18" charset="-128"/>
                <a:ea typeface="UD デジタル 教科書体 NK-B" panose="02020700000000000000" pitchFamily="18" charset="-128"/>
              </a:rPr>
              <a:t>取組について（</a:t>
            </a:r>
            <a:r>
              <a:rPr lang="ja-JP" altLang="en-US" sz="3600" dirty="0" smtClean="0">
                <a:latin typeface="UD デジタル 教科書体 NK-B" panose="02020700000000000000" pitchFamily="18" charset="-128"/>
                <a:ea typeface="UD デジタル 教科書体 NK-B" panose="02020700000000000000" pitchFamily="18" charset="-128"/>
              </a:rPr>
              <a:t>概要版）</a:t>
            </a:r>
            <a:endParaRPr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365" name="正方形/長方形 364">
            <a:extLst>
              <a:ext uri="{FF2B5EF4-FFF2-40B4-BE49-F238E27FC236}">
                <a16:creationId xmlns:a16="http://schemas.microsoft.com/office/drawing/2014/main" id="{BB4A6FDD-B8DB-48B5-80AA-4C421176ACAE}"/>
              </a:ext>
            </a:extLst>
          </p:cNvPr>
          <p:cNvSpPr/>
          <p:nvPr/>
        </p:nvSpPr>
        <p:spPr>
          <a:xfrm>
            <a:off x="394517" y="1038162"/>
            <a:ext cx="6827958" cy="861570"/>
          </a:xfrm>
          <a:prstGeom prst="rect">
            <a:avLst/>
          </a:prstGeom>
          <a:solidFill>
            <a:schemeClr val="accent6">
              <a:lumMod val="20000"/>
              <a:lumOff val="8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800"/>
              </a:lnSpc>
            </a:pPr>
            <a:r>
              <a:rPr lang="ja-JP" sz="13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性暴力</a:t>
            </a:r>
            <a:r>
              <a:rPr lang="ja-JP" altLang="en-US" sz="13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とは、</a:t>
            </a:r>
            <a:r>
              <a:rPr lang="ja-JP" sz="13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同意に基づかない、対等でない、強要された性的な行為や発言</a:t>
            </a:r>
            <a:r>
              <a:rPr lang="ja-JP" altLang="en-US" sz="13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をいいます。</a:t>
            </a:r>
            <a:endParaRPr lang="en-US" altLang="ja-JP" sz="13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lnSpc>
                <a:spcPts val="1800"/>
              </a:lnSpc>
            </a:pPr>
            <a:r>
              <a:rPr lang="ja-JP" altLang="en-US" sz="13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性暴力は、被害者の尊厳を著しく踏みにじる重大な人権侵害であり、決して許されるもので</a:t>
            </a:r>
            <a:r>
              <a:rPr lang="ja-JP" altLang="en-US" sz="13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は</a:t>
            </a:r>
            <a:endParaRPr lang="en-US" altLang="ja-JP" sz="13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just">
              <a:lnSpc>
                <a:spcPts val="1800"/>
              </a:lnSpc>
            </a:pPr>
            <a:r>
              <a:rPr lang="ja-JP" altLang="en-US" sz="13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ありません</a:t>
            </a:r>
            <a:r>
              <a:rPr lang="ja-JP" altLang="en-US" sz="13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en-US" altLang="ja-JP" sz="13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366" name="四角形: 対角を切り取る 4">
            <a:extLst>
              <a:ext uri="{FF2B5EF4-FFF2-40B4-BE49-F238E27FC236}">
                <a16:creationId xmlns:a16="http://schemas.microsoft.com/office/drawing/2014/main" id="{FBCE845E-E888-469B-A2D0-AEB80E641DBA}"/>
              </a:ext>
            </a:extLst>
          </p:cNvPr>
          <p:cNvSpPr/>
          <p:nvPr/>
        </p:nvSpPr>
        <p:spPr>
          <a:xfrm>
            <a:off x="451439" y="804904"/>
            <a:ext cx="1552352" cy="329609"/>
          </a:xfrm>
          <a:prstGeom prst="snip2DiagRect">
            <a:avLst/>
          </a:prstGeom>
          <a:solidFill>
            <a:schemeClr val="accent3">
              <a:lumMod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性暴力とは</a:t>
            </a:r>
          </a:p>
        </p:txBody>
      </p:sp>
      <p:sp>
        <p:nvSpPr>
          <p:cNvPr id="368" name="正方形/長方形 367">
            <a:extLst>
              <a:ext uri="{FF2B5EF4-FFF2-40B4-BE49-F238E27FC236}">
                <a16:creationId xmlns:a16="http://schemas.microsoft.com/office/drawing/2014/main" id="{A25A8529-19F9-4F92-9041-13CC5E9DD604}"/>
              </a:ext>
            </a:extLst>
          </p:cNvPr>
          <p:cNvSpPr/>
          <p:nvPr/>
        </p:nvSpPr>
        <p:spPr>
          <a:xfrm>
            <a:off x="434768" y="1903279"/>
            <a:ext cx="6742790" cy="734914"/>
          </a:xfrm>
          <a:prstGeom prst="rect">
            <a:avLst/>
          </a:prstGeom>
          <a:noFill/>
          <a:ln w="6350">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33350" algn="just">
              <a:lnSpc>
                <a:spcPts val="1500"/>
              </a:lnSpc>
            </a:pP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性暴力となる行為の例</a:t>
            </a:r>
            <a:r>
              <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p>
          <a:p>
            <a:pPr indent="133350" algn="just">
              <a:lnSpc>
                <a:spcPts val="1500"/>
              </a:lnSpc>
            </a:pPr>
            <a:r>
              <a:rPr lang="ja-JP" altLang="en-US" sz="1200"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強制性交</a:t>
            </a:r>
            <a:r>
              <a:rPr lang="ja-JP" sz="1200" kern="1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強制</a:t>
            </a:r>
            <a:r>
              <a:rPr lang="ja-JP" sz="12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わいせつ</a:t>
            </a:r>
            <a:r>
              <a:rPr lang="ja-JP" sz="1200" b="1" kern="1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200" b="1" kern="1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児童買春</a:t>
            </a:r>
            <a:r>
              <a:rPr lang="ja-JP" sz="1200" b="1" kern="100" dirty="0" smtClean="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200" b="1" kern="100" dirty="0">
                <a:solidFill>
                  <a:schemeClr val="tx1"/>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児童</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ポルノ</a:t>
            </a:r>
            <a:r>
              <a:rPr lang="ja-JP" sz="12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、痴漢</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sz="12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盗撮</a:t>
            </a:r>
            <a:r>
              <a:rPr lang="ja-JP" altLang="en-US" sz="12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等の性犯罪や</a:t>
            </a:r>
            <a:r>
              <a:rPr lang="ja-JP" sz="12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セクシュアルハラスメント、 </a:t>
            </a:r>
            <a:r>
              <a:rPr lang="en-US" sz="1200"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AV</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出演強要、ストーカー行為などが挙げられますが、これ</a:t>
            </a:r>
            <a:r>
              <a:rPr lang="ja-JP" altLang="en-US"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ら</a:t>
            </a:r>
            <a:r>
              <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に限定されるものではありません。</a:t>
            </a:r>
          </a:p>
        </p:txBody>
      </p:sp>
      <p:sp>
        <p:nvSpPr>
          <p:cNvPr id="369" name="四角形: 角を丸くする 12">
            <a:extLst>
              <a:ext uri="{FF2B5EF4-FFF2-40B4-BE49-F238E27FC236}">
                <a16:creationId xmlns:a16="http://schemas.microsoft.com/office/drawing/2014/main" id="{2C213109-4528-47B7-9B15-1F10819A069B}"/>
              </a:ext>
            </a:extLst>
          </p:cNvPr>
          <p:cNvSpPr/>
          <p:nvPr/>
        </p:nvSpPr>
        <p:spPr>
          <a:xfrm>
            <a:off x="370973" y="3031857"/>
            <a:ext cx="3314188" cy="1404000"/>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0" name="正方形/長方形 369">
            <a:extLst>
              <a:ext uri="{FF2B5EF4-FFF2-40B4-BE49-F238E27FC236}">
                <a16:creationId xmlns:a16="http://schemas.microsoft.com/office/drawing/2014/main" id="{AAFA89D1-07FC-4B06-B794-5430929B65A7}"/>
              </a:ext>
            </a:extLst>
          </p:cNvPr>
          <p:cNvSpPr/>
          <p:nvPr/>
        </p:nvSpPr>
        <p:spPr>
          <a:xfrm>
            <a:off x="503156" y="3082349"/>
            <a:ext cx="3132290" cy="1107996"/>
          </a:xfrm>
          <a:prstGeom prst="rect">
            <a:avLst/>
          </a:prstGeom>
        </p:spPr>
        <p:txBody>
          <a:bodyPr wrap="square">
            <a:spAutoFit/>
          </a:bodyPr>
          <a:lstStyle/>
          <a:p>
            <a:pPr algn="ctr"/>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被害割合</a:t>
            </a:r>
            <a:r>
              <a:rPr lang="en-US" altLang="ja-JP" sz="1200" dirty="0">
                <a:latin typeface="UD デジタル 教科書体 NK-B" panose="02020700000000000000" pitchFamily="18" charset="-128"/>
                <a:ea typeface="UD デジタル 教科書体 NK-B" panose="02020700000000000000" pitchFamily="18" charset="-128"/>
              </a:rPr>
              <a:t>】</a:t>
            </a:r>
          </a:p>
          <a:p>
            <a:pPr algn="ctr"/>
            <a:r>
              <a:rPr lang="ja-JP" altLang="en-US" dirty="0">
                <a:latin typeface="UD デジタル 教科書体 NK-B" panose="02020700000000000000" pitchFamily="18" charset="-128"/>
                <a:ea typeface="UD デジタル 教科書体 NK-B" panose="02020700000000000000" pitchFamily="18" charset="-128"/>
              </a:rPr>
              <a:t>女性の約</a:t>
            </a:r>
            <a:r>
              <a:rPr lang="en-US" altLang="ja-JP" dirty="0">
                <a:latin typeface="UD デジタル 教科書体 NK-B" panose="02020700000000000000" pitchFamily="18" charset="-128"/>
                <a:ea typeface="UD デジタル 教科書体 NK-B" panose="02020700000000000000" pitchFamily="18" charset="-128"/>
              </a:rPr>
              <a:t>14</a:t>
            </a:r>
            <a:r>
              <a:rPr lang="ja-JP" altLang="en-US" dirty="0">
                <a:latin typeface="UD デジタル 教科書体 NK-B" panose="02020700000000000000" pitchFamily="18" charset="-128"/>
                <a:ea typeface="UD デジタル 教科書体 NK-B" panose="02020700000000000000" pitchFamily="18" charset="-128"/>
              </a:rPr>
              <a:t>人に</a:t>
            </a:r>
            <a:r>
              <a:rPr lang="en-US" altLang="ja-JP" dirty="0">
                <a:latin typeface="UD デジタル 教科書体 NK-B" panose="02020700000000000000" pitchFamily="18" charset="-128"/>
                <a:ea typeface="UD デジタル 教科書体 NK-B" panose="02020700000000000000" pitchFamily="18" charset="-128"/>
              </a:rPr>
              <a:t>1</a:t>
            </a:r>
            <a:r>
              <a:rPr lang="ja-JP" altLang="en-US" dirty="0">
                <a:latin typeface="UD デジタル 教科書体 NK-B" panose="02020700000000000000" pitchFamily="18" charset="-128"/>
                <a:ea typeface="UD デジタル 教科書体 NK-B" panose="02020700000000000000" pitchFamily="18" charset="-128"/>
              </a:rPr>
              <a:t>人が</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無理矢理に性交等をされた</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被害経験がある</a:t>
            </a:r>
            <a:endParaRPr lang="en-US" altLang="ja-JP" sz="900" dirty="0">
              <a:latin typeface="UD デジタル 教科書体 NK-B" panose="02020700000000000000" pitchFamily="18" charset="-128"/>
              <a:ea typeface="UD デジタル 教科書体 NK-B" panose="02020700000000000000" pitchFamily="18" charset="-128"/>
            </a:endParaRPr>
          </a:p>
        </p:txBody>
      </p:sp>
      <p:cxnSp>
        <p:nvCxnSpPr>
          <p:cNvPr id="371" name="直線コネクタ 370">
            <a:extLst>
              <a:ext uri="{FF2B5EF4-FFF2-40B4-BE49-F238E27FC236}">
                <a16:creationId xmlns:a16="http://schemas.microsoft.com/office/drawing/2014/main" id="{D6C287CF-8A62-4F39-B5F3-3FB58C1E15D5}"/>
              </a:ext>
            </a:extLst>
          </p:cNvPr>
          <p:cNvCxnSpPr/>
          <p:nvPr/>
        </p:nvCxnSpPr>
        <p:spPr>
          <a:xfrm flipV="1">
            <a:off x="1197109" y="1562100"/>
            <a:ext cx="5729933" cy="1500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2" name="直線コネクタ 371">
            <a:extLst>
              <a:ext uri="{FF2B5EF4-FFF2-40B4-BE49-F238E27FC236}">
                <a16:creationId xmlns:a16="http://schemas.microsoft.com/office/drawing/2014/main" id="{63075BAF-1A4A-41E7-91B3-2A7B216B9031}"/>
              </a:ext>
            </a:extLst>
          </p:cNvPr>
          <p:cNvCxnSpPr>
            <a:cxnSpLocks/>
          </p:cNvCxnSpPr>
          <p:nvPr/>
        </p:nvCxnSpPr>
        <p:spPr>
          <a:xfrm flipV="1">
            <a:off x="503156" y="1775447"/>
            <a:ext cx="910694" cy="1275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3" name="四角形: 角を丸くする 12">
            <a:extLst>
              <a:ext uri="{FF2B5EF4-FFF2-40B4-BE49-F238E27FC236}">
                <a16:creationId xmlns:a16="http://schemas.microsoft.com/office/drawing/2014/main" id="{2C213109-4528-47B7-9B15-1F10819A069B}"/>
              </a:ext>
            </a:extLst>
          </p:cNvPr>
          <p:cNvSpPr/>
          <p:nvPr/>
        </p:nvSpPr>
        <p:spPr>
          <a:xfrm>
            <a:off x="3783231" y="3021152"/>
            <a:ext cx="3314188" cy="1404000"/>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4" name="正方形/長方形 373">
            <a:extLst>
              <a:ext uri="{FF2B5EF4-FFF2-40B4-BE49-F238E27FC236}">
                <a16:creationId xmlns:a16="http://schemas.microsoft.com/office/drawing/2014/main" id="{E9E9CB53-3B25-49D9-A7C0-D45A85948A12}"/>
              </a:ext>
            </a:extLst>
          </p:cNvPr>
          <p:cNvSpPr/>
          <p:nvPr/>
        </p:nvSpPr>
        <p:spPr>
          <a:xfrm>
            <a:off x="3789897" y="3094637"/>
            <a:ext cx="3329476" cy="1107996"/>
          </a:xfrm>
          <a:prstGeom prst="rect">
            <a:avLst/>
          </a:prstGeom>
        </p:spPr>
        <p:txBody>
          <a:bodyPr wrap="square">
            <a:spAutoFit/>
          </a:bodyPr>
          <a:lstStyle/>
          <a:p>
            <a:pPr algn="ctr"/>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子どもに対する性暴力</a:t>
            </a:r>
            <a:r>
              <a:rPr lang="en-US" altLang="ja-JP" sz="1200" dirty="0">
                <a:latin typeface="UD デジタル 教科書体 NK-B" panose="02020700000000000000" pitchFamily="18" charset="-128"/>
                <a:ea typeface="UD デジタル 教科書体 NK-B" panose="02020700000000000000" pitchFamily="18" charset="-128"/>
              </a:rPr>
              <a:t>】</a:t>
            </a:r>
          </a:p>
          <a:p>
            <a:pPr algn="ctr"/>
            <a:r>
              <a:rPr lang="ja-JP" altLang="en-US" dirty="0">
                <a:latin typeface="UD デジタル 教科書体 NK-B" panose="02020700000000000000" pitchFamily="18" charset="-128"/>
                <a:ea typeface="UD デジタル 教科書体 NK-B" panose="02020700000000000000" pitchFamily="18" charset="-128"/>
              </a:rPr>
              <a:t>被害にあった時期は</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「小学校入学前」が</a:t>
            </a:r>
            <a:r>
              <a:rPr lang="en-US" altLang="ja-JP" dirty="0">
                <a:latin typeface="UD デジタル 教科書体 NK-B" panose="02020700000000000000" pitchFamily="18" charset="-128"/>
                <a:ea typeface="UD デジタル 教科書体 NK-B" panose="02020700000000000000" pitchFamily="18" charset="-128"/>
              </a:rPr>
              <a:t>8.5</a:t>
            </a:r>
            <a:r>
              <a:rPr lang="ja-JP" altLang="en-US" dirty="0">
                <a:latin typeface="UD デジタル 教科書体 NK-B" panose="02020700000000000000" pitchFamily="18" charset="-128"/>
                <a:ea typeface="UD デジタル 教科書体 NK-B" panose="02020700000000000000" pitchFamily="18" charset="-128"/>
              </a:rPr>
              <a:t>％</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「小学生のとき」が</a:t>
            </a:r>
            <a:r>
              <a:rPr lang="en-US" altLang="ja-JP" dirty="0">
                <a:latin typeface="UD デジタル 教科書体 NK-B" panose="02020700000000000000" pitchFamily="18" charset="-128"/>
                <a:ea typeface="UD デジタル 教科書体 NK-B" panose="02020700000000000000" pitchFamily="18" charset="-128"/>
              </a:rPr>
              <a:t>11.3</a:t>
            </a:r>
            <a:r>
              <a:rPr lang="ja-JP" altLang="en-US" dirty="0">
                <a:latin typeface="UD デジタル 教科書体 NK-B" panose="02020700000000000000" pitchFamily="18" charset="-128"/>
                <a:ea typeface="UD デジタル 教科書体 NK-B" panose="02020700000000000000" pitchFamily="18" charset="-128"/>
              </a:rPr>
              <a:t>％</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375" name="四角形: 角を丸くする 12">
            <a:extLst>
              <a:ext uri="{FF2B5EF4-FFF2-40B4-BE49-F238E27FC236}">
                <a16:creationId xmlns:a16="http://schemas.microsoft.com/office/drawing/2014/main" id="{2C213109-4528-47B7-9B15-1F10819A069B}"/>
              </a:ext>
            </a:extLst>
          </p:cNvPr>
          <p:cNvSpPr/>
          <p:nvPr/>
        </p:nvSpPr>
        <p:spPr>
          <a:xfrm>
            <a:off x="413339" y="6042243"/>
            <a:ext cx="3314188" cy="1476000"/>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6" name="四角形: 角を丸くする 12">
            <a:extLst>
              <a:ext uri="{FF2B5EF4-FFF2-40B4-BE49-F238E27FC236}">
                <a16:creationId xmlns:a16="http://schemas.microsoft.com/office/drawing/2014/main" id="{2C213109-4528-47B7-9B15-1F10819A069B}"/>
              </a:ext>
            </a:extLst>
          </p:cNvPr>
          <p:cNvSpPr/>
          <p:nvPr/>
        </p:nvSpPr>
        <p:spPr>
          <a:xfrm>
            <a:off x="394517" y="4555000"/>
            <a:ext cx="3314188" cy="1296000"/>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7" name="四角形: 角を丸くする 12">
            <a:extLst>
              <a:ext uri="{FF2B5EF4-FFF2-40B4-BE49-F238E27FC236}">
                <a16:creationId xmlns:a16="http://schemas.microsoft.com/office/drawing/2014/main" id="{2C213109-4528-47B7-9B15-1F10819A069B}"/>
              </a:ext>
            </a:extLst>
          </p:cNvPr>
          <p:cNvSpPr/>
          <p:nvPr/>
        </p:nvSpPr>
        <p:spPr>
          <a:xfrm>
            <a:off x="3789897" y="4542775"/>
            <a:ext cx="3314188" cy="1300005"/>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latin typeface="UD Digi Kyokasho NP-B" panose="02020700000000000000" pitchFamily="18" charset="-128"/>
              <a:ea typeface="UD Digi Kyokasho NP-B" panose="02020700000000000000" pitchFamily="18" charset="-128"/>
            </a:endParaRPr>
          </a:p>
        </p:txBody>
      </p:sp>
      <p:sp>
        <p:nvSpPr>
          <p:cNvPr id="378" name="正方形/長方形 377">
            <a:extLst>
              <a:ext uri="{FF2B5EF4-FFF2-40B4-BE49-F238E27FC236}">
                <a16:creationId xmlns:a16="http://schemas.microsoft.com/office/drawing/2014/main" id="{427E4285-9BBD-4D09-B8D5-07D93F66A661}"/>
              </a:ext>
            </a:extLst>
          </p:cNvPr>
          <p:cNvSpPr/>
          <p:nvPr/>
        </p:nvSpPr>
        <p:spPr>
          <a:xfrm>
            <a:off x="600648" y="6222225"/>
            <a:ext cx="3064992" cy="1200329"/>
          </a:xfrm>
          <a:prstGeom prst="rect">
            <a:avLst/>
          </a:prstGeom>
        </p:spPr>
        <p:txBody>
          <a:bodyPr wrap="square">
            <a:spAutoFit/>
          </a:bodyPr>
          <a:lstStyle/>
          <a:p>
            <a:pPr algn="ctr"/>
            <a:r>
              <a:rPr lang="ja-JP" altLang="en-US" dirty="0">
                <a:latin typeface="UD デジタル 教科書体 NK-B" panose="02020700000000000000" pitchFamily="18" charset="-128"/>
                <a:ea typeface="UD デジタル 教科書体 NK-B" panose="02020700000000000000" pitchFamily="18" charset="-128"/>
              </a:rPr>
              <a:t>約</a:t>
            </a:r>
            <a:r>
              <a:rPr lang="en-US" altLang="ja-JP" dirty="0">
                <a:latin typeface="UD デジタル 教科書体 NK-B" panose="02020700000000000000" pitchFamily="18" charset="-128"/>
                <a:ea typeface="UD デジタル 教科書体 NK-B" panose="02020700000000000000" pitchFamily="18" charset="-128"/>
              </a:rPr>
              <a:t>10</a:t>
            </a:r>
            <a:r>
              <a:rPr lang="ja-JP" altLang="en-US" dirty="0">
                <a:latin typeface="UD デジタル 教科書体 NK-B" panose="02020700000000000000" pitchFamily="18" charset="-128"/>
                <a:ea typeface="UD デジタル 教科書体 NK-B" panose="02020700000000000000" pitchFamily="18" charset="-128"/>
              </a:rPr>
              <a:t>人に一人が</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過去</a:t>
            </a:r>
            <a:r>
              <a:rPr lang="en-US" altLang="ja-JP" dirty="0">
                <a:latin typeface="UD デジタル 教科書体 NK-B" panose="02020700000000000000" pitchFamily="18" charset="-128"/>
                <a:ea typeface="UD デジタル 教科書体 NK-B" panose="02020700000000000000" pitchFamily="18" charset="-128"/>
              </a:rPr>
              <a:t>3</a:t>
            </a:r>
            <a:r>
              <a:rPr lang="ja-JP" altLang="en-US" dirty="0">
                <a:latin typeface="UD デジタル 教科書体 NK-B" panose="02020700000000000000" pitchFamily="18" charset="-128"/>
                <a:ea typeface="UD デジタル 教科書体 NK-B" panose="02020700000000000000" pitchFamily="18" charset="-128"/>
              </a:rPr>
              <a:t>年間に勤務先で</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セクシュアルハラスメントの</a:t>
            </a:r>
            <a:endParaRPr lang="en-US" altLang="ja-JP" dirty="0">
              <a:latin typeface="UD デジタル 教科書体 NK-B" panose="02020700000000000000" pitchFamily="18" charset="-128"/>
              <a:ea typeface="UD デジタル 教科書体 NK-B" panose="02020700000000000000" pitchFamily="18" charset="-128"/>
            </a:endParaRPr>
          </a:p>
          <a:p>
            <a:pPr algn="ctr"/>
            <a:r>
              <a:rPr lang="ja-JP" altLang="en-US" dirty="0">
                <a:latin typeface="UD デジタル 教科書体 NK-B" panose="02020700000000000000" pitchFamily="18" charset="-128"/>
                <a:ea typeface="UD デジタル 教科書体 NK-B" panose="02020700000000000000" pitchFamily="18" charset="-128"/>
              </a:rPr>
              <a:t>被害を受けたことがある</a:t>
            </a:r>
            <a:endParaRPr lang="en-US" altLang="ja-JP" sz="1000" dirty="0">
              <a:latin typeface="UD デジタル 教科書体 NK-B" panose="02020700000000000000" pitchFamily="18" charset="-128"/>
              <a:ea typeface="UD デジタル 教科書体 NK-B" panose="02020700000000000000" pitchFamily="18" charset="-128"/>
            </a:endParaRPr>
          </a:p>
        </p:txBody>
      </p:sp>
      <p:sp>
        <p:nvSpPr>
          <p:cNvPr id="379" name="テキスト ボックス 378">
            <a:extLst>
              <a:ext uri="{FF2B5EF4-FFF2-40B4-BE49-F238E27FC236}">
                <a16:creationId xmlns:a16="http://schemas.microsoft.com/office/drawing/2014/main" id="{F255D8A6-B675-4C2A-A64F-112D071770F5}"/>
              </a:ext>
            </a:extLst>
          </p:cNvPr>
          <p:cNvSpPr txBox="1"/>
          <p:nvPr/>
        </p:nvSpPr>
        <p:spPr>
          <a:xfrm>
            <a:off x="586112" y="7342395"/>
            <a:ext cx="3268951"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厚生労働省「職場のハラスメントに関する実態調査」（令和２年度）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80" name="正方形/長方形 379">
            <a:extLst>
              <a:ext uri="{FF2B5EF4-FFF2-40B4-BE49-F238E27FC236}">
                <a16:creationId xmlns:a16="http://schemas.microsoft.com/office/drawing/2014/main" id="{D4255E7E-05D9-49D5-86F2-7C3156F3006A}"/>
              </a:ext>
            </a:extLst>
          </p:cNvPr>
          <p:cNvSpPr/>
          <p:nvPr/>
        </p:nvSpPr>
        <p:spPr>
          <a:xfrm>
            <a:off x="523576" y="4674735"/>
            <a:ext cx="3064992" cy="861774"/>
          </a:xfrm>
          <a:prstGeom prst="rect">
            <a:avLst/>
          </a:prstGeom>
        </p:spPr>
        <p:txBody>
          <a:bodyPr wrap="square">
            <a:spAutoFit/>
          </a:bodyPr>
          <a:lstStyle/>
          <a:p>
            <a:pPr algn="ctr"/>
            <a:r>
              <a:rPr lang="en-US" altLang="ja-JP" sz="1200" dirty="0">
                <a:latin typeface="UD デジタル 教科書体 NK-B" panose="02020700000000000000" pitchFamily="18" charset="-128"/>
                <a:ea typeface="UD デジタル 教科書体 NK-B" panose="02020700000000000000" pitchFamily="18" charset="-128"/>
              </a:rPr>
              <a:t>【</a:t>
            </a:r>
            <a:r>
              <a:rPr lang="ja-JP" altLang="en-US" sz="1200" dirty="0">
                <a:latin typeface="UD デジタル 教科書体 NK-B" panose="02020700000000000000" pitchFamily="18" charset="-128"/>
                <a:ea typeface="UD デジタル 教科書体 NK-B" panose="02020700000000000000" pitchFamily="18" charset="-128"/>
              </a:rPr>
              <a:t>加害者との関係</a:t>
            </a:r>
            <a:r>
              <a:rPr lang="en-US" altLang="ja-JP" sz="1200" dirty="0">
                <a:latin typeface="UD デジタル 教科書体 NK-B" panose="02020700000000000000" pitchFamily="18" charset="-128"/>
                <a:ea typeface="UD デジタル 教科書体 NK-B" panose="02020700000000000000" pitchFamily="18" charset="-128"/>
              </a:rPr>
              <a:t>】</a:t>
            </a:r>
          </a:p>
          <a:p>
            <a:pPr algn="ctr"/>
            <a:r>
              <a:rPr lang="ja-JP" altLang="en-US" dirty="0">
                <a:latin typeface="UD デジタル 教科書体 NK-B" panose="02020700000000000000" pitchFamily="18" charset="-128"/>
                <a:ea typeface="UD デジタル 教科書体 NK-B" panose="02020700000000000000" pitchFamily="18" charset="-128"/>
              </a:rPr>
              <a:t>加害者の</a:t>
            </a:r>
            <a:r>
              <a:rPr lang="en-US" altLang="ja-JP" dirty="0">
                <a:latin typeface="UD デジタル 教科書体 NK-B" panose="02020700000000000000" pitchFamily="18" charset="-128"/>
                <a:ea typeface="UD デジタル 教科書体 NK-B" panose="02020700000000000000" pitchFamily="18" charset="-128"/>
              </a:rPr>
              <a:t>8</a:t>
            </a:r>
            <a:r>
              <a:rPr lang="ja-JP" altLang="en-US" dirty="0">
                <a:latin typeface="UD デジタル 教科書体 NK-B" panose="02020700000000000000" pitchFamily="18" charset="-128"/>
                <a:ea typeface="UD デジタル 教科書体 NK-B" panose="02020700000000000000" pitchFamily="18" charset="-128"/>
              </a:rPr>
              <a:t>割近くが配偶者や交際相手、顔見知り</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381" name="テキスト ボックス 380">
            <a:extLst>
              <a:ext uri="{FF2B5EF4-FFF2-40B4-BE49-F238E27FC236}">
                <a16:creationId xmlns:a16="http://schemas.microsoft.com/office/drawing/2014/main" id="{B897BF22-3DBE-4980-898A-DC8DFDBFE741}"/>
              </a:ext>
            </a:extLst>
          </p:cNvPr>
          <p:cNvSpPr txBox="1"/>
          <p:nvPr/>
        </p:nvSpPr>
        <p:spPr>
          <a:xfrm>
            <a:off x="599389" y="5652023"/>
            <a:ext cx="3357292"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内閣府「男女間における暴力に関する調査」（令和２年度）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82" name="テキスト ボックス 381">
            <a:extLst>
              <a:ext uri="{FF2B5EF4-FFF2-40B4-BE49-F238E27FC236}">
                <a16:creationId xmlns:a16="http://schemas.microsoft.com/office/drawing/2014/main" id="{5828BB1E-8741-4EA1-A26A-6D109F1CFF9C}"/>
              </a:ext>
            </a:extLst>
          </p:cNvPr>
          <p:cNvSpPr txBox="1"/>
          <p:nvPr/>
        </p:nvSpPr>
        <p:spPr>
          <a:xfrm>
            <a:off x="579846" y="4237665"/>
            <a:ext cx="3357292"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内閣府「男女間における暴力に関する調査」（令和２年度）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83" name="テキスト ボックス 382">
            <a:extLst>
              <a:ext uri="{FF2B5EF4-FFF2-40B4-BE49-F238E27FC236}">
                <a16:creationId xmlns:a16="http://schemas.microsoft.com/office/drawing/2014/main" id="{33B84CE9-5AD9-448D-8F8E-73EC16B42EDF}"/>
              </a:ext>
            </a:extLst>
          </p:cNvPr>
          <p:cNvSpPr txBox="1"/>
          <p:nvPr/>
        </p:nvSpPr>
        <p:spPr>
          <a:xfrm>
            <a:off x="4115826" y="5645190"/>
            <a:ext cx="3357292"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内閣府「男女間における暴力に関する調査」（令和２年度）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84" name="正方形/長方形 383">
            <a:extLst>
              <a:ext uri="{FF2B5EF4-FFF2-40B4-BE49-F238E27FC236}">
                <a16:creationId xmlns:a16="http://schemas.microsoft.com/office/drawing/2014/main" id="{26897F84-81BF-44C2-9AF9-CC2D6BD91794}"/>
              </a:ext>
            </a:extLst>
          </p:cNvPr>
          <p:cNvSpPr/>
          <p:nvPr/>
        </p:nvSpPr>
        <p:spPr>
          <a:xfrm>
            <a:off x="510876" y="5552694"/>
            <a:ext cx="3132290" cy="507831"/>
          </a:xfrm>
          <a:prstGeom prst="rect">
            <a:avLst/>
          </a:prstGeom>
        </p:spPr>
        <p:txBody>
          <a:bodyPr wrap="square">
            <a:spAutoFit/>
          </a:bodyPr>
          <a:lstStyle/>
          <a:p>
            <a:endParaRPr lang="en-US" altLang="ja-JP" dirty="0">
              <a:latin typeface="UD デジタル 教科書体 NK-B" panose="02020700000000000000" pitchFamily="18" charset="-128"/>
              <a:ea typeface="UD デジタル 教科書体 NK-B" panose="02020700000000000000" pitchFamily="18" charset="-128"/>
            </a:endParaRPr>
          </a:p>
          <a:p>
            <a:endParaRPr lang="en-US" altLang="ja-JP" sz="900" dirty="0">
              <a:latin typeface="UD デジタル 教科書体 NK-B" panose="02020700000000000000" pitchFamily="18" charset="-128"/>
              <a:ea typeface="UD デジタル 教科書体 NK-B" panose="02020700000000000000" pitchFamily="18" charset="-128"/>
            </a:endParaRPr>
          </a:p>
        </p:txBody>
      </p:sp>
      <p:sp>
        <p:nvSpPr>
          <p:cNvPr id="385" name="テキスト ボックス 384">
            <a:extLst>
              <a:ext uri="{FF2B5EF4-FFF2-40B4-BE49-F238E27FC236}">
                <a16:creationId xmlns:a16="http://schemas.microsoft.com/office/drawing/2014/main" id="{925A567E-2F53-4F3D-A282-C0BB353ECE38}"/>
              </a:ext>
            </a:extLst>
          </p:cNvPr>
          <p:cNvSpPr txBox="1"/>
          <p:nvPr/>
        </p:nvSpPr>
        <p:spPr>
          <a:xfrm>
            <a:off x="4111188" y="4239570"/>
            <a:ext cx="3357292"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内閣府「男女間における暴力に関する調査」（令和２年度）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86" name="テキスト ボックス 385">
            <a:extLst>
              <a:ext uri="{FF2B5EF4-FFF2-40B4-BE49-F238E27FC236}">
                <a16:creationId xmlns:a16="http://schemas.microsoft.com/office/drawing/2014/main" id="{733D5264-4EA8-46FF-8D87-EF3A796063A5}"/>
              </a:ext>
            </a:extLst>
          </p:cNvPr>
          <p:cNvSpPr txBox="1"/>
          <p:nvPr/>
        </p:nvSpPr>
        <p:spPr>
          <a:xfrm>
            <a:off x="4054294" y="4545533"/>
            <a:ext cx="2954320" cy="1107996"/>
          </a:xfrm>
          <a:prstGeom prst="rect">
            <a:avLst/>
          </a:prstGeom>
          <a:noFill/>
        </p:spPr>
        <p:txBody>
          <a:bodyPr wrap="square" rtlCol="0">
            <a:spAutoFit/>
          </a:bodyPr>
          <a:lstStyle/>
          <a:p>
            <a:pPr algn="ctr"/>
            <a:r>
              <a:rPr kumimoji="1" lang="en-US" altLang="ja-JP" sz="1200" dirty="0">
                <a:latin typeface="UD Digi Kyokasho NP-B" panose="02020700000000000000" pitchFamily="18" charset="-128"/>
                <a:ea typeface="UD Digi Kyokasho NP-B" panose="02020700000000000000" pitchFamily="18" charset="-128"/>
              </a:rPr>
              <a:t>【</a:t>
            </a:r>
            <a:r>
              <a:rPr kumimoji="1" lang="ja-JP" altLang="en-US" sz="1200" dirty="0">
                <a:latin typeface="UD Digi Kyokasho NP-B" panose="02020700000000000000" pitchFamily="18" charset="-128"/>
                <a:ea typeface="UD Digi Kyokasho NP-B" panose="02020700000000000000" pitchFamily="18" charset="-128"/>
              </a:rPr>
              <a:t>被害の相談状況</a:t>
            </a:r>
            <a:r>
              <a:rPr kumimoji="1" lang="en-US" altLang="ja-JP" sz="1200" dirty="0">
                <a:latin typeface="UD Digi Kyokasho NP-B" panose="02020700000000000000" pitchFamily="18" charset="-128"/>
                <a:ea typeface="UD Digi Kyokasho NP-B" panose="02020700000000000000" pitchFamily="18" charset="-128"/>
              </a:rPr>
              <a:t>】</a:t>
            </a:r>
          </a:p>
          <a:p>
            <a:pPr algn="ctr"/>
            <a:r>
              <a:rPr kumimoji="1" lang="ja-JP" altLang="en-US" dirty="0">
                <a:latin typeface="UD Digi Kyokasho NP-B" panose="02020700000000000000" pitchFamily="18" charset="-128"/>
                <a:ea typeface="UD Digi Kyokasho NP-B" panose="02020700000000000000" pitchFamily="18" charset="-128"/>
              </a:rPr>
              <a:t>被害者の</a:t>
            </a:r>
            <a:r>
              <a:rPr kumimoji="1" lang="en-US" altLang="ja-JP" dirty="0">
                <a:latin typeface="UD Digi Kyokasho NP-B" panose="02020700000000000000" pitchFamily="18" charset="-128"/>
                <a:ea typeface="UD Digi Kyokasho NP-B" panose="02020700000000000000" pitchFamily="18" charset="-128"/>
              </a:rPr>
              <a:t>6</a:t>
            </a:r>
            <a:r>
              <a:rPr kumimoji="1" lang="ja-JP" altLang="en-US" dirty="0">
                <a:latin typeface="UD Digi Kyokasho NP-B" panose="02020700000000000000" pitchFamily="18" charset="-128"/>
                <a:ea typeface="UD Digi Kyokasho NP-B" panose="02020700000000000000" pitchFamily="18" charset="-128"/>
              </a:rPr>
              <a:t>割近くが</a:t>
            </a:r>
            <a:endParaRPr kumimoji="1" lang="en-US" altLang="ja-JP" dirty="0">
              <a:latin typeface="UD Digi Kyokasho NP-B" panose="02020700000000000000" pitchFamily="18" charset="-128"/>
              <a:ea typeface="UD Digi Kyokasho NP-B" panose="02020700000000000000" pitchFamily="18" charset="-128"/>
            </a:endParaRPr>
          </a:p>
          <a:p>
            <a:pPr algn="ctr"/>
            <a:r>
              <a:rPr kumimoji="1" lang="ja-JP" altLang="en-US" dirty="0">
                <a:latin typeface="UD Digi Kyokasho NP-B" panose="02020700000000000000" pitchFamily="18" charset="-128"/>
                <a:ea typeface="UD Digi Kyokasho NP-B" panose="02020700000000000000" pitchFamily="18" charset="-128"/>
              </a:rPr>
              <a:t>被害をどこ（だれ）にも相談していない</a:t>
            </a:r>
          </a:p>
        </p:txBody>
      </p:sp>
      <p:sp>
        <p:nvSpPr>
          <p:cNvPr id="387" name="四角形: 対角を切り取る 5">
            <a:extLst>
              <a:ext uri="{FF2B5EF4-FFF2-40B4-BE49-F238E27FC236}">
                <a16:creationId xmlns:a16="http://schemas.microsoft.com/office/drawing/2014/main" id="{B8A5104B-C35D-488B-B7B6-38D164DEEFE4}"/>
              </a:ext>
            </a:extLst>
          </p:cNvPr>
          <p:cNvSpPr/>
          <p:nvPr/>
        </p:nvSpPr>
        <p:spPr>
          <a:xfrm>
            <a:off x="2259119" y="2656132"/>
            <a:ext cx="2859382" cy="324000"/>
          </a:xfrm>
          <a:prstGeom prst="snip2DiagRect">
            <a:avLst/>
          </a:prstGeom>
          <a:solidFill>
            <a:schemeClr val="accent3">
              <a:lumMod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無理やりに性交等された被害経験</a:t>
            </a:r>
          </a:p>
        </p:txBody>
      </p:sp>
      <p:sp>
        <p:nvSpPr>
          <p:cNvPr id="388" name="テキスト ボックス 387">
            <a:extLst>
              <a:ext uri="{FF2B5EF4-FFF2-40B4-BE49-F238E27FC236}">
                <a16:creationId xmlns:a16="http://schemas.microsoft.com/office/drawing/2014/main" id="{51E3E531-56CD-4E4A-BC9A-FF749F7DDAA4}"/>
              </a:ext>
            </a:extLst>
          </p:cNvPr>
          <p:cNvSpPr txBox="1"/>
          <p:nvPr/>
        </p:nvSpPr>
        <p:spPr>
          <a:xfrm>
            <a:off x="434767" y="7680463"/>
            <a:ext cx="6742791" cy="1046440"/>
          </a:xfrm>
          <a:prstGeom prst="rect">
            <a:avLst/>
          </a:prstGeom>
          <a:noFill/>
          <a:ln>
            <a:solidFill>
              <a:schemeClr val="tx1"/>
            </a:solidFill>
            <a:prstDash val="dash"/>
          </a:ln>
        </p:spPr>
        <p:txBody>
          <a:bodyPr wrap="square" rtlCol="0">
            <a:spAutoFit/>
          </a:bodyPr>
          <a:lstStyle/>
          <a:p>
            <a:endParaRPr kumimoji="1" lang="en-US" altLang="ja-JP" sz="1400" dirty="0">
              <a:latin typeface="UD Digi Kyokasho NP-B" panose="02020700000000000000" pitchFamily="18" charset="-128"/>
              <a:ea typeface="UD Digi Kyokasho NP-B" panose="02020700000000000000" pitchFamily="18" charset="-128"/>
            </a:endParaRPr>
          </a:p>
          <a:p>
            <a:r>
              <a:rPr kumimoji="1" lang="ja-JP" altLang="en-US" sz="1200" dirty="0">
                <a:latin typeface="UD Digi Kyokasho NP-B" panose="02020700000000000000" pitchFamily="18" charset="-128"/>
                <a:ea typeface="UD Digi Kyokasho NP-B" panose="02020700000000000000" pitchFamily="18" charset="-128"/>
              </a:rPr>
              <a:t>　「嫌なら抵抗するはず」「肌を露出した服を着ていた被害者にも落ち度がある」などの性暴力に関する誤った認識、偏見に基づく周囲の人々の言動により、多くの被害者が被害後にさらに精神的に傷つけられています。このような、二次被害を防ぐためには、社会全体が性暴力に関する理解を深め、偏見をなくす必要があります。</a:t>
            </a:r>
          </a:p>
        </p:txBody>
      </p:sp>
      <p:sp>
        <p:nvSpPr>
          <p:cNvPr id="389" name="テキスト ボックス 388">
            <a:extLst>
              <a:ext uri="{FF2B5EF4-FFF2-40B4-BE49-F238E27FC236}">
                <a16:creationId xmlns:a16="http://schemas.microsoft.com/office/drawing/2014/main" id="{5B1E709A-A5F4-44F5-82E6-23F573D39D07}"/>
              </a:ext>
            </a:extLst>
          </p:cNvPr>
          <p:cNvSpPr txBox="1"/>
          <p:nvPr/>
        </p:nvSpPr>
        <p:spPr>
          <a:xfrm>
            <a:off x="425111" y="7595660"/>
            <a:ext cx="1699260" cy="307777"/>
          </a:xfrm>
          <a:prstGeom prst="rect">
            <a:avLst/>
          </a:prstGeom>
          <a:solidFill>
            <a:schemeClr val="bg1"/>
          </a:solidFill>
          <a:ln>
            <a:solidFill>
              <a:schemeClr val="tx1"/>
            </a:solidFill>
          </a:ln>
        </p:spPr>
        <p:txBody>
          <a:bodyPr wrap="square" rtlCol="0">
            <a:spAutoFit/>
          </a:bodyPr>
          <a:lstStyle/>
          <a:p>
            <a:r>
              <a:rPr kumimoji="1" lang="ja-JP" altLang="en-US" sz="1400" dirty="0">
                <a:latin typeface="UD Digi Kyokasho NP-B" panose="02020700000000000000" pitchFamily="18" charset="-128"/>
                <a:ea typeface="UD Digi Kyokasho NP-B" panose="02020700000000000000" pitchFamily="18" charset="-128"/>
              </a:rPr>
              <a:t>二次被害について</a:t>
            </a:r>
          </a:p>
        </p:txBody>
      </p:sp>
      <p:sp>
        <p:nvSpPr>
          <p:cNvPr id="390" name="テキスト ボックス 389"/>
          <p:cNvSpPr txBox="1"/>
          <p:nvPr/>
        </p:nvSpPr>
        <p:spPr>
          <a:xfrm>
            <a:off x="419710" y="9115845"/>
            <a:ext cx="6774653" cy="1384995"/>
          </a:xfrm>
          <a:prstGeom prst="rect">
            <a:avLst/>
          </a:prstGeom>
          <a:solidFill>
            <a:srgbClr val="A1EDED"/>
          </a:solidFill>
          <a:ln>
            <a:solidFill>
              <a:schemeClr val="accent4">
                <a:lumMod val="60000"/>
                <a:lumOff val="40000"/>
              </a:schemeClr>
            </a:solidFill>
            <a:prstDash val="solid"/>
          </a:ln>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P-B" panose="02020700000000000000" pitchFamily="18" charset="-128"/>
                <a:ea typeface="UD デジタル 教科書体 NP-B" panose="02020700000000000000" pitchFamily="18" charset="-128"/>
              </a:rPr>
              <a:t>内閣府調査によると、性暴力の加害者の半数以上は、配偶者や交際相手であることが明らかとなっています。性暴力被害の中でも性的</a:t>
            </a:r>
            <a:r>
              <a:rPr kumimoji="1" lang="en-US" altLang="ja-JP" sz="1200" dirty="0">
                <a:latin typeface="UD デジタル 教科書体 NP-B" panose="02020700000000000000" pitchFamily="18" charset="-128"/>
                <a:ea typeface="UD デジタル 教科書体 NP-B" panose="02020700000000000000" pitchFamily="18" charset="-128"/>
              </a:rPr>
              <a:t>DV</a:t>
            </a:r>
            <a:r>
              <a:rPr kumimoji="1" lang="ja-JP" altLang="en-US" sz="1200" dirty="0">
                <a:latin typeface="UD デジタル 教科書体 NP-B" panose="02020700000000000000" pitchFamily="18" charset="-128"/>
                <a:ea typeface="UD デジタル 教科書体 NP-B" panose="02020700000000000000" pitchFamily="18" charset="-128"/>
              </a:rPr>
              <a:t>（配偶者等からの性暴力）は、とりわけ、潜在化しやすく、被害者も性暴力であると認識しづらいことや、性犯罪として捉えることが困難なことなど、多くの課題があります。</a:t>
            </a:r>
            <a:endParaRPr kumimoji="1" lang="en-US" altLang="ja-JP" sz="1200" dirty="0">
              <a:latin typeface="UD デジタル 教科書体 NP-B" panose="02020700000000000000" pitchFamily="18" charset="-128"/>
              <a:ea typeface="UD デジタル 教科書体 NP-B" panose="02020700000000000000" pitchFamily="18" charset="-128"/>
            </a:endParaRPr>
          </a:p>
          <a:p>
            <a:r>
              <a:rPr kumimoji="1" lang="ja-JP" altLang="en-US" sz="1200" dirty="0">
                <a:latin typeface="UD デジタル 教科書体 NP-B" panose="02020700000000000000" pitchFamily="18" charset="-128"/>
                <a:ea typeface="UD デジタル 教科書体 NP-B" panose="02020700000000000000" pitchFamily="18" charset="-128"/>
              </a:rPr>
              <a:t>　これに対して、刑法の改正に向けた検討において、配偶者間の性暴力を処罰の対象とすることや、</a:t>
            </a:r>
            <a:r>
              <a:rPr kumimoji="1" lang="en-US" altLang="ja-JP" sz="1200" dirty="0">
                <a:latin typeface="UD デジタル 教科書体 NP-B" panose="02020700000000000000" pitchFamily="18" charset="-128"/>
                <a:ea typeface="UD デジタル 教科書体 NP-B" panose="02020700000000000000" pitchFamily="18" charset="-128"/>
              </a:rPr>
              <a:t>DV</a:t>
            </a:r>
            <a:r>
              <a:rPr kumimoji="1" lang="ja-JP" altLang="en-US" sz="1200" dirty="0">
                <a:latin typeface="UD デジタル 教科書体 NP-B" panose="02020700000000000000" pitchFamily="18" charset="-128"/>
                <a:ea typeface="UD デジタル 教科書体 NP-B" panose="02020700000000000000" pitchFamily="18" charset="-128"/>
              </a:rPr>
              <a:t>防止法の改正検討において、通報や保護命令の対象を、性的</a:t>
            </a:r>
            <a:r>
              <a:rPr kumimoji="1" lang="en-US" altLang="ja-JP" sz="1200" dirty="0">
                <a:latin typeface="UD デジタル 教科書体 NP-B" panose="02020700000000000000" pitchFamily="18" charset="-128"/>
                <a:ea typeface="UD デジタル 教科書体 NP-B" panose="02020700000000000000" pitchFamily="18" charset="-128"/>
              </a:rPr>
              <a:t>DV</a:t>
            </a:r>
            <a:r>
              <a:rPr kumimoji="1" lang="ja-JP" altLang="en-US" sz="1200" dirty="0">
                <a:latin typeface="UD デジタル 教科書体 NP-B" panose="02020700000000000000" pitchFamily="18" charset="-128"/>
                <a:ea typeface="UD デジタル 教科書体 NP-B" panose="02020700000000000000" pitchFamily="18" charset="-128"/>
              </a:rPr>
              <a:t>にまで拡大するなど、性的</a:t>
            </a:r>
            <a:r>
              <a:rPr kumimoji="1" lang="en-US" altLang="ja-JP" sz="1200" dirty="0">
                <a:latin typeface="UD デジタル 教科書体 NP-B" panose="02020700000000000000" pitchFamily="18" charset="-128"/>
                <a:ea typeface="UD デジタル 教科書体 NP-B" panose="02020700000000000000" pitchFamily="18" charset="-128"/>
              </a:rPr>
              <a:t>DV</a:t>
            </a:r>
            <a:r>
              <a:rPr kumimoji="1" lang="ja-JP" altLang="en-US" sz="1200" dirty="0">
                <a:latin typeface="UD デジタル 教科書体 NP-B" panose="02020700000000000000" pitchFamily="18" charset="-128"/>
                <a:ea typeface="UD デジタル 教科書体 NP-B" panose="02020700000000000000" pitchFamily="18" charset="-128"/>
              </a:rPr>
              <a:t>の法的な規定に向けた動きがあります。</a:t>
            </a:r>
          </a:p>
        </p:txBody>
      </p:sp>
      <p:sp>
        <p:nvSpPr>
          <p:cNvPr id="391" name="テキスト ボックス 390">
            <a:extLst>
              <a:ext uri="{FF2B5EF4-FFF2-40B4-BE49-F238E27FC236}">
                <a16:creationId xmlns:a16="http://schemas.microsoft.com/office/drawing/2014/main" id="{5B1E709A-A5F4-44F5-82E6-23F573D39D07}"/>
              </a:ext>
            </a:extLst>
          </p:cNvPr>
          <p:cNvSpPr txBox="1"/>
          <p:nvPr/>
        </p:nvSpPr>
        <p:spPr>
          <a:xfrm>
            <a:off x="451439" y="8808068"/>
            <a:ext cx="1699260" cy="307777"/>
          </a:xfrm>
          <a:prstGeom prst="rect">
            <a:avLst/>
          </a:prstGeom>
          <a:solidFill>
            <a:schemeClr val="bg1"/>
          </a:solidFill>
          <a:ln>
            <a:solidFill>
              <a:schemeClr val="tx1"/>
            </a:solidFill>
          </a:ln>
        </p:spPr>
        <p:txBody>
          <a:bodyPr wrap="square" rtlCol="0">
            <a:spAutoFit/>
          </a:bodyPr>
          <a:lstStyle/>
          <a:p>
            <a:r>
              <a:rPr kumimoji="1" lang="en-US" altLang="ja-JP" sz="1400" dirty="0">
                <a:latin typeface="UD Digi Kyokasho NP-B" panose="02020700000000000000" pitchFamily="18" charset="-128"/>
                <a:ea typeface="UD Digi Kyokasho NP-B" panose="02020700000000000000" pitchFamily="18" charset="-128"/>
              </a:rPr>
              <a:t>DV</a:t>
            </a:r>
            <a:r>
              <a:rPr kumimoji="1" lang="ja-JP" altLang="en-US" sz="1400" dirty="0">
                <a:latin typeface="UD Digi Kyokasho NP-B" panose="02020700000000000000" pitchFamily="18" charset="-128"/>
                <a:ea typeface="UD Digi Kyokasho NP-B" panose="02020700000000000000" pitchFamily="18" charset="-128"/>
              </a:rPr>
              <a:t>における性暴力</a:t>
            </a:r>
          </a:p>
        </p:txBody>
      </p:sp>
      <p:sp>
        <p:nvSpPr>
          <p:cNvPr id="392" name="四角形: 対角を切り取る 5">
            <a:extLst>
              <a:ext uri="{FF2B5EF4-FFF2-40B4-BE49-F238E27FC236}">
                <a16:creationId xmlns:a16="http://schemas.microsoft.com/office/drawing/2014/main" id="{B8A5104B-C35D-488B-B7B6-38D164DEEFE4}"/>
              </a:ext>
            </a:extLst>
          </p:cNvPr>
          <p:cNvSpPr/>
          <p:nvPr/>
        </p:nvSpPr>
        <p:spPr>
          <a:xfrm>
            <a:off x="598398" y="5967433"/>
            <a:ext cx="2936655" cy="203126"/>
          </a:xfrm>
          <a:prstGeom prst="snip2DiagRect">
            <a:avLst/>
          </a:prstGeom>
          <a:solidFill>
            <a:schemeClr val="accent3">
              <a:lumMod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職場でのセクハラ被害</a:t>
            </a:r>
          </a:p>
        </p:txBody>
      </p:sp>
      <p:sp>
        <p:nvSpPr>
          <p:cNvPr id="393" name="四角形: 角を丸くする 12">
            <a:extLst>
              <a:ext uri="{FF2B5EF4-FFF2-40B4-BE49-F238E27FC236}">
                <a16:creationId xmlns:a16="http://schemas.microsoft.com/office/drawing/2014/main" id="{2C213109-4528-47B7-9B15-1F10819A069B}"/>
              </a:ext>
            </a:extLst>
          </p:cNvPr>
          <p:cNvSpPr/>
          <p:nvPr/>
        </p:nvSpPr>
        <p:spPr>
          <a:xfrm>
            <a:off x="3805185" y="6018994"/>
            <a:ext cx="3314188" cy="1476000"/>
          </a:xfrm>
          <a:prstGeom prst="roundRect">
            <a:avLst>
              <a:gd name="adj" fmla="val 8227"/>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4" name="四角形: 対角を切り取る 5">
            <a:extLst>
              <a:ext uri="{FF2B5EF4-FFF2-40B4-BE49-F238E27FC236}">
                <a16:creationId xmlns:a16="http://schemas.microsoft.com/office/drawing/2014/main" id="{B8A5104B-C35D-488B-B7B6-38D164DEEFE4}"/>
              </a:ext>
            </a:extLst>
          </p:cNvPr>
          <p:cNvSpPr/>
          <p:nvPr/>
        </p:nvSpPr>
        <p:spPr>
          <a:xfrm>
            <a:off x="3990387" y="5967253"/>
            <a:ext cx="2936655" cy="203126"/>
          </a:xfrm>
          <a:prstGeom prst="snip2DiagRect">
            <a:avLst/>
          </a:prstGeom>
          <a:solidFill>
            <a:schemeClr val="accent3">
              <a:lumMod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ストーカー被害</a:t>
            </a:r>
          </a:p>
        </p:txBody>
      </p:sp>
      <p:sp>
        <p:nvSpPr>
          <p:cNvPr id="395" name="テキスト ボックス 394">
            <a:extLst>
              <a:ext uri="{FF2B5EF4-FFF2-40B4-BE49-F238E27FC236}">
                <a16:creationId xmlns:a16="http://schemas.microsoft.com/office/drawing/2014/main" id="{733D5264-4EA8-46FF-8D87-EF3A796063A5}"/>
              </a:ext>
            </a:extLst>
          </p:cNvPr>
          <p:cNvSpPr txBox="1"/>
          <p:nvPr/>
        </p:nvSpPr>
        <p:spPr>
          <a:xfrm>
            <a:off x="3973188" y="6186191"/>
            <a:ext cx="2954320" cy="1200329"/>
          </a:xfrm>
          <a:prstGeom prst="rect">
            <a:avLst/>
          </a:prstGeom>
          <a:noFill/>
        </p:spPr>
        <p:txBody>
          <a:bodyPr wrap="square" rtlCol="0">
            <a:spAutoFit/>
          </a:bodyPr>
          <a:lstStyle/>
          <a:p>
            <a:pPr algn="ctr"/>
            <a:r>
              <a:rPr kumimoji="1" lang="ja-JP" altLang="en-US" dirty="0">
                <a:latin typeface="UD Digi Kyokasho NP-B" panose="02020700000000000000" pitchFamily="18" charset="-128"/>
                <a:ea typeface="UD Digi Kyokasho NP-B" panose="02020700000000000000" pitchFamily="18" charset="-128"/>
              </a:rPr>
              <a:t>約</a:t>
            </a:r>
            <a:r>
              <a:rPr kumimoji="1" lang="en-US" altLang="ja-JP" dirty="0">
                <a:latin typeface="UD Digi Kyokasho NP-B" panose="02020700000000000000" pitchFamily="18" charset="-128"/>
                <a:ea typeface="UD Digi Kyokasho NP-B" panose="02020700000000000000" pitchFamily="18" charset="-128"/>
              </a:rPr>
              <a:t>13</a:t>
            </a:r>
            <a:r>
              <a:rPr kumimoji="1" lang="ja-JP" altLang="en-US" dirty="0">
                <a:latin typeface="UD Digi Kyokasho NP-B" panose="02020700000000000000" pitchFamily="18" charset="-128"/>
                <a:ea typeface="UD Digi Kyokasho NP-B" panose="02020700000000000000" pitchFamily="18" charset="-128"/>
              </a:rPr>
              <a:t>人に</a:t>
            </a:r>
            <a:r>
              <a:rPr kumimoji="1" lang="en-US" altLang="ja-JP" dirty="0">
                <a:latin typeface="UD Digi Kyokasho NP-B" panose="02020700000000000000" pitchFamily="18" charset="-128"/>
                <a:ea typeface="UD Digi Kyokasho NP-B" panose="02020700000000000000" pitchFamily="18" charset="-128"/>
              </a:rPr>
              <a:t>1</a:t>
            </a:r>
            <a:r>
              <a:rPr kumimoji="1" lang="ja-JP" altLang="en-US" dirty="0">
                <a:latin typeface="UD Digi Kyokasho NP-B" panose="02020700000000000000" pitchFamily="18" charset="-128"/>
                <a:ea typeface="UD Digi Kyokasho NP-B" panose="02020700000000000000" pitchFamily="18" charset="-128"/>
              </a:rPr>
              <a:t>人が</a:t>
            </a:r>
            <a:endParaRPr kumimoji="1" lang="en-US" altLang="ja-JP" dirty="0">
              <a:latin typeface="UD Digi Kyokasho NP-B" panose="02020700000000000000" pitchFamily="18" charset="-128"/>
              <a:ea typeface="UD Digi Kyokasho NP-B" panose="02020700000000000000" pitchFamily="18" charset="-128"/>
            </a:endParaRPr>
          </a:p>
          <a:p>
            <a:pPr algn="ctr"/>
            <a:r>
              <a:rPr kumimoji="1" lang="ja-JP" altLang="en-US" dirty="0">
                <a:latin typeface="UD Digi Kyokasho NP-B" panose="02020700000000000000" pitchFamily="18" charset="-128"/>
                <a:ea typeface="UD Digi Kyokasho NP-B" panose="02020700000000000000" pitchFamily="18" charset="-128"/>
              </a:rPr>
              <a:t>特定の人から執拗な</a:t>
            </a:r>
            <a:endParaRPr kumimoji="1" lang="en-US" altLang="ja-JP" dirty="0">
              <a:latin typeface="UD Digi Kyokasho NP-B" panose="02020700000000000000" pitchFamily="18" charset="-128"/>
              <a:ea typeface="UD Digi Kyokasho NP-B" panose="02020700000000000000" pitchFamily="18" charset="-128"/>
            </a:endParaRPr>
          </a:p>
          <a:p>
            <a:pPr algn="ctr"/>
            <a:r>
              <a:rPr kumimoji="1" lang="ja-JP" altLang="en-US" dirty="0">
                <a:latin typeface="UD Digi Kyokasho NP-B" panose="02020700000000000000" pitchFamily="18" charset="-128"/>
                <a:ea typeface="UD Digi Kyokasho NP-B" panose="02020700000000000000" pitchFamily="18" charset="-128"/>
              </a:rPr>
              <a:t>つきまとい等の被害を</a:t>
            </a:r>
            <a:endParaRPr kumimoji="1" lang="en-US" altLang="ja-JP" dirty="0">
              <a:latin typeface="UD Digi Kyokasho NP-B" panose="02020700000000000000" pitchFamily="18" charset="-128"/>
              <a:ea typeface="UD Digi Kyokasho NP-B" panose="02020700000000000000" pitchFamily="18" charset="-128"/>
            </a:endParaRPr>
          </a:p>
          <a:p>
            <a:pPr algn="ctr"/>
            <a:r>
              <a:rPr kumimoji="1" lang="ja-JP" altLang="en-US" dirty="0">
                <a:latin typeface="UD Digi Kyokasho NP-B" panose="02020700000000000000" pitchFamily="18" charset="-128"/>
                <a:ea typeface="UD Digi Kyokasho NP-B" panose="02020700000000000000" pitchFamily="18" charset="-128"/>
              </a:rPr>
              <a:t>受けたことがある</a:t>
            </a:r>
          </a:p>
        </p:txBody>
      </p:sp>
      <p:sp>
        <p:nvSpPr>
          <p:cNvPr id="396" name="テキスト ボックス 395">
            <a:extLst>
              <a:ext uri="{FF2B5EF4-FFF2-40B4-BE49-F238E27FC236}">
                <a16:creationId xmlns:a16="http://schemas.microsoft.com/office/drawing/2014/main" id="{925A567E-2F53-4F3D-A282-C0BB353ECE38}"/>
              </a:ext>
            </a:extLst>
          </p:cNvPr>
          <p:cNvSpPr txBox="1"/>
          <p:nvPr/>
        </p:nvSpPr>
        <p:spPr>
          <a:xfrm>
            <a:off x="4092266" y="7297177"/>
            <a:ext cx="3268951" cy="338554"/>
          </a:xfrm>
          <a:prstGeom prst="rect">
            <a:avLst/>
          </a:prstGeom>
          <a:noFill/>
        </p:spPr>
        <p:txBody>
          <a:bodyPr wrap="square" rtlCol="0">
            <a:spAutoFit/>
          </a:bodyPr>
          <a:lstStyle/>
          <a:p>
            <a:r>
              <a:rPr lang="ja-JP" altLang="en-US" sz="800" dirty="0">
                <a:latin typeface="UD デジタル 教科書体 NK-B" panose="02020700000000000000" pitchFamily="18" charset="-128"/>
                <a:ea typeface="UD デジタル 教科書体 NK-B" panose="02020700000000000000" pitchFamily="18" charset="-128"/>
              </a:rPr>
              <a:t>　内閣府「男女間における暴力に関する調査」（令和２年度）</a:t>
            </a:r>
            <a:endParaRPr lang="en-US" altLang="ja-JP" sz="800" dirty="0">
              <a:latin typeface="UD デジタル 教科書体 NK-B" panose="02020700000000000000" pitchFamily="18" charset="-128"/>
              <a:ea typeface="UD デジタル 教科書体 NK-B" panose="02020700000000000000" pitchFamily="18" charset="-128"/>
            </a:endParaRPr>
          </a:p>
          <a:p>
            <a:endParaRPr kumimoji="1" lang="ja-JP" altLang="en-US" sz="800" dirty="0"/>
          </a:p>
        </p:txBody>
      </p:sp>
      <p:sp>
        <p:nvSpPr>
          <p:cNvPr id="397" name="四角形: 角を丸くする 9">
            <a:extLst>
              <a:ext uri="{FF2B5EF4-FFF2-40B4-BE49-F238E27FC236}">
                <a16:creationId xmlns:a16="http://schemas.microsoft.com/office/drawing/2014/main" id="{D570EC4B-7890-43DA-95C1-49B62CCC5A2C}"/>
              </a:ext>
            </a:extLst>
          </p:cNvPr>
          <p:cNvSpPr/>
          <p:nvPr/>
        </p:nvSpPr>
        <p:spPr>
          <a:xfrm>
            <a:off x="7846868" y="8596864"/>
            <a:ext cx="6850034" cy="1903976"/>
          </a:xfrm>
          <a:prstGeom prst="roundRect">
            <a:avLst>
              <a:gd name="adj" fmla="val 6695"/>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8" name="四角形: 角を丸くする 8">
            <a:extLst>
              <a:ext uri="{FF2B5EF4-FFF2-40B4-BE49-F238E27FC236}">
                <a16:creationId xmlns:a16="http://schemas.microsoft.com/office/drawing/2014/main" id="{5878275B-A7C8-4D02-A373-9694E6BD1F1F}"/>
              </a:ext>
            </a:extLst>
          </p:cNvPr>
          <p:cNvSpPr/>
          <p:nvPr/>
        </p:nvSpPr>
        <p:spPr>
          <a:xfrm>
            <a:off x="7819438" y="5403332"/>
            <a:ext cx="6877464" cy="2919288"/>
          </a:xfrm>
          <a:prstGeom prst="roundRect">
            <a:avLst>
              <a:gd name="adj" fmla="val 6695"/>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9" name="四角形: 角を丸くする 2">
            <a:extLst>
              <a:ext uri="{FF2B5EF4-FFF2-40B4-BE49-F238E27FC236}">
                <a16:creationId xmlns:a16="http://schemas.microsoft.com/office/drawing/2014/main" id="{B48DE1AE-32A8-4057-AC14-B88E9C79FC3A}"/>
              </a:ext>
            </a:extLst>
          </p:cNvPr>
          <p:cNvSpPr/>
          <p:nvPr/>
        </p:nvSpPr>
        <p:spPr>
          <a:xfrm>
            <a:off x="7819438" y="3044466"/>
            <a:ext cx="6877464" cy="2102489"/>
          </a:xfrm>
          <a:prstGeom prst="roundRect">
            <a:avLst>
              <a:gd name="adj" fmla="val 6695"/>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0" name="角丸四角形 399"/>
          <p:cNvSpPr/>
          <p:nvPr/>
        </p:nvSpPr>
        <p:spPr>
          <a:xfrm>
            <a:off x="7977488" y="2881869"/>
            <a:ext cx="1309462" cy="342991"/>
          </a:xfrm>
          <a:prstGeom prst="roundRect">
            <a:avLst/>
          </a:prstGeom>
          <a:solidFill>
            <a:schemeClr val="accent6">
              <a:lumMod val="60000"/>
              <a:lumOff val="40000"/>
            </a:schemeClr>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（１）</a:t>
            </a:r>
            <a:r>
              <a:rPr lang="ja-JP"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教育・啓発</a:t>
            </a:r>
            <a:endPar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401" name="角丸四角形 400"/>
          <p:cNvSpPr/>
          <p:nvPr/>
        </p:nvSpPr>
        <p:spPr>
          <a:xfrm>
            <a:off x="7977487" y="5231795"/>
            <a:ext cx="2630262" cy="347619"/>
          </a:xfrm>
          <a:prstGeom prst="roundRect">
            <a:avLst/>
          </a:prstGeom>
          <a:solidFill>
            <a:schemeClr val="accent6">
              <a:lumMod val="60000"/>
              <a:lumOff val="40000"/>
            </a:schemeClr>
          </a:solid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（２）</a:t>
            </a:r>
            <a:r>
              <a:rPr lang="ja-JP" sz="12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相談</a:t>
            </a:r>
            <a:r>
              <a:rPr lang="ja-JP" altLang="en-US" sz="12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窓口の</a:t>
            </a:r>
            <a:r>
              <a:rPr lang="ja-JP" altLang="en-US"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充実</a:t>
            </a:r>
            <a:r>
              <a:rPr lang="ja-JP"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・被害者支援</a:t>
            </a:r>
            <a:endPar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402" name="角丸四角形 401"/>
          <p:cNvSpPr/>
          <p:nvPr/>
        </p:nvSpPr>
        <p:spPr>
          <a:xfrm>
            <a:off x="7962804" y="8402679"/>
            <a:ext cx="1526793" cy="333375"/>
          </a:xfrm>
          <a:prstGeom prst="roundRect">
            <a:avLst/>
          </a:prstGeom>
          <a:solidFill>
            <a:schemeClr val="accent6">
              <a:lumMod val="60000"/>
              <a:lumOff val="40000"/>
            </a:schemeClr>
          </a:solidFill>
          <a:ln w="63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200" b="1" kern="100" dirty="0" smtClean="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３）被害防止</a:t>
            </a:r>
            <a:r>
              <a:rPr lang="ja-JP" sz="1200" b="1"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対策</a:t>
            </a:r>
            <a:endParaRPr lang="ja-JP" sz="1200" kern="100" dirty="0">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403" name="四角形: 対角を切り取る 4">
            <a:extLst>
              <a:ext uri="{FF2B5EF4-FFF2-40B4-BE49-F238E27FC236}">
                <a16:creationId xmlns:a16="http://schemas.microsoft.com/office/drawing/2014/main" id="{989CE1EC-5AAF-48EE-A6B1-64E647E3991F}"/>
              </a:ext>
            </a:extLst>
          </p:cNvPr>
          <p:cNvSpPr/>
          <p:nvPr/>
        </p:nvSpPr>
        <p:spPr>
          <a:xfrm>
            <a:off x="7819439" y="902808"/>
            <a:ext cx="3340317" cy="329609"/>
          </a:xfrm>
          <a:prstGeom prst="snip2DiagRect">
            <a:avLst/>
          </a:prstGeom>
          <a:solidFill>
            <a:schemeClr val="accent3">
              <a:lumMod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大阪府における性暴力対策の取組</a:t>
            </a:r>
          </a:p>
        </p:txBody>
      </p:sp>
      <p:sp>
        <p:nvSpPr>
          <p:cNvPr id="404" name="正方形/長方形 403">
            <a:extLst>
              <a:ext uri="{FF2B5EF4-FFF2-40B4-BE49-F238E27FC236}">
                <a16:creationId xmlns:a16="http://schemas.microsoft.com/office/drawing/2014/main" id="{83AF966B-C67A-4C67-A620-191118A05FC6}"/>
              </a:ext>
            </a:extLst>
          </p:cNvPr>
          <p:cNvSpPr/>
          <p:nvPr/>
        </p:nvSpPr>
        <p:spPr>
          <a:xfrm>
            <a:off x="7819439" y="1270673"/>
            <a:ext cx="6877464" cy="1521507"/>
          </a:xfrm>
          <a:prstGeom prst="rect">
            <a:avLst/>
          </a:prstGeom>
        </p:spPr>
        <p:txBody>
          <a:bodyPr wrap="square">
            <a:spAutoFit/>
          </a:bodyPr>
          <a:lstStyle/>
          <a:p>
            <a:pPr indent="133350" algn="just">
              <a:lnSpc>
                <a:spcPts val="1600"/>
              </a:lnSpc>
            </a:pPr>
            <a:r>
              <a:rPr lang="ja-JP"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昨今、性暴力やセクシュアルハラスメントなどの「女性に対する暴力」が社会問題となっている中、性暴力に関する教育・啓発から被害者に対する相談・支援</a:t>
            </a:r>
            <a:r>
              <a:rPr lang="ja-JP" altLang="ja-JP" sz="12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r>
              <a:rPr lang="ja-JP" altLang="en-US" sz="12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被害防止</a:t>
            </a:r>
            <a:r>
              <a:rPr lang="ja-JP"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対策までの一貫した取組が求められています。</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indent="133350" algn="just">
              <a:lnSpc>
                <a:spcPts val="1600"/>
              </a:lnSpc>
            </a:pPr>
            <a:r>
              <a:rPr lang="ja-JP"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では、令和３年３月に策定した「おおさか男女共同参画プラン（２０２１－２０２５）」に「性犯罪、ストーカー行為、セクシュアルハラスメント等への対策の推進・強化」を基本的方向性のひとつに位置付け</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、性</a:t>
            </a:r>
            <a:r>
              <a:rPr lang="ja-JP" altLang="en-US" sz="12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暴力の</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ない社会の実現をめざし、各行政分野において、「教育・啓発」、「相談の充実・被害者支援」、</a:t>
            </a:r>
            <a:r>
              <a:rPr lang="ja-JP" altLang="en-US" sz="12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「被害防止</a:t>
            </a:r>
            <a:r>
              <a:rPr lang="ja-JP"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対策</a:t>
            </a:r>
            <a:r>
              <a:rPr lang="ja-JP" altLang="en-US"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」に関する取組を行っています。</a:t>
            </a:r>
            <a:endParaRPr lang="en-US" altLang="ja-JP" sz="12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405" name="正方形/長方形 404">
            <a:extLst>
              <a:ext uri="{FF2B5EF4-FFF2-40B4-BE49-F238E27FC236}">
                <a16:creationId xmlns:a16="http://schemas.microsoft.com/office/drawing/2014/main" id="{05BA2B5A-E5AD-49AD-BB48-9914CE460999}"/>
              </a:ext>
            </a:extLst>
          </p:cNvPr>
          <p:cNvSpPr/>
          <p:nvPr/>
        </p:nvSpPr>
        <p:spPr>
          <a:xfrm>
            <a:off x="7977487" y="3324716"/>
            <a:ext cx="5997099" cy="461665"/>
          </a:xfrm>
          <a:prstGeom prst="rect">
            <a:avLst/>
          </a:prstGeom>
        </p:spPr>
        <p:txBody>
          <a:bodyPr wrap="square">
            <a:spAutoFit/>
          </a:bodyPr>
          <a:lstStyle/>
          <a:p>
            <a:r>
              <a:rPr lang="ja-JP" altLang="en-US" sz="1200" dirty="0">
                <a:latin typeface="UD デジタル 教科書体 NK-B" panose="02020700000000000000" pitchFamily="18" charset="-128"/>
                <a:ea typeface="UD デジタル 教科書体 NK-B" panose="02020700000000000000" pitchFamily="18" charset="-128"/>
              </a:rPr>
              <a:t>性暴力被害に関する誤解や、誤った固定観念を払しょくし、ジェンダー平等に関する理解を深め、暴力から自分を守る力を育成します。</a:t>
            </a:r>
          </a:p>
        </p:txBody>
      </p:sp>
      <p:sp>
        <p:nvSpPr>
          <p:cNvPr id="406" name="正方形/長方形 405">
            <a:extLst>
              <a:ext uri="{FF2B5EF4-FFF2-40B4-BE49-F238E27FC236}">
                <a16:creationId xmlns:a16="http://schemas.microsoft.com/office/drawing/2014/main" id="{05BA2B5A-E5AD-49AD-BB48-9914CE460999}"/>
              </a:ext>
            </a:extLst>
          </p:cNvPr>
          <p:cNvSpPr/>
          <p:nvPr/>
        </p:nvSpPr>
        <p:spPr>
          <a:xfrm>
            <a:off x="8069766" y="5603756"/>
            <a:ext cx="5997099" cy="612000"/>
          </a:xfrm>
          <a:prstGeom prst="rect">
            <a:avLst/>
          </a:prstGeom>
        </p:spPr>
        <p:txBody>
          <a:bodyPr wrap="square">
            <a:spAutoFit/>
          </a:bodyPr>
          <a:lstStyle/>
          <a:p>
            <a:r>
              <a:rPr lang="ja-JP" altLang="en-US" sz="1200" dirty="0">
                <a:latin typeface="UD デジタル 教科書体 NK-B" panose="02020700000000000000" pitchFamily="18" charset="-128"/>
                <a:ea typeface="UD デジタル 教科書体 NK-B" panose="02020700000000000000" pitchFamily="18" charset="-128"/>
              </a:rPr>
              <a:t>・被害者にとって身近で多様な相談窓口の設置、相談しやすい環境の整備などを進め、</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  被害の潜在化の防止に取り組みます。</a:t>
            </a:r>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・被害者の状況に配慮した支援により、被害者の心身の負担を軽減し、回復に繋げます。</a:t>
            </a:r>
            <a:endParaRPr lang="en-US" altLang="ja-JP" sz="1200" dirty="0">
              <a:latin typeface="UD デジタル 教科書体 NK-B" panose="02020700000000000000" pitchFamily="18" charset="-128"/>
              <a:ea typeface="UD デジタル 教科書体 NK-B" panose="02020700000000000000" pitchFamily="18" charset="-128"/>
            </a:endParaRPr>
          </a:p>
          <a:p>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407" name="テキスト ボックス 406"/>
          <p:cNvSpPr txBox="1"/>
          <p:nvPr/>
        </p:nvSpPr>
        <p:spPr>
          <a:xfrm>
            <a:off x="7977487" y="3789049"/>
            <a:ext cx="791938" cy="289441"/>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主な取組</a:t>
            </a:r>
          </a:p>
        </p:txBody>
      </p:sp>
      <p:sp>
        <p:nvSpPr>
          <p:cNvPr id="408" name="テキスト ボックス 407"/>
          <p:cNvSpPr txBox="1"/>
          <p:nvPr/>
        </p:nvSpPr>
        <p:spPr>
          <a:xfrm>
            <a:off x="8057906" y="6252793"/>
            <a:ext cx="791938" cy="289441"/>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主な取組</a:t>
            </a:r>
          </a:p>
        </p:txBody>
      </p:sp>
      <p:sp>
        <p:nvSpPr>
          <p:cNvPr id="409" name="テキスト ボックス 408"/>
          <p:cNvSpPr txBox="1"/>
          <p:nvPr/>
        </p:nvSpPr>
        <p:spPr>
          <a:xfrm>
            <a:off x="8024656" y="9209479"/>
            <a:ext cx="833948" cy="289441"/>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rPr>
              <a:t>主な取組</a:t>
            </a:r>
          </a:p>
        </p:txBody>
      </p:sp>
      <p:sp>
        <p:nvSpPr>
          <p:cNvPr id="410" name="正方形/長方形 409">
            <a:extLst>
              <a:ext uri="{FF2B5EF4-FFF2-40B4-BE49-F238E27FC236}">
                <a16:creationId xmlns:a16="http://schemas.microsoft.com/office/drawing/2014/main" id="{05BA2B5A-E5AD-49AD-BB48-9914CE460999}"/>
              </a:ext>
            </a:extLst>
          </p:cNvPr>
          <p:cNvSpPr/>
          <p:nvPr/>
        </p:nvSpPr>
        <p:spPr>
          <a:xfrm>
            <a:off x="7924318" y="8606778"/>
            <a:ext cx="6793711" cy="646331"/>
          </a:xfrm>
          <a:prstGeom prst="rect">
            <a:avLst/>
          </a:prstGeom>
        </p:spPr>
        <p:txBody>
          <a:bodyPr wrap="square">
            <a:spAutoFit/>
          </a:bodyPr>
          <a:lstStyle/>
          <a:p>
            <a:endParaRPr lang="en-US" altLang="ja-JP" sz="1200" dirty="0">
              <a:latin typeface="UD デジタル 教科書体 NK-B" panose="02020700000000000000" pitchFamily="18" charset="-128"/>
              <a:ea typeface="UD デジタル 教科書体 NK-B" panose="02020700000000000000" pitchFamily="18" charset="-128"/>
            </a:endParaRPr>
          </a:p>
          <a:p>
            <a:r>
              <a:rPr lang="ja-JP" altLang="en-US" sz="1200" dirty="0">
                <a:latin typeface="UD デジタル 教科書体 NK-B" panose="02020700000000000000" pitchFamily="18" charset="-128"/>
                <a:ea typeface="UD デジタル 教科書体 NK-B" panose="02020700000000000000" pitchFamily="18" charset="-128"/>
              </a:rPr>
              <a:t>性</a:t>
            </a:r>
            <a:r>
              <a:rPr lang="ja-JP" altLang="en-US" sz="1200" dirty="0" smtClean="0">
                <a:latin typeface="UD デジタル 教科書体 NK-B" panose="02020700000000000000" pitchFamily="18" charset="-128"/>
                <a:ea typeface="UD デジタル 教科書体 NK-B" panose="02020700000000000000" pitchFamily="18" charset="-128"/>
              </a:rPr>
              <a:t>暴力・性犯罪を</a:t>
            </a:r>
            <a:r>
              <a:rPr lang="ja-JP" altLang="en-US" sz="1200" dirty="0">
                <a:latin typeface="UD デジタル 教科書体 NK-B" panose="02020700000000000000" pitchFamily="18" charset="-128"/>
                <a:ea typeface="UD デジタル 教科書体 NK-B" panose="02020700000000000000" pitchFamily="18" charset="-128"/>
              </a:rPr>
              <a:t>根絶するため</a:t>
            </a:r>
            <a:r>
              <a:rPr lang="ja-JP" altLang="en-US" sz="1200" dirty="0" smtClean="0">
                <a:latin typeface="UD デジタル 教科書体 NK-B" panose="02020700000000000000" pitchFamily="18" charset="-128"/>
                <a:ea typeface="UD デジタル 教科書体 NK-B" panose="02020700000000000000" pitchFamily="18" charset="-128"/>
              </a:rPr>
              <a:t>、規制や取り締まりの強化及び再犯防止の推進等による被害の</a:t>
            </a:r>
            <a:r>
              <a:rPr lang="ja-JP" altLang="en-US" sz="1200" dirty="0">
                <a:latin typeface="UD デジタル 教科書体 NK-B" panose="02020700000000000000" pitchFamily="18" charset="-128"/>
                <a:ea typeface="UD デジタル 教科書体 NK-B" panose="02020700000000000000" pitchFamily="18" charset="-128"/>
              </a:rPr>
              <a:t>未然</a:t>
            </a:r>
            <a:r>
              <a:rPr lang="ja-JP" altLang="en-US" sz="1200" dirty="0" smtClean="0">
                <a:latin typeface="UD デジタル 教科書体 NK-B" panose="02020700000000000000" pitchFamily="18" charset="-128"/>
                <a:ea typeface="UD デジタル 教科書体 NK-B" panose="02020700000000000000" pitchFamily="18" charset="-128"/>
              </a:rPr>
              <a:t>防止に</a:t>
            </a:r>
            <a:r>
              <a:rPr lang="ja-JP" altLang="en-US" sz="1200" dirty="0">
                <a:latin typeface="UD デジタル 教科書体 NK-B" panose="02020700000000000000" pitchFamily="18" charset="-128"/>
                <a:ea typeface="UD デジタル 教科書体 NK-B" panose="02020700000000000000" pitchFamily="18" charset="-128"/>
              </a:rPr>
              <a:t>取り組みます。</a:t>
            </a:r>
          </a:p>
        </p:txBody>
      </p:sp>
      <p:sp>
        <p:nvSpPr>
          <p:cNvPr id="411" name="テキスト ボックス 410"/>
          <p:cNvSpPr txBox="1"/>
          <p:nvPr/>
        </p:nvSpPr>
        <p:spPr>
          <a:xfrm>
            <a:off x="7924319" y="4118918"/>
            <a:ext cx="6255082" cy="1015663"/>
          </a:xfrm>
          <a:prstGeom prst="rect">
            <a:avLst/>
          </a:prstGeom>
          <a:noFill/>
        </p:spPr>
        <p:txBody>
          <a:bodyPr wrap="square" rtlCol="0">
            <a:spAutoFit/>
          </a:bodyPr>
          <a:lstStyle/>
          <a:p>
            <a:pPr>
              <a:lnSpc>
                <a:spcPts val="1800"/>
              </a:lnSpc>
            </a:pPr>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子ども自身が性暴力の加害者にも、被害者にも、傍観者にもならないような教育・啓発の実施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「女性に対する暴力をなくす運動」期間における各種啓発の実施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200" dirty="0" smtClean="0"/>
              <a:t>☞</a:t>
            </a:r>
            <a:r>
              <a:rPr kumimoji="1" lang="ja-JP" altLang="en-US" sz="1200" dirty="0" smtClean="0">
                <a:latin typeface="UD デジタル 教科書体 NK-R" panose="02020400000000000000" pitchFamily="18" charset="-128"/>
                <a:ea typeface="UD デジタル 教科書体 NK-R" panose="02020400000000000000" pitchFamily="18" charset="-128"/>
              </a:rPr>
              <a:t>性暴力被害</a:t>
            </a:r>
            <a:r>
              <a:rPr kumimoji="1" lang="ja-JP" altLang="en-US" sz="1200" dirty="0">
                <a:latin typeface="UD デジタル 教科書体 NK-R" panose="02020400000000000000" pitchFamily="18" charset="-128"/>
                <a:ea typeface="UD デジタル 教科書体 NK-R" panose="02020400000000000000" pitchFamily="18" charset="-128"/>
              </a:rPr>
              <a:t>を防止するとともに、相談に繋げるための啓発・情報発信の実施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企業におけるセクシュアルハラスメント防止に向けた理解の促進</a:t>
            </a:r>
          </a:p>
        </p:txBody>
      </p:sp>
      <p:sp>
        <p:nvSpPr>
          <p:cNvPr id="412" name="テキスト ボックス 411"/>
          <p:cNvSpPr txBox="1"/>
          <p:nvPr/>
        </p:nvSpPr>
        <p:spPr>
          <a:xfrm>
            <a:off x="7908166" y="6567792"/>
            <a:ext cx="6431194" cy="830997"/>
          </a:xfrm>
          <a:prstGeom prst="rect">
            <a:avLst/>
          </a:prstGeom>
          <a:noFill/>
        </p:spPr>
        <p:txBody>
          <a:bodyPr wrap="square" rtlCol="0">
            <a:spAutoFit/>
          </a:bodyPr>
          <a:lstStyle/>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相談の充実</a:t>
            </a:r>
            <a:r>
              <a:rPr kumimoji="1" lang="en-US" altLang="ja-JP" sz="1200" dirty="0">
                <a:latin typeface="UD デジタル 教科書体 NK-R" panose="02020400000000000000" pitchFamily="18" charset="-128"/>
                <a:ea typeface="UD デジタル 教科書体 NK-R" panose="02020400000000000000" pitchFamily="18" charset="-128"/>
              </a:rPr>
              <a:t>】</a:t>
            </a:r>
          </a:p>
          <a:p>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性犯罪被害者の不安の軽減・解消に配慮した「性犯罪被害１１０番」による相談の実施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性暴力被害等に悩む女性を支援するための女性弁護士による法律相談の実施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t>☞</a:t>
            </a:r>
            <a:r>
              <a:rPr kumimoji="1" lang="ja-JP" altLang="en-US" sz="1200" dirty="0">
                <a:latin typeface="UD デジタル 教科書体 NK-R" panose="02020400000000000000" pitchFamily="18" charset="-128"/>
                <a:ea typeface="UD デジタル 教科書体 NK-R" panose="02020400000000000000" pitchFamily="18" charset="-128"/>
              </a:rPr>
              <a:t>セクシュアルハラスメント等に関する労働</a:t>
            </a:r>
            <a:r>
              <a:rPr kumimoji="1" lang="ja-JP" altLang="en-US" sz="1200" dirty="0" smtClean="0">
                <a:latin typeface="UD デジタル 教科書体 NK-R" panose="02020400000000000000" pitchFamily="18" charset="-128"/>
                <a:ea typeface="UD デジタル 教科書体 NK-R" panose="02020400000000000000" pitchFamily="18" charset="-128"/>
              </a:rPr>
              <a:t>相談</a:t>
            </a:r>
            <a:r>
              <a:rPr kumimoji="1" lang="ja-JP" altLang="en-US" sz="1200" dirty="0">
                <a:latin typeface="UD デジタル 教科書体 NK-R" panose="02020400000000000000" pitchFamily="18" charset="-128"/>
                <a:ea typeface="UD デジタル 教科書体 NK-R" panose="02020400000000000000" pitchFamily="18" charset="-128"/>
              </a:rPr>
              <a:t>の</a:t>
            </a:r>
            <a:r>
              <a:rPr kumimoji="1" lang="ja-JP" altLang="en-US" sz="1200" dirty="0" smtClean="0">
                <a:latin typeface="UD デジタル 教科書体 NK-R" panose="02020400000000000000" pitchFamily="18" charset="-128"/>
                <a:ea typeface="UD デジタル 教科書体 NK-R" panose="02020400000000000000" pitchFamily="18" charset="-128"/>
              </a:rPr>
              <a:t>電話</a:t>
            </a:r>
            <a:r>
              <a:rPr kumimoji="1" lang="ja-JP" altLang="en-US" sz="1200" dirty="0">
                <a:latin typeface="UD デジタル 教科書体 NK-R" panose="02020400000000000000" pitchFamily="18" charset="-128"/>
                <a:ea typeface="UD デジタル 教科書体 NK-R" panose="02020400000000000000" pitchFamily="18" charset="-128"/>
              </a:rPr>
              <a:t>、面談及び</a:t>
            </a:r>
            <a:r>
              <a:rPr kumimoji="1" lang="ja-JP" altLang="en-US" sz="1200" dirty="0" smtClean="0">
                <a:latin typeface="UD デジタル 教科書体 NK-R" panose="02020400000000000000" pitchFamily="18" charset="-128"/>
                <a:ea typeface="UD デジタル 教科書体 NK-R" panose="02020400000000000000" pitchFamily="18" charset="-128"/>
              </a:rPr>
              <a:t>オンラインによる実施</a:t>
            </a:r>
            <a:endParaRPr kumimoji="1" lang="ja-JP" altLang="en-US" sz="1300" dirty="0">
              <a:latin typeface="UD デジタル 教科書体 NK-R" panose="02020400000000000000" pitchFamily="18" charset="-128"/>
              <a:ea typeface="UD デジタル 教科書体 NK-R" panose="02020400000000000000" pitchFamily="18" charset="-128"/>
            </a:endParaRPr>
          </a:p>
        </p:txBody>
      </p:sp>
      <p:sp>
        <p:nvSpPr>
          <p:cNvPr id="413" name="テキスト ボックス 412"/>
          <p:cNvSpPr txBox="1"/>
          <p:nvPr/>
        </p:nvSpPr>
        <p:spPr>
          <a:xfrm>
            <a:off x="7838720" y="9527353"/>
            <a:ext cx="6954490" cy="990015"/>
          </a:xfrm>
          <a:prstGeom prst="rect">
            <a:avLst/>
          </a:prstGeom>
          <a:noFill/>
        </p:spPr>
        <p:txBody>
          <a:bodyPr wrap="square" rtlCol="0">
            <a:spAutoFit/>
          </a:bodyPr>
          <a:lstStyle/>
          <a:p>
            <a:pPr>
              <a:lnSpc>
                <a:spcPts val="1400"/>
              </a:lnSpc>
            </a:pPr>
            <a:r>
              <a:rPr kumimoji="1" lang="ja-JP" altLang="en-US" sz="1200" dirty="0" smtClean="0"/>
              <a:t>☞</a:t>
            </a:r>
            <a:r>
              <a:rPr kumimoji="1" lang="ja-JP" altLang="en-US" sz="1200" dirty="0" smtClean="0">
                <a:latin typeface="UD デジタル 教科書体 NK-R" panose="02020400000000000000" pitchFamily="18" charset="-128"/>
                <a:ea typeface="UD デジタル 教科書体 NK-R" panose="02020400000000000000" pitchFamily="18" charset="-128"/>
              </a:rPr>
              <a:t>子どもに</a:t>
            </a:r>
            <a:r>
              <a:rPr kumimoji="1" lang="ja-JP" altLang="en-US" sz="1200" dirty="0">
                <a:latin typeface="UD デジタル 教科書体 NK-R" panose="02020400000000000000" pitchFamily="18" charset="-128"/>
                <a:ea typeface="UD デジタル 教科書体 NK-R" panose="02020400000000000000" pitchFamily="18" charset="-128"/>
              </a:rPr>
              <a:t>対して性犯罪を犯した刑期満了者への</a:t>
            </a:r>
            <a:r>
              <a:rPr kumimoji="1" lang="ja-JP" altLang="en-US" sz="1200" dirty="0" smtClean="0">
                <a:latin typeface="UD デジタル 教科書体 NK-R" panose="02020400000000000000" pitchFamily="18" charset="-128"/>
                <a:ea typeface="UD デジタル 教科書体 NK-R" panose="02020400000000000000" pitchFamily="18" charset="-128"/>
              </a:rPr>
              <a:t>社会復帰支援</a:t>
            </a:r>
            <a:r>
              <a:rPr kumimoji="1" lang="ja-JP" altLang="en-US" sz="1200" dirty="0">
                <a:latin typeface="UD デジタル 教科書体 NK-R" panose="02020400000000000000" pitchFamily="18" charset="-128"/>
                <a:ea typeface="UD デジタル 教科書体 NK-R" panose="02020400000000000000" pitchFamily="18" charset="-128"/>
              </a:rPr>
              <a:t>と、警察</a:t>
            </a:r>
            <a:r>
              <a:rPr kumimoji="1" lang="ja-JP" altLang="en-US" sz="1200" dirty="0" smtClean="0">
                <a:latin typeface="UD デジタル 教科書体 NK-R" panose="02020400000000000000" pitchFamily="18" charset="-128"/>
                <a:ea typeface="UD デジタル 教科書体 NK-R" panose="02020400000000000000" pitchFamily="18" charset="-128"/>
              </a:rPr>
              <a:t>における出所後</a:t>
            </a:r>
            <a:r>
              <a:rPr kumimoji="1" lang="ja-JP" altLang="en-US" sz="1200" dirty="0">
                <a:latin typeface="UD デジタル 教科書体 NK-R" panose="02020400000000000000" pitchFamily="18" charset="-128"/>
                <a:ea typeface="UD デジタル 教科書体 NK-R" panose="02020400000000000000" pitchFamily="18" charset="-128"/>
              </a:rPr>
              <a:t>の</a:t>
            </a:r>
            <a:r>
              <a:rPr kumimoji="1" lang="ja-JP" altLang="en-US" sz="1200" dirty="0" smtClean="0">
                <a:latin typeface="UD デジタル 教科書体 NK-R" panose="02020400000000000000" pitchFamily="18" charset="-128"/>
                <a:ea typeface="UD デジタル 教科書体 NK-R" panose="02020400000000000000" pitchFamily="18" charset="-128"/>
              </a:rPr>
              <a:t>継続的</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400"/>
              </a:lnSpc>
            </a:pPr>
            <a:r>
              <a:rPr kumimoji="1" lang="ja-JP" altLang="en-US" sz="1200" dirty="0" smtClean="0">
                <a:latin typeface="UD デジタル 教科書体 NK-R" panose="02020400000000000000" pitchFamily="18" charset="-128"/>
                <a:ea typeface="UD デジタル 教科書体 NK-R" panose="02020400000000000000" pitchFamily="18" charset="-128"/>
              </a:rPr>
              <a:t>　　な</a:t>
            </a:r>
            <a:r>
              <a:rPr kumimoji="1" lang="ja-JP" altLang="en-US" sz="1200" dirty="0">
                <a:latin typeface="UD デジタル 教科書体 NK-R" panose="02020400000000000000" pitchFamily="18" charset="-128"/>
                <a:ea typeface="UD デジタル 教科書体 NK-R" panose="02020400000000000000" pitchFamily="18" charset="-128"/>
              </a:rPr>
              <a:t>所在確認や面談実施</a:t>
            </a:r>
            <a:r>
              <a:rPr kumimoji="1" lang="ja-JP" altLang="en-US" sz="1200" dirty="0" smtClean="0">
                <a:latin typeface="UD デジタル 教科書体 NK-R" panose="02020400000000000000" pitchFamily="18" charset="-128"/>
                <a:ea typeface="UD デジタル 教科書体 NK-R" panose="02020400000000000000" pitchFamily="18" charset="-128"/>
              </a:rPr>
              <a:t>に</a:t>
            </a:r>
            <a:r>
              <a:rPr kumimoji="1" lang="ja-JP" altLang="en-US" sz="1200" dirty="0">
                <a:latin typeface="UD デジタル 教科書体 NK-R" panose="02020400000000000000" pitchFamily="18" charset="-128"/>
                <a:ea typeface="UD デジタル 教科書体 NK-R" panose="02020400000000000000" pitchFamily="18" charset="-128"/>
              </a:rPr>
              <a:t>よる再犯の</a:t>
            </a:r>
            <a:r>
              <a:rPr kumimoji="1" lang="ja-JP" altLang="en-US" sz="1200" dirty="0" smtClean="0">
                <a:latin typeface="UD デジタル 教科書体 NK-R" panose="02020400000000000000" pitchFamily="18" charset="-128"/>
                <a:ea typeface="UD デジタル 教科書体 NK-R" panose="02020400000000000000" pitchFamily="18" charset="-128"/>
              </a:rPr>
              <a:t>防止</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400"/>
              </a:lnSpc>
            </a:pPr>
            <a:r>
              <a:rPr kumimoji="1" lang="ja-JP" altLang="en-US" sz="1200" dirty="0" smtClean="0"/>
              <a:t>☞</a:t>
            </a:r>
            <a:r>
              <a:rPr kumimoji="1" lang="ja-JP" altLang="en-US" sz="1200" dirty="0">
                <a:latin typeface="UD デジタル 教科書体 NK-R" panose="02020400000000000000" pitchFamily="18" charset="-128"/>
                <a:ea typeface="UD デジタル 教科書体 NK-R" panose="02020400000000000000" pitchFamily="18" charset="-128"/>
              </a:rPr>
              <a:t>いわゆる「</a:t>
            </a:r>
            <a:r>
              <a:rPr kumimoji="1" lang="en-US" altLang="ja-JP" sz="1200" dirty="0">
                <a:latin typeface="UD デジタル 教科書体 NK-R" panose="02020400000000000000" pitchFamily="18" charset="-128"/>
                <a:ea typeface="UD デジタル 教科書体 NK-R" panose="02020400000000000000" pitchFamily="18" charset="-128"/>
              </a:rPr>
              <a:t>JK</a:t>
            </a:r>
            <a:r>
              <a:rPr kumimoji="1" lang="ja-JP" altLang="en-US" sz="1200" dirty="0">
                <a:latin typeface="UD デジタル 教科書体 NK-R" panose="02020400000000000000" pitchFamily="18" charset="-128"/>
                <a:ea typeface="UD デジタル 教科書体 NK-R" panose="02020400000000000000" pitchFamily="18" charset="-128"/>
              </a:rPr>
              <a:t>ビジネス」に青少年を従事させること</a:t>
            </a:r>
            <a:r>
              <a:rPr kumimoji="1" lang="ja-JP" altLang="en-US" sz="1200" dirty="0" smtClean="0">
                <a:latin typeface="UD デジタル 教科書体 NK-R" panose="02020400000000000000" pitchFamily="18" charset="-128"/>
                <a:ea typeface="UD デジタル 教科書体 NK-R" panose="02020400000000000000" pitchFamily="18" charset="-128"/>
              </a:rPr>
              <a:t>等及び青少年</a:t>
            </a:r>
            <a:r>
              <a:rPr kumimoji="1" lang="ja-JP" altLang="en-US" sz="1200" dirty="0">
                <a:latin typeface="UD デジタル 教科書体 NK-R" panose="02020400000000000000" pitchFamily="18" charset="-128"/>
                <a:ea typeface="UD デジタル 教科書体 NK-R" panose="02020400000000000000" pitchFamily="18" charset="-128"/>
              </a:rPr>
              <a:t>に対する淫らな性行為</a:t>
            </a:r>
            <a:r>
              <a:rPr kumimoji="1" lang="ja-JP" altLang="en-US" sz="1200" dirty="0" smtClean="0">
                <a:latin typeface="UD デジタル 教科書体 NK-R" panose="02020400000000000000" pitchFamily="18" charset="-128"/>
                <a:ea typeface="UD デジタル 教科書体 NK-R" panose="02020400000000000000" pitchFamily="18" charset="-128"/>
              </a:rPr>
              <a:t>、</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4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わいせつ</a:t>
            </a:r>
            <a:r>
              <a:rPr kumimoji="1" lang="ja-JP" altLang="en-US" sz="1200" dirty="0">
                <a:latin typeface="UD デジタル 教科書体 NK-R" panose="02020400000000000000" pitchFamily="18" charset="-128"/>
                <a:ea typeface="UD デジタル 教科書体 NK-R" panose="02020400000000000000" pitchFamily="18" charset="-128"/>
              </a:rPr>
              <a:t>な</a:t>
            </a:r>
            <a:r>
              <a:rPr kumimoji="1" lang="ja-JP" altLang="en-US" sz="1200" dirty="0" smtClean="0">
                <a:latin typeface="UD デジタル 教科書体 NK-R" panose="02020400000000000000" pitchFamily="18" charset="-128"/>
                <a:ea typeface="UD デジタル 教科書体 NK-R" panose="02020400000000000000" pitchFamily="18" charset="-128"/>
              </a:rPr>
              <a:t>行為の</a:t>
            </a:r>
            <a:r>
              <a:rPr kumimoji="1" lang="ja-JP" altLang="en-US" sz="1200" dirty="0">
                <a:latin typeface="UD デジタル 教科書体 NK-R" panose="02020400000000000000" pitchFamily="18" charset="-128"/>
                <a:ea typeface="UD デジタル 教科書体 NK-R" panose="02020400000000000000" pitchFamily="18" charset="-128"/>
              </a:rPr>
              <a:t>禁止</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400"/>
              </a:lnSpc>
            </a:pPr>
            <a:r>
              <a:rPr kumimoji="1" lang="ja-JP" altLang="en-US" sz="1200" dirty="0" smtClean="0"/>
              <a:t>☞</a:t>
            </a:r>
            <a:r>
              <a:rPr kumimoji="1" lang="ja-JP" altLang="en-US" sz="1200" dirty="0" smtClean="0">
                <a:latin typeface="UD デジタル 教科書体 NK-R" panose="02020400000000000000" pitchFamily="18" charset="-128"/>
                <a:ea typeface="UD デジタル 教科書体 NK-R" panose="02020400000000000000" pitchFamily="18" charset="-128"/>
              </a:rPr>
              <a:t>ストーカー</a:t>
            </a:r>
            <a:r>
              <a:rPr kumimoji="1" lang="ja-JP" altLang="en-US" sz="1200" dirty="0">
                <a:latin typeface="UD デジタル 教科書体 NK-R" panose="02020400000000000000" pitchFamily="18" charset="-128"/>
                <a:ea typeface="UD デジタル 教科書体 NK-R" panose="02020400000000000000" pitchFamily="18" charset="-128"/>
              </a:rPr>
              <a:t>加害者への精神医学的な対処等による再犯の</a:t>
            </a:r>
            <a:r>
              <a:rPr kumimoji="1" lang="ja-JP" altLang="en-US" sz="1200" dirty="0" smtClean="0">
                <a:latin typeface="UD デジタル 教科書体 NK-R" panose="02020400000000000000" pitchFamily="18" charset="-128"/>
                <a:ea typeface="UD デジタル 教科書体 NK-R" panose="02020400000000000000" pitchFamily="18" charset="-128"/>
              </a:rPr>
              <a:t>防止</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414" name="テキスト ボックス 413"/>
          <p:cNvSpPr txBox="1"/>
          <p:nvPr/>
        </p:nvSpPr>
        <p:spPr>
          <a:xfrm>
            <a:off x="7917691" y="7415517"/>
            <a:ext cx="6431194" cy="830997"/>
          </a:xfrm>
          <a:prstGeom prst="rect">
            <a:avLst/>
          </a:prstGeom>
          <a:noFill/>
        </p:spPr>
        <p:txBody>
          <a:bodyPr wrap="square" rtlCol="0">
            <a:spAutoFit/>
          </a:bodyPr>
          <a:lstStyle/>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被害者支援</a:t>
            </a:r>
            <a:r>
              <a:rPr kumimoji="1" lang="en-US" altLang="ja-JP" sz="1200" dirty="0">
                <a:latin typeface="UD デジタル 教科書体 NK-R" panose="02020400000000000000" pitchFamily="18" charset="-128"/>
                <a:ea typeface="UD デジタル 教科書体 NK-R" panose="02020400000000000000" pitchFamily="18" charset="-128"/>
              </a:rPr>
              <a:t>】</a:t>
            </a:r>
          </a:p>
          <a:p>
            <a:r>
              <a:rPr kumimoji="1" lang="ja-JP" altLang="en-US" sz="1200" dirty="0" smtClean="0"/>
              <a:t>☞</a:t>
            </a:r>
            <a:r>
              <a:rPr kumimoji="1" lang="ja-JP" altLang="en-US" sz="1200" dirty="0">
                <a:latin typeface="UD デジタル 教科書体 NK-R" panose="02020400000000000000" pitchFamily="18" charset="-128"/>
                <a:ea typeface="UD デジタル 教科書体 NK-R" panose="02020400000000000000" pitchFamily="18" charset="-128"/>
              </a:rPr>
              <a:t>性暴力救援センター・</a:t>
            </a:r>
            <a:r>
              <a:rPr kumimoji="1" lang="ja-JP" altLang="en-US" sz="1200" dirty="0" smtClean="0">
                <a:latin typeface="UD デジタル 教科書体 NK-R" panose="02020400000000000000" pitchFamily="18" charset="-128"/>
                <a:ea typeface="UD デジタル 教科書体 NK-R" panose="02020400000000000000" pitchFamily="18" charset="-128"/>
              </a:rPr>
              <a:t>大阪 </a:t>
            </a:r>
            <a:r>
              <a:rPr kumimoji="1" lang="en-US" altLang="ja-JP" sz="1200" dirty="0" smtClean="0">
                <a:latin typeface="UD デジタル 教科書体 NK-R" panose="02020400000000000000" pitchFamily="18" charset="-128"/>
                <a:ea typeface="UD デジタル 教科書体 NK-R" panose="02020400000000000000" pitchFamily="18" charset="-128"/>
              </a:rPr>
              <a:t>SACHICO</a:t>
            </a:r>
            <a:r>
              <a:rPr kumimoji="1" lang="ja-JP" altLang="en-US" sz="1200" dirty="0" smtClean="0">
                <a:latin typeface="UD デジタル 教科書体 NK-R" panose="02020400000000000000" pitchFamily="18" charset="-128"/>
                <a:ea typeface="UD デジタル 教科書体 NK-R" panose="02020400000000000000" pitchFamily="18" charset="-128"/>
              </a:rPr>
              <a:t>に</a:t>
            </a:r>
            <a:r>
              <a:rPr kumimoji="1" lang="ja-JP" altLang="en-US" sz="1200" dirty="0">
                <a:latin typeface="UD デジタル 教科書体 NK-R" panose="02020400000000000000" pitchFamily="18" charset="-128"/>
                <a:ea typeface="UD デジタル 教科書体 NK-R" panose="02020400000000000000" pitchFamily="18" charset="-128"/>
              </a:rPr>
              <a:t>よる総合的・包括的</a:t>
            </a:r>
            <a:r>
              <a:rPr kumimoji="1" lang="ja-JP" altLang="en-US" sz="1200" dirty="0" smtClean="0">
                <a:latin typeface="UD デジタル 教科書体 NK-R" panose="02020400000000000000" pitchFamily="18" charset="-128"/>
                <a:ea typeface="UD デジタル 教科書体 NK-R" panose="02020400000000000000" pitchFamily="18" charset="-128"/>
              </a:rPr>
              <a:t>な取組</a:t>
            </a:r>
            <a:r>
              <a:rPr kumimoji="1" lang="ja-JP" altLang="en-US" sz="1200" dirty="0">
                <a:latin typeface="UD デジタル 教科書体 NK-R" panose="02020400000000000000" pitchFamily="18" charset="-128"/>
                <a:ea typeface="UD デジタル 教科書体 NK-R" panose="02020400000000000000" pitchFamily="18" charset="-128"/>
              </a:rPr>
              <a:t>の</a:t>
            </a:r>
            <a:r>
              <a:rPr kumimoji="1" lang="ja-JP" altLang="en-US" sz="1200" dirty="0" smtClean="0">
                <a:latin typeface="UD デジタル 教科書体 NK-R" panose="02020400000000000000" pitchFamily="18" charset="-128"/>
                <a:ea typeface="UD デジタル 教科書体 NK-R" panose="02020400000000000000" pitchFamily="18" charset="-128"/>
              </a:rPr>
              <a:t>支援</a:t>
            </a:r>
            <a:endParaRPr kumimoji="1" lang="en-US" altLang="ja-JP" sz="1200" strike="sngStrike" dirty="0">
              <a:latin typeface="UD デジタル 教科書体 NK-R" panose="02020400000000000000" pitchFamily="18" charset="-128"/>
              <a:ea typeface="UD デジタル 教科書体 NK-R" panose="02020400000000000000" pitchFamily="18" charset="-128"/>
            </a:endParaRPr>
          </a:p>
          <a:p>
            <a:r>
              <a:rPr kumimoji="1" lang="ja-JP" altLang="en-US" sz="1200" dirty="0" smtClean="0"/>
              <a:t>☞</a:t>
            </a:r>
            <a:r>
              <a:rPr kumimoji="1" lang="ja-JP" altLang="en-US" sz="1200" dirty="0">
                <a:latin typeface="UD デジタル 教科書体 NK-R" panose="02020400000000000000" pitchFamily="18" charset="-128"/>
                <a:ea typeface="UD デジタル 教科書体 NK-R" panose="02020400000000000000" pitchFamily="18" charset="-128"/>
              </a:rPr>
              <a:t>児童買春・児童ポルノ法違反等の被害者に対する継続的な支援の実施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t>☞ </a:t>
            </a:r>
            <a:r>
              <a:rPr kumimoji="1" lang="en-US" altLang="ja-JP" sz="1200" dirty="0">
                <a:latin typeface="UD デジタル 教科書体 NK-R" panose="02020400000000000000" pitchFamily="18" charset="-128"/>
                <a:ea typeface="UD デジタル 教科書体 NK-R" panose="02020400000000000000" pitchFamily="18" charset="-128"/>
              </a:rPr>
              <a:t>DV</a:t>
            </a:r>
            <a:r>
              <a:rPr kumimoji="1" lang="ja-JP" altLang="en-US" sz="1200" dirty="0">
                <a:latin typeface="UD デジタル 教科書体 NK-R" panose="02020400000000000000" pitchFamily="18" charset="-128"/>
                <a:ea typeface="UD デジタル 教科書体 NK-R" panose="02020400000000000000" pitchFamily="18" charset="-128"/>
              </a:rPr>
              <a:t>被害者への相談、保護から自立支援までの包括的な支援の実施</a:t>
            </a:r>
            <a:endParaRPr kumimoji="1" lang="ja-JP" altLang="en-US" sz="13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6363565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TotalTime>
  <Words>1166</Words>
  <Application>Microsoft Office PowerPoint</Application>
  <PresentationFormat>ユーザー設定</PresentationFormat>
  <Paragraphs>75</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UD Digi Kyokasho NP-B</vt:lpstr>
      <vt:lpstr>UD デジタル 教科書体 NK-B</vt:lpstr>
      <vt:lpstr>UD デジタル 教科書体 NK-R</vt:lpstr>
      <vt:lpstr>UD デジタル 教科書体 NP-B</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祐樹</dc:creator>
  <cp:lastModifiedBy>萱野　明子</cp:lastModifiedBy>
  <cp:revision>9</cp:revision>
  <cp:lastPrinted>2021-11-25T00:43:53Z</cp:lastPrinted>
  <dcterms:created xsi:type="dcterms:W3CDTF">2021-11-24T05:45:56Z</dcterms:created>
  <dcterms:modified xsi:type="dcterms:W3CDTF">2021-12-09T06:59:28Z</dcterms:modified>
</cp:coreProperties>
</file>