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09" autoAdjust="0"/>
    <p:restoredTop sz="94660"/>
  </p:normalViewPr>
  <p:slideViewPr>
    <p:cSldViewPr snapToGrid="0">
      <p:cViewPr>
        <p:scale>
          <a:sx n="200" d="100"/>
          <a:sy n="200" d="100"/>
        </p:scale>
        <p:origin x="-2754" y="-39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79D805A-6C6D-4D1F-967E-B8764A909836}" type="datetimeFigureOut">
              <a:rPr kumimoji="1" lang="ja-JP" altLang="en-US" smtClean="0"/>
              <a:t>2021/11/12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728937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79D805A-6C6D-4D1F-967E-B8764A909836}" type="datetimeFigureOut">
              <a:rPr kumimoji="1" lang="ja-JP" altLang="en-US" smtClean="0"/>
              <a:t>2021/11/12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2511784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79D805A-6C6D-4D1F-967E-B8764A909836}" type="datetimeFigureOut">
              <a:rPr kumimoji="1" lang="ja-JP" altLang="en-US" smtClean="0"/>
              <a:t>2021/11/12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4139772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79D805A-6C6D-4D1F-967E-B8764A909836}" type="datetimeFigureOut">
              <a:rPr kumimoji="1" lang="ja-JP" altLang="en-US" smtClean="0"/>
              <a:t>2021/11/12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3944823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79D805A-6C6D-4D1F-967E-B8764A909836}" type="datetimeFigureOut">
              <a:rPr kumimoji="1" lang="ja-JP" altLang="en-US" smtClean="0"/>
              <a:t>2021/11/12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3317524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79D805A-6C6D-4D1F-967E-B8764A909836}" type="datetimeFigureOut">
              <a:rPr kumimoji="1" lang="ja-JP" altLang="en-US" smtClean="0"/>
              <a:t>2021/11/12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3119149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79D805A-6C6D-4D1F-967E-B8764A909836}" type="datetimeFigureOut">
              <a:rPr kumimoji="1" lang="ja-JP" altLang="en-US" smtClean="0"/>
              <a:t>2021/11/12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2293432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79D805A-6C6D-4D1F-967E-B8764A909836}" type="datetimeFigureOut">
              <a:rPr kumimoji="1" lang="ja-JP" altLang="en-US" smtClean="0"/>
              <a:t>2021/11/12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4039978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9D805A-6C6D-4D1F-967E-B8764A909836}" type="datetimeFigureOut">
              <a:rPr kumimoji="1" lang="ja-JP" altLang="en-US" smtClean="0"/>
              <a:t>2021/11/12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2421073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79D805A-6C6D-4D1F-967E-B8764A909836}" type="datetimeFigureOut">
              <a:rPr kumimoji="1" lang="ja-JP" altLang="en-US" smtClean="0"/>
              <a:t>2021/11/12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104982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79D805A-6C6D-4D1F-967E-B8764A909836}" type="datetimeFigureOut">
              <a:rPr kumimoji="1" lang="ja-JP" altLang="en-US" smtClean="0"/>
              <a:t>2021/11/12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49624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9D805A-6C6D-4D1F-967E-B8764A909836}" type="datetimeFigureOut">
              <a:rPr kumimoji="1" lang="ja-JP" altLang="en-US" smtClean="0"/>
              <a:t>2021/11/12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E4002C-B8E6-4BE3-81E1-9CE71ADF4073}" type="slidenum">
              <a:rPr kumimoji="1" lang="ja-JP" altLang="en-US" smtClean="0"/>
              <a:t>‹#›</a:t>
            </a:fld>
            <a:endParaRPr kumimoji="1" lang="ja-JP" altLang="en-US"/>
          </a:p>
        </p:txBody>
      </p:sp>
    </p:spTree>
    <p:extLst>
      <p:ext uri="{BB962C8B-B14F-4D97-AF65-F5344CB8AC3E}">
        <p14:creationId xmlns:p14="http://schemas.microsoft.com/office/powerpoint/2010/main" val="20321812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257921" y="122073"/>
            <a:ext cx="9432000" cy="324000"/>
          </a:xfrm>
        </p:spPr>
        <p:style>
          <a:lnRef idx="0">
            <a:scrgbClr r="0" g="0" b="0"/>
          </a:lnRef>
          <a:fillRef idx="1001">
            <a:schemeClr val="lt2"/>
          </a:fillRef>
          <a:effectRef idx="0">
            <a:scrgbClr r="0" g="0" b="0"/>
          </a:effectRef>
          <a:fontRef idx="major"/>
        </p:style>
        <p:txBody>
          <a:bodyPr>
            <a:noAutofit/>
          </a:bodyPr>
          <a:lstStyle/>
          <a:p>
            <a:pPr>
              <a:lnSpc>
                <a:spcPts val="500"/>
              </a:lnSpc>
            </a:pPr>
            <a:endParaRPr lang="en-US" altLang="ja-JP" sz="1250" b="1" dirty="0">
              <a:latin typeface="UD デジタル 教科書体 NK-R" panose="02020400000000000000" pitchFamily="18" charset="-128"/>
              <a:ea typeface="UD デジタル 教科書体 NK-R" panose="02020400000000000000" pitchFamily="18" charset="-128"/>
            </a:endParaRPr>
          </a:p>
          <a:p>
            <a:pPr>
              <a:lnSpc>
                <a:spcPts val="400"/>
              </a:lnSpc>
            </a:pPr>
            <a:r>
              <a:rPr lang="ja-JP" altLang="en-US" sz="1250" b="1" dirty="0">
                <a:latin typeface="UD デジタル 教科書体 NK-R" panose="02020400000000000000" pitchFamily="18" charset="-128"/>
                <a:ea typeface="UD デジタル 教科書体 NK-R" panose="02020400000000000000" pitchFamily="18" charset="-128"/>
              </a:rPr>
              <a:t>大阪府における配偶者等からの暴力の防止及び被害者の保護等に関する基本計画の策定に関する基本的な考え方について（答申）の概要</a:t>
            </a:r>
          </a:p>
        </p:txBody>
      </p:sp>
      <p:graphicFrame>
        <p:nvGraphicFramePr>
          <p:cNvPr id="5" name="表 4"/>
          <p:cNvGraphicFramePr>
            <a:graphicFrameLocks noGrp="1"/>
          </p:cNvGraphicFramePr>
          <p:nvPr>
            <p:extLst>
              <p:ext uri="{D42A27DB-BD31-4B8C-83A1-F6EECF244321}">
                <p14:modId xmlns:p14="http://schemas.microsoft.com/office/powerpoint/2010/main" val="682135479"/>
              </p:ext>
            </p:extLst>
          </p:nvPr>
        </p:nvGraphicFramePr>
        <p:xfrm>
          <a:off x="3149239" y="1732661"/>
          <a:ext cx="6553561" cy="5026787"/>
        </p:xfrm>
        <a:graphic>
          <a:graphicData uri="http://schemas.openxmlformats.org/drawingml/2006/table">
            <a:tbl>
              <a:tblPr firstRow="1" bandRow="1">
                <a:tableStyleId>{5C22544A-7EE6-4342-B048-85BDC9FD1C3A}</a:tableStyleId>
              </a:tblPr>
              <a:tblGrid>
                <a:gridCol w="1377937">
                  <a:extLst>
                    <a:ext uri="{9D8B030D-6E8A-4147-A177-3AD203B41FA5}">
                      <a16:colId xmlns:a16="http://schemas.microsoft.com/office/drawing/2014/main" val="46730103"/>
                    </a:ext>
                  </a:extLst>
                </a:gridCol>
                <a:gridCol w="1809317">
                  <a:extLst>
                    <a:ext uri="{9D8B030D-6E8A-4147-A177-3AD203B41FA5}">
                      <a16:colId xmlns:a16="http://schemas.microsoft.com/office/drawing/2014/main" val="4019834151"/>
                    </a:ext>
                  </a:extLst>
                </a:gridCol>
                <a:gridCol w="3366307">
                  <a:extLst>
                    <a:ext uri="{9D8B030D-6E8A-4147-A177-3AD203B41FA5}">
                      <a16:colId xmlns:a16="http://schemas.microsoft.com/office/drawing/2014/main" val="3977701920"/>
                    </a:ext>
                  </a:extLst>
                </a:gridCol>
              </a:tblGrid>
              <a:tr h="210439">
                <a:tc>
                  <a:txBody>
                    <a:bodyPr/>
                    <a:lstStyle/>
                    <a:p>
                      <a:pPr algn="ctr">
                        <a:lnSpc>
                          <a:spcPts val="500"/>
                        </a:lnSpc>
                      </a:pPr>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algn="ctr">
                        <a:lnSpc>
                          <a:spcPts val="500"/>
                        </a:lnSpc>
                      </a:pP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基本方針</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500"/>
                        </a:lnSpc>
                      </a:pPr>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algn="ctr">
                        <a:lnSpc>
                          <a:spcPts val="500"/>
                        </a:lnSpc>
                      </a:pP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施策体系</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500"/>
                        </a:lnSpc>
                      </a:pPr>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algn="ctr">
                        <a:lnSpc>
                          <a:spcPts val="500"/>
                        </a:lnSpc>
                      </a:pP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要旨</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28090022"/>
                  </a:ext>
                </a:extLst>
              </a:tr>
              <a:tr h="404098">
                <a:tc>
                  <a:txBody>
                    <a:bodyPr/>
                    <a:lstStyle/>
                    <a:p>
                      <a:pPr marL="0" marR="0" lvl="0" indent="0" algn="l" defTabSz="914400" rtl="0" eaLnBrk="1" fontAlgn="auto" latinLnBrk="0" hangingPunct="1">
                        <a:lnSpc>
                          <a:spcPts val="1400"/>
                        </a:lnSpc>
                        <a:spcBef>
                          <a:spcPts val="1200"/>
                        </a:spcBef>
                        <a:spcAft>
                          <a:spcPts val="0"/>
                        </a:spcAft>
                        <a:buClrTx/>
                        <a:buSzTx/>
                        <a:buFontTx/>
                        <a:buNone/>
                        <a:tabLst/>
                        <a:defRPr/>
                      </a:pPr>
                      <a:r>
                        <a:rPr kumimoji="1" lang="ja-JP" altLang="en-US" sz="12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１　</a:t>
                      </a:r>
                      <a:r>
                        <a:rPr kumimoji="1" lang="en-US" altLang="ja-JP" sz="1200" b="1" u="none"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rPr>
                        <a:t>DV</a:t>
                      </a:r>
                      <a:r>
                        <a:rPr kumimoji="1" lang="ja-JP" altLang="en-US" sz="12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を許さない</a:t>
                      </a:r>
                      <a:endParaRPr kumimoji="1" lang="en-US" altLang="ja-JP" sz="12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en-US" sz="1200" b="1"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rPr>
                        <a:t>府民</a:t>
                      </a:r>
                      <a:r>
                        <a:rPr kumimoji="1" lang="ja-JP" altLang="en-US" sz="12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意識の醸成</a:t>
                      </a:r>
                      <a:endParaRPr kumimoji="1" lang="ja-JP" altLang="ja-JP" sz="12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ja-JP" sz="800" b="1"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rPr>
                        <a:t>（</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１）</a:t>
                      </a:r>
                      <a:r>
                        <a:rPr kumimoji="1" lang="en-US" altLang="ja-JP" sz="800" b="1" u="none"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DV</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の防止に関する啓発</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500"/>
                        </a:lnSpc>
                      </a:pPr>
                      <a:endParaRPr kumimoji="1" lang="en-US" altLang="ja-JP" sz="80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800" dirty="0" smtClean="0">
                          <a:solidFill>
                            <a:schemeClr val="tx1"/>
                          </a:solidFill>
                          <a:latin typeface="UD デジタル 教科書体 NK-R" panose="02020400000000000000" pitchFamily="18" charset="-128"/>
                          <a:ea typeface="UD デジタル 教科書体 NK-R" panose="02020400000000000000" pitchFamily="18" charset="-128"/>
                        </a:rPr>
                        <a:t>性別役割分担意識の解消、</a:t>
                      </a:r>
                      <a:r>
                        <a:rPr kumimoji="1" lang="en-US" altLang="ja-JP" sz="800" dirty="0" smtClean="0">
                          <a:solidFill>
                            <a:schemeClr val="tx1"/>
                          </a:solidFill>
                          <a:latin typeface="UD デジタル 教科書体 NK-R" panose="02020400000000000000" pitchFamily="18" charset="-128"/>
                          <a:ea typeface="UD デジタル 教科書体 NK-R" panose="02020400000000000000" pitchFamily="18" charset="-128"/>
                        </a:rPr>
                        <a:t>DV</a:t>
                      </a:r>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の理解促進に向けた啓発の強化</a:t>
                      </a:r>
                      <a:r>
                        <a:rPr kumimoji="1" lang="ja-JP" altLang="en-US" sz="800" dirty="0" smtClean="0">
                          <a:solidFill>
                            <a:schemeClr val="tx1"/>
                          </a:solidFill>
                          <a:latin typeface="UD デジタル 教科書体 NK-R" panose="02020400000000000000" pitchFamily="18" charset="-128"/>
                          <a:ea typeface="UD デジタル 教科書体 NK-R" panose="02020400000000000000" pitchFamily="18" charset="-128"/>
                        </a:rPr>
                        <a:t>、医療、教育・保育、福祉関係者</a:t>
                      </a:r>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への理解促進を通じた被害の早期発見や通報、保護</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88412254"/>
                  </a:ext>
                </a:extLst>
              </a:tr>
              <a:tr h="324612">
                <a:tc rowSpan="3">
                  <a:txBody>
                    <a:bodyPr/>
                    <a:lstStyle/>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12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DbPlain" startAt="2"/>
                        <a:tabLst/>
                        <a:defRPr/>
                      </a:pPr>
                      <a:r>
                        <a:rPr kumimoji="1" lang="ja-JP" altLang="ja-JP" sz="12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安心して相談できる体制の充実</a:t>
                      </a:r>
                      <a:endParaRPr kumimoji="1" lang="ja-JP" altLang="ja-JP" sz="1200"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endPar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（１）</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府</a:t>
                      </a:r>
                      <a:r>
                        <a:rPr kumimoji="1" lang="ja-JP" altLang="en-US"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配偶者暴力相談</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支援</a:t>
                      </a:r>
                      <a:r>
                        <a:rPr kumimoji="1" lang="en-US"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センター・</a:t>
                      </a:r>
                      <a:endParaRPr kumimoji="1" lang="en-US"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en-US" sz="800" b="1" kern="1200" baseline="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警察における相談体制</a:t>
                      </a:r>
                      <a:r>
                        <a:rPr kumimoji="1" lang="ja-JP" altLang="en-US" sz="800" b="1" u="sng"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の充実</a:t>
                      </a:r>
                      <a:endParaRPr kumimoji="1" lang="ja-JP" altLang="en-US" sz="800" u="sng"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相談件数の増加、内容の複雑化に対応するため、相談機能の充実・強化、関係機関の連携の</a:t>
                      </a:r>
                      <a:r>
                        <a:rPr kumimoji="1" lang="ja-JP" altLang="en-US" sz="800" dirty="0" smtClean="0">
                          <a:solidFill>
                            <a:schemeClr val="tx1"/>
                          </a:solidFill>
                          <a:latin typeface="UD デジタル 教科書体 NK-R" panose="02020400000000000000" pitchFamily="18" charset="-128"/>
                          <a:ea typeface="UD デジタル 教科書体 NK-R" panose="02020400000000000000" pitchFamily="18" charset="-128"/>
                        </a:rPr>
                        <a:t>強化、相談窓口の周知と利用促進</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96704340"/>
                  </a:ext>
                </a:extLst>
              </a:tr>
              <a:tr h="196596">
                <a:tc vMerge="1">
                  <a:txBody>
                    <a:bodyPr/>
                    <a:lstStyle/>
                    <a:p>
                      <a:endParaRPr kumimoji="1" lang="ja-JP" altLang="en-US" sz="1000" dirty="0">
                        <a:solidFill>
                          <a:schemeClr val="tx1"/>
                        </a:solidFill>
                        <a:latin typeface="HGSｺﾞｼｯｸM" panose="020B0600000000000000" pitchFamily="50" charset="-128"/>
                        <a:ea typeface="HGS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（２）</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市町村における相談体制</a:t>
                      </a:r>
                      <a:r>
                        <a:rPr kumimoji="1" lang="ja-JP" altLang="en-US" sz="800" b="1" u="sng"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の充実</a:t>
                      </a:r>
                      <a:endParaRPr kumimoji="1" lang="ja-JP" altLang="en-US" sz="800" u="sng"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200"/>
                        </a:lnSpc>
                      </a:pPr>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市町村の相談窓口の設置促進、人材の育成と資質向上</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63386744"/>
                  </a:ext>
                </a:extLst>
              </a:tr>
              <a:tr h="250190">
                <a:tc vMerge="1">
                  <a:txBody>
                    <a:bodyPr/>
                    <a:lstStyle/>
                    <a:p>
                      <a:endParaRPr kumimoji="1" lang="ja-JP" altLang="en-US" sz="1000" dirty="0">
                        <a:solidFill>
                          <a:schemeClr val="tx1"/>
                        </a:solidFill>
                        <a:latin typeface="HGSｺﾞｼｯｸM" panose="020B0600000000000000" pitchFamily="50" charset="-128"/>
                        <a:ea typeface="HGS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（３）</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被害者の状況に配慮した相談</a:t>
                      </a:r>
                      <a:endParaRPr kumimoji="1" lang="en-US"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機能の充実</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外国人、障がい者、高齢者、性的マイノリティ、男性等に対する支援、男性相談のより一層の周知</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23772523"/>
                  </a:ext>
                </a:extLst>
              </a:tr>
              <a:tr h="324612">
                <a:tc rowSpan="2">
                  <a:txBody>
                    <a:bodyPr/>
                    <a:lstStyle/>
                    <a:p>
                      <a:pPr marL="228600" marR="0" lvl="0" indent="-228600" algn="l" defTabSz="914400" rtl="0" eaLnBrk="1" fontAlgn="auto" latinLnBrk="0" hangingPunct="1">
                        <a:lnSpc>
                          <a:spcPts val="1600"/>
                        </a:lnSpc>
                        <a:spcBef>
                          <a:spcPts val="0"/>
                        </a:spcBef>
                        <a:spcAft>
                          <a:spcPts val="0"/>
                        </a:spcAft>
                        <a:buClrTx/>
                        <a:buSzTx/>
                        <a:buFontTx/>
                        <a:buAutoNum type="arabicDbPlain" startAt="3"/>
                        <a:tabLst/>
                        <a:defRPr/>
                      </a:pPr>
                      <a:r>
                        <a:rPr kumimoji="1" lang="ja-JP" altLang="ja-JP" sz="12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緊急かつ安全な保護の実施</a:t>
                      </a:r>
                      <a:endPar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700"/>
                        </a:lnSpc>
                        <a:spcBef>
                          <a:spcPts val="0"/>
                        </a:spcBef>
                        <a:spcAft>
                          <a:spcPts val="0"/>
                        </a:spcAft>
                        <a:buClrTx/>
                        <a:buSzTx/>
                        <a:buFontTx/>
                        <a:buNone/>
                        <a:tabLst/>
                        <a:defRPr/>
                      </a:pPr>
                      <a:endParaRPr kumimoji="1" lang="en-US"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（１）</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一時保護に係る体制の充実</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多様化する支援ニーズに応じた一時保護の在り方の検討、様々な配慮を必要とする被害者への適切な保護</a:t>
                      </a:r>
                      <a:r>
                        <a:rPr kumimoji="1" lang="ja-JP" altLang="en-US" sz="800">
                          <a:solidFill>
                            <a:schemeClr val="tx1"/>
                          </a:solidFill>
                          <a:latin typeface="UD デジタル 教科書体 NK-R" panose="02020400000000000000" pitchFamily="18" charset="-128"/>
                          <a:ea typeface="UD デジタル 教科書体 NK-R" panose="02020400000000000000" pitchFamily="18" charset="-128"/>
                        </a:rPr>
                        <a:t>の</a:t>
                      </a:r>
                      <a:r>
                        <a:rPr kumimoji="1" lang="ja-JP" altLang="en-US" sz="800" smtClean="0">
                          <a:solidFill>
                            <a:schemeClr val="tx1"/>
                          </a:solidFill>
                          <a:latin typeface="UD デジタル 教科書体 NK-R" panose="02020400000000000000" pitchFamily="18" charset="-128"/>
                          <a:ea typeface="UD デジタル 教科書体 NK-R" panose="02020400000000000000" pitchFamily="18" charset="-128"/>
                        </a:rPr>
                        <a:t>実施、都道府県間の広域的な連携</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7848637"/>
                  </a:ext>
                </a:extLst>
              </a:tr>
              <a:tr h="221055">
                <a:tc vMerge="1">
                  <a:txBody>
                    <a:bodyPr/>
                    <a:lstStyle/>
                    <a:p>
                      <a:endParaRPr kumimoji="1" lang="ja-JP" altLang="en-US" sz="1000" dirty="0">
                        <a:solidFill>
                          <a:schemeClr val="tx1"/>
                        </a:solidFill>
                        <a:latin typeface="HGSｺﾞｼｯｸM" panose="020B0600000000000000" pitchFamily="50" charset="-128"/>
                        <a:ea typeface="HGS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（２）</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保護命令への対応</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100"/>
                        </a:lnSpc>
                      </a:pPr>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警察等と連携した被害者の安全確保</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69854787"/>
                  </a:ext>
                </a:extLst>
              </a:tr>
              <a:tr h="434011">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en-US" altLang="ja-JP" sz="12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4</a:t>
                      </a:r>
                      <a:r>
                        <a:rPr kumimoji="1" lang="ja-JP" altLang="en-US" sz="12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2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自立への支援の</a:t>
                      </a:r>
                      <a:endParaRPr kumimoji="1" lang="en-US" altLang="ja-JP" sz="12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2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充実</a:t>
                      </a:r>
                      <a:endPar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800" b="1"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（１）継続的な自立支援の実施</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600"/>
                        </a:lnSpc>
                      </a:pPr>
                      <a:endParaRPr kumimoji="1" lang="en-US" altLang="ja-JP" sz="8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生活に関する支援や就業の促進、住宅の確保、同伴児童の通学等の自立へ向けた支援、心身のダメージからの回復</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97657412"/>
                  </a:ext>
                </a:extLst>
              </a:tr>
              <a:tr h="213777">
                <a:tc rowSpan="3">
                  <a:txBody>
                    <a:bodyPr/>
                    <a:lstStyle/>
                    <a:p>
                      <a:pPr marL="0" marR="0" lvl="0" indent="0" algn="l" defTabSz="914400" rtl="0" eaLnBrk="1" fontAlgn="auto" latinLnBrk="0" hangingPunct="1">
                        <a:lnSpc>
                          <a:spcPts val="1900"/>
                        </a:lnSpc>
                        <a:spcBef>
                          <a:spcPts val="0"/>
                        </a:spcBef>
                        <a:spcAft>
                          <a:spcPts val="0"/>
                        </a:spcAft>
                        <a:buClrTx/>
                        <a:buSzTx/>
                        <a:buFontTx/>
                        <a:buNone/>
                        <a:tabLst/>
                        <a:defRPr/>
                      </a:pPr>
                      <a:endParaRPr kumimoji="1" lang="en-US" altLang="ja-JP" sz="1200" b="1" u="sng"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５ </a:t>
                      </a:r>
                      <a:r>
                        <a:rPr kumimoji="1" lang="ja-JP" altLang="ja-JP" sz="1200" b="1" u="sng"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子ども</a:t>
                      </a:r>
                      <a:r>
                        <a:rPr kumimoji="1" lang="ja-JP" altLang="ja-JP" sz="1200" b="1" u="sng"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の安全</a:t>
                      </a:r>
                      <a:r>
                        <a:rPr kumimoji="1" lang="ja-JP" altLang="ja-JP" sz="1200" b="1" u="sng"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a:t>
                      </a:r>
                      <a:endParaRPr kumimoji="1" lang="en-US" altLang="ja-JP" sz="1200" b="1" u="sng"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200" b="1" u="sng"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安心</a:t>
                      </a:r>
                      <a:r>
                        <a:rPr kumimoji="1" lang="ja-JP" altLang="ja-JP" sz="1200" b="1" u="sng"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の</a:t>
                      </a:r>
                      <a:r>
                        <a:rPr kumimoji="1" lang="ja-JP" altLang="ja-JP" sz="1200" b="1" u="sng"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確保</a:t>
                      </a:r>
                      <a:r>
                        <a:rPr kumimoji="1" lang="ja-JP" altLang="en-US" sz="1200" b="1" u="sng"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と</a:t>
                      </a:r>
                      <a:endParaRPr kumimoji="1" lang="en-US" altLang="ja-JP" sz="1200" b="1" u="sng"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u="none"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en-US" sz="1200" b="1" u="sng"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支援体制の充実</a:t>
                      </a:r>
                      <a:r>
                        <a:rPr kumimoji="1" lang="ja-JP" altLang="en-US" sz="1200" b="1" u="sng" kern="1200" dirty="0" smtClean="0">
                          <a:solidFill>
                            <a:srgbClr val="FF0000"/>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en-US" sz="1200" b="1" u="sng"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rPr>
                        <a:t>　</a:t>
                      </a:r>
                      <a:endPar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800" b="1" u="sng"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a:t>
                      </a:r>
                      <a:r>
                        <a:rPr kumimoji="1" lang="ja-JP" altLang="ja-JP" sz="800" b="1" u="sng" kern="1200" dirty="0">
                          <a:solidFill>
                            <a:schemeClr val="tx1"/>
                          </a:solidFill>
                          <a:effectLst/>
                          <a:latin typeface="UD デジタル 教科書体 NK-R" panose="02020400000000000000" pitchFamily="18" charset="-128"/>
                          <a:ea typeface="UD デジタル 教科書体 NK-R" panose="02020400000000000000" pitchFamily="18" charset="-128"/>
                          <a:cs typeface="+mn-cs"/>
                        </a:rPr>
                        <a:t>１）子どもの</a:t>
                      </a:r>
                      <a:r>
                        <a:rPr kumimoji="1" lang="ja-JP" altLang="ja-JP" sz="800" b="1" u="sng"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安全</a:t>
                      </a:r>
                      <a:r>
                        <a:rPr kumimoji="1" lang="ja-JP" altLang="en-US" sz="800" b="1" u="sng"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・安心の</a:t>
                      </a:r>
                      <a:r>
                        <a:rPr kumimoji="1" lang="ja-JP" altLang="ja-JP" sz="800" b="1" u="sng" kern="1200" dirty="0" smtClean="0">
                          <a:solidFill>
                            <a:schemeClr val="tx1"/>
                          </a:solidFill>
                          <a:effectLst/>
                          <a:latin typeface="UD デジタル 教科書体 NK-R" panose="02020400000000000000" pitchFamily="18" charset="-128"/>
                          <a:ea typeface="UD デジタル 教科書体 NK-R" panose="02020400000000000000" pitchFamily="18" charset="-128"/>
                          <a:cs typeface="+mn-cs"/>
                        </a:rPr>
                        <a:t>確保</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UD デジタル 教科書体 NK-R" panose="02020400000000000000" pitchFamily="18" charset="-128"/>
                          <a:ea typeface="UD デジタル 教科書体 NK-R" panose="02020400000000000000" pitchFamily="18" charset="-128"/>
                        </a:rPr>
                        <a:t>医療、教育・保育、福祉関係者への理解促進を通じた</a:t>
                      </a:r>
                      <a:r>
                        <a:rPr kumimoji="1" lang="en-US" altLang="ja-JP" sz="800" dirty="0" smtClean="0">
                          <a:solidFill>
                            <a:schemeClr val="tx1"/>
                          </a:solidFill>
                          <a:latin typeface="UD デジタル 教科書体 NK-R" panose="02020400000000000000" pitchFamily="18" charset="-128"/>
                          <a:ea typeface="UD デジタル 教科書体 NK-R" panose="02020400000000000000" pitchFamily="18" charset="-128"/>
                        </a:rPr>
                        <a:t>DV</a:t>
                      </a:r>
                      <a:r>
                        <a:rPr kumimoji="1" lang="ja-JP" altLang="en-US" sz="800" dirty="0" smtClean="0">
                          <a:solidFill>
                            <a:schemeClr val="tx1"/>
                          </a:solidFill>
                          <a:latin typeface="UD デジタル 教科書体 NK-R" panose="02020400000000000000" pitchFamily="18" charset="-128"/>
                          <a:ea typeface="UD デジタル 教科書体 NK-R" panose="02020400000000000000" pitchFamily="18" charset="-128"/>
                        </a:rPr>
                        <a:t>被害者やその子どもの被害の早期発見や通報、保護（再掲）</a:t>
                      </a:r>
                      <a:endParaRPr kumimoji="1" lang="en-US" altLang="ja-JP"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6879228"/>
                  </a:ext>
                </a:extLst>
              </a:tr>
              <a:tr h="452628">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u="sng"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1" u="sng" dirty="0" smtClean="0">
                          <a:solidFill>
                            <a:schemeClr val="tx1"/>
                          </a:solidFill>
                          <a:latin typeface="UD デジタル 教科書体 NK-R" panose="02020400000000000000" pitchFamily="18" charset="-128"/>
                          <a:ea typeface="UD デジタル 教科書体 NK-R" panose="02020400000000000000" pitchFamily="18" charset="-128"/>
                        </a:rPr>
                        <a:t>（２）子どもに対する支援体制の充実</a:t>
                      </a:r>
                      <a:endParaRPr kumimoji="1" lang="ja-JP" altLang="en-US" sz="800" b="1" u="sng"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UD デジタル 教科書体 NK-R" panose="02020400000000000000" pitchFamily="18" charset="-128"/>
                          <a:ea typeface="UD デジタル 教科書体 NK-R" panose="02020400000000000000" pitchFamily="18" charset="-128"/>
                        </a:rPr>
                        <a:t>児童虐待対応機関との連携強化、</a:t>
                      </a:r>
                      <a:r>
                        <a:rPr kumimoji="1" lang="en-US" altLang="ja-JP" sz="800" dirty="0" smtClean="0">
                          <a:solidFill>
                            <a:schemeClr val="tx1"/>
                          </a:solidFill>
                          <a:latin typeface="UD デジタル 教科書体 NK-R" panose="02020400000000000000" pitchFamily="18" charset="-128"/>
                          <a:ea typeface="UD デジタル 教科書体 NK-R" panose="02020400000000000000" pitchFamily="18" charset="-128"/>
                        </a:rPr>
                        <a:t>DV</a:t>
                      </a:r>
                      <a:r>
                        <a:rPr kumimoji="1" lang="ja-JP" altLang="en-US" sz="800" dirty="0" smtClean="0">
                          <a:solidFill>
                            <a:schemeClr val="tx1"/>
                          </a:solidFill>
                          <a:latin typeface="UD デジタル 教科書体 NK-R" panose="02020400000000000000" pitchFamily="18" charset="-128"/>
                          <a:ea typeface="UD デジタル 教科書体 NK-R" panose="02020400000000000000" pitchFamily="18" charset="-128"/>
                        </a:rPr>
                        <a:t>支援部門と児童担当部門の相互理解促進による</a:t>
                      </a:r>
                      <a:r>
                        <a:rPr kumimoji="1" lang="en-US" altLang="ja-JP" sz="800" dirty="0" smtClean="0">
                          <a:solidFill>
                            <a:schemeClr val="tx1"/>
                          </a:solidFill>
                          <a:latin typeface="UD デジタル 教科書体 NK-R" panose="02020400000000000000" pitchFamily="18" charset="-128"/>
                          <a:ea typeface="UD デジタル 教科書体 NK-R" panose="02020400000000000000" pitchFamily="18" charset="-128"/>
                        </a:rPr>
                        <a:t>DV</a:t>
                      </a:r>
                      <a:r>
                        <a:rPr kumimoji="1" lang="ja-JP" altLang="en-US" sz="800" dirty="0" smtClean="0">
                          <a:solidFill>
                            <a:schemeClr val="tx1"/>
                          </a:solidFill>
                          <a:latin typeface="UD デジタル 教科書体 NK-R" panose="02020400000000000000" pitchFamily="18" charset="-128"/>
                          <a:ea typeface="UD デジタル 教科書体 NK-R" panose="02020400000000000000" pitchFamily="18" charset="-128"/>
                        </a:rPr>
                        <a:t>被害者と子どもへの包括的な支援、一時保護に同伴する子どもへの心理的ケア、学習支援等。一時保護後の生活における学校、地域での中長期的観点からの支援</a:t>
                      </a:r>
                      <a:endParaRPr kumimoji="1" lang="en-US" altLang="ja-JP"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33439347"/>
                  </a:ext>
                </a:extLst>
              </a:tr>
              <a:tr h="318262">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1" u="sng" dirty="0" smtClean="0">
                          <a:solidFill>
                            <a:schemeClr val="tx1"/>
                          </a:solidFill>
                          <a:latin typeface="UD デジタル 教科書体 NK-R" panose="02020400000000000000" pitchFamily="18" charset="-128"/>
                          <a:ea typeface="UD デジタル 教科書体 NK-R" panose="02020400000000000000" pitchFamily="18" charset="-128"/>
                        </a:rPr>
                        <a:t>（３）暴力の未然防止の観点からの</a:t>
                      </a:r>
                      <a:endParaRPr kumimoji="1" lang="en-US" altLang="ja-JP" sz="800" b="1" u="sng"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1" u="none" dirty="0" smtClean="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800" b="1" u="sng" dirty="0" smtClean="0">
                          <a:solidFill>
                            <a:schemeClr val="tx1"/>
                          </a:solidFill>
                          <a:latin typeface="UD デジタル 教科書体 NK-R" panose="02020400000000000000" pitchFamily="18" charset="-128"/>
                          <a:ea typeface="UD デジタル 教科書体 NK-R" panose="02020400000000000000" pitchFamily="18" charset="-128"/>
                        </a:rPr>
                        <a:t>若年層への啓発</a:t>
                      </a:r>
                      <a:endParaRPr kumimoji="1" lang="ja-JP" altLang="en-US" sz="800" b="1" u="sng"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800" dirty="0" smtClean="0">
                          <a:solidFill>
                            <a:schemeClr val="tx1"/>
                          </a:solidFill>
                          <a:latin typeface="UD デジタル 教科書体 NK-R" panose="02020400000000000000" pitchFamily="18" charset="-128"/>
                          <a:ea typeface="UD デジタル 教科書体 NK-R" panose="02020400000000000000" pitchFamily="18" charset="-128"/>
                        </a:rPr>
                        <a:t>若年層へ向けたデート</a:t>
                      </a:r>
                      <a:r>
                        <a:rPr kumimoji="1" lang="en-US" altLang="ja-JP" sz="800" dirty="0" smtClean="0">
                          <a:solidFill>
                            <a:schemeClr val="tx1"/>
                          </a:solidFill>
                          <a:latin typeface="UD デジタル 教科書体 NK-R" panose="02020400000000000000" pitchFamily="18" charset="-128"/>
                          <a:ea typeface="UD デジタル 教科書体 NK-R" panose="02020400000000000000" pitchFamily="18" charset="-128"/>
                        </a:rPr>
                        <a:t>DV</a:t>
                      </a:r>
                      <a:r>
                        <a:rPr kumimoji="1" lang="ja-JP" altLang="en-US" sz="800" dirty="0" smtClean="0">
                          <a:solidFill>
                            <a:schemeClr val="tx1"/>
                          </a:solidFill>
                          <a:latin typeface="UD デジタル 教科書体 NK-R" panose="02020400000000000000" pitchFamily="18" charset="-128"/>
                          <a:ea typeface="UD デジタル 教科書体 NK-R" panose="02020400000000000000" pitchFamily="18" charset="-128"/>
                        </a:rPr>
                        <a:t>等の予防教育・啓発の充実、「性に関する指導」の充実</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02309800"/>
                  </a:ext>
                </a:extLst>
              </a:tr>
              <a:tr h="324612">
                <a:tc row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6</a:t>
                      </a:r>
                      <a:r>
                        <a:rPr kumimoji="1" lang="ja-JP" altLang="en-US" sz="12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2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関係機関、団体</a:t>
                      </a:r>
                      <a:endParaRPr kumimoji="1" lang="en-US" altLang="ja-JP" sz="12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2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等との連携の</a:t>
                      </a:r>
                      <a:endParaRPr kumimoji="1" lang="en-US" altLang="ja-JP" sz="12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12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促進等</a:t>
                      </a:r>
                      <a:endParaRPr kumimoji="1" lang="ja-JP" altLang="ja-JP" sz="1200"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endPar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nSpc>
                          <a:spcPts val="600"/>
                        </a:lnSpc>
                      </a:pPr>
                      <a:endParaRPr kumimoji="1" lang="en-US"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lvl="0"/>
                      <a:r>
                        <a:rPr kumimoji="1" lang="ja-JP" altLang="en-US"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（１）</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関係機関による連携体制の強化</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800" dirty="0">
                          <a:solidFill>
                            <a:schemeClr val="tx1"/>
                          </a:solidFill>
                          <a:latin typeface="UD デジタル 教科書体 NK-R" panose="02020400000000000000" pitchFamily="18" charset="-128"/>
                          <a:ea typeface="UD デジタル 教科書体 NK-R" panose="02020400000000000000" pitchFamily="18" charset="-128"/>
                        </a:rPr>
                        <a:t>DV</a:t>
                      </a:r>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被害の複雑化、多様化に対応するため、多様な主体とのより一層の連携強化</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98486688"/>
                  </a:ext>
                </a:extLst>
              </a:tr>
              <a:tr h="196596">
                <a:tc vMerge="1">
                  <a:txBody>
                    <a:bodyPr/>
                    <a:lstStyle/>
                    <a:p>
                      <a:endParaRPr kumimoji="1" lang="ja-JP" altLang="en-US" sz="1000" dirty="0">
                        <a:solidFill>
                          <a:schemeClr val="tx1"/>
                        </a:solidFill>
                        <a:latin typeface="HGSｺﾞｼｯｸM" panose="020B0600000000000000" pitchFamily="50" charset="-128"/>
                        <a:ea typeface="HGS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r>
                        <a:rPr kumimoji="1" lang="ja-JP" altLang="en-US"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（２）</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市町村との連携</a:t>
                      </a:r>
                      <a:endParaRPr kumimoji="1" lang="ja-JP" altLang="ja-JP" sz="800"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市町村への支援や緊密な連携の構築</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0400760"/>
                  </a:ext>
                </a:extLst>
              </a:tr>
              <a:tr h="324612">
                <a:tc vMerge="1">
                  <a:txBody>
                    <a:bodyPr/>
                    <a:lstStyle/>
                    <a:p>
                      <a:endParaRPr kumimoji="1" lang="ja-JP" altLang="en-US" sz="1000" dirty="0">
                        <a:solidFill>
                          <a:schemeClr val="tx1"/>
                        </a:solidFill>
                        <a:latin typeface="HGSｺﾞｼｯｸM" panose="020B0600000000000000" pitchFamily="50" charset="-128"/>
                        <a:ea typeface="HGS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nSpc>
                          <a:spcPts val="400"/>
                        </a:lnSpc>
                      </a:pPr>
                      <a:endParaRPr kumimoji="1" lang="en-US"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lvl="0">
                        <a:lnSpc>
                          <a:spcPts val="400"/>
                        </a:lnSpc>
                      </a:pPr>
                      <a:endParaRPr kumimoji="1" lang="en-US"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lvl="0">
                        <a:lnSpc>
                          <a:spcPts val="400"/>
                        </a:lnSpc>
                      </a:pPr>
                      <a:r>
                        <a:rPr kumimoji="1" lang="ja-JP" altLang="en-US"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（３）</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民間</a:t>
                      </a:r>
                      <a:r>
                        <a:rPr kumimoji="1" lang="ja-JP" altLang="en-US"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団体</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との連携</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きめ細かな支援を行う民間団体との連携による多様化する支援ニーズへの対応</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80476350"/>
                  </a:ext>
                </a:extLst>
              </a:tr>
              <a:tr h="196596">
                <a:tc vMerge="1">
                  <a:txBody>
                    <a:bodyPr/>
                    <a:lstStyle/>
                    <a:p>
                      <a:endParaRPr kumimoji="1" lang="ja-JP" altLang="en-US" sz="1000" dirty="0">
                        <a:solidFill>
                          <a:schemeClr val="tx1"/>
                        </a:solidFill>
                        <a:latin typeface="HGSｺﾞｼｯｸM" panose="020B0600000000000000" pitchFamily="50" charset="-128"/>
                        <a:ea typeface="HGS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r>
                        <a:rPr kumimoji="1" lang="ja-JP" altLang="en-US"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（４）</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苦情への適切な対応</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苦情への適切かつ迅速な対応</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77549481"/>
                  </a:ext>
                </a:extLst>
              </a:tr>
              <a:tr h="324612">
                <a:tc vMerge="1">
                  <a:txBody>
                    <a:bodyPr/>
                    <a:lstStyle/>
                    <a:p>
                      <a:endParaRPr kumimoji="1" lang="ja-JP" altLang="en-US" sz="1000" dirty="0">
                        <a:solidFill>
                          <a:schemeClr val="tx1"/>
                        </a:solidFill>
                        <a:latin typeface="HGSｺﾞｼｯｸM" panose="020B0600000000000000" pitchFamily="50" charset="-128"/>
                        <a:ea typeface="HGS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（５）</a:t>
                      </a:r>
                      <a:r>
                        <a:rPr kumimoji="1" lang="ja-JP" altLang="ja-JP" sz="800" b="1" u="sng"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加害者</a:t>
                      </a:r>
                      <a:r>
                        <a:rPr kumimoji="1" lang="ja-JP" altLang="en-US" sz="800" b="1" u="sng"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対応</a:t>
                      </a:r>
                      <a:r>
                        <a:rPr kumimoji="1" lang="ja-JP" altLang="ja-JP" sz="800" b="1" u="sng"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等に関する</a:t>
                      </a:r>
                      <a:endParaRPr kumimoji="1" lang="en-US" altLang="ja-JP" sz="800" b="1" u="sng"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1" u="none"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　　　　</a:t>
                      </a:r>
                      <a:r>
                        <a:rPr kumimoji="1" lang="ja-JP" altLang="ja-JP" sz="800" b="1" kern="1200" dirty="0">
                          <a:solidFill>
                            <a:schemeClr val="dk1"/>
                          </a:solidFill>
                          <a:effectLst/>
                          <a:latin typeface="UD デジタル 教科書体 NK-R" panose="02020400000000000000" pitchFamily="18" charset="-128"/>
                          <a:ea typeface="UD デジタル 教科書体 NK-R" panose="02020400000000000000" pitchFamily="18" charset="-128"/>
                          <a:cs typeface="+mn-cs"/>
                        </a:rPr>
                        <a:t>調査研究</a:t>
                      </a:r>
                      <a:r>
                        <a:rPr kumimoji="1" lang="ja-JP" altLang="ja-JP" sz="800" b="1" kern="1200">
                          <a:solidFill>
                            <a:schemeClr val="dk1"/>
                          </a:solidFill>
                          <a:effectLst/>
                          <a:latin typeface="UD デジタル 教科書体 NK-R" panose="02020400000000000000" pitchFamily="18" charset="-128"/>
                          <a:ea typeface="UD デジタル 教科書体 NK-R" panose="02020400000000000000" pitchFamily="18" charset="-128"/>
                          <a:cs typeface="+mn-cs"/>
                        </a:rPr>
                        <a:t>の推進</a:t>
                      </a:r>
                      <a:r>
                        <a:rPr kumimoji="1" lang="ja-JP" altLang="en-US" sz="800" b="1" kern="1200">
                          <a:solidFill>
                            <a:schemeClr val="dk1"/>
                          </a:solidFill>
                          <a:effectLst/>
                          <a:latin typeface="UD デジタル 教科書体 NK-R" panose="02020400000000000000" pitchFamily="18" charset="-128"/>
                          <a:ea typeface="UD デジタル 教科書体 NK-R" panose="02020400000000000000" pitchFamily="18" charset="-128"/>
                          <a:cs typeface="+mn-cs"/>
                        </a:rPr>
                        <a:t>等</a:t>
                      </a:r>
                      <a:endPar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UD デジタル 教科書体 NK-R" panose="02020400000000000000" pitchFamily="18" charset="-128"/>
                          <a:ea typeface="UD デジタル 教科書体 NK-R" panose="02020400000000000000" pitchFamily="18" charset="-128"/>
                        </a:rPr>
                        <a:t>DV</a:t>
                      </a:r>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の現状や府民意識等に関する調査の実施</a:t>
                      </a:r>
                    </a:p>
                    <a:p>
                      <a:r>
                        <a:rPr kumimoji="1" lang="ja-JP" altLang="en-US" sz="800" dirty="0">
                          <a:solidFill>
                            <a:schemeClr val="tx1"/>
                          </a:solidFill>
                          <a:latin typeface="UD デジタル 教科書体 NK-R" panose="02020400000000000000" pitchFamily="18" charset="-128"/>
                          <a:ea typeface="UD デジタル 教科書体 NK-R" panose="02020400000000000000" pitchFamily="18" charset="-128"/>
                        </a:rPr>
                        <a:t>加害者の気づきを促す啓発や男性相談の周知・体制整備</a:t>
                      </a:r>
                      <a:endParaRPr kumimoji="1" lang="en-US" altLang="ja-JP" sz="8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99798747"/>
                  </a:ext>
                </a:extLst>
              </a:tr>
            </a:tbl>
          </a:graphicData>
        </a:graphic>
      </p:graphicFrame>
      <p:sp>
        <p:nvSpPr>
          <p:cNvPr id="6" name="テキスト ボックス 5"/>
          <p:cNvSpPr txBox="1"/>
          <p:nvPr/>
        </p:nvSpPr>
        <p:spPr>
          <a:xfrm>
            <a:off x="255299" y="569786"/>
            <a:ext cx="9396000" cy="720000"/>
          </a:xfrm>
          <a:prstGeom prst="rect">
            <a:avLst/>
          </a:prstGeom>
          <a:solidFill>
            <a:srgbClr val="FFCCFF"/>
          </a:solidFill>
        </p:spPr>
        <p:txBody>
          <a:bodyPr wrap="square" rtlCol="0">
            <a:spAutoFit/>
          </a:bodyPr>
          <a:lstStyle/>
          <a:p>
            <a:pPr defTabSz="371475"/>
            <a:r>
              <a:rPr kumimoji="0" lang="ja-JP" altLang="en-US" sz="11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ja-JP" altLang="en-US" sz="11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0" lang="en-US" altLang="ja-JP" sz="1100" dirty="0">
                <a:solidFill>
                  <a:prstClr val="black"/>
                </a:solidFill>
                <a:latin typeface="UD デジタル 教科書体 NK-R" panose="02020400000000000000" pitchFamily="18" charset="-128"/>
                <a:ea typeface="UD デジタル 教科書体 NK-R" panose="02020400000000000000" pitchFamily="18" charset="-128"/>
              </a:rPr>
              <a:t>DV</a:t>
            </a:r>
            <a:r>
              <a:rPr kumimoji="0" lang="ja-JP" altLang="en-US" sz="1100" dirty="0">
                <a:solidFill>
                  <a:prstClr val="black"/>
                </a:solidFill>
                <a:latin typeface="UD デジタル 教科書体 NK-R" panose="02020400000000000000" pitchFamily="18" charset="-128"/>
                <a:ea typeface="UD デジタル 教科書体 NK-R" panose="02020400000000000000" pitchFamily="18" charset="-128"/>
              </a:rPr>
              <a:t>と密接に関係する児童虐待（面前</a:t>
            </a:r>
            <a:r>
              <a:rPr kumimoji="0" lang="en-US" altLang="ja-JP" sz="1100" dirty="0">
                <a:solidFill>
                  <a:prstClr val="black"/>
                </a:solidFill>
                <a:latin typeface="UD デジタル 教科書体 NK-R" panose="02020400000000000000" pitchFamily="18" charset="-128"/>
                <a:ea typeface="UD デジタル 教科書体 NK-R" panose="02020400000000000000" pitchFamily="18" charset="-128"/>
              </a:rPr>
              <a:t>DV</a:t>
            </a:r>
            <a:r>
              <a:rPr kumimoji="0" lang="ja-JP" altLang="en-US" sz="1100" dirty="0">
                <a:solidFill>
                  <a:prstClr val="black"/>
                </a:solidFill>
                <a:latin typeface="UD デジタル 教科書体 NK-R" panose="02020400000000000000" pitchFamily="18" charset="-128"/>
                <a:ea typeface="UD デジタル 教科書体 NK-R" panose="02020400000000000000" pitchFamily="18" charset="-128"/>
              </a:rPr>
              <a:t>等）の</a:t>
            </a:r>
            <a:r>
              <a:rPr lang="ja-JP" altLang="en-US" sz="1100" dirty="0">
                <a:solidFill>
                  <a:prstClr val="black"/>
                </a:solidFill>
                <a:latin typeface="UD デジタル 教科書体 NK-R" panose="02020400000000000000" pitchFamily="18" charset="-128"/>
                <a:ea typeface="UD デジタル 教科書体 NK-R" panose="02020400000000000000" pitchFamily="18" charset="-128"/>
              </a:rPr>
              <a:t>社会問題化</a:t>
            </a:r>
            <a:r>
              <a:rPr kumimoji="0" lang="ja-JP" altLang="en-US" sz="1100" dirty="0">
                <a:solidFill>
                  <a:prstClr val="black"/>
                </a:solidFill>
                <a:latin typeface="UD デジタル 教科書体 NK-R" panose="02020400000000000000" pitchFamily="18" charset="-128"/>
                <a:ea typeface="UD デジタル 教科書体 NK-R" panose="02020400000000000000" pitchFamily="18" charset="-128"/>
              </a:rPr>
              <a:t>や、令和元年の</a:t>
            </a:r>
            <a:r>
              <a:rPr kumimoji="0" lang="en-US" altLang="ja-JP" sz="1100" dirty="0">
                <a:solidFill>
                  <a:prstClr val="black"/>
                </a:solidFill>
                <a:latin typeface="UD デジタル 教科書体 NK-R" panose="02020400000000000000" pitchFamily="18" charset="-128"/>
                <a:ea typeface="UD デジタル 教科書体 NK-R" panose="02020400000000000000" pitchFamily="18" charset="-128"/>
              </a:rPr>
              <a:t>DV</a:t>
            </a:r>
            <a:r>
              <a:rPr kumimoji="0" lang="ja-JP" altLang="en-US" sz="1100" dirty="0">
                <a:solidFill>
                  <a:prstClr val="black"/>
                </a:solidFill>
                <a:latin typeface="UD デジタル 教科書体 NK-R" panose="02020400000000000000" pitchFamily="18" charset="-128"/>
                <a:ea typeface="UD デジタル 教科書体 NK-R" panose="02020400000000000000" pitchFamily="18" charset="-128"/>
              </a:rPr>
              <a:t>防止法の一部改正（児童相談所との連携、関係機関の保護の対象に「同伴家　</a:t>
            </a:r>
            <a:endParaRPr kumimoji="0" lang="en-US" altLang="ja-JP" sz="1100"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lang="ja-JP" altLang="en-US" sz="11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ja-JP" altLang="en-US" sz="1100" dirty="0">
                <a:solidFill>
                  <a:prstClr val="black"/>
                </a:solidFill>
                <a:latin typeface="UD デジタル 教科書体 NK-R" panose="02020400000000000000" pitchFamily="18" charset="-128"/>
                <a:ea typeface="UD デジタル 教科書体 NK-R" panose="02020400000000000000" pitchFamily="18" charset="-128"/>
              </a:rPr>
              <a:t>族」も含める）を踏まえ、　</a:t>
            </a:r>
            <a:r>
              <a:rPr lang="ja-JP" altLang="en-US" sz="1100" dirty="0" smtClean="0">
                <a:solidFill>
                  <a:prstClr val="black"/>
                </a:solidFill>
                <a:latin typeface="UD デジタル 教科書体 NK-R" panose="02020400000000000000" pitchFamily="18" charset="-128"/>
                <a:ea typeface="UD デジタル 教科書体 NK-R" panose="02020400000000000000" pitchFamily="18" charset="-128"/>
              </a:rPr>
              <a:t>基本方針</a:t>
            </a:r>
            <a:r>
              <a:rPr kumimoji="0" lang="ja-JP" altLang="en-US" sz="1100" dirty="0" smtClean="0">
                <a:solidFill>
                  <a:prstClr val="black"/>
                </a:solidFill>
                <a:latin typeface="UD デジタル 教科書体 NK-R" panose="02020400000000000000" pitchFamily="18" charset="-128"/>
                <a:ea typeface="UD デジタル 教科書体 NK-R" panose="02020400000000000000" pitchFamily="18" charset="-128"/>
              </a:rPr>
              <a:t>５</a:t>
            </a:r>
            <a:r>
              <a:rPr kumimoji="0" lang="ja-JP" altLang="en-US" sz="1100" dirty="0">
                <a:solidFill>
                  <a:prstClr val="black"/>
                </a:solidFill>
                <a:latin typeface="UD デジタル 教科書体 NK-R" panose="02020400000000000000" pitchFamily="18" charset="-128"/>
                <a:ea typeface="UD デジタル 教科書体 NK-R" panose="02020400000000000000" pitchFamily="18" charset="-128"/>
              </a:rPr>
              <a:t>「子どもの安全・安心の</a:t>
            </a:r>
            <a:r>
              <a:rPr kumimoji="0" lang="ja-JP" altLang="en-US" sz="1100" dirty="0" smtClean="0">
                <a:solidFill>
                  <a:prstClr val="black"/>
                </a:solidFill>
                <a:latin typeface="UD デジタル 教科書体 NK-R" panose="02020400000000000000" pitchFamily="18" charset="-128"/>
                <a:ea typeface="UD デジタル 教科書体 NK-R" panose="02020400000000000000" pitchFamily="18" charset="-128"/>
              </a:rPr>
              <a:t>確保</a:t>
            </a:r>
            <a:r>
              <a:rPr lang="ja-JP" altLang="en-US" sz="1100" dirty="0" smtClean="0">
                <a:solidFill>
                  <a:prstClr val="black"/>
                </a:solidFill>
                <a:latin typeface="UD デジタル 教科書体 NK-R" panose="02020400000000000000" pitchFamily="18" charset="-128"/>
                <a:ea typeface="UD デジタル 教科書体 NK-R" panose="02020400000000000000" pitchFamily="18" charset="-128"/>
              </a:rPr>
              <a:t>と支援体制の充実</a:t>
            </a:r>
            <a:r>
              <a:rPr kumimoji="0" lang="ja-JP" altLang="en-US" sz="11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0" lang="ja-JP" altLang="en-US" sz="1100" dirty="0">
                <a:solidFill>
                  <a:prstClr val="black"/>
                </a:solidFill>
                <a:latin typeface="UD デジタル 教科書体 NK-R" panose="02020400000000000000" pitchFamily="18" charset="-128"/>
                <a:ea typeface="UD デジタル 教科書体 NK-R" panose="02020400000000000000" pitchFamily="18" charset="-128"/>
              </a:rPr>
              <a:t>を新たに柱立て</a:t>
            </a:r>
            <a:endParaRPr kumimoji="0" lang="en-US" altLang="ja-JP" sz="1100"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kumimoji="0" lang="ja-JP" altLang="en-US" sz="1100" dirty="0">
                <a:solidFill>
                  <a:prstClr val="black"/>
                </a:solidFill>
                <a:latin typeface="UD デジタル 教科書体 NK-R" panose="02020400000000000000" pitchFamily="18" charset="-128"/>
                <a:ea typeface="UD デジタル 教科書体 NK-R" panose="02020400000000000000" pitchFamily="18" charset="-128"/>
              </a:rPr>
              <a:t>・</a:t>
            </a:r>
            <a:r>
              <a:rPr kumimoji="0" lang="en-US" altLang="ja-JP" sz="1100" dirty="0">
                <a:solidFill>
                  <a:prstClr val="black"/>
                </a:solidFill>
                <a:latin typeface="UD デジタル 教科書体 NK-R" panose="02020400000000000000" pitchFamily="18" charset="-128"/>
                <a:ea typeface="UD デジタル 教科書体 NK-R" panose="02020400000000000000" pitchFamily="18" charset="-128"/>
              </a:rPr>
              <a:t>DV</a:t>
            </a:r>
            <a:r>
              <a:rPr kumimoji="0" lang="ja-JP" altLang="en-US" sz="1100" dirty="0">
                <a:solidFill>
                  <a:prstClr val="black"/>
                </a:solidFill>
                <a:latin typeface="UD デジタル 教科書体 NK-R" panose="02020400000000000000" pitchFamily="18" charset="-128"/>
                <a:ea typeface="UD デジタル 教科書体 NK-R" panose="02020400000000000000" pitchFamily="18" charset="-128"/>
              </a:rPr>
              <a:t>加害者対応を巡る国の動向や改正</a:t>
            </a:r>
            <a:r>
              <a:rPr kumimoji="0" lang="en-US" altLang="ja-JP" sz="1100" dirty="0">
                <a:solidFill>
                  <a:prstClr val="black"/>
                </a:solidFill>
                <a:latin typeface="UD デジタル 教科書体 NK-R" panose="02020400000000000000" pitchFamily="18" charset="-128"/>
                <a:ea typeface="UD デジタル 教科書体 NK-R" panose="02020400000000000000" pitchFamily="18" charset="-128"/>
              </a:rPr>
              <a:t>DV</a:t>
            </a:r>
            <a:r>
              <a:rPr kumimoji="0" lang="ja-JP" altLang="en-US" sz="1100" dirty="0">
                <a:solidFill>
                  <a:prstClr val="black"/>
                </a:solidFill>
                <a:latin typeface="UD デジタル 教科書体 NK-R" panose="02020400000000000000" pitchFamily="18" charset="-128"/>
                <a:ea typeface="UD デジタル 教科書体 NK-R" panose="02020400000000000000" pitchFamily="18" charset="-128"/>
              </a:rPr>
              <a:t>防止法附則（加害者更生のための指導及び支援のあり方に関する検討規定）を踏まえ、</a:t>
            </a:r>
            <a:r>
              <a:rPr kumimoji="0" lang="ja-JP" altLang="en-US" sz="1100" dirty="0" smtClean="0">
                <a:solidFill>
                  <a:prstClr val="black"/>
                </a:solidFill>
                <a:latin typeface="UD デジタル 教科書体 NK-R" panose="02020400000000000000" pitchFamily="18" charset="-128"/>
                <a:ea typeface="UD デジタル 教科書体 NK-R" panose="02020400000000000000" pitchFamily="18" charset="-128"/>
              </a:rPr>
              <a:t>基本方針６（５）「</a:t>
            </a:r>
            <a:r>
              <a:rPr kumimoji="0" lang="ja-JP" altLang="en-US" sz="1100" dirty="0">
                <a:solidFill>
                  <a:prstClr val="black"/>
                </a:solidFill>
                <a:latin typeface="UD デジタル 教科書体 NK-R" panose="02020400000000000000" pitchFamily="18" charset="-128"/>
                <a:ea typeface="UD デジタル 教科書体 NK-R" panose="02020400000000000000" pitchFamily="18" charset="-128"/>
              </a:rPr>
              <a:t>調査</a:t>
            </a:r>
            <a:r>
              <a:rPr kumimoji="0" lang="ja-JP" altLang="en-US" sz="1100" dirty="0" smtClean="0">
                <a:solidFill>
                  <a:prstClr val="black"/>
                </a:solidFill>
                <a:latin typeface="UD デジタル 教科書体 NK-R" panose="02020400000000000000" pitchFamily="18" charset="-128"/>
                <a:ea typeface="UD デジタル 教科書体 NK-R" panose="02020400000000000000" pitchFamily="18" charset="-128"/>
              </a:rPr>
              <a:t>研究 </a:t>
            </a:r>
            <a:endParaRPr kumimoji="0" lang="en-US" altLang="ja-JP" sz="1100" dirty="0" smtClean="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lang="en-US" altLang="ja-JP" sz="1100" dirty="0">
                <a:solidFill>
                  <a:prstClr val="black"/>
                </a:solidFill>
                <a:latin typeface="UD デジタル 教科書体 NK-R" panose="02020400000000000000" pitchFamily="18" charset="-128"/>
                <a:ea typeface="UD デジタル 教科書体 NK-R" panose="02020400000000000000" pitchFamily="18" charset="-128"/>
              </a:rPr>
              <a:t> </a:t>
            </a:r>
            <a:r>
              <a:rPr lang="en-US" altLang="ja-JP" sz="1100" dirty="0" smtClean="0">
                <a:solidFill>
                  <a:prstClr val="black"/>
                </a:solidFill>
                <a:latin typeface="UD デジタル 教科書体 NK-R" panose="02020400000000000000" pitchFamily="18" charset="-128"/>
                <a:ea typeface="UD デジタル 教科書体 NK-R" panose="02020400000000000000" pitchFamily="18" charset="-128"/>
              </a:rPr>
              <a:t> </a:t>
            </a:r>
            <a:r>
              <a:rPr kumimoji="0" lang="ja-JP" altLang="en-US" sz="1100" dirty="0" smtClean="0">
                <a:solidFill>
                  <a:prstClr val="black"/>
                </a:solidFill>
                <a:latin typeface="UD デジタル 教科書体 NK-R" panose="02020400000000000000" pitchFamily="18" charset="-128"/>
                <a:ea typeface="UD デジタル 教科書体 NK-R" panose="02020400000000000000" pitchFamily="18" charset="-128"/>
              </a:rPr>
              <a:t>の推進等</a:t>
            </a:r>
            <a:r>
              <a:rPr kumimoji="0" lang="ja-JP" altLang="en-US" sz="1100" dirty="0">
                <a:solidFill>
                  <a:prstClr val="black"/>
                </a:solidFill>
                <a:latin typeface="UD デジタル 教科書体 NK-R" panose="02020400000000000000" pitchFamily="18" charset="-128"/>
                <a:ea typeface="UD デジタル 教科書体 NK-R" panose="02020400000000000000" pitchFamily="18" charset="-128"/>
              </a:rPr>
              <a:t>」に「加害者</a:t>
            </a:r>
            <a:r>
              <a:rPr lang="ja-JP" altLang="en-US" sz="1100" dirty="0">
                <a:solidFill>
                  <a:prstClr val="black"/>
                </a:solidFill>
                <a:latin typeface="UD デジタル 教科書体 NK-R" panose="02020400000000000000" pitchFamily="18" charset="-128"/>
                <a:ea typeface="UD デジタル 教科書体 NK-R" panose="02020400000000000000" pitchFamily="18" charset="-128"/>
              </a:rPr>
              <a:t>対応</a:t>
            </a:r>
            <a:r>
              <a:rPr kumimoji="0" lang="ja-JP" altLang="en-US" sz="1100" dirty="0">
                <a:solidFill>
                  <a:prstClr val="black"/>
                </a:solidFill>
                <a:latin typeface="UD デジタル 教科書体 NK-R" panose="02020400000000000000" pitchFamily="18" charset="-128"/>
                <a:ea typeface="UD デジタル 教科書体 NK-R" panose="02020400000000000000" pitchFamily="18" charset="-128"/>
              </a:rPr>
              <a:t>等に関する」を追記</a:t>
            </a:r>
            <a:endParaRPr kumimoji="0" lang="en-US" altLang="ja-JP" sz="1100"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7" name="テキスト ボックス 6"/>
          <p:cNvSpPr txBox="1"/>
          <p:nvPr/>
        </p:nvSpPr>
        <p:spPr>
          <a:xfrm>
            <a:off x="175097" y="1495237"/>
            <a:ext cx="2772000" cy="5256000"/>
          </a:xfrm>
          <a:prstGeom prst="rect">
            <a:avLst/>
          </a:prstGeom>
          <a:noFill/>
          <a:ln>
            <a:solidFill>
              <a:srgbClr val="7030A0"/>
            </a:solidFill>
            <a:prstDash val="solid"/>
          </a:ln>
        </p:spPr>
        <p:txBody>
          <a:bodyPr wrap="square" rtlCol="0">
            <a:spAutoFit/>
          </a:bodyPr>
          <a:lstStyle/>
          <a:p>
            <a:pPr defTabSz="371475"/>
            <a:endParaRPr kumimoji="0" lang="en-US" altLang="ja-JP" sz="1010" dirty="0">
              <a:solidFill>
                <a:prstClr val="black"/>
              </a:solidFill>
              <a:latin typeface="Calibri" panose="020F0502020204030204"/>
              <a:ea typeface="游ゴシック" panose="020B0400000000000000" pitchFamily="50" charset="-128"/>
            </a:endParaRPr>
          </a:p>
          <a:p>
            <a:pPr defTabSz="371475"/>
            <a:endParaRPr kumimoji="0" lang="en-US" altLang="ja-JP" sz="1010" dirty="0">
              <a:solidFill>
                <a:prstClr val="black"/>
              </a:solidFill>
              <a:latin typeface="Calibri" panose="020F0502020204030204"/>
              <a:ea typeface="游ゴシック" panose="020B0400000000000000" pitchFamily="50" charset="-128"/>
            </a:endParaRPr>
          </a:p>
          <a:p>
            <a:pPr defTabSz="371475"/>
            <a:endParaRPr kumimoji="0" lang="ja-JP" altLang="en-US" sz="1010" dirty="0">
              <a:solidFill>
                <a:prstClr val="black"/>
              </a:solidFill>
              <a:latin typeface="Calibri" panose="020F0502020204030204"/>
              <a:ea typeface="游ゴシック" panose="020B0400000000000000" pitchFamily="50" charset="-128"/>
            </a:endParaRPr>
          </a:p>
        </p:txBody>
      </p:sp>
      <p:sp>
        <p:nvSpPr>
          <p:cNvPr id="9" name="テキスト ボックス 8"/>
          <p:cNvSpPr txBox="1"/>
          <p:nvPr/>
        </p:nvSpPr>
        <p:spPr>
          <a:xfrm>
            <a:off x="267020" y="1441118"/>
            <a:ext cx="857062" cy="180000"/>
          </a:xfrm>
          <a:prstGeom prst="roundRect">
            <a:avLst/>
          </a:prstGeom>
        </p:spPr>
        <p:style>
          <a:lnRef idx="1">
            <a:schemeClr val="accent3"/>
          </a:lnRef>
          <a:fillRef idx="2">
            <a:schemeClr val="accent3"/>
          </a:fillRef>
          <a:effectRef idx="1">
            <a:schemeClr val="accent3"/>
          </a:effectRef>
          <a:fontRef idx="minor">
            <a:schemeClr val="dk1"/>
          </a:fontRef>
        </p:style>
        <p:txBody>
          <a:bodyPr wrap="square" rtlCol="0" anchor="ctr" anchorCtr="1">
            <a:spAutoFit/>
          </a:bodyPr>
          <a:lstStyle/>
          <a:p>
            <a:pPr algn="ctr" defTabSz="371475"/>
            <a:r>
              <a:rPr kumimoji="0" lang="ja-JP" altLang="en-US" sz="826" b="1" dirty="0">
                <a:solidFill>
                  <a:prstClr val="black"/>
                </a:solidFill>
                <a:latin typeface="UD デジタル 教科書体 NK-R" panose="02020400000000000000" pitchFamily="18" charset="-128"/>
                <a:ea typeface="UD デジタル 教科書体 NK-R" panose="02020400000000000000" pitchFamily="18" charset="-128"/>
              </a:rPr>
              <a:t>　現状と課題</a:t>
            </a:r>
          </a:p>
        </p:txBody>
      </p:sp>
      <p:sp>
        <p:nvSpPr>
          <p:cNvPr id="10" name="テキスト ボックス 9"/>
          <p:cNvSpPr txBox="1"/>
          <p:nvPr/>
        </p:nvSpPr>
        <p:spPr>
          <a:xfrm>
            <a:off x="267020" y="1685434"/>
            <a:ext cx="2579247" cy="802784"/>
          </a:xfrm>
          <a:prstGeom prst="rect">
            <a:avLst/>
          </a:prstGeom>
          <a:ln w="9525">
            <a:prstDash val="dash"/>
          </a:ln>
        </p:spPr>
        <p:style>
          <a:lnRef idx="2">
            <a:schemeClr val="dk1"/>
          </a:lnRef>
          <a:fillRef idx="1">
            <a:schemeClr val="lt1"/>
          </a:fillRef>
          <a:effectRef idx="0">
            <a:schemeClr val="dk1"/>
          </a:effectRef>
          <a:fontRef idx="minor">
            <a:schemeClr val="dk1"/>
          </a:fontRef>
        </p:style>
        <p:txBody>
          <a:bodyPr wrap="square" rtlCol="0">
            <a:spAutoFit/>
          </a:bodyPr>
          <a:lstStyle/>
          <a:p>
            <a:pPr defTabSz="371475"/>
            <a:r>
              <a:rPr kumimoji="0"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●精神的暴力や</a:t>
            </a:r>
            <a:r>
              <a:rPr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社会</a:t>
            </a:r>
            <a:r>
              <a:rPr kumimoji="0"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的暴力に対する　</a:t>
            </a:r>
            <a:endParaRPr kumimoji="0" lang="en-US" altLang="ja-JP" sz="900" u="sng"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lang="ja-JP" altLang="en-US" sz="9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暴力認識が希薄</a:t>
            </a:r>
            <a:endParaRPr kumimoji="0" lang="en-US" altLang="ja-JP" sz="900" u="sng"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lnSpc>
                <a:spcPts val="500"/>
              </a:lnSpc>
            </a:pPr>
            <a:endParaRPr kumimoji="0" lang="en-US" altLang="ja-JP" sz="1000"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rPr>
              <a:t>　精神的暴力：女性</a:t>
            </a:r>
            <a:r>
              <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rPr>
              <a:t>60.0</a:t>
            </a:r>
            <a:r>
              <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rPr>
              <a:t>％　男性</a:t>
            </a:r>
            <a:r>
              <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rPr>
              <a:t>51.0</a:t>
            </a:r>
            <a:r>
              <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rPr>
              <a:t>％</a:t>
            </a:r>
            <a:endPar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rPr>
              <a:t>社会的暴力：女性</a:t>
            </a:r>
            <a:r>
              <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rPr>
              <a:t>69.2</a:t>
            </a:r>
            <a:r>
              <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rPr>
              <a:t>％、男性</a:t>
            </a:r>
            <a:r>
              <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rPr>
              <a:t>56.8</a:t>
            </a:r>
            <a:r>
              <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rPr>
              <a:t>％　</a:t>
            </a:r>
            <a:endPar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lang="ja-JP" altLang="en-US" sz="8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rPr>
              <a:t>R</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１：府民意識調査）</a:t>
            </a:r>
            <a:endPar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11" name="テキスト ボックス 10"/>
          <p:cNvSpPr txBox="1"/>
          <p:nvPr/>
        </p:nvSpPr>
        <p:spPr>
          <a:xfrm>
            <a:off x="262100" y="2574544"/>
            <a:ext cx="2584166" cy="541174"/>
          </a:xfrm>
          <a:prstGeom prst="rect">
            <a:avLst/>
          </a:prstGeom>
          <a:noFill/>
          <a:ln>
            <a:solidFill>
              <a:srgbClr val="7030A0"/>
            </a:solidFill>
            <a:prstDash val="dash"/>
          </a:ln>
        </p:spPr>
        <p:txBody>
          <a:bodyPr wrap="square" rtlCol="0">
            <a:spAutoFit/>
          </a:bodyPr>
          <a:lstStyle/>
          <a:p>
            <a:pPr defTabSz="371475"/>
            <a:r>
              <a:rPr kumimoji="0"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a:t>
            </a:r>
            <a:r>
              <a:rPr kumimoji="0" lang="en-US" altLang="ja-JP" sz="900" u="sng" dirty="0">
                <a:solidFill>
                  <a:prstClr val="black"/>
                </a:solidFill>
                <a:latin typeface="UD デジタル 教科書体 NK-R" panose="02020400000000000000" pitchFamily="18" charset="-128"/>
                <a:ea typeface="UD デジタル 教科書体 NK-R" panose="02020400000000000000" pitchFamily="18" charset="-128"/>
              </a:rPr>
              <a:t>DV</a:t>
            </a:r>
            <a:r>
              <a:rPr kumimoji="0"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相談窓口の認知度が低い</a:t>
            </a:r>
            <a:endParaRPr kumimoji="0" lang="en-US" altLang="ja-JP" sz="900" u="sng"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lnSpc>
                <a:spcPts val="500"/>
              </a:lnSpc>
            </a:pPr>
            <a:r>
              <a:rPr kumimoji="0" lang="ja-JP" altLang="en-US" sz="826"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ja-JP" altLang="en-US" sz="675" dirty="0">
                <a:solidFill>
                  <a:prstClr val="black"/>
                </a:solidFill>
                <a:latin typeface="UD デジタル 教科書体 NK-R" panose="02020400000000000000" pitchFamily="18" charset="-128"/>
                <a:ea typeface="UD デジタル 教科書体 NK-R" panose="02020400000000000000" pitchFamily="18" charset="-128"/>
              </a:rPr>
              <a:t>  </a:t>
            </a:r>
            <a:endParaRPr lang="en-US" altLang="ja-JP" sz="675"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rPr>
              <a:t>　配偶者暴力相談支援センターの認知度：</a:t>
            </a:r>
            <a:r>
              <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rPr>
              <a:t>20</a:t>
            </a:r>
            <a:r>
              <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rPr>
              <a:t>％　　</a:t>
            </a:r>
            <a:endPar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lang="ja-JP" altLang="en-US" sz="8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rPr>
              <a:t>R</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１：府民意識調査）</a:t>
            </a:r>
            <a:endPar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12" name="テキスト ボックス 11"/>
          <p:cNvSpPr txBox="1"/>
          <p:nvPr/>
        </p:nvSpPr>
        <p:spPr>
          <a:xfrm>
            <a:off x="262277" y="3198316"/>
            <a:ext cx="2583989" cy="587340"/>
          </a:xfrm>
          <a:prstGeom prst="rect">
            <a:avLst/>
          </a:prstGeom>
          <a:noFill/>
          <a:ln>
            <a:solidFill>
              <a:srgbClr val="7030A0"/>
            </a:solidFill>
            <a:prstDash val="dash"/>
          </a:ln>
        </p:spPr>
        <p:txBody>
          <a:bodyPr wrap="square" rtlCol="0">
            <a:spAutoFit/>
          </a:bodyPr>
          <a:lstStyle/>
          <a:p>
            <a:pPr defTabSz="371475"/>
            <a:r>
              <a:rPr kumimoji="0"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a:t>
            </a:r>
            <a:r>
              <a:rPr kumimoji="0" lang="en-US" altLang="ja-JP" sz="900" u="sng" dirty="0">
                <a:solidFill>
                  <a:prstClr val="black"/>
                </a:solidFill>
                <a:latin typeface="UD デジタル 教科書体 NK-R" panose="02020400000000000000" pitchFamily="18" charset="-128"/>
                <a:ea typeface="UD デジタル 教科書体 NK-R" panose="02020400000000000000" pitchFamily="18" charset="-128"/>
              </a:rPr>
              <a:t>DV</a:t>
            </a:r>
            <a:r>
              <a:rPr kumimoji="0"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被害が相談につながりにくい</a:t>
            </a:r>
            <a:endParaRPr kumimoji="0" lang="en-US" altLang="ja-JP" sz="900" u="sng"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lnSpc>
                <a:spcPts val="500"/>
              </a:lnSpc>
            </a:pPr>
            <a:r>
              <a:rPr kumimoji="0" lang="ja-JP" altLang="en-US" sz="826" dirty="0">
                <a:solidFill>
                  <a:prstClr val="black"/>
                </a:solidFill>
                <a:latin typeface="UD デジタル 教科書体 NK-R" panose="02020400000000000000" pitchFamily="18" charset="-128"/>
                <a:ea typeface="UD デジタル 教科書体 NK-R" panose="02020400000000000000" pitchFamily="18" charset="-128"/>
              </a:rPr>
              <a:t>　</a:t>
            </a:r>
            <a:endParaRPr kumimoji="0" lang="en-US" altLang="ja-JP" sz="826"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kumimoji="0" lang="en-US" altLang="ja-JP" sz="9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rPr>
              <a:t>DV</a:t>
            </a:r>
            <a:r>
              <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rPr>
              <a:t>被害をどこ（だれ）にも相談しなかった人の割合 ：　　</a:t>
            </a:r>
            <a:endPar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lang="ja-JP" altLang="en-US" sz="8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rPr>
              <a:t>42.7</a:t>
            </a:r>
            <a:r>
              <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ja-JP" altLang="en-US" sz="10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rPr>
              <a:t>R</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１：府民意識調査）</a:t>
            </a:r>
            <a:endPar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13" name="テキスト ボックス 12"/>
          <p:cNvSpPr txBox="1"/>
          <p:nvPr/>
        </p:nvSpPr>
        <p:spPr>
          <a:xfrm>
            <a:off x="258540" y="6012606"/>
            <a:ext cx="2592000" cy="695062"/>
          </a:xfrm>
          <a:prstGeom prst="rect">
            <a:avLst/>
          </a:prstGeom>
          <a:noFill/>
          <a:ln>
            <a:solidFill>
              <a:srgbClr val="7030A0"/>
            </a:solidFill>
            <a:prstDash val="dash"/>
          </a:ln>
        </p:spPr>
        <p:txBody>
          <a:bodyPr wrap="square" rtlCol="0">
            <a:spAutoFit/>
          </a:bodyPr>
          <a:lstStyle/>
          <a:p>
            <a:pPr defTabSz="371475"/>
            <a:r>
              <a:rPr kumimoji="0"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●一時保護する被害者の半数以上が</a:t>
            </a:r>
            <a:endParaRPr kumimoji="0" lang="en-US" altLang="ja-JP" sz="900" u="sng"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lang="ja-JP" altLang="en-US" sz="9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子ども等を同伴</a:t>
            </a:r>
            <a:endParaRPr kumimoji="0" lang="en-US" altLang="ja-JP" sz="900" u="sng"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lnSpc>
                <a:spcPts val="500"/>
              </a:lnSpc>
            </a:pPr>
            <a:endParaRPr kumimoji="0" lang="en-US" altLang="ja-JP" sz="826"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kumimoji="0" lang="ja-JP" altLang="en-US" sz="9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rPr>
              <a:t>R2</a:t>
            </a:r>
            <a:r>
              <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rPr>
              <a:t>年度一時保護</a:t>
            </a:r>
            <a:r>
              <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rPr>
              <a:t>262</a:t>
            </a:r>
            <a:r>
              <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rPr>
              <a:t>件のうち、</a:t>
            </a:r>
            <a:r>
              <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rPr>
              <a:t>135 </a:t>
            </a:r>
            <a:r>
              <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rPr>
              <a:t>件が、</a:t>
            </a:r>
            <a:endPar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lang="en-US" altLang="ja-JP" sz="8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rPr>
              <a:t>子ども等を同伴　　　　        </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　</a:t>
            </a:r>
            <a:r>
              <a:rPr lang="ja-JP" altLang="en-US" sz="700" dirty="0">
                <a:solidFill>
                  <a:prstClr val="black"/>
                </a:solidFill>
                <a:latin typeface="UD デジタル 教科書体 NK-R" panose="02020400000000000000" pitchFamily="18" charset="-128"/>
                <a:ea typeface="UD デジタル 教科書体 NK-R" panose="02020400000000000000" pitchFamily="18" charset="-128"/>
              </a:rPr>
              <a:t>（</a:t>
            </a:r>
            <a:r>
              <a:rPr lang="en-US" altLang="ja-JP" sz="700" dirty="0">
                <a:solidFill>
                  <a:prstClr val="black"/>
                </a:solidFill>
                <a:latin typeface="UD デジタル 教科書体 NK-R" panose="02020400000000000000" pitchFamily="18" charset="-128"/>
                <a:ea typeface="UD デジタル 教科書体 NK-R" panose="02020400000000000000" pitchFamily="18" charset="-128"/>
              </a:rPr>
              <a:t>R2</a:t>
            </a:r>
            <a:r>
              <a:rPr lang="ja-JP" altLang="en-US" sz="700" dirty="0">
                <a:solidFill>
                  <a:prstClr val="black"/>
                </a:solidFill>
                <a:latin typeface="UD デジタル 教科書体 NK-R" panose="02020400000000000000" pitchFamily="18" charset="-128"/>
                <a:ea typeface="UD デジタル 教科書体 NK-R" panose="02020400000000000000" pitchFamily="18" charset="-128"/>
              </a:rPr>
              <a:t>：府女性相談センター調べ）</a:t>
            </a:r>
            <a:endPar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14" name="テキスト ボックス 13"/>
          <p:cNvSpPr txBox="1"/>
          <p:nvPr/>
        </p:nvSpPr>
        <p:spPr>
          <a:xfrm>
            <a:off x="262636" y="3877287"/>
            <a:ext cx="2583630" cy="1033616"/>
          </a:xfrm>
          <a:prstGeom prst="rect">
            <a:avLst/>
          </a:prstGeom>
          <a:noFill/>
          <a:ln>
            <a:solidFill>
              <a:srgbClr val="7030A0"/>
            </a:solidFill>
            <a:prstDash val="dash"/>
          </a:ln>
        </p:spPr>
        <p:txBody>
          <a:bodyPr wrap="square" rtlCol="0">
            <a:spAutoFit/>
          </a:bodyPr>
          <a:lstStyle/>
          <a:p>
            <a:pPr defTabSz="371475"/>
            <a:r>
              <a:rPr kumimoji="0"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●外国人</a:t>
            </a:r>
            <a:r>
              <a:rPr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a:t>
            </a:r>
            <a:r>
              <a:rPr lang="ja-JP" altLang="en-US" sz="900" u="sng" dirty="0" err="1">
                <a:solidFill>
                  <a:prstClr val="black"/>
                </a:solidFill>
                <a:latin typeface="UD デジタル 教科書体 NK-R" panose="02020400000000000000" pitchFamily="18" charset="-128"/>
                <a:ea typeface="UD デジタル 教科書体 NK-R" panose="02020400000000000000" pitchFamily="18" charset="-128"/>
              </a:rPr>
              <a:t>障がい</a:t>
            </a:r>
            <a:r>
              <a:rPr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者、高齢者等</a:t>
            </a:r>
            <a:r>
              <a:rPr kumimoji="0"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の</a:t>
            </a:r>
            <a:endParaRPr kumimoji="0" lang="en-US" altLang="ja-JP" sz="900" u="sng"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lang="ja-JP" altLang="en-US" sz="9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多様な</a:t>
            </a:r>
            <a:r>
              <a:rPr kumimoji="0" lang="en-US" altLang="ja-JP" sz="900" u="sng" dirty="0">
                <a:solidFill>
                  <a:prstClr val="black"/>
                </a:solidFill>
                <a:latin typeface="UD デジタル 教科書体 NK-R" panose="02020400000000000000" pitchFamily="18" charset="-128"/>
                <a:ea typeface="UD デジタル 教科書体 NK-R" panose="02020400000000000000" pitchFamily="18" charset="-128"/>
              </a:rPr>
              <a:t>DV</a:t>
            </a:r>
            <a:r>
              <a:rPr kumimoji="0"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被害者への配慮の必要性</a:t>
            </a:r>
            <a:endParaRPr kumimoji="0" lang="en-US" altLang="ja-JP" sz="900" u="sng"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lnSpc>
                <a:spcPts val="500"/>
              </a:lnSpc>
            </a:pPr>
            <a:r>
              <a:rPr kumimoji="0" lang="ja-JP" altLang="en-US" sz="900" dirty="0">
                <a:solidFill>
                  <a:prstClr val="black"/>
                </a:solidFill>
                <a:latin typeface="UD デジタル 教科書体 NK-R" panose="02020400000000000000" pitchFamily="18" charset="-128"/>
                <a:ea typeface="UD デジタル 教科書体 NK-R" panose="02020400000000000000" pitchFamily="18" charset="-128"/>
              </a:rPr>
              <a:t>　</a:t>
            </a:r>
            <a:endPar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rPr>
              <a:t>    R2</a:t>
            </a:r>
            <a:r>
              <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rPr>
              <a:t>年度一時保護のうち、</a:t>
            </a:r>
            <a:endPar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lang="ja-JP" altLang="en-US" sz="800" dirty="0">
                <a:solidFill>
                  <a:prstClr val="black"/>
                </a:solidFill>
                <a:latin typeface="UD デジタル 教科書体 NK-R" panose="02020400000000000000" pitchFamily="18" charset="-128"/>
                <a:ea typeface="UD デジタル 教科書体 NK-R" panose="02020400000000000000" pitchFamily="18" charset="-128"/>
              </a:rPr>
              <a:t>　　 　 外国籍</a:t>
            </a:r>
            <a:r>
              <a:rPr lang="en-US" altLang="ja-JP" sz="800" dirty="0">
                <a:solidFill>
                  <a:prstClr val="black"/>
                </a:solidFill>
                <a:latin typeface="UD デジタル 教科書体 NK-R" panose="02020400000000000000" pitchFamily="18" charset="-128"/>
                <a:ea typeface="UD デジタル 教科書体 NK-R" panose="02020400000000000000" pitchFamily="18" charset="-128"/>
              </a:rPr>
              <a:t>3.5</a:t>
            </a:r>
            <a:r>
              <a:rPr lang="ja-JP" altLang="en-US" sz="800" dirty="0">
                <a:solidFill>
                  <a:prstClr val="black"/>
                </a:solidFill>
                <a:latin typeface="UD デジタル 教科書体 NK-R" panose="02020400000000000000" pitchFamily="18" charset="-128"/>
                <a:ea typeface="UD デジタル 教科書体 NK-R" panose="02020400000000000000" pitchFamily="18" charset="-128"/>
              </a:rPr>
              <a:t>％</a:t>
            </a:r>
            <a:endParaRPr lang="en-US" altLang="ja-JP" sz="800"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lang="ja-JP" altLang="en-US" sz="800" dirty="0">
                <a:solidFill>
                  <a:prstClr val="black"/>
                </a:solidFill>
                <a:latin typeface="UD デジタル 教科書体 NK-R" panose="02020400000000000000" pitchFamily="18" charset="-128"/>
                <a:ea typeface="UD デジタル 教科書体 NK-R" panose="02020400000000000000" pitchFamily="18" charset="-128"/>
              </a:rPr>
              <a:t>　　　　</a:t>
            </a:r>
            <a:r>
              <a:rPr lang="ja-JP" altLang="en-US" sz="800" dirty="0" err="1">
                <a:solidFill>
                  <a:prstClr val="black"/>
                </a:solidFill>
                <a:latin typeface="UD デジタル 教科書体 NK-R" panose="02020400000000000000" pitchFamily="18" charset="-128"/>
                <a:ea typeface="UD デジタル 教科書体 NK-R" panose="02020400000000000000" pitchFamily="18" charset="-128"/>
              </a:rPr>
              <a:t>障がい</a:t>
            </a:r>
            <a:r>
              <a:rPr lang="ja-JP" altLang="en-US" sz="800" dirty="0">
                <a:solidFill>
                  <a:prstClr val="black"/>
                </a:solidFill>
                <a:latin typeface="UD デジタル 教科書体 NK-R" panose="02020400000000000000" pitchFamily="18" charset="-128"/>
                <a:ea typeface="UD デジタル 教科書体 NK-R" panose="02020400000000000000" pitchFamily="18" charset="-128"/>
              </a:rPr>
              <a:t>者手帳保持</a:t>
            </a:r>
            <a:r>
              <a:rPr lang="en-US" altLang="ja-JP" sz="800" dirty="0">
                <a:solidFill>
                  <a:prstClr val="black"/>
                </a:solidFill>
                <a:latin typeface="UD デジタル 教科書体 NK-R" panose="02020400000000000000" pitchFamily="18" charset="-128"/>
                <a:ea typeface="UD デジタル 教科書体 NK-R" panose="02020400000000000000" pitchFamily="18" charset="-128"/>
              </a:rPr>
              <a:t>23.1</a:t>
            </a:r>
            <a:r>
              <a:rPr lang="ja-JP" altLang="en-US" sz="800" dirty="0">
                <a:solidFill>
                  <a:prstClr val="black"/>
                </a:solidFill>
                <a:latin typeface="UD デジタル 教科書体 NK-R" panose="02020400000000000000" pitchFamily="18" charset="-128"/>
                <a:ea typeface="UD デジタル 教科書体 NK-R" panose="02020400000000000000" pitchFamily="18" charset="-128"/>
              </a:rPr>
              <a:t>％</a:t>
            </a:r>
            <a:r>
              <a:rPr lang="ja-JP" altLang="en-US" sz="700" dirty="0">
                <a:solidFill>
                  <a:prstClr val="black"/>
                </a:solidFill>
                <a:latin typeface="UD デジタル 教科書体 NK-R" panose="02020400000000000000" pitchFamily="18" charset="-128"/>
                <a:ea typeface="UD デジタル 教科書体 NK-R" panose="02020400000000000000" pitchFamily="18" charset="-128"/>
              </a:rPr>
              <a:t>     </a:t>
            </a:r>
            <a:endParaRPr lang="en-US" altLang="ja-JP" sz="800"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lang="en-US" altLang="ja-JP" sz="800" dirty="0">
                <a:solidFill>
                  <a:prstClr val="black"/>
                </a:solidFill>
                <a:latin typeface="UD デジタル 教科書体 NK-R" panose="02020400000000000000" pitchFamily="18" charset="-128"/>
                <a:ea typeface="UD デジタル 教科書体 NK-R" panose="02020400000000000000" pitchFamily="18" charset="-128"/>
              </a:rPr>
              <a:t> </a:t>
            </a:r>
            <a:r>
              <a:rPr lang="ja-JP" altLang="en-US" sz="800" dirty="0">
                <a:solidFill>
                  <a:prstClr val="black"/>
                </a:solidFill>
                <a:latin typeface="UD デジタル 教科書体 NK-R" panose="02020400000000000000" pitchFamily="18" charset="-128"/>
                <a:ea typeface="UD デジタル 教科書体 NK-R" panose="02020400000000000000" pitchFamily="18" charset="-128"/>
              </a:rPr>
              <a:t>　　　 </a:t>
            </a:r>
            <a:r>
              <a:rPr lang="en-US" altLang="ja-JP" sz="800" dirty="0">
                <a:solidFill>
                  <a:prstClr val="black"/>
                </a:solidFill>
                <a:latin typeface="UD デジタル 教科書体 NK-R" panose="02020400000000000000" pitchFamily="18" charset="-128"/>
                <a:ea typeface="UD デジタル 教科書体 NK-R" panose="02020400000000000000" pitchFamily="18" charset="-128"/>
              </a:rPr>
              <a:t>60</a:t>
            </a:r>
            <a:r>
              <a:rPr lang="ja-JP" altLang="en-US" sz="800" dirty="0">
                <a:solidFill>
                  <a:prstClr val="black"/>
                </a:solidFill>
                <a:latin typeface="UD デジタル 教科書体 NK-R" panose="02020400000000000000" pitchFamily="18" charset="-128"/>
                <a:ea typeface="UD デジタル 教科書体 NK-R" panose="02020400000000000000" pitchFamily="18" charset="-128"/>
              </a:rPr>
              <a:t>歳以上</a:t>
            </a:r>
            <a:r>
              <a:rPr lang="en-US" altLang="ja-JP" sz="800" dirty="0">
                <a:solidFill>
                  <a:prstClr val="black"/>
                </a:solidFill>
                <a:latin typeface="UD デジタル 教科書体 NK-R" panose="02020400000000000000" pitchFamily="18" charset="-128"/>
                <a:ea typeface="UD デジタル 教科書体 NK-R" panose="02020400000000000000" pitchFamily="18" charset="-128"/>
              </a:rPr>
              <a:t>8.0</a:t>
            </a:r>
            <a:r>
              <a:rPr lang="ja-JP" altLang="en-US" sz="800" dirty="0">
                <a:solidFill>
                  <a:prstClr val="black"/>
                </a:solidFill>
                <a:latin typeface="UD デジタル 教科書体 NK-R" panose="02020400000000000000" pitchFamily="18" charset="-128"/>
                <a:ea typeface="UD デジタル 教科書体 NK-R" panose="02020400000000000000" pitchFamily="18" charset="-128"/>
              </a:rPr>
              <a:t>％　　　　　 　</a:t>
            </a:r>
            <a:r>
              <a:rPr lang="ja-JP" altLang="en-US" sz="7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rPr>
              <a:t>             </a:t>
            </a:r>
          </a:p>
          <a:p>
            <a:pPr defTabSz="371475"/>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　　　　　　　　　　　　　　　　　　　　　　　　　　（</a:t>
            </a:r>
            <a:r>
              <a:rPr kumimoji="0" lang="en-US" altLang="ja-JP" sz="700" dirty="0">
                <a:solidFill>
                  <a:prstClr val="black"/>
                </a:solidFill>
                <a:latin typeface="UD デジタル 教科書体 NK-R" panose="02020400000000000000" pitchFamily="18" charset="-128"/>
                <a:ea typeface="UD デジタル 教科書体 NK-R" panose="02020400000000000000" pitchFamily="18" charset="-128"/>
              </a:rPr>
              <a:t>R2</a:t>
            </a:r>
            <a:r>
              <a:rPr kumimoji="0" lang="ja-JP" altLang="en-US" sz="700" dirty="0">
                <a:solidFill>
                  <a:prstClr val="black"/>
                </a:solidFill>
                <a:latin typeface="UD デジタル 教科書体 NK-R" panose="02020400000000000000" pitchFamily="18" charset="-128"/>
                <a:ea typeface="UD デジタル 教科書体 NK-R" panose="02020400000000000000" pitchFamily="18" charset="-128"/>
              </a:rPr>
              <a:t>：府女性相談センター調べ）</a:t>
            </a:r>
          </a:p>
        </p:txBody>
      </p:sp>
      <p:sp>
        <p:nvSpPr>
          <p:cNvPr id="16" name="テキスト ボックス 15"/>
          <p:cNvSpPr txBox="1"/>
          <p:nvPr/>
        </p:nvSpPr>
        <p:spPr>
          <a:xfrm>
            <a:off x="271292" y="416632"/>
            <a:ext cx="756000" cy="180000"/>
          </a:xfrm>
          <a:prstGeom prst="rect">
            <a:avLst/>
          </a:prstGeom>
          <a:ln w="12700"/>
        </p:spPr>
        <p:style>
          <a:lnRef idx="2">
            <a:schemeClr val="dk1"/>
          </a:lnRef>
          <a:fillRef idx="1">
            <a:schemeClr val="lt1"/>
          </a:fillRef>
          <a:effectRef idx="0">
            <a:schemeClr val="dk1"/>
          </a:effectRef>
          <a:fontRef idx="minor">
            <a:schemeClr val="dk1"/>
          </a:fontRef>
        </p:style>
        <p:txBody>
          <a:bodyPr wrap="square" rtlCol="0" anchor="ctr" anchorCtr="1">
            <a:spAutoFit/>
          </a:bodyPr>
          <a:lstStyle/>
          <a:p>
            <a:pPr algn="ctr" defTabSz="371475"/>
            <a:r>
              <a:rPr kumimoji="0" lang="ja-JP" altLang="en-US" sz="826" b="1" dirty="0">
                <a:solidFill>
                  <a:prstClr val="black"/>
                </a:solidFill>
                <a:latin typeface="UD デジタル 教科書体 NK-R" panose="02020400000000000000" pitchFamily="18" charset="-128"/>
                <a:ea typeface="UD デジタル 教科書体 NK-R" panose="02020400000000000000" pitchFamily="18" charset="-128"/>
              </a:rPr>
              <a:t>　主な変更点</a:t>
            </a:r>
          </a:p>
        </p:txBody>
      </p:sp>
      <p:sp>
        <p:nvSpPr>
          <p:cNvPr id="2" name="テキスト ボックス 1"/>
          <p:cNvSpPr txBox="1"/>
          <p:nvPr/>
        </p:nvSpPr>
        <p:spPr>
          <a:xfrm>
            <a:off x="8442325" y="1543228"/>
            <a:ext cx="1771650" cy="215444"/>
          </a:xfrm>
          <a:prstGeom prst="rect">
            <a:avLst/>
          </a:prstGeom>
          <a:noFill/>
        </p:spPr>
        <p:txBody>
          <a:bodyPr wrap="square" rtlCol="0">
            <a:spAutoFit/>
          </a:bodyPr>
          <a:lstStyle/>
          <a:p>
            <a:r>
              <a:rPr kumimoji="1" lang="ja-JP" altLang="en-US" sz="800" u="sng" dirty="0">
                <a:latin typeface="UD デジタル 教科書体 NK-R" panose="02020400000000000000" pitchFamily="18" charset="-128"/>
                <a:ea typeface="UD デジタル 教科書体 NK-R" panose="02020400000000000000" pitchFamily="18" charset="-128"/>
              </a:rPr>
              <a:t>下線：前回からの変更箇所</a:t>
            </a:r>
          </a:p>
        </p:txBody>
      </p:sp>
      <p:sp>
        <p:nvSpPr>
          <p:cNvPr id="15" name="テキスト ボックス 14"/>
          <p:cNvSpPr txBox="1"/>
          <p:nvPr/>
        </p:nvSpPr>
        <p:spPr>
          <a:xfrm>
            <a:off x="260666" y="5009597"/>
            <a:ext cx="2592000" cy="925894"/>
          </a:xfrm>
          <a:prstGeom prst="rect">
            <a:avLst/>
          </a:prstGeom>
          <a:noFill/>
          <a:ln>
            <a:solidFill>
              <a:srgbClr val="7030A0"/>
            </a:solidFill>
            <a:prstDash val="dash"/>
          </a:ln>
        </p:spPr>
        <p:txBody>
          <a:bodyPr wrap="square" rtlCol="0">
            <a:spAutoFit/>
          </a:bodyPr>
          <a:lstStyle/>
          <a:p>
            <a:pPr defTabSz="371475"/>
            <a:r>
              <a:rPr kumimoji="0"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a:t>
            </a:r>
            <a:r>
              <a:rPr kumimoji="0" lang="en-US" altLang="ja-JP" sz="900" u="sng" dirty="0">
                <a:solidFill>
                  <a:prstClr val="black"/>
                </a:solidFill>
                <a:latin typeface="UD デジタル 教科書体 NK-R" panose="02020400000000000000" pitchFamily="18" charset="-128"/>
                <a:ea typeface="UD デジタル 教科書体 NK-R" panose="02020400000000000000" pitchFamily="18" charset="-128"/>
              </a:rPr>
              <a:t>DV</a:t>
            </a:r>
            <a:r>
              <a:rPr kumimoji="0"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被害を受けながらも相手と別れない理由</a:t>
            </a:r>
            <a:endParaRPr kumimoji="0" lang="en-US" altLang="ja-JP" sz="900" u="sng"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lang="ja-JP" altLang="en-US" sz="900" dirty="0">
                <a:solidFill>
                  <a:prstClr val="black"/>
                </a:solidFill>
                <a:latin typeface="UD デジタル 教科書体 NK-R" panose="02020400000000000000" pitchFamily="18" charset="-128"/>
                <a:ea typeface="UD デジタル 教科書体 NK-R" panose="02020400000000000000" pitchFamily="18" charset="-128"/>
              </a:rPr>
              <a:t>　　</a:t>
            </a:r>
            <a:r>
              <a:rPr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として「経済的な不安」を挙げる女性が</a:t>
            </a:r>
            <a:r>
              <a:rPr lang="en-US" altLang="ja-JP" sz="900" u="sng" dirty="0">
                <a:solidFill>
                  <a:prstClr val="black"/>
                </a:solidFill>
                <a:latin typeface="UD デジタル 教科書体 NK-R" panose="02020400000000000000" pitchFamily="18" charset="-128"/>
                <a:ea typeface="UD デジタル 教科書体 NK-R" panose="02020400000000000000" pitchFamily="18" charset="-128"/>
              </a:rPr>
              <a:t>5</a:t>
            </a:r>
            <a:r>
              <a:rPr lang="ja-JP" altLang="en-US" sz="900" u="sng" dirty="0">
                <a:solidFill>
                  <a:prstClr val="black"/>
                </a:solidFill>
                <a:latin typeface="UD デジタル 教科書体 NK-R" panose="02020400000000000000" pitchFamily="18" charset="-128"/>
                <a:ea typeface="UD デジタル 教科書体 NK-R" panose="02020400000000000000" pitchFamily="18" charset="-128"/>
              </a:rPr>
              <a:t>割以上</a:t>
            </a:r>
            <a:endParaRPr kumimoji="0" lang="en-US" altLang="ja-JP" sz="900" u="sng"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lnSpc>
                <a:spcPts val="500"/>
              </a:lnSpc>
            </a:pPr>
            <a:r>
              <a:rPr kumimoji="0" lang="ja-JP" altLang="en-US" sz="900" dirty="0">
                <a:solidFill>
                  <a:prstClr val="black"/>
                </a:solidFill>
                <a:latin typeface="UD デジタル 教科書体 NK-R" panose="02020400000000000000" pitchFamily="18" charset="-128"/>
                <a:ea typeface="UD デジタル 教科書体 NK-R" panose="02020400000000000000" pitchFamily="18" charset="-128"/>
              </a:rPr>
              <a:t>　</a:t>
            </a:r>
            <a:endPar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endParaRPr>
          </a:p>
          <a:p>
            <a:pPr defTabSz="371475"/>
            <a:r>
              <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rPr>
              <a:t> DV</a:t>
            </a:r>
            <a:r>
              <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rPr>
              <a:t>被害を受けながらも相手と別れなかった理由</a:t>
            </a:r>
            <a:r>
              <a:rPr lang="en-US" altLang="ja-JP" sz="800" dirty="0">
                <a:solidFill>
                  <a:prstClr val="black"/>
                </a:solidFill>
                <a:latin typeface="UD デジタル 教科書体 NK-R" panose="02020400000000000000" pitchFamily="18" charset="-128"/>
                <a:ea typeface="UD デジタル 教科書体 NK-R" panose="02020400000000000000" pitchFamily="18" charset="-128"/>
              </a:rPr>
              <a:t>:</a:t>
            </a:r>
          </a:p>
          <a:p>
            <a:pPr defTabSz="371475"/>
            <a:r>
              <a:rPr lang="ja-JP" altLang="en-US" sz="800" dirty="0">
                <a:solidFill>
                  <a:prstClr val="black"/>
                </a:solidFill>
                <a:latin typeface="UD デジタル 教科書体 NK-R" panose="02020400000000000000" pitchFamily="18" charset="-128"/>
                <a:ea typeface="UD デジタル 教科書体 NK-R" panose="02020400000000000000" pitchFamily="18" charset="-128"/>
              </a:rPr>
              <a:t>　「経済的な不安があったから」：女性　</a:t>
            </a:r>
            <a:r>
              <a:rPr lang="en-US" altLang="ja-JP" sz="800" dirty="0">
                <a:solidFill>
                  <a:prstClr val="black"/>
                </a:solidFill>
                <a:latin typeface="UD デジタル 教科書体 NK-R" panose="02020400000000000000" pitchFamily="18" charset="-128"/>
                <a:ea typeface="UD デジタル 教科書体 NK-R" panose="02020400000000000000" pitchFamily="18" charset="-128"/>
              </a:rPr>
              <a:t>52.5%</a:t>
            </a:r>
          </a:p>
          <a:p>
            <a:pPr defTabSz="371475"/>
            <a:r>
              <a:rPr kumimoji="0" lang="ja-JP" altLang="en-US" sz="800" dirty="0">
                <a:solidFill>
                  <a:prstClr val="black"/>
                </a:solidFill>
                <a:latin typeface="UD デジタル 教科書体 NK-R" panose="02020400000000000000" pitchFamily="18" charset="-128"/>
                <a:ea typeface="UD デジタル 教科書体 NK-R" panose="02020400000000000000" pitchFamily="18" charset="-128"/>
              </a:rPr>
              <a:t>　　　　　　　　　　　　　　　　　　　　　　　　　　　男性　</a:t>
            </a:r>
            <a:r>
              <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rPr>
              <a:t>5.8%</a:t>
            </a:r>
          </a:p>
          <a:p>
            <a:pPr defTabSz="371475"/>
            <a:r>
              <a:rPr lang="ja-JP" altLang="en-US" sz="800" dirty="0">
                <a:solidFill>
                  <a:prstClr val="black"/>
                </a:solidFill>
                <a:latin typeface="UD デジタル 教科書体 NK-R" panose="02020400000000000000" pitchFamily="18" charset="-128"/>
                <a:ea typeface="UD デジタル 教科書体 NK-R" panose="02020400000000000000" pitchFamily="18" charset="-128"/>
              </a:rPr>
              <a:t>　　　　　　　　　　　　　　　　　　　　　　　　　　　　　　　　　</a:t>
            </a:r>
            <a:r>
              <a:rPr lang="ja-JP" altLang="en-US" sz="700" dirty="0">
                <a:solidFill>
                  <a:prstClr val="black"/>
                </a:solidFill>
                <a:latin typeface="UD デジタル 教科書体 NK-R" panose="02020400000000000000" pitchFamily="18" charset="-128"/>
                <a:ea typeface="UD デジタル 教科書体 NK-R" panose="02020400000000000000" pitchFamily="18" charset="-128"/>
              </a:rPr>
              <a:t>（</a:t>
            </a:r>
            <a:r>
              <a:rPr lang="en-US" altLang="ja-JP" sz="700" dirty="0">
                <a:solidFill>
                  <a:prstClr val="black"/>
                </a:solidFill>
                <a:latin typeface="UD デジタル 教科書体 NK-R" panose="02020400000000000000" pitchFamily="18" charset="-128"/>
                <a:ea typeface="UD デジタル 教科書体 NK-R" panose="02020400000000000000" pitchFamily="18" charset="-128"/>
              </a:rPr>
              <a:t>R2</a:t>
            </a:r>
            <a:r>
              <a:rPr lang="ja-JP" altLang="en-US" sz="700" dirty="0">
                <a:solidFill>
                  <a:prstClr val="black"/>
                </a:solidFill>
                <a:latin typeface="UD デジタル 教科書体 NK-R" panose="02020400000000000000" pitchFamily="18" charset="-128"/>
                <a:ea typeface="UD デジタル 教科書体 NK-R" panose="02020400000000000000" pitchFamily="18" charset="-128"/>
              </a:rPr>
              <a:t>：内閣府調査）</a:t>
            </a:r>
            <a:endParaRPr kumimoji="0" lang="en-US" altLang="ja-JP" sz="800"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4" name="テキスト ボックス 3"/>
          <p:cNvSpPr txBox="1"/>
          <p:nvPr/>
        </p:nvSpPr>
        <p:spPr>
          <a:xfrm>
            <a:off x="3149239" y="1326712"/>
            <a:ext cx="6538060" cy="27699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200" b="1" dirty="0" smtClean="0">
                <a:latin typeface="UD デジタル 教科書体 NK-R" panose="02020400000000000000" pitchFamily="18" charset="-128"/>
                <a:ea typeface="UD デジタル 教科書体 NK-R" panose="02020400000000000000" pitchFamily="18" charset="-128"/>
              </a:rPr>
              <a:t>　　　　　　　　</a:t>
            </a:r>
            <a:r>
              <a:rPr kumimoji="1" lang="ja-JP" altLang="en-US" sz="1200" b="1" dirty="0" smtClean="0">
                <a:solidFill>
                  <a:srgbClr val="FF0000"/>
                </a:solidFill>
                <a:latin typeface="UD デジタル 教科書体 NK-R" panose="02020400000000000000" pitchFamily="18" charset="-128"/>
                <a:ea typeface="UD デジタル 教科書体 NK-R" panose="02020400000000000000" pitchFamily="18" charset="-128"/>
              </a:rPr>
              <a:t>　</a:t>
            </a:r>
            <a:r>
              <a:rPr kumimoji="1" lang="ja-JP" altLang="en-US" sz="1200" b="1" dirty="0" smtClean="0">
                <a:solidFill>
                  <a:schemeClr val="tx1"/>
                </a:solidFill>
                <a:latin typeface="UD デジタル 教科書体 NK-R" panose="02020400000000000000" pitchFamily="18" charset="-128"/>
                <a:ea typeface="UD デジタル 教科書体 NK-R" panose="02020400000000000000" pitchFamily="18" charset="-128"/>
              </a:rPr>
              <a:t>　</a:t>
            </a:r>
            <a:r>
              <a:rPr kumimoji="1" lang="en-US" altLang="ja-JP" sz="1050" dirty="0" smtClean="0">
                <a:solidFill>
                  <a:schemeClr val="tx1"/>
                </a:solidFill>
                <a:latin typeface="UD デジタル 教科書体 NK-R" panose="02020400000000000000" pitchFamily="18" charset="-128"/>
                <a:ea typeface="UD デジタル 教科書体 NK-R" panose="02020400000000000000" pitchFamily="18" charset="-128"/>
              </a:rPr>
              <a:t>DV</a:t>
            </a:r>
            <a:r>
              <a:rPr kumimoji="1" lang="ja-JP" altLang="en-US" sz="1050" dirty="0" smtClean="0">
                <a:solidFill>
                  <a:schemeClr val="tx1"/>
                </a:solidFill>
                <a:latin typeface="UD デジタル 教科書体 NK-R" panose="02020400000000000000" pitchFamily="18" charset="-128"/>
                <a:ea typeface="UD デジタル 教科書体 NK-R" panose="02020400000000000000" pitchFamily="18" charset="-128"/>
              </a:rPr>
              <a:t>は犯罪となる行為をも含む重大な人権侵害であり、決して許されるものではない</a:t>
            </a:r>
            <a:endParaRPr kumimoji="1" lang="ja-JP" altLang="en-US" sz="105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7" name="テキスト ボックス 16"/>
          <p:cNvSpPr txBox="1"/>
          <p:nvPr/>
        </p:nvSpPr>
        <p:spPr>
          <a:xfrm>
            <a:off x="3235961" y="1297825"/>
            <a:ext cx="648000" cy="180000"/>
          </a:xfrm>
          <a:prstGeom prst="roundRect">
            <a:avLst/>
          </a:prstGeom>
        </p:spPr>
        <p:style>
          <a:lnRef idx="1">
            <a:schemeClr val="accent3"/>
          </a:lnRef>
          <a:fillRef idx="2">
            <a:schemeClr val="accent3"/>
          </a:fillRef>
          <a:effectRef idx="1">
            <a:schemeClr val="accent3"/>
          </a:effectRef>
          <a:fontRef idx="minor">
            <a:schemeClr val="dk1"/>
          </a:fontRef>
        </p:style>
        <p:txBody>
          <a:bodyPr wrap="square" rtlCol="0" anchor="ctr" anchorCtr="1">
            <a:spAutoFit/>
          </a:bodyPr>
          <a:lstStyle/>
          <a:p>
            <a:pPr algn="ctr" defTabSz="371475"/>
            <a:r>
              <a:rPr lang="ja-JP" altLang="en-US" sz="826" b="1" dirty="0" smtClean="0">
                <a:solidFill>
                  <a:prstClr val="black"/>
                </a:solidFill>
                <a:latin typeface="UD デジタル 教科書体 NK-R" panose="02020400000000000000" pitchFamily="18" charset="-128"/>
                <a:ea typeface="UD デジタル 教科書体 NK-R" panose="02020400000000000000" pitchFamily="18" charset="-128"/>
              </a:rPr>
              <a:t>はじめ</a:t>
            </a:r>
            <a:r>
              <a:rPr lang="ja-JP" altLang="en-US" sz="826" b="1" dirty="0">
                <a:solidFill>
                  <a:prstClr val="black"/>
                </a:solidFill>
                <a:latin typeface="UD デジタル 教科書体 NK-R" panose="02020400000000000000" pitchFamily="18" charset="-128"/>
                <a:ea typeface="UD デジタル 教科書体 NK-R" panose="02020400000000000000" pitchFamily="18" charset="-128"/>
              </a:rPr>
              <a:t>に</a:t>
            </a:r>
            <a:endParaRPr kumimoji="0" lang="ja-JP" altLang="en-US" sz="826" b="1"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8" name="テキスト ボックス 7"/>
          <p:cNvSpPr txBox="1"/>
          <p:nvPr/>
        </p:nvSpPr>
        <p:spPr>
          <a:xfrm>
            <a:off x="8835323" y="31270"/>
            <a:ext cx="828675" cy="21544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800" dirty="0" smtClean="0"/>
              <a:t>資料１－２</a:t>
            </a:r>
            <a:endParaRPr kumimoji="1" lang="ja-JP" altLang="en-US" sz="800" dirty="0"/>
          </a:p>
        </p:txBody>
      </p:sp>
    </p:spTree>
    <p:extLst>
      <p:ext uri="{BB962C8B-B14F-4D97-AF65-F5344CB8AC3E}">
        <p14:creationId xmlns:p14="http://schemas.microsoft.com/office/powerpoint/2010/main" val="896689597"/>
      </p:ext>
    </p:extLst>
  </p:cSld>
  <p:clrMapOvr>
    <a:masterClrMapping/>
  </p:clrMapOvr>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1045</TotalTime>
  <Words>1320</Words>
  <Application>Microsoft Office PowerPoint</Application>
  <PresentationFormat>A4 210 x 297 mm</PresentationFormat>
  <Paragraphs>112</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UD デジタル 教科書体 NK-R</vt:lpstr>
      <vt:lpstr>游ゴシック</vt:lpstr>
      <vt:lpstr>游ゴシック Light</vt:lpstr>
      <vt:lpstr>Arial</vt:lpstr>
      <vt:lpstr>Calibri</vt:lpstr>
      <vt:lpstr>Calibri Light</vt:lpstr>
      <vt:lpstr>1_Office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萱野　明子</dc:creator>
  <cp:lastModifiedBy>萱野　明子</cp:lastModifiedBy>
  <cp:revision>56</cp:revision>
  <cp:lastPrinted>2021-11-12T02:22:39Z</cp:lastPrinted>
  <dcterms:created xsi:type="dcterms:W3CDTF">2021-08-27T12:18:24Z</dcterms:created>
  <dcterms:modified xsi:type="dcterms:W3CDTF">2021-11-12T03:02:43Z</dcterms:modified>
</cp:coreProperties>
</file>