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9" autoAdjust="0"/>
    <p:restoredTop sz="94660"/>
  </p:normalViewPr>
  <p:slideViewPr>
    <p:cSldViewPr snapToGrid="0">
      <p:cViewPr varScale="1">
        <p:scale>
          <a:sx n="74" d="100"/>
          <a:sy n="74" d="100"/>
        </p:scale>
        <p:origin x="11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72893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511784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13977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94482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317524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11914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29343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03997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42107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104982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2021/10/6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962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D805A-6C6D-4D1F-967E-B8764A909836}" type="datetimeFigureOut">
              <a:rPr kumimoji="1" lang="ja-JP" altLang="en-US" smtClean="0"/>
              <a:t>2021/10/6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0321812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55299" y="229373"/>
            <a:ext cx="9432000" cy="288000"/>
          </a:xfrm>
        </p:spPr>
        <p:style>
          <a:lnRef idx="0">
            <a:scrgbClr r="0" g="0" b="0"/>
          </a:lnRef>
          <a:fillRef idx="1001">
            <a:schemeClr val="lt2"/>
          </a:fillRef>
          <a:effectRef idx="0">
            <a:scrgbClr r="0" g="0" b="0"/>
          </a:effectRef>
          <a:fontRef idx="major"/>
        </p:style>
        <p:txBody>
          <a:bodyPr>
            <a:noAutofit/>
          </a:bodyPr>
          <a:lstStyle/>
          <a:p>
            <a:pPr>
              <a:lnSpc>
                <a:spcPts val="500"/>
              </a:lnSpc>
            </a:pPr>
            <a:endParaRPr lang="en-US" altLang="ja-JP" sz="1250" b="1" dirty="0">
              <a:latin typeface="UD デジタル 教科書体 NK-R" panose="02020400000000000000" pitchFamily="18" charset="-128"/>
              <a:ea typeface="UD デジタル 教科書体 NK-R" panose="02020400000000000000" pitchFamily="18" charset="-128"/>
            </a:endParaRPr>
          </a:p>
          <a:p>
            <a:pPr>
              <a:lnSpc>
                <a:spcPts val="400"/>
              </a:lnSpc>
            </a:pPr>
            <a:r>
              <a:rPr lang="ja-JP" altLang="en-US" sz="1250" b="1" dirty="0">
                <a:latin typeface="UD デジタル 教科書体 NK-R" panose="02020400000000000000" pitchFamily="18" charset="-128"/>
                <a:ea typeface="UD デジタル 教科書体 NK-R" panose="02020400000000000000" pitchFamily="18" charset="-128"/>
              </a:rPr>
              <a:t>大阪府における配偶者等からの暴力の防止及び被害者の保護等に関する基本計画の策定に関する基本的な考え方について</a:t>
            </a:r>
            <a:r>
              <a:rPr lang="ja-JP" altLang="en-US" sz="1250" b="1" dirty="0" smtClean="0">
                <a:latin typeface="UD デジタル 教科書体 NK-R" panose="02020400000000000000" pitchFamily="18" charset="-128"/>
                <a:ea typeface="UD デジタル 教科書体 NK-R" panose="02020400000000000000" pitchFamily="18" charset="-128"/>
              </a:rPr>
              <a:t>（</a:t>
            </a:r>
            <a:r>
              <a:rPr lang="ja-JP" altLang="en-US" sz="1250" b="1" dirty="0">
                <a:latin typeface="UD デジタル 教科書体 NK-R" panose="02020400000000000000" pitchFamily="18" charset="-128"/>
                <a:ea typeface="UD デジタル 教科書体 NK-R" panose="02020400000000000000" pitchFamily="18" charset="-128"/>
              </a:rPr>
              <a:t>案</a:t>
            </a:r>
            <a:r>
              <a:rPr lang="ja-JP" altLang="en-US" sz="1250" b="1" dirty="0" smtClean="0">
                <a:latin typeface="UD デジタル 教科書体 NK-R" panose="02020400000000000000" pitchFamily="18" charset="-128"/>
                <a:ea typeface="UD デジタル 教科書体 NK-R" panose="02020400000000000000" pitchFamily="18" charset="-128"/>
              </a:rPr>
              <a:t>）</a:t>
            </a:r>
            <a:r>
              <a:rPr lang="ja-JP" altLang="en-US" sz="1250" b="1" dirty="0">
                <a:latin typeface="UD デジタル 教科書体 NK-R" panose="02020400000000000000" pitchFamily="18" charset="-128"/>
                <a:ea typeface="UD デジタル 教科書体 NK-R" panose="02020400000000000000" pitchFamily="18" charset="-128"/>
              </a:rPr>
              <a:t>の概要</a:t>
            </a:r>
          </a:p>
        </p:txBody>
      </p:sp>
      <p:graphicFrame>
        <p:nvGraphicFramePr>
          <p:cNvPr id="5" name="表 4"/>
          <p:cNvGraphicFramePr>
            <a:graphicFrameLocks noGrp="1"/>
          </p:cNvGraphicFramePr>
          <p:nvPr>
            <p:extLst>
              <p:ext uri="{D42A27DB-BD31-4B8C-83A1-F6EECF244321}">
                <p14:modId xmlns:p14="http://schemas.microsoft.com/office/powerpoint/2010/main" val="3619048313"/>
              </p:ext>
            </p:extLst>
          </p:nvPr>
        </p:nvGraphicFramePr>
        <p:xfrm>
          <a:off x="3149239" y="1783461"/>
          <a:ext cx="6553561" cy="4642485"/>
        </p:xfrm>
        <a:graphic>
          <a:graphicData uri="http://schemas.openxmlformats.org/drawingml/2006/table">
            <a:tbl>
              <a:tblPr firstRow="1" bandRow="1">
                <a:tableStyleId>{5C22544A-7EE6-4342-B048-85BDC9FD1C3A}</a:tableStyleId>
              </a:tblPr>
              <a:tblGrid>
                <a:gridCol w="1377937">
                  <a:extLst>
                    <a:ext uri="{9D8B030D-6E8A-4147-A177-3AD203B41FA5}">
                      <a16:colId xmlns:a16="http://schemas.microsoft.com/office/drawing/2014/main" val="46730103"/>
                    </a:ext>
                  </a:extLst>
                </a:gridCol>
                <a:gridCol w="1809317">
                  <a:extLst>
                    <a:ext uri="{9D8B030D-6E8A-4147-A177-3AD203B41FA5}">
                      <a16:colId xmlns:a16="http://schemas.microsoft.com/office/drawing/2014/main" val="4019834151"/>
                    </a:ext>
                  </a:extLst>
                </a:gridCol>
                <a:gridCol w="3366307">
                  <a:extLst>
                    <a:ext uri="{9D8B030D-6E8A-4147-A177-3AD203B41FA5}">
                      <a16:colId xmlns:a16="http://schemas.microsoft.com/office/drawing/2014/main" val="3977701920"/>
                    </a:ext>
                  </a:extLst>
                </a:gridCol>
              </a:tblGrid>
              <a:tr h="352441">
                <a:tc>
                  <a:txBody>
                    <a:bodyPr/>
                    <a:lstStyle/>
                    <a:p>
                      <a:pPr algn="ctr">
                        <a:lnSpc>
                          <a:spcPts val="8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8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基本方針</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8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800"/>
                        </a:lnSpc>
                      </a:pPr>
                      <a:r>
                        <a:rPr kumimoji="1" lang="ja-JP" altLang="en-US" sz="1100">
                          <a:solidFill>
                            <a:schemeClr val="tx1"/>
                          </a:solidFill>
                          <a:latin typeface="UD デジタル 教科書体 NK-R" panose="02020400000000000000" pitchFamily="18" charset="-128"/>
                          <a:ea typeface="UD デジタル 教科書体 NK-R" panose="02020400000000000000" pitchFamily="18" charset="-128"/>
                        </a:rPr>
                        <a:t>施策体系</a:t>
                      </a:r>
                      <a:endPar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8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8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要旨</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8090022"/>
                  </a:ext>
                </a:extLst>
              </a:tr>
              <a:tr h="620177">
                <a:tc>
                  <a:txBody>
                    <a:bodyPr/>
                    <a:lstStyle/>
                    <a:p>
                      <a:pPr marL="0" marR="0" lvl="0" indent="0" algn="l" defTabSz="914400" rtl="0" eaLnBrk="1" fontAlgn="auto" latinLnBrk="0" hangingPunct="1">
                        <a:lnSpc>
                          <a:spcPts val="2200"/>
                        </a:lnSpc>
                        <a:spcBef>
                          <a:spcPts val="120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　</a:t>
                      </a:r>
                      <a:r>
                        <a:rPr kumimoji="1" lang="en-US" altLang="ja-JP" sz="12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を許さない</a:t>
                      </a: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府民意識の醸成</a:t>
                      </a:r>
                      <a:endPar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400"/>
                        </a:lnSpc>
                        <a:spcBef>
                          <a:spcPts val="0"/>
                        </a:spcBef>
                        <a:spcAft>
                          <a:spcPts val="0"/>
                        </a:spcAft>
                        <a:buClrTx/>
                        <a:buSzTx/>
                        <a:buFontTx/>
                        <a:buNone/>
                        <a:tabLst/>
                        <a:defRPr/>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の防止に関する啓発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の理解促進に向けた啓発の強化、若年層へ向けた予防教育、啓発の充実、</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医療、福祉、教育関係者への理解促進を通じた被害の早期発見や通報、保護</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8412254"/>
                  </a:ext>
                </a:extLst>
              </a:tr>
              <a:tr h="324612">
                <a:tc rowSpan="3">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DbPlain" startAt="2"/>
                        <a:tabLst/>
                        <a:defRPr/>
                      </a:pP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安心して相談できる体制の充実</a:t>
                      </a:r>
                      <a:endParaRPr kumimoji="1" lang="ja-JP" altLang="ja-JP" sz="120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府</a:t>
                      </a: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配偶者暴力相談</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支援</a:t>
                      </a:r>
                      <a:r>
                        <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センター・</a:t>
                      </a: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800" b="1" kern="1200" baseline="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警察における相談体制</a:t>
                      </a:r>
                      <a:r>
                        <a:rPr kumimoji="1" lang="ja-JP" altLang="en-US"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相談件数の増加、内容の複雑化に対応するため、相談機能の充実・強化、関係機関の連携の強化</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6704340"/>
                  </a:ext>
                </a:extLst>
              </a:tr>
              <a:tr h="196596">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市町村における相談体制</a:t>
                      </a:r>
                      <a:r>
                        <a:rPr kumimoji="1" lang="ja-JP" altLang="en-US"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200"/>
                        </a:lnSpc>
                      </a:pP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市町村の相談窓口の設置促進、人材の育成と資質向上</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3386744"/>
                  </a:ext>
                </a:extLst>
              </a:tr>
              <a:tr h="32461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被害者の状況に配慮した相談</a:t>
                      </a: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機能の充実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外国人、障がい者、高齢者、性的マイノリティ、男性等に対する支援、男性相談のより一層の周知</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3772523"/>
                  </a:ext>
                </a:extLst>
              </a:tr>
              <a:tr h="324612">
                <a:tc rowSpan="2">
                  <a:txBody>
                    <a:bodyPr/>
                    <a:lstStyle/>
                    <a:p>
                      <a:pPr marL="228600" marR="0" lvl="0" indent="-228600" algn="l" defTabSz="914400" rtl="0" eaLnBrk="1" fontAlgn="auto" latinLnBrk="0" hangingPunct="1">
                        <a:lnSpc>
                          <a:spcPts val="1600"/>
                        </a:lnSpc>
                        <a:spcBef>
                          <a:spcPts val="0"/>
                        </a:spcBef>
                        <a:spcAft>
                          <a:spcPts val="0"/>
                        </a:spcAft>
                        <a:buClrTx/>
                        <a:buSzTx/>
                        <a:buFontTx/>
                        <a:buAutoNum type="arabicDbPlain" startAt="3"/>
                        <a:tabLst/>
                        <a:defRPr/>
                      </a:pP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緊急かつ安全な保護の実施</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一時保護に係る体制の充実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多様化する支援ニーズに応じた一時保護の在り方の検討、様々な配慮を必要とする被害者への適切な保護の実施</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7848637"/>
                  </a:ext>
                </a:extLst>
              </a:tr>
              <a:tr h="221055">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保護命令への対応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警察等と連携した被害者の安全確保</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9854787"/>
                  </a:ext>
                </a:extLst>
              </a:tr>
              <a:tr h="3246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自立への支援の</a:t>
                      </a: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充実</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（１）継続的な自立支援の実施</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600"/>
                        </a:lnSpc>
                      </a:pP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生活に関する支援や就業の促進、住宅の確保、同伴児童の通学等の自立へ向けた支援、心身のダメージからの回復</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7657412"/>
                  </a:ext>
                </a:extLst>
              </a:tr>
              <a:tr h="452628">
                <a:tc>
                  <a: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lain" startAt="5"/>
                        <a:tabLst/>
                        <a:defRPr/>
                      </a:pPr>
                      <a:r>
                        <a:rPr kumimoji="1" lang="ja-JP" altLang="ja-JP" sz="12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子どもの安全・安心の確保</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600"/>
                        </a:lnSpc>
                        <a:spcBef>
                          <a:spcPts val="0"/>
                        </a:spcBef>
                        <a:spcAft>
                          <a:spcPts val="0"/>
                        </a:spcAft>
                        <a:buClrTx/>
                        <a:buSzTx/>
                        <a:buFontTx/>
                        <a:buNone/>
                        <a:tabLst/>
                        <a:defRPr/>
                      </a:pPr>
                      <a:endParaRPr kumimoji="1" lang="en-US"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（１）子どもの安全確保と支援体制の</a:t>
                      </a:r>
                      <a:endParaRPr kumimoji="1" lang="en-US"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児童虐待対応機関との連携強化、</a:t>
                      </a:r>
                      <a:r>
                        <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支援部門と児童担当部門の相互理解促進による</a:t>
                      </a:r>
                      <a:r>
                        <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被害者と子どもへの包括的な支援、一時保護に同伴する子どもへの心理的ケア、学習支援等</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6879228"/>
                  </a:ext>
                </a:extLst>
              </a:tr>
              <a:tr h="324612">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6</a:t>
                      </a: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関係機関、団体</a:t>
                      </a: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等との連携の</a:t>
                      </a: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促進等</a:t>
                      </a:r>
                      <a:endParaRPr kumimoji="1" lang="ja-JP" altLang="ja-JP" sz="120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600"/>
                        </a:lnSpc>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lvl="0"/>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関係機関による連携体制の強化</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被害の複雑化、多様化に対応するため、多様な主体とのより一層の連携強化</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8486688"/>
                  </a:ext>
                </a:extLst>
              </a:tr>
              <a:tr h="196596">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市町村との連携</a:t>
                      </a:r>
                      <a:endParaRPr kumimoji="1" lang="ja-JP" altLang="ja-JP" sz="80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市町村への支援や緊密な連携の構築</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400760"/>
                  </a:ext>
                </a:extLst>
              </a:tr>
              <a:tr h="32461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400"/>
                        </a:lnSpc>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lvl="0">
                        <a:lnSpc>
                          <a:spcPts val="400"/>
                        </a:lnSpc>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lvl="0">
                        <a:lnSpc>
                          <a:spcPts val="400"/>
                        </a:lnSpc>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民間</a:t>
                      </a: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団体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との連携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きめ細かな支援を行う民間団体との連携による多様化する支援ニーズへの対応</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0476350"/>
                  </a:ext>
                </a:extLst>
              </a:tr>
              <a:tr h="196596">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（４）</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苦情への適切な対応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苦情への適切かつ迅速な対応</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7549481"/>
                  </a:ext>
                </a:extLst>
              </a:tr>
              <a:tr h="32461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（５）</a:t>
                      </a:r>
                      <a:r>
                        <a:rPr kumimoji="1" lang="ja-JP"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加害者</a:t>
                      </a:r>
                      <a:r>
                        <a:rPr kumimoji="1" lang="ja-JP" altLang="en-US"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対応</a:t>
                      </a:r>
                      <a:r>
                        <a:rPr kumimoji="1" lang="ja-JP"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等に関する</a:t>
                      </a:r>
                      <a:endParaRPr kumimoji="1" lang="en-US"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調査研究</a:t>
                      </a:r>
                      <a:r>
                        <a:rPr kumimoji="1" lang="ja-JP" altLang="ja-JP" sz="800" b="1" kern="1200">
                          <a:solidFill>
                            <a:schemeClr val="dk1"/>
                          </a:solidFill>
                          <a:effectLst/>
                          <a:latin typeface="UD デジタル 教科書体 NK-R" panose="02020400000000000000" pitchFamily="18" charset="-128"/>
                          <a:ea typeface="UD デジタル 教科書体 NK-R" panose="02020400000000000000" pitchFamily="18" charset="-128"/>
                          <a:cs typeface="+mn-cs"/>
                        </a:rPr>
                        <a:t>の推進</a:t>
                      </a:r>
                      <a:r>
                        <a:rPr kumimoji="1" lang="ja-JP" altLang="en-US" sz="800" b="1" kern="1200">
                          <a:solidFill>
                            <a:schemeClr val="dk1"/>
                          </a:solidFill>
                          <a:effectLst/>
                          <a:latin typeface="UD デジタル 教科書体 NK-R" panose="02020400000000000000" pitchFamily="18" charset="-128"/>
                          <a:ea typeface="UD デジタル 教科書体 NK-R" panose="02020400000000000000" pitchFamily="18" charset="-128"/>
                          <a:cs typeface="+mn-cs"/>
                        </a:rPr>
                        <a:t>等</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の現状や府民意識等に関する調査の実施</a:t>
                      </a:r>
                    </a:p>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加害者の気づきを促す啓発や男性相談の周知・体制整備</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9798747"/>
                  </a:ext>
                </a:extLst>
              </a:tr>
            </a:tbl>
          </a:graphicData>
        </a:graphic>
      </p:graphicFrame>
      <p:sp>
        <p:nvSpPr>
          <p:cNvPr id="6" name="テキスト ボックス 5"/>
          <p:cNvSpPr txBox="1"/>
          <p:nvPr/>
        </p:nvSpPr>
        <p:spPr>
          <a:xfrm>
            <a:off x="255299" y="581873"/>
            <a:ext cx="9432000" cy="938719"/>
          </a:xfrm>
          <a:prstGeom prst="rect">
            <a:avLst/>
          </a:prstGeom>
          <a:solidFill>
            <a:srgbClr val="FFCCFF"/>
          </a:solidFill>
        </p:spPr>
        <p:txBody>
          <a:bodyPr wrap="square" rtlCol="0">
            <a:spAutoFit/>
          </a:bodyPr>
          <a:lstStyle/>
          <a:p>
            <a:pPr defTabSz="371475"/>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と密接に関係</a:t>
            </a:r>
            <a:r>
              <a:rPr kumimoji="0" lang="ja-JP" altLang="en-US" sz="1100" dirty="0">
                <a:latin typeface="UD デジタル 教科書体 NK-R" panose="02020400000000000000" pitchFamily="18" charset="-128"/>
                <a:ea typeface="UD デジタル 教科書体 NK-R" panose="02020400000000000000" pitchFamily="18" charset="-128"/>
              </a:rPr>
              <a:t>する児童虐待（面前</a:t>
            </a:r>
            <a:r>
              <a:rPr kumimoji="0" lang="en-US" altLang="ja-JP" sz="1100" dirty="0">
                <a:latin typeface="UD デジタル 教科書体 NK-R" panose="02020400000000000000" pitchFamily="18" charset="-128"/>
                <a:ea typeface="UD デジタル 教科書体 NK-R" panose="02020400000000000000" pitchFamily="18" charset="-128"/>
              </a:rPr>
              <a:t>DV</a:t>
            </a:r>
            <a:r>
              <a:rPr kumimoji="0" lang="ja-JP" altLang="en-US" sz="1100" dirty="0">
                <a:latin typeface="UD デジタル 教科書体 NK-R" panose="02020400000000000000" pitchFamily="18" charset="-128"/>
                <a:ea typeface="UD デジタル 教科書体 NK-R" panose="02020400000000000000" pitchFamily="18" charset="-128"/>
              </a:rPr>
              <a:t>等）の</a:t>
            </a:r>
            <a:r>
              <a:rPr lang="ja-JP" altLang="en-US" sz="1100" dirty="0">
                <a:latin typeface="UD デジタル 教科書体 NK-R" panose="02020400000000000000" pitchFamily="18" charset="-128"/>
                <a:ea typeface="UD デジタル 教科書体 NK-R" panose="02020400000000000000" pitchFamily="18" charset="-128"/>
              </a:rPr>
              <a:t>社会問題化</a:t>
            </a:r>
            <a:r>
              <a:rPr kumimoji="0" lang="ja-JP" altLang="en-US" sz="1100" dirty="0">
                <a:latin typeface="UD デジタル 教科書体 NK-R" panose="02020400000000000000" pitchFamily="18" charset="-128"/>
                <a:ea typeface="UD デジタル 教科書体 NK-R" panose="02020400000000000000" pitchFamily="18" charset="-128"/>
              </a:rPr>
              <a:t>や、令和元年の</a:t>
            </a:r>
            <a:r>
              <a:rPr kumimoji="0" lang="en-US" altLang="ja-JP" sz="1100" dirty="0">
                <a:latin typeface="UD デジタル 教科書体 NK-R" panose="02020400000000000000" pitchFamily="18" charset="-128"/>
                <a:ea typeface="UD デジタル 教科書体 NK-R" panose="02020400000000000000" pitchFamily="18" charset="-128"/>
              </a:rPr>
              <a:t>DV</a:t>
            </a:r>
            <a:r>
              <a:rPr kumimoji="0" lang="ja-JP" altLang="en-US" sz="1100" dirty="0">
                <a:latin typeface="UD デジタル 教科書体 NK-R" panose="02020400000000000000" pitchFamily="18" charset="-128"/>
                <a:ea typeface="UD デジタル 教科書体 NK-R" panose="02020400000000000000" pitchFamily="18" charset="-128"/>
              </a:rPr>
              <a:t>防止法の一部改正（児童相談所との連携、関係機関の保護の対象に「同伴家　</a:t>
            </a:r>
            <a:endParaRPr kumimoji="0" lang="en-US" altLang="ja-JP" sz="1100" dirty="0">
              <a:latin typeface="UD デジタル 教科書体 NK-R" panose="02020400000000000000" pitchFamily="18" charset="-128"/>
              <a:ea typeface="UD デジタル 教科書体 NK-R" panose="02020400000000000000" pitchFamily="18" charset="-128"/>
            </a:endParaRPr>
          </a:p>
          <a:p>
            <a:pPr defTabSz="371475"/>
            <a:r>
              <a:rPr lang="ja-JP" altLang="en-US" sz="1100" dirty="0">
                <a:latin typeface="UD デジタル 教科書体 NK-R" panose="02020400000000000000" pitchFamily="18" charset="-128"/>
                <a:ea typeface="UD デジタル 教科書体 NK-R" panose="02020400000000000000" pitchFamily="18" charset="-128"/>
              </a:rPr>
              <a:t>　</a:t>
            </a:r>
            <a:r>
              <a:rPr kumimoji="0" lang="ja-JP" altLang="en-US" sz="1100" dirty="0">
                <a:latin typeface="UD デジタル 教科書体 NK-R" panose="02020400000000000000" pitchFamily="18" charset="-128"/>
                <a:ea typeface="UD デジタル 教科書体 NK-R" panose="02020400000000000000" pitchFamily="18" charset="-128"/>
              </a:rPr>
              <a:t>族」も含める）を踏まえ、　</a:t>
            </a:r>
            <a:r>
              <a:rPr lang="ja-JP" altLang="en-US" sz="1100" dirty="0" smtClean="0">
                <a:latin typeface="UD デジタル 教科書体 NK-R" panose="02020400000000000000" pitchFamily="18" charset="-128"/>
                <a:ea typeface="UD デジタル 教科書体 NK-R" panose="02020400000000000000" pitchFamily="18" charset="-128"/>
              </a:rPr>
              <a:t>基本</a:t>
            </a:r>
            <a:r>
              <a:rPr lang="ja-JP" altLang="en-US" sz="1100" dirty="0">
                <a:latin typeface="UD デジタル 教科書体 NK-R" panose="02020400000000000000" pitchFamily="18" charset="-128"/>
                <a:ea typeface="UD デジタル 教科書体 NK-R" panose="02020400000000000000" pitchFamily="18" charset="-128"/>
              </a:rPr>
              <a:t>方針</a:t>
            </a:r>
            <a:r>
              <a:rPr kumimoji="0" lang="ja-JP" altLang="en-US" sz="1100" dirty="0" smtClean="0">
                <a:latin typeface="UD デジタル 教科書体 NK-R" panose="02020400000000000000" pitchFamily="18" charset="-128"/>
                <a:ea typeface="UD デジタル 教科書体 NK-R" panose="02020400000000000000" pitchFamily="18" charset="-128"/>
              </a:rPr>
              <a:t>５</a:t>
            </a:r>
            <a:r>
              <a:rPr kumimoji="0" lang="ja-JP" altLang="en-US" sz="1100" dirty="0">
                <a:latin typeface="UD デジタル 教科書体 NK-R" panose="02020400000000000000" pitchFamily="18" charset="-128"/>
                <a:ea typeface="UD デジタル 教科書体 NK-R" panose="02020400000000000000" pitchFamily="18" charset="-128"/>
              </a:rPr>
              <a:t>「子どもの安全・安心の確保」を新たに柱立て</a:t>
            </a:r>
            <a:endParaRPr kumimoji="0" lang="en-US" altLang="ja-JP" sz="1100" dirty="0">
              <a:latin typeface="UD デジタル 教科書体 NK-R" panose="02020400000000000000" pitchFamily="18" charset="-128"/>
              <a:ea typeface="UD デジタル 教科書体 NK-R" panose="02020400000000000000" pitchFamily="18" charset="-128"/>
            </a:endParaRPr>
          </a:p>
          <a:p>
            <a:pPr defTabSz="371475"/>
            <a:r>
              <a:rPr kumimoji="0" lang="ja-JP" altLang="en-US" sz="1100" dirty="0">
                <a:latin typeface="UD デジタル 教科書体 NK-R" panose="02020400000000000000" pitchFamily="18" charset="-128"/>
                <a:ea typeface="UD デジタル 教科書体 NK-R" panose="02020400000000000000" pitchFamily="18" charset="-128"/>
              </a:rPr>
              <a:t>・</a:t>
            </a:r>
            <a:r>
              <a:rPr kumimoji="0" lang="en-US" altLang="ja-JP" sz="1100" dirty="0">
                <a:latin typeface="UD デジタル 教科書体 NK-R" panose="02020400000000000000" pitchFamily="18" charset="-128"/>
                <a:ea typeface="UD デジタル 教科書体 NK-R" panose="02020400000000000000" pitchFamily="18" charset="-128"/>
              </a:rPr>
              <a:t>DV</a:t>
            </a:r>
            <a:r>
              <a:rPr kumimoji="0" lang="ja-JP" altLang="en-US" sz="1100" dirty="0">
                <a:latin typeface="UD デジタル 教科書体 NK-R" panose="02020400000000000000" pitchFamily="18" charset="-128"/>
                <a:ea typeface="UD デジタル 教科書体 NK-R" panose="02020400000000000000" pitchFamily="18" charset="-128"/>
              </a:rPr>
              <a:t>加害者対応を巡る国の動向や改正</a:t>
            </a:r>
            <a:r>
              <a:rPr kumimoji="0" lang="en-US" altLang="ja-JP" sz="1100" dirty="0">
                <a:latin typeface="UD デジタル 教科書体 NK-R" panose="02020400000000000000" pitchFamily="18" charset="-128"/>
                <a:ea typeface="UD デジタル 教科書体 NK-R" panose="02020400000000000000" pitchFamily="18" charset="-128"/>
              </a:rPr>
              <a:t>DV</a:t>
            </a:r>
            <a:r>
              <a:rPr kumimoji="0" lang="ja-JP" altLang="en-US" sz="1100" dirty="0">
                <a:latin typeface="UD デジタル 教科書体 NK-R" panose="02020400000000000000" pitchFamily="18" charset="-128"/>
                <a:ea typeface="UD デジタル 教科書体 NK-R" panose="02020400000000000000" pitchFamily="18" charset="-128"/>
              </a:rPr>
              <a:t>防止法附則（加害者更生のための指導及び支援のあり方に関する検討規定）を踏まえ、</a:t>
            </a:r>
            <a:r>
              <a:rPr kumimoji="0" lang="ja-JP" altLang="en-US" sz="1100" dirty="0" smtClean="0">
                <a:latin typeface="UD デジタル 教科書体 NK-R" panose="02020400000000000000" pitchFamily="18" charset="-128"/>
                <a:ea typeface="UD デジタル 教科書体 NK-R" panose="02020400000000000000" pitchFamily="18" charset="-128"/>
              </a:rPr>
              <a:t>基本方針６（５）「</a:t>
            </a:r>
            <a:r>
              <a:rPr kumimoji="0" lang="ja-JP" altLang="en-US" sz="1100" dirty="0">
                <a:latin typeface="UD デジタル 教科書体 NK-R" panose="02020400000000000000" pitchFamily="18" charset="-128"/>
                <a:ea typeface="UD デジタル 教科書体 NK-R" panose="02020400000000000000" pitchFamily="18" charset="-128"/>
              </a:rPr>
              <a:t>調査</a:t>
            </a:r>
            <a:r>
              <a:rPr kumimoji="0" lang="ja-JP" altLang="en-US" sz="1100" dirty="0" smtClean="0">
                <a:latin typeface="UD デジタル 教科書体 NK-R" panose="02020400000000000000" pitchFamily="18" charset="-128"/>
                <a:ea typeface="UD デジタル 教科書体 NK-R" panose="02020400000000000000" pitchFamily="18" charset="-128"/>
              </a:rPr>
              <a:t>研究　　</a:t>
            </a:r>
            <a:endParaRPr kumimoji="0" lang="en-US" altLang="ja-JP" sz="1100" dirty="0" smtClean="0">
              <a:latin typeface="UD デジタル 教科書体 NK-R" panose="02020400000000000000" pitchFamily="18" charset="-128"/>
              <a:ea typeface="UD デジタル 教科書体 NK-R" panose="02020400000000000000" pitchFamily="18" charset="-128"/>
            </a:endParaRPr>
          </a:p>
          <a:p>
            <a:pPr defTabSz="371475"/>
            <a:r>
              <a:rPr lang="ja-JP" altLang="en-US" sz="110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100" smtClean="0">
                <a:solidFill>
                  <a:prstClr val="black"/>
                </a:solidFill>
                <a:latin typeface="UD デジタル 教科書体 NK-R" panose="02020400000000000000" pitchFamily="18" charset="-128"/>
                <a:ea typeface="UD デジタル 教科書体 NK-R" panose="02020400000000000000" pitchFamily="18" charset="-128"/>
              </a:rPr>
              <a:t>の</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推進等</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」に「加害者</a:t>
            </a:r>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対応</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等に関する」を追記</a:t>
            </a:r>
            <a:endPar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75097" y="1657162"/>
            <a:ext cx="2772000" cy="4968000"/>
          </a:xfrm>
          <a:prstGeom prst="rect">
            <a:avLst/>
          </a:prstGeom>
          <a:noFill/>
          <a:ln>
            <a:solidFill>
              <a:srgbClr val="7030A0"/>
            </a:solidFill>
            <a:prstDash val="solid"/>
          </a:ln>
        </p:spPr>
        <p:txBody>
          <a:bodyPr wrap="square" rtlCol="0">
            <a:spAutoFit/>
          </a:bodyPr>
          <a:lstStyle/>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ja-JP" altLang="en-US" sz="1010" dirty="0">
              <a:solidFill>
                <a:prstClr val="black"/>
              </a:solidFill>
              <a:latin typeface="Calibri" panose="020F0502020204030204"/>
              <a:ea typeface="游ゴシック" panose="020B0400000000000000" pitchFamily="50" charset="-128"/>
            </a:endParaRPr>
          </a:p>
        </p:txBody>
      </p:sp>
      <p:sp>
        <p:nvSpPr>
          <p:cNvPr id="9" name="テキスト ボックス 8"/>
          <p:cNvSpPr txBox="1"/>
          <p:nvPr/>
        </p:nvSpPr>
        <p:spPr>
          <a:xfrm>
            <a:off x="175097" y="1493767"/>
            <a:ext cx="857062" cy="180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現状と課題</a:t>
            </a:r>
          </a:p>
        </p:txBody>
      </p:sp>
      <p:sp>
        <p:nvSpPr>
          <p:cNvPr id="10" name="テキスト ボックス 9"/>
          <p:cNvSpPr txBox="1"/>
          <p:nvPr/>
        </p:nvSpPr>
        <p:spPr>
          <a:xfrm>
            <a:off x="267020" y="1729839"/>
            <a:ext cx="2579247" cy="802784"/>
          </a:xfrm>
          <a:prstGeom prst="rect">
            <a:avLst/>
          </a:prstGeom>
          <a:ln w="9525">
            <a:prstDash val="dash"/>
          </a:ln>
        </p:spPr>
        <p:style>
          <a:lnRef idx="2">
            <a:schemeClr val="dk1"/>
          </a:lnRef>
          <a:fillRef idx="1">
            <a:schemeClr val="lt1"/>
          </a:fillRef>
          <a:effectRef idx="0">
            <a:schemeClr val="dk1"/>
          </a:effectRef>
          <a:fontRef idx="minor">
            <a:schemeClr val="dk1"/>
          </a:fontRef>
        </p:style>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●精神的暴力や</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社会</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的暴力に対する　</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暴力認識が希薄</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endParaRPr kumimoji="0" lang="en-US" altLang="ja-JP" sz="10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精神的暴力：女性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60.0</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男性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51.0</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社会的暴力：女性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69.2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％、男性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56.8</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１：府民意識調査）</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262100" y="2589757"/>
            <a:ext cx="2584166" cy="541174"/>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相談窓口の認知度が低い</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826"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675" dirty="0">
                <a:solidFill>
                  <a:prstClr val="black"/>
                </a:solidFill>
                <a:latin typeface="UD デジタル 教科書体 NK-R" panose="02020400000000000000" pitchFamily="18" charset="-128"/>
                <a:ea typeface="UD デジタル 教科書体 NK-R" panose="02020400000000000000" pitchFamily="18" charset="-128"/>
              </a:rPr>
              <a:t>  </a:t>
            </a:r>
            <a:endParaRPr lang="en-US" altLang="ja-JP" sz="675"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配偶者暴力相談支援センターの認知度：</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20</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１：府民意識調査）</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262277" y="3182441"/>
            <a:ext cx="2583989" cy="587340"/>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被害が相談につながりにくい</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826"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26"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被害をどこ（だれ）にも相談しなかった人の割合 ：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42.7</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0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１：府民意識調査）</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p:cNvSpPr txBox="1"/>
          <p:nvPr/>
        </p:nvSpPr>
        <p:spPr>
          <a:xfrm>
            <a:off x="258540" y="5882431"/>
            <a:ext cx="2592000" cy="695062"/>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●一時保護する被害者の半数以上が</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子ども等を同伴</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endParaRPr kumimoji="0" lang="en-US" altLang="ja-JP" sz="826"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R2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年度一時保護</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262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件のうち、</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135 </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件が、</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子ども等を同伴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：府女性相談センター調べ）</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p:cNvSpPr txBox="1"/>
          <p:nvPr/>
        </p:nvSpPr>
        <p:spPr>
          <a:xfrm>
            <a:off x="262636" y="3823312"/>
            <a:ext cx="2583630" cy="1033616"/>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●外国人</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900" u="sng"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者、高齢者等</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の</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多様な</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被害者への配慮の必要性</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R2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年度一時保護のうち、</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外国籍</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3.5</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a:t>
            </a:r>
            <a:endParaRPr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者手帳保持</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23.1</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60</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歳以上</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8.0</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p>
          <a:p>
            <a:pPr defTabSz="371475"/>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：府女性相談センター調べ）</a:t>
            </a:r>
          </a:p>
        </p:txBody>
      </p:sp>
      <p:sp>
        <p:nvSpPr>
          <p:cNvPr id="16" name="テキスト ボックス 15"/>
          <p:cNvSpPr txBox="1"/>
          <p:nvPr/>
        </p:nvSpPr>
        <p:spPr>
          <a:xfrm>
            <a:off x="262100" y="565267"/>
            <a:ext cx="975247" cy="180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主な変更点</a:t>
            </a:r>
          </a:p>
        </p:txBody>
      </p:sp>
      <p:sp>
        <p:nvSpPr>
          <p:cNvPr id="2" name="テキスト ボックス 1"/>
          <p:cNvSpPr txBox="1"/>
          <p:nvPr/>
        </p:nvSpPr>
        <p:spPr>
          <a:xfrm>
            <a:off x="8096250" y="1518704"/>
            <a:ext cx="1771650" cy="246221"/>
          </a:xfrm>
          <a:prstGeom prst="rect">
            <a:avLst/>
          </a:prstGeom>
          <a:noFill/>
        </p:spPr>
        <p:txBody>
          <a:bodyPr wrap="square" rtlCol="0">
            <a:spAutoFit/>
          </a:bodyPr>
          <a:lstStyle/>
          <a:p>
            <a:r>
              <a:rPr kumimoji="1" lang="ja-JP" altLang="en-US" sz="1000" u="sng" dirty="0">
                <a:latin typeface="UD デジタル 教科書体 NK-R" panose="02020400000000000000" pitchFamily="18" charset="-128"/>
                <a:ea typeface="UD デジタル 教科書体 NK-R" panose="02020400000000000000" pitchFamily="18" charset="-128"/>
              </a:rPr>
              <a:t>下線：前回からの変更箇所</a:t>
            </a:r>
          </a:p>
        </p:txBody>
      </p:sp>
      <p:sp>
        <p:nvSpPr>
          <p:cNvPr id="15" name="テキスト ボックス 14"/>
          <p:cNvSpPr txBox="1"/>
          <p:nvPr/>
        </p:nvSpPr>
        <p:spPr>
          <a:xfrm>
            <a:off x="260666" y="4904822"/>
            <a:ext cx="2592000" cy="925894"/>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被害を受けながらも相手と別れない理由</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として「経済的な不安」を挙げる女性が</a:t>
            </a:r>
            <a:r>
              <a:rPr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5</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割以上</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DV</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被害を受けながらも相手と別れなかった理由</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a:t>
            </a: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「経済的な不安があったから」：女性　</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52.5%</a:t>
            </a:r>
          </a:p>
          <a:p>
            <a:pPr defTabSz="371475"/>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男性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5.8%</a:t>
            </a: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：内閣府調査）</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p:cNvSpPr txBox="1"/>
          <p:nvPr/>
        </p:nvSpPr>
        <p:spPr>
          <a:xfrm>
            <a:off x="8643900" y="3062"/>
            <a:ext cx="1080000" cy="252000"/>
          </a:xfrm>
          <a:prstGeom prst="rect">
            <a:avLst/>
          </a:prstGeom>
          <a:noFill/>
          <a:ln>
            <a:solidFill>
              <a:schemeClr val="tx1"/>
            </a:solidFill>
          </a:ln>
        </p:spPr>
        <p:txBody>
          <a:bodyPr wrap="square" rtlCol="0">
            <a:spAutoFit/>
          </a:bodyPr>
          <a:lstStyle/>
          <a:p>
            <a:r>
              <a:rPr kumimoji="1" lang="ja-JP" altLang="en-US" sz="1400" dirty="0" smtClean="0"/>
              <a:t>資料１－２</a:t>
            </a:r>
            <a:endParaRPr kumimoji="1" lang="ja-JP" altLang="en-US" sz="1400" dirty="0"/>
          </a:p>
        </p:txBody>
      </p:sp>
    </p:spTree>
    <p:extLst>
      <p:ext uri="{BB962C8B-B14F-4D97-AF65-F5344CB8AC3E}">
        <p14:creationId xmlns:p14="http://schemas.microsoft.com/office/powerpoint/2010/main" val="896689597"/>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750</TotalTime>
  <Words>1167</Words>
  <Application>Microsoft Office PowerPoint</Application>
  <PresentationFormat>A4 210 x 297 mm</PresentationFormat>
  <Paragraphs>107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NK-R</vt:lpstr>
      <vt:lpstr>游ゴシック</vt:lpstr>
      <vt:lpstr>游ゴシック Light</vt:lpstr>
      <vt:lpstr>Arial</vt:lpstr>
      <vt:lpstr>Calibri</vt:lpstr>
      <vt:lpstr>Calibri Light</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萱野　明子</dc:creator>
  <cp:lastModifiedBy>萱野　明子</cp:lastModifiedBy>
  <cp:revision>40</cp:revision>
  <cp:lastPrinted>2021-10-06T02:53:11Z</cp:lastPrinted>
  <dcterms:created xsi:type="dcterms:W3CDTF">2021-08-27T12:18:24Z</dcterms:created>
  <dcterms:modified xsi:type="dcterms:W3CDTF">2021-10-06T02:53:38Z</dcterms:modified>
</cp:coreProperties>
</file>