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6" r:id="rId2"/>
  </p:sldIdLst>
  <p:sldSz cx="10691813"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09" autoAdjust="0"/>
    <p:restoredTop sz="92998" autoAdjust="0"/>
  </p:normalViewPr>
  <p:slideViewPr>
    <p:cSldViewPr snapToGrid="0">
      <p:cViewPr varScale="1">
        <p:scale>
          <a:sx n="73" d="100"/>
          <a:sy n="73" d="100"/>
        </p:scale>
        <p:origin x="1224" y="60"/>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1338973-D40E-4FEC-9E66-D2F4765C99DB}" type="datetimeFigureOut">
              <a:rPr kumimoji="1" lang="ja-JP" altLang="en-US" smtClean="0"/>
              <a:t>2021/3/26</a:t>
            </a:fld>
            <a:endParaRPr kumimoji="1" lang="ja-JP" altLang="en-US"/>
          </a:p>
        </p:txBody>
      </p:sp>
      <p:sp>
        <p:nvSpPr>
          <p:cNvPr id="4" name="スライド イメージ プレースホルダー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F55EC02-F8AE-4C22-A739-A2D6D53A9EAD}" type="slidenum">
              <a:rPr kumimoji="1" lang="ja-JP" altLang="en-US" smtClean="0"/>
              <a:t>‹#›</a:t>
            </a:fld>
            <a:endParaRPr kumimoji="1" lang="ja-JP" altLang="en-US"/>
          </a:p>
        </p:txBody>
      </p:sp>
    </p:spTree>
    <p:extLst>
      <p:ext uri="{BB962C8B-B14F-4D97-AF65-F5344CB8AC3E}">
        <p14:creationId xmlns:p14="http://schemas.microsoft.com/office/powerpoint/2010/main" val="36394042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F55EC02-F8AE-4C22-A739-A2D6D53A9EAD}" type="slidenum">
              <a:rPr kumimoji="1" lang="ja-JP" altLang="en-US" smtClean="0"/>
              <a:t>1</a:t>
            </a:fld>
            <a:endParaRPr kumimoji="1" lang="ja-JP" altLang="en-US"/>
          </a:p>
        </p:txBody>
      </p:sp>
    </p:spTree>
    <p:extLst>
      <p:ext uri="{BB962C8B-B14F-4D97-AF65-F5344CB8AC3E}">
        <p14:creationId xmlns:p14="http://schemas.microsoft.com/office/powerpoint/2010/main" val="1388231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88151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255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00983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136779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11921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410076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2D5AAC6-8262-4F3F-9098-CFF8F928E159}" type="datetimeFigureOut">
              <a:rPr kumimoji="1" lang="ja-JP" altLang="en-US" smtClean="0"/>
              <a:t>2021/3/26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79032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2D5AAC6-8262-4F3F-9098-CFF8F928E159}" type="datetimeFigureOut">
              <a:rPr kumimoji="1" lang="ja-JP" altLang="en-US" smtClean="0"/>
              <a:t>2021/3/26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42805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5AAC6-8262-4F3F-9098-CFF8F928E159}" type="datetimeFigureOut">
              <a:rPr kumimoji="1" lang="ja-JP" altLang="en-US" smtClean="0"/>
              <a:t>2021/3/26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09834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89027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smtClean="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8867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2D5AAC6-8262-4F3F-9098-CFF8F928E159}" type="datetimeFigureOut">
              <a:rPr kumimoji="1" lang="ja-JP" altLang="en-US" smtClean="0"/>
              <a:t>2021/3/26</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763580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290" y="134476"/>
            <a:ext cx="10358838" cy="324000"/>
          </a:xfrm>
          <a:solidFill>
            <a:schemeClr val="accent1">
              <a:lumMod val="60000"/>
              <a:lumOff val="40000"/>
            </a:schemeClr>
          </a:solidFill>
        </p:spPr>
        <p:txBody>
          <a:bodyPr anchor="b" anchorCtr="1">
            <a:noAutofit/>
          </a:bodyPr>
          <a:lstStyle/>
          <a:p>
            <a:r>
              <a:rPr lang="ja-JP" altLang="en-US" sz="1600" b="1" dirty="0" smtClean="0">
                <a:latin typeface="UD デジタル 教科書体 NK-R" panose="02020400000000000000" pitchFamily="18" charset="-128"/>
                <a:ea typeface="UD デジタル 教科書体 NK-R" panose="02020400000000000000" pitchFamily="18" charset="-128"/>
              </a:rPr>
              <a:t>おおさか男女共同参画プラン（</a:t>
            </a:r>
            <a:r>
              <a:rPr lang="en-US" altLang="ja-JP" sz="1600" b="1" dirty="0" smtClean="0">
                <a:latin typeface="UD デジタル 教科書体 NK-R" panose="02020400000000000000" pitchFamily="18" charset="-128"/>
                <a:ea typeface="UD デジタル 教科書体 NK-R" panose="02020400000000000000" pitchFamily="18" charset="-128"/>
              </a:rPr>
              <a:t>2021</a:t>
            </a:r>
            <a:r>
              <a:rPr lang="ja-JP" altLang="en-US" sz="1600" b="1" dirty="0" smtClean="0">
                <a:latin typeface="UD デジタル 教科書体 NK-R" panose="02020400000000000000" pitchFamily="18" charset="-128"/>
                <a:ea typeface="UD デジタル 教科書体 NK-R" panose="02020400000000000000" pitchFamily="18" charset="-128"/>
              </a:rPr>
              <a:t>－</a:t>
            </a:r>
            <a:r>
              <a:rPr lang="en-US" altLang="ja-JP" sz="1600" b="1" dirty="0" smtClean="0">
                <a:latin typeface="UD デジタル 教科書体 NK-R" panose="02020400000000000000" pitchFamily="18" charset="-128"/>
                <a:ea typeface="UD デジタル 教科書体 NK-R" panose="02020400000000000000" pitchFamily="18" charset="-128"/>
              </a:rPr>
              <a:t>2025</a:t>
            </a:r>
            <a:r>
              <a:rPr lang="ja-JP" altLang="en-US" sz="1600" b="1" dirty="0" smtClean="0">
                <a:latin typeface="UD デジタル 教科書体 NK-R" panose="02020400000000000000" pitchFamily="18" charset="-128"/>
                <a:ea typeface="UD デジタル 教科書体 NK-R" panose="02020400000000000000" pitchFamily="18" charset="-128"/>
              </a:rPr>
              <a:t>）の概要</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p:cNvSpPr txBox="1"/>
          <p:nvPr/>
        </p:nvSpPr>
        <p:spPr>
          <a:xfrm>
            <a:off x="185719" y="605437"/>
            <a:ext cx="3924000" cy="900000"/>
          </a:xfrm>
          <a:prstGeom prst="rect">
            <a:avLst/>
          </a:prstGeom>
          <a:noFill/>
          <a:ln>
            <a:solidFill>
              <a:schemeClr val="accent1">
                <a:lumMod val="75000"/>
              </a:schemeClr>
            </a:solidFill>
            <a:prstDash val="solid"/>
          </a:ln>
        </p:spPr>
        <p:txBody>
          <a:bodyPr wrap="square" rtlCol="0">
            <a:spAutoFit/>
          </a:bodyPr>
          <a:lstStyle/>
          <a:p>
            <a:pPr>
              <a:lnSpc>
                <a:spcPts val="500"/>
              </a:lnSpc>
            </a:pPr>
            <a:endParaRPr lang="en-US" altLang="ja-JP" sz="800" b="1" u="sng" dirty="0" smtClean="0">
              <a:latin typeface="UD デジタル 教科書体 NK-R" panose="02020400000000000000" pitchFamily="18" charset="-128"/>
              <a:ea typeface="UD デジタル 教科書体 NK-R" panose="02020400000000000000" pitchFamily="18" charset="-128"/>
            </a:endParaRPr>
          </a:p>
          <a:p>
            <a:r>
              <a:rPr lang="ja-JP" altLang="en-US" sz="800" b="1" u="sng" dirty="0" smtClean="0">
                <a:latin typeface="UD デジタル 教科書体 NK-R" panose="02020400000000000000" pitchFamily="18" charset="-128"/>
                <a:ea typeface="UD デジタル 教科書体 NK-R" panose="02020400000000000000" pitchFamily="18" charset="-128"/>
              </a:rPr>
              <a:t>計画の性格</a:t>
            </a:r>
            <a:endParaRPr lang="en-US" altLang="ja-JP" sz="800" b="1" u="sng" dirty="0" smtClean="0">
              <a:latin typeface="UD デジタル 教科書体 NK-R" panose="02020400000000000000" pitchFamily="18" charset="-128"/>
              <a:ea typeface="UD デジタル 教科書体 NK-R" panose="02020400000000000000" pitchFamily="18" charset="-128"/>
            </a:endParaRPr>
          </a:p>
          <a:p>
            <a:r>
              <a:rPr lang="ja-JP" altLang="en-US" sz="800" dirty="0" smtClean="0">
                <a:latin typeface="UD デジタル 教科書体 NK-R" panose="02020400000000000000" pitchFamily="18" charset="-128"/>
                <a:ea typeface="UD デジタル 教科書体 NK-R" panose="02020400000000000000" pitchFamily="18" charset="-128"/>
              </a:rPr>
              <a:t>・</a:t>
            </a:r>
            <a:r>
              <a:rPr lang="ja-JP" altLang="ja-JP" sz="800" dirty="0" smtClean="0">
                <a:latin typeface="UD デジタル 教科書体 NK-R" panose="02020400000000000000" pitchFamily="18" charset="-128"/>
                <a:ea typeface="UD デジタル 教科書体 NK-R" panose="02020400000000000000" pitchFamily="18" charset="-128"/>
              </a:rPr>
              <a:t>男女</a:t>
            </a:r>
            <a:r>
              <a:rPr lang="ja-JP" altLang="ja-JP" sz="800" dirty="0">
                <a:latin typeface="UD デジタル 教科書体 NK-R" panose="02020400000000000000" pitchFamily="18" charset="-128"/>
                <a:ea typeface="UD デジタル 教科書体 NK-R" panose="02020400000000000000" pitchFamily="18" charset="-128"/>
              </a:rPr>
              <a:t>共同参画社会基本法と大阪府男女共同参画推進条例に基づく、大阪府</a:t>
            </a:r>
            <a:r>
              <a:rPr lang="ja-JP" altLang="ja-JP" sz="800" dirty="0" smtClean="0">
                <a:latin typeface="UD デジタル 教科書体 NK-R" panose="02020400000000000000" pitchFamily="18" charset="-128"/>
                <a:ea typeface="UD デジタル 教科書体 NK-R" panose="02020400000000000000" pitchFamily="18" charset="-128"/>
              </a:rPr>
              <a:t>の区域</a:t>
            </a:r>
            <a:endParaRPr lang="en-US" altLang="ja-JP" sz="800" dirty="0" smtClean="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ja-JP" sz="800" dirty="0" smtClean="0">
                <a:latin typeface="UD デジタル 教科書体 NK-R" panose="02020400000000000000" pitchFamily="18" charset="-128"/>
                <a:ea typeface="UD デジタル 教科書体 NK-R" panose="02020400000000000000" pitchFamily="18" charset="-128"/>
              </a:rPr>
              <a:t>に</a:t>
            </a:r>
            <a:r>
              <a:rPr lang="ja-JP" altLang="ja-JP" sz="800" dirty="0">
                <a:latin typeface="UD デジタル 教科書体 NK-R" panose="02020400000000000000" pitchFamily="18" charset="-128"/>
                <a:ea typeface="UD デジタル 教科書体 NK-R" panose="02020400000000000000" pitchFamily="18" charset="-128"/>
              </a:rPr>
              <a:t>おける男女共同参画社会の形成の促進</a:t>
            </a:r>
            <a:r>
              <a:rPr lang="ja-JP" altLang="ja-JP" sz="800" dirty="0" smtClean="0">
                <a:latin typeface="UD デジタル 教科書体 NK-R" panose="02020400000000000000" pitchFamily="18" charset="-128"/>
                <a:ea typeface="UD デジタル 教科書体 NK-R" panose="02020400000000000000" pitchFamily="18" charset="-128"/>
              </a:rPr>
              <a:t>に関する</a:t>
            </a:r>
            <a:r>
              <a:rPr lang="ja-JP" altLang="ja-JP" sz="800" dirty="0">
                <a:latin typeface="UD デジタル 教科書体 NK-R" panose="02020400000000000000" pitchFamily="18" charset="-128"/>
                <a:ea typeface="UD デジタル 教科書体 NK-R" panose="02020400000000000000" pitchFamily="18" charset="-128"/>
              </a:rPr>
              <a:t>施策についての</a:t>
            </a:r>
            <a:r>
              <a:rPr lang="ja-JP" altLang="ja-JP" sz="800" dirty="0" smtClean="0">
                <a:latin typeface="UD デジタル 教科書体 NK-R" panose="02020400000000000000" pitchFamily="18" charset="-128"/>
                <a:ea typeface="UD デジタル 教科書体 NK-R" panose="02020400000000000000" pitchFamily="18" charset="-128"/>
              </a:rPr>
              <a:t>基本的な計画</a:t>
            </a:r>
            <a:endParaRPr lang="en-US" altLang="ja-JP" sz="800" dirty="0" smtClean="0">
              <a:latin typeface="UD デジタル 教科書体 NK-R" panose="02020400000000000000" pitchFamily="18" charset="-128"/>
              <a:ea typeface="UD デジタル 教科書体 NK-R" panose="02020400000000000000" pitchFamily="18" charset="-128"/>
            </a:endParaRPr>
          </a:p>
          <a:p>
            <a:r>
              <a:rPr lang="ja-JP" altLang="en-US" sz="800" dirty="0" smtClean="0">
                <a:latin typeface="UD デジタル 教科書体 NK-R" panose="02020400000000000000" pitchFamily="18" charset="-128"/>
                <a:ea typeface="UD デジタル 教科書体 NK-R" panose="02020400000000000000" pitchFamily="18" charset="-128"/>
              </a:rPr>
              <a:t>・</a:t>
            </a:r>
            <a:r>
              <a:rPr lang="ja-JP" altLang="ja-JP" sz="800" dirty="0" smtClean="0">
                <a:latin typeface="UD デジタル 教科書体 NK-R" panose="02020400000000000000" pitchFamily="18" charset="-128"/>
                <a:ea typeface="UD デジタル 教科書体 NK-R" panose="02020400000000000000" pitchFamily="18" charset="-128"/>
              </a:rPr>
              <a:t>女性</a:t>
            </a:r>
            <a:r>
              <a:rPr lang="ja-JP" altLang="ja-JP" sz="800" dirty="0">
                <a:latin typeface="UD デジタル 教科書体 NK-R" panose="02020400000000000000" pitchFamily="18" charset="-128"/>
                <a:ea typeface="UD デジタル 教科書体 NK-R" panose="02020400000000000000" pitchFamily="18" charset="-128"/>
              </a:rPr>
              <a:t>の職業生活における活躍の推進に関する法律に基づく、大阪府の</a:t>
            </a:r>
            <a:r>
              <a:rPr lang="ja-JP" altLang="ja-JP" sz="800" dirty="0" smtClean="0">
                <a:latin typeface="UD デジタル 教科書体 NK-R" panose="02020400000000000000" pitchFamily="18" charset="-128"/>
                <a:ea typeface="UD デジタル 教科書体 NK-R" panose="02020400000000000000" pitchFamily="18" charset="-128"/>
              </a:rPr>
              <a:t>区域内におけ</a:t>
            </a:r>
            <a:endParaRPr lang="en-US" altLang="ja-JP" sz="800" dirty="0" smtClean="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ja-JP" sz="800" dirty="0" err="1" smtClean="0">
                <a:latin typeface="UD デジタル 教科書体 NK-R" panose="02020400000000000000" pitchFamily="18" charset="-128"/>
                <a:ea typeface="UD デジタル 教科書体 NK-R" panose="02020400000000000000" pitchFamily="18" charset="-128"/>
              </a:rPr>
              <a:t>る</a:t>
            </a:r>
            <a:r>
              <a:rPr lang="ja-JP" altLang="ja-JP" sz="800" dirty="0">
                <a:latin typeface="UD デジタル 教科書体 NK-R" panose="02020400000000000000" pitchFamily="18" charset="-128"/>
                <a:ea typeface="UD デジタル 教科書体 NK-R" panose="02020400000000000000" pitchFamily="18" charset="-128"/>
              </a:rPr>
              <a:t>女性の職業生活における活躍の推進に関する施策についての</a:t>
            </a:r>
            <a:r>
              <a:rPr lang="ja-JP" altLang="ja-JP" sz="800" dirty="0" smtClean="0">
                <a:latin typeface="UD デジタル 教科書体 NK-R" panose="02020400000000000000" pitchFamily="18" charset="-128"/>
                <a:ea typeface="UD デジタル 教科書体 NK-R" panose="02020400000000000000" pitchFamily="18" charset="-128"/>
              </a:rPr>
              <a:t>計画</a:t>
            </a:r>
            <a:endParaRPr lang="en-US" altLang="ja-JP" sz="800" dirty="0" smtClean="0">
              <a:latin typeface="UD デジタル 教科書体 NK-R" panose="02020400000000000000" pitchFamily="18" charset="-128"/>
              <a:ea typeface="UD デジタル 教科書体 NK-R" panose="02020400000000000000" pitchFamily="18" charset="-128"/>
            </a:endParaRPr>
          </a:p>
          <a:p>
            <a:pPr>
              <a:lnSpc>
                <a:spcPts val="1500"/>
              </a:lnSpc>
            </a:pPr>
            <a:r>
              <a:rPr lang="ja-JP" altLang="en-US" sz="800" b="1" u="sng" dirty="0" smtClean="0">
                <a:latin typeface="UD デジタル 教科書体 NK-R" panose="02020400000000000000" pitchFamily="18" charset="-128"/>
                <a:ea typeface="UD デジタル 教科書体 NK-R" panose="02020400000000000000" pitchFamily="18" charset="-128"/>
              </a:rPr>
              <a:t>計画</a:t>
            </a:r>
            <a:r>
              <a:rPr lang="ja-JP" altLang="en-US" sz="800" b="1" u="sng" dirty="0">
                <a:latin typeface="UD デジタル 教科書体 NK-R" panose="02020400000000000000" pitchFamily="18" charset="-128"/>
                <a:ea typeface="UD デジタル 教科書体 NK-R" panose="02020400000000000000" pitchFamily="18" charset="-128"/>
              </a:rPr>
              <a:t>期間</a:t>
            </a:r>
            <a:r>
              <a:rPr lang="ja-JP" altLang="en-US" sz="800" dirty="0">
                <a:latin typeface="UD デジタル 教科書体 NK-R" panose="02020400000000000000" pitchFamily="18" charset="-128"/>
                <a:ea typeface="UD デジタル 教科書体 NK-R" panose="02020400000000000000" pitchFamily="18" charset="-128"/>
              </a:rPr>
              <a:t>：</a:t>
            </a:r>
            <a:r>
              <a:rPr lang="en-US" altLang="ja-JP" sz="800" dirty="0">
                <a:latin typeface="UD デジタル 教科書体 NK-R" panose="02020400000000000000" pitchFamily="18" charset="-128"/>
                <a:ea typeface="UD デジタル 教科書体 NK-R" panose="02020400000000000000" pitchFamily="18" charset="-128"/>
              </a:rPr>
              <a:t>2021</a:t>
            </a:r>
            <a:r>
              <a:rPr lang="ja-JP" altLang="en-US" sz="800" dirty="0">
                <a:latin typeface="UD デジタル 教科書体 NK-R" panose="02020400000000000000" pitchFamily="18" charset="-128"/>
                <a:ea typeface="UD デジタル 教科書体 NK-R" panose="02020400000000000000" pitchFamily="18" charset="-128"/>
              </a:rPr>
              <a:t>年から</a:t>
            </a:r>
            <a:r>
              <a:rPr lang="en-US" altLang="ja-JP" sz="800" dirty="0">
                <a:latin typeface="UD デジタル 教科書体 NK-R" panose="02020400000000000000" pitchFamily="18" charset="-128"/>
                <a:ea typeface="UD デジタル 教科書体 NK-R" panose="02020400000000000000" pitchFamily="18" charset="-128"/>
              </a:rPr>
              <a:t>2025</a:t>
            </a:r>
            <a:r>
              <a:rPr lang="ja-JP" altLang="en-US" sz="800" dirty="0">
                <a:latin typeface="UD デジタル 教科書体 NK-R" panose="02020400000000000000" pitchFamily="18" charset="-128"/>
                <a:ea typeface="UD デジタル 教科書体 NK-R" panose="02020400000000000000" pitchFamily="18" charset="-128"/>
              </a:rPr>
              <a:t>年までの</a:t>
            </a:r>
            <a:r>
              <a:rPr lang="en-US" altLang="ja-JP" sz="800" dirty="0">
                <a:latin typeface="UD デジタル 教科書体 NK-R" panose="02020400000000000000" pitchFamily="18" charset="-128"/>
                <a:ea typeface="UD デジタル 教科書体 NK-R" panose="02020400000000000000" pitchFamily="18" charset="-128"/>
              </a:rPr>
              <a:t>5</a:t>
            </a:r>
            <a:r>
              <a:rPr lang="ja-JP" altLang="en-US" sz="800" dirty="0" smtClean="0">
                <a:latin typeface="UD デジタル 教科書体 NK-R" panose="02020400000000000000" pitchFamily="18" charset="-128"/>
                <a:ea typeface="UD デジタル 教科書体 NK-R" panose="02020400000000000000" pitchFamily="18" charset="-128"/>
              </a:rPr>
              <a:t>年間</a:t>
            </a:r>
            <a:endParaRPr lang="en-US" altLang="ja-JP" sz="800" dirty="0">
              <a:latin typeface="UD デジタル 教科書体 NK-R" panose="02020400000000000000" pitchFamily="18" charset="-128"/>
              <a:ea typeface="UD デジタル 教科書体 NK-R" panose="02020400000000000000" pitchFamily="18" charset="-128"/>
            </a:endParaRPr>
          </a:p>
        </p:txBody>
      </p:sp>
      <p:sp>
        <p:nvSpPr>
          <p:cNvPr id="33" name="テキスト ボックス 32"/>
          <p:cNvSpPr txBox="1"/>
          <p:nvPr/>
        </p:nvSpPr>
        <p:spPr>
          <a:xfrm>
            <a:off x="4240028" y="619798"/>
            <a:ext cx="1963563" cy="900000"/>
          </a:xfrm>
          <a:prstGeom prst="rect">
            <a:avLst/>
          </a:prstGeom>
          <a:noFill/>
          <a:ln cmpd="sng">
            <a:solidFill>
              <a:schemeClr val="accent1">
                <a:lumMod val="75000"/>
              </a:schemeClr>
            </a:solidFill>
            <a:prstDash val="solid"/>
          </a:ln>
        </p:spPr>
        <p:txBody>
          <a:bodyPr wrap="square" rtlCol="0">
            <a:spAutoFit/>
          </a:bodyPr>
          <a:lstStyle/>
          <a:p>
            <a:pPr>
              <a:lnSpc>
                <a:spcPts val="1600"/>
              </a:lnSpc>
            </a:pPr>
            <a:r>
              <a:rPr lang="ja-JP" altLang="en-US" sz="800" dirty="0" smtClean="0">
                <a:latin typeface="UD デジタル 教科書体 NK-R" panose="02020400000000000000" pitchFamily="18" charset="-128"/>
                <a:ea typeface="UD デジタル 教科書体 NK-R" panose="02020400000000000000" pitchFamily="18" charset="-128"/>
              </a:rPr>
              <a:t>１</a:t>
            </a:r>
            <a:r>
              <a:rPr lang="en-US" altLang="ja-JP" sz="800" dirty="0" smtClean="0">
                <a:latin typeface="UD デジタル 教科書体 NK-R" panose="02020400000000000000" pitchFamily="18" charset="-128"/>
                <a:ea typeface="UD デジタル 教科書体 NK-R" panose="02020400000000000000" pitchFamily="18" charset="-128"/>
              </a:rPr>
              <a:t>.</a:t>
            </a:r>
            <a:r>
              <a:rPr lang="ja-JP" altLang="en-US" sz="800" dirty="0" smtClean="0">
                <a:latin typeface="UD デジタル 教科書体 NK-R" panose="02020400000000000000" pitchFamily="18" charset="-128"/>
                <a:ea typeface="UD デジタル 教科書体 NK-R" panose="02020400000000000000" pitchFamily="18" charset="-128"/>
              </a:rPr>
              <a:t>少子高齢化の一層の進展</a:t>
            </a:r>
            <a:endParaRPr lang="en-US" altLang="ja-JP" sz="8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２</a:t>
            </a:r>
            <a:r>
              <a:rPr lang="en-US" altLang="ja-JP" sz="800" dirty="0" smtClean="0">
                <a:latin typeface="UD デジタル 教科書体 NK-R" panose="02020400000000000000" pitchFamily="18" charset="-128"/>
                <a:ea typeface="UD デジタル 教科書体 NK-R" panose="02020400000000000000" pitchFamily="18" charset="-128"/>
              </a:rPr>
              <a:t>.</a:t>
            </a:r>
            <a:r>
              <a:rPr lang="ja-JP" altLang="en-US" sz="800" dirty="0" smtClean="0">
                <a:latin typeface="UD デジタル 教科書体 NK-R" panose="02020400000000000000" pitchFamily="18" charset="-128"/>
                <a:ea typeface="UD デジタル 教科書体 NK-R" panose="02020400000000000000" pitchFamily="18" charset="-128"/>
              </a:rPr>
              <a:t>依然として不安定な雇用情勢</a:t>
            </a:r>
            <a:endParaRPr lang="en-US" altLang="ja-JP" sz="8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smtClean="0">
                <a:latin typeface="UD デジタル 教科書体 NK-R" panose="02020400000000000000" pitchFamily="18" charset="-128"/>
                <a:ea typeface="UD デジタル 教科書体 NK-R" panose="02020400000000000000" pitchFamily="18" charset="-128"/>
              </a:rPr>
              <a:t>３</a:t>
            </a:r>
            <a:r>
              <a:rPr lang="en-US" altLang="ja-JP" sz="800" dirty="0" smtClean="0">
                <a:latin typeface="UD デジタル 教科書体 NK-R" panose="02020400000000000000" pitchFamily="18" charset="-128"/>
                <a:ea typeface="UD デジタル 教科書体 NK-R" panose="02020400000000000000" pitchFamily="18" charset="-128"/>
              </a:rPr>
              <a:t>.</a:t>
            </a:r>
            <a:r>
              <a:rPr lang="ja-JP" altLang="en-US" sz="800" dirty="0" smtClean="0">
                <a:latin typeface="UD デジタル 教科書体 NK-R" panose="02020400000000000000" pitchFamily="18" charset="-128"/>
                <a:ea typeface="UD デジタル 教科書体 NK-R" panose="02020400000000000000" pitchFamily="18" charset="-128"/>
              </a:rPr>
              <a:t>単独世帯や高齢世帯の増加</a:t>
            </a:r>
            <a:endParaRPr lang="en-US" altLang="ja-JP" sz="8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smtClean="0">
                <a:latin typeface="UD デジタル 教科書体 NK-R" panose="02020400000000000000" pitchFamily="18" charset="-128"/>
                <a:ea typeface="UD デジタル 教科書体 NK-R" panose="02020400000000000000" pitchFamily="18" charset="-128"/>
              </a:rPr>
              <a:t>４</a:t>
            </a:r>
            <a:r>
              <a:rPr lang="en-US" altLang="ja-JP" sz="800" dirty="0" smtClean="0">
                <a:latin typeface="UD デジタル 教科書体 NK-R" panose="02020400000000000000" pitchFamily="18" charset="-128"/>
                <a:ea typeface="UD デジタル 教科書体 NK-R" panose="02020400000000000000" pitchFamily="18" charset="-128"/>
              </a:rPr>
              <a:t>.</a:t>
            </a:r>
            <a:r>
              <a:rPr lang="ja-JP" altLang="en-US" sz="800" dirty="0" smtClean="0">
                <a:latin typeface="UD デジタル 教科書体 NK-R" panose="02020400000000000000" pitchFamily="18" charset="-128"/>
                <a:ea typeface="UD デジタル 教科書体 NK-R" panose="02020400000000000000" pitchFamily="18" charset="-128"/>
              </a:rPr>
              <a:t>新型コロナウイルス感染拡大の影響</a:t>
            </a:r>
            <a:endParaRPr lang="en-US" altLang="ja-JP" sz="800" dirty="0" smtClean="0">
              <a:latin typeface="UD デジタル 教科書体 NK-R" panose="02020400000000000000" pitchFamily="18" charset="-128"/>
              <a:ea typeface="UD デジタル 教科書体 NK-R" panose="02020400000000000000" pitchFamily="18" charset="-128"/>
            </a:endParaRPr>
          </a:p>
        </p:txBody>
      </p:sp>
      <p:sp>
        <p:nvSpPr>
          <p:cNvPr id="13" name="フローチャート: 抜出し 12"/>
          <p:cNvSpPr/>
          <p:nvPr/>
        </p:nvSpPr>
        <p:spPr>
          <a:xfrm rot="5400000">
            <a:off x="-368930" y="4997258"/>
            <a:ext cx="4730812" cy="15359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149356" y="2650653"/>
            <a:ext cx="1766530" cy="482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01196" y="2773359"/>
            <a:ext cx="1644129" cy="864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smtClean="0">
                <a:latin typeface="UD デジタル 教科書体 NK-R" panose="02020400000000000000" pitchFamily="18" charset="-128"/>
                <a:ea typeface="UD デジタル 教科書体 NK-R" panose="02020400000000000000" pitchFamily="18" charset="-128"/>
              </a:rPr>
              <a:t>➢性別役割分担意識</a:t>
            </a:r>
            <a:endParaRPr lang="en-US" altLang="ja-JP" sz="1050" u="sng" dirty="0" smtClean="0">
              <a:latin typeface="UD デジタル 教科書体 NK-R" panose="02020400000000000000" pitchFamily="18" charset="-128"/>
              <a:ea typeface="UD デジタル 教科書体 NK-R" panose="02020400000000000000" pitchFamily="18" charset="-128"/>
            </a:endParaRPr>
          </a:p>
          <a:p>
            <a:r>
              <a:rPr lang="ja-JP" altLang="en-US" sz="900" dirty="0" smtClean="0">
                <a:latin typeface="UD デジタル 教科書体 NK-R" panose="02020400000000000000" pitchFamily="18" charset="-128"/>
                <a:ea typeface="UD デジタル 教科書体 NK-R" panose="02020400000000000000" pitchFamily="18" charset="-128"/>
              </a:rPr>
              <a:t>「男は仕事、女は家庭」に</a:t>
            </a:r>
            <a:endParaRPr lang="en-US" altLang="ja-JP" sz="900" dirty="0" smtClean="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　</a:t>
            </a:r>
            <a:r>
              <a:rPr lang="ja-JP" altLang="en-US" sz="900" dirty="0" smtClean="0">
                <a:latin typeface="UD デジタル 教科書体 NK-R" panose="02020400000000000000" pitchFamily="18" charset="-128"/>
                <a:ea typeface="UD デジタル 教科書体 NK-R" panose="02020400000000000000" pitchFamily="18" charset="-128"/>
              </a:rPr>
              <a:t>依然として</a:t>
            </a:r>
            <a:r>
              <a:rPr lang="en-US" altLang="ja-JP" sz="900" dirty="0" smtClean="0">
                <a:latin typeface="UD デジタル 教科書体 NK-R" panose="02020400000000000000" pitchFamily="18" charset="-128"/>
                <a:ea typeface="UD デジタル 教科書体 NK-R" panose="02020400000000000000" pitchFamily="18" charset="-128"/>
              </a:rPr>
              <a:t>3</a:t>
            </a:r>
            <a:r>
              <a:rPr lang="ja-JP" altLang="en-US" sz="900" dirty="0" smtClean="0">
                <a:latin typeface="UD デジタル 教科書体 NK-R" panose="02020400000000000000" pitchFamily="18" charset="-128"/>
                <a:ea typeface="UD デジタル 教科書体 NK-R" panose="02020400000000000000" pitchFamily="18" charset="-128"/>
              </a:rPr>
              <a:t>割以上が</a:t>
            </a:r>
            <a:r>
              <a:rPr lang="ja-JP" altLang="en-US" sz="900" dirty="0">
                <a:latin typeface="UD デジタル 教科書体 NK-R" panose="02020400000000000000" pitchFamily="18" charset="-128"/>
                <a:ea typeface="UD デジタル 教科書体 NK-R" panose="02020400000000000000" pitchFamily="18" charset="-128"/>
              </a:rPr>
              <a:t>賛成</a:t>
            </a:r>
            <a:endParaRPr lang="en-US" altLang="ja-JP" sz="900" dirty="0" smtClean="0">
              <a:latin typeface="UD デジタル 教科書体 NK-R" panose="02020400000000000000" pitchFamily="18" charset="-128"/>
              <a:ea typeface="UD デジタル 教科書体 NK-R" panose="02020400000000000000" pitchFamily="18" charset="-128"/>
            </a:endParaRPr>
          </a:p>
          <a:p>
            <a:endParaRPr lang="en-US" altLang="ja-JP" sz="900" dirty="0" smtClean="0">
              <a:latin typeface="UD デジタル 教科書体 NK-R" panose="02020400000000000000" pitchFamily="18" charset="-128"/>
              <a:ea typeface="UD デジタル 教科書体 NK-R" panose="02020400000000000000" pitchFamily="18" charset="-128"/>
            </a:endParaRPr>
          </a:p>
          <a:p>
            <a:endParaRPr lang="en-US" altLang="ja-JP" sz="900" dirty="0" smtClean="0">
              <a:latin typeface="UD デジタル 教科書体 NK-R" panose="02020400000000000000" pitchFamily="18" charset="-128"/>
              <a:ea typeface="UD デジタル 教科書体 NK-R" panose="02020400000000000000" pitchFamily="18" charset="-128"/>
            </a:endParaRPr>
          </a:p>
          <a:p>
            <a:endParaRPr lang="en-US" altLang="ja-JP" sz="900" dirty="0" smtClean="0">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p:cNvSpPr txBox="1"/>
          <p:nvPr/>
        </p:nvSpPr>
        <p:spPr>
          <a:xfrm>
            <a:off x="193576" y="6221890"/>
            <a:ext cx="1651749" cy="1188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smtClean="0">
                <a:latin typeface="UD デジタル 教科書体 NK-R" panose="02020400000000000000" pitchFamily="18" charset="-128"/>
                <a:ea typeface="UD デジタル 教科書体 NK-R" panose="02020400000000000000" pitchFamily="18" charset="-128"/>
              </a:rPr>
              <a:t>➢配偶者等からの暴力を</a:t>
            </a:r>
            <a:endParaRPr lang="en-US" altLang="ja-JP" sz="1000" u="sng" dirty="0" smtClean="0">
              <a:latin typeface="UD デジタル 教科書体 NK-R" panose="02020400000000000000" pitchFamily="18" charset="-128"/>
              <a:ea typeface="UD デジタル 教科書体 NK-R" panose="02020400000000000000" pitchFamily="18" charset="-128"/>
            </a:endParaRPr>
          </a:p>
          <a:p>
            <a:r>
              <a:rPr lang="ja-JP" altLang="en-US" sz="1000" dirty="0">
                <a:latin typeface="UD デジタル 教科書体 NK-R" panose="02020400000000000000" pitchFamily="18" charset="-128"/>
                <a:ea typeface="UD デジタル 教科書体 NK-R" panose="02020400000000000000" pitchFamily="18" charset="-128"/>
              </a:rPr>
              <a:t>　</a:t>
            </a:r>
            <a:r>
              <a:rPr lang="ja-JP" altLang="en-US" sz="1000" dirty="0" smtClean="0">
                <a:latin typeface="UD デジタル 教科書体 NK-R" panose="02020400000000000000" pitchFamily="18" charset="-128"/>
                <a:ea typeface="UD デジタル 教科書体 NK-R" panose="02020400000000000000" pitchFamily="18" charset="-128"/>
              </a:rPr>
              <a:t>　</a:t>
            </a:r>
            <a:r>
              <a:rPr lang="ja-JP" altLang="en-US" sz="1000" u="sng" dirty="0" smtClean="0">
                <a:latin typeface="UD デジタル 教科書体 NK-R" panose="02020400000000000000" pitchFamily="18" charset="-128"/>
                <a:ea typeface="UD デジタル 教科書体 NK-R" panose="02020400000000000000" pitchFamily="18" charset="-128"/>
              </a:rPr>
              <a:t>めぐる状況</a:t>
            </a:r>
            <a:endParaRPr lang="en-US" altLang="ja-JP" sz="1000" u="sng" dirty="0" smtClean="0">
              <a:latin typeface="UD デジタル 教科書体 NK-R" panose="02020400000000000000" pitchFamily="18" charset="-128"/>
              <a:ea typeface="UD デジタル 教科書体 NK-R" panose="02020400000000000000" pitchFamily="18" charset="-128"/>
            </a:endParaRPr>
          </a:p>
          <a:p>
            <a:r>
              <a:rPr lang="ja-JP" altLang="en-US" sz="900" dirty="0" smtClean="0">
                <a:latin typeface="UD デジタル 教科書体 NK-R" panose="02020400000000000000" pitchFamily="18" charset="-128"/>
                <a:ea typeface="UD デジタル 教科書体 NK-R" panose="02020400000000000000" pitchFamily="18" charset="-128"/>
              </a:rPr>
              <a:t>相談割合や相談窓口の</a:t>
            </a:r>
            <a:endParaRPr lang="en-US" altLang="ja-JP" sz="900" dirty="0" smtClean="0">
              <a:latin typeface="UD デジタル 教科書体 NK-R" panose="02020400000000000000" pitchFamily="18" charset="-128"/>
              <a:ea typeface="UD デジタル 教科書体 NK-R" panose="02020400000000000000" pitchFamily="18" charset="-128"/>
            </a:endParaRPr>
          </a:p>
          <a:p>
            <a:r>
              <a:rPr lang="ja-JP" altLang="en-US" sz="900" dirty="0" smtClean="0">
                <a:latin typeface="UD デジタル 教科書体 NK-R" panose="02020400000000000000" pitchFamily="18" charset="-128"/>
                <a:ea typeface="UD デジタル 教科書体 NK-R" panose="02020400000000000000" pitchFamily="18" charset="-128"/>
              </a:rPr>
              <a:t>認知度の低さ</a:t>
            </a:r>
            <a:endParaRPr lang="en-US" altLang="ja-JP" sz="900" dirty="0" smtClean="0">
              <a:latin typeface="UD デジタル 教科書体 NK-R" panose="02020400000000000000" pitchFamily="18" charset="-128"/>
              <a:ea typeface="UD デジタル 教科書体 NK-R" panose="02020400000000000000" pitchFamily="18" charset="-128"/>
            </a:endParaRPr>
          </a:p>
          <a:p>
            <a:endParaRPr lang="en-US" altLang="ja-JP" sz="900" dirty="0" smtClean="0">
              <a:latin typeface="UD デジタル 教科書体 NK-R" panose="02020400000000000000" pitchFamily="18" charset="-128"/>
              <a:ea typeface="UD デジタル 教科書体 NK-R" panose="02020400000000000000" pitchFamily="18" charset="-128"/>
            </a:endParaRPr>
          </a:p>
          <a:p>
            <a:endParaRPr lang="en-US" altLang="ja-JP" sz="900" dirty="0" smtClean="0">
              <a:latin typeface="UD デジタル 教科書体 NK-R" panose="02020400000000000000" pitchFamily="18" charset="-128"/>
              <a:ea typeface="UD デジタル 教科書体 NK-R" panose="02020400000000000000" pitchFamily="18" charset="-128"/>
            </a:endParaRPr>
          </a:p>
          <a:p>
            <a:endParaRPr lang="en-US" altLang="ja-JP" sz="900" dirty="0" smtClean="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93535" y="3673039"/>
            <a:ext cx="1656000" cy="828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smtClean="0">
                <a:latin typeface="UD デジタル 教科書体 NK-R" panose="02020400000000000000" pitchFamily="18" charset="-128"/>
                <a:ea typeface="UD デジタル 教科書体 NK-R" panose="02020400000000000000" pitchFamily="18" charset="-128"/>
              </a:rPr>
              <a:t>➢女性の参画状況</a:t>
            </a:r>
            <a:endParaRPr lang="en-US" altLang="ja-JP" sz="1000" u="sng" dirty="0" smtClean="0">
              <a:latin typeface="UD デジタル 教科書体 NK-R" panose="02020400000000000000" pitchFamily="18" charset="-128"/>
              <a:ea typeface="UD デジタル 教科書体 NK-R" panose="02020400000000000000" pitchFamily="18" charset="-128"/>
            </a:endParaRPr>
          </a:p>
          <a:p>
            <a:r>
              <a:rPr lang="ja-JP" altLang="en-US" sz="900" dirty="0" smtClean="0">
                <a:latin typeface="UD デジタル 教科書体 NK-R" panose="02020400000000000000" pitchFamily="18" charset="-128"/>
                <a:ea typeface="UD デジタル 教科書体 NK-R" panose="02020400000000000000" pitchFamily="18" charset="-128"/>
              </a:rPr>
              <a:t>行政分野や企業等における</a:t>
            </a:r>
            <a:endParaRPr lang="en-US" altLang="ja-JP" sz="900" dirty="0" smtClean="0">
              <a:latin typeface="UD デジタル 教科書体 NK-R" panose="02020400000000000000" pitchFamily="18" charset="-128"/>
              <a:ea typeface="UD デジタル 教科書体 NK-R" panose="02020400000000000000" pitchFamily="18" charset="-128"/>
            </a:endParaRPr>
          </a:p>
          <a:p>
            <a:r>
              <a:rPr lang="ja-JP" altLang="en-US" sz="900" dirty="0" smtClean="0">
                <a:latin typeface="UD デジタル 教科書体 NK-R" panose="02020400000000000000" pitchFamily="18" charset="-128"/>
                <a:ea typeface="UD デジタル 教科書体 NK-R" panose="02020400000000000000" pitchFamily="18" charset="-128"/>
              </a:rPr>
              <a:t>女性の参画の遅れ</a:t>
            </a:r>
            <a:endParaRPr lang="en-US" altLang="ja-JP" sz="900" dirty="0" smtClean="0">
              <a:latin typeface="UD デジタル 教科書体 NK-R" panose="02020400000000000000" pitchFamily="18" charset="-128"/>
              <a:ea typeface="UD デジタル 教科書体 NK-R" panose="02020400000000000000" pitchFamily="18" charset="-128"/>
            </a:endParaRPr>
          </a:p>
          <a:p>
            <a:endParaRPr lang="en-US" altLang="ja-JP" sz="900" dirty="0" smtClean="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10" name="テキスト ボックス 9"/>
          <p:cNvSpPr txBox="1"/>
          <p:nvPr/>
        </p:nvSpPr>
        <p:spPr>
          <a:xfrm>
            <a:off x="192534" y="4548123"/>
            <a:ext cx="1656000" cy="684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smtClean="0">
                <a:latin typeface="UD デジタル 教科書体 NK-R" panose="02020400000000000000" pitchFamily="18" charset="-128"/>
                <a:ea typeface="UD デジタル 教科書体 NK-R" panose="02020400000000000000" pitchFamily="18" charset="-128"/>
              </a:rPr>
              <a:t>➢就業の状況</a:t>
            </a:r>
            <a:endParaRPr lang="en-US" altLang="ja-JP" sz="1000" u="sng" dirty="0" smtClean="0">
              <a:latin typeface="UD デジタル 教科書体 NK-R" panose="02020400000000000000" pitchFamily="18" charset="-128"/>
              <a:ea typeface="UD デジタル 教科書体 NK-R" panose="02020400000000000000" pitchFamily="18" charset="-128"/>
            </a:endParaRPr>
          </a:p>
          <a:p>
            <a:r>
              <a:rPr lang="ja-JP" altLang="en-US" sz="900" dirty="0" smtClean="0">
                <a:latin typeface="UD デジタル 教科書体 NK-R" panose="02020400000000000000" pitchFamily="18" charset="-128"/>
                <a:ea typeface="UD デジタル 教科書体 NK-R" panose="02020400000000000000" pitchFamily="18" charset="-128"/>
              </a:rPr>
              <a:t>全国平均を下回る就業率</a:t>
            </a:r>
            <a:endParaRPr lang="en-US" altLang="ja-JP" sz="900" dirty="0" smtClean="0">
              <a:latin typeface="UD デジタル 教科書体 NK-R" panose="02020400000000000000" pitchFamily="18" charset="-128"/>
              <a:ea typeface="UD デジタル 教科書体 NK-R" panose="02020400000000000000" pitchFamily="18" charset="-128"/>
            </a:endParaRPr>
          </a:p>
          <a:p>
            <a:endParaRPr lang="en-US" altLang="ja-JP" sz="900" dirty="0" smtClean="0">
              <a:latin typeface="UD デジタル 教科書体 NK-R" panose="02020400000000000000" pitchFamily="18" charset="-128"/>
              <a:ea typeface="UD デジタル 教科書体 NK-R" panose="02020400000000000000" pitchFamily="18" charset="-128"/>
            </a:endParaRPr>
          </a:p>
          <a:p>
            <a:endParaRPr lang="en-US" altLang="ja-JP" sz="900" dirty="0" smtClean="0">
              <a:latin typeface="UD デジタル 教科書体 NK-R" panose="02020400000000000000" pitchFamily="18" charset="-128"/>
              <a:ea typeface="UD デジタル 教科書体 NK-R" panose="02020400000000000000" pitchFamily="18" charset="-128"/>
            </a:endParaRPr>
          </a:p>
          <a:p>
            <a:endParaRPr lang="en-US" altLang="ja-JP" sz="900" dirty="0" smtClean="0">
              <a:latin typeface="UD デジタル 教科書体 NK-R" panose="02020400000000000000" pitchFamily="18" charset="-128"/>
              <a:ea typeface="UD デジタル 教科書体 NK-R" panose="02020400000000000000" pitchFamily="18" charset="-128"/>
            </a:endParaRPr>
          </a:p>
        </p:txBody>
      </p:sp>
      <p:sp>
        <p:nvSpPr>
          <p:cNvPr id="68" name="テキスト ボックス 67"/>
          <p:cNvSpPr txBox="1"/>
          <p:nvPr/>
        </p:nvSpPr>
        <p:spPr>
          <a:xfrm>
            <a:off x="179620" y="498751"/>
            <a:ext cx="180507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smtClean="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1</a:t>
            </a:r>
            <a:r>
              <a:rPr lang="ja-JP" altLang="en-US" sz="900" b="1" dirty="0" smtClean="0">
                <a:latin typeface="UD デジタル 教科書体 NK-R" panose="02020400000000000000" pitchFamily="18" charset="-128"/>
                <a:ea typeface="UD デジタル 教科書体 NK-R" panose="02020400000000000000" pitchFamily="18" charset="-128"/>
              </a:rPr>
              <a:t>章　計画の策定にあたって</a:t>
            </a:r>
            <a:endParaRPr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79" name="テキスト ボックス 78"/>
          <p:cNvSpPr txBox="1"/>
          <p:nvPr/>
        </p:nvSpPr>
        <p:spPr>
          <a:xfrm>
            <a:off x="4247014" y="493336"/>
            <a:ext cx="1433696"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smtClean="0">
                <a:latin typeface="UD デジタル 教科書体 NK-R" panose="02020400000000000000" pitchFamily="18" charset="-128"/>
                <a:ea typeface="UD デジタル 教科書体 NK-R" panose="02020400000000000000" pitchFamily="18" charset="-128"/>
              </a:rPr>
              <a:t>第</a:t>
            </a:r>
            <a:r>
              <a:rPr lang="en-US" altLang="ja-JP" sz="900" b="1" dirty="0" smtClean="0">
                <a:latin typeface="UD デジタル 教科書体 NK-R" panose="02020400000000000000" pitchFamily="18" charset="-128"/>
                <a:ea typeface="UD デジタル 教科書体 NK-R" panose="02020400000000000000" pitchFamily="18" charset="-128"/>
              </a:rPr>
              <a:t>2</a:t>
            </a:r>
            <a:r>
              <a:rPr lang="ja-JP" altLang="en-US" sz="900" b="1" dirty="0" smtClean="0">
                <a:latin typeface="UD デジタル 教科書体 NK-R" panose="02020400000000000000" pitchFamily="18" charset="-128"/>
                <a:ea typeface="UD デジタル 教科書体 NK-R" panose="02020400000000000000" pitchFamily="18" charset="-128"/>
              </a:rPr>
              <a:t>章　計画策定の背景</a:t>
            </a:r>
            <a:endParaRPr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84" name="テキスト ボックス 83"/>
          <p:cNvSpPr txBox="1"/>
          <p:nvPr/>
        </p:nvSpPr>
        <p:spPr>
          <a:xfrm>
            <a:off x="6333719" y="626939"/>
            <a:ext cx="4248000" cy="900000"/>
          </a:xfrm>
          <a:prstGeom prst="rect">
            <a:avLst/>
          </a:prstGeom>
          <a:ln w="9525">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marL="171450" indent="-171450">
              <a:lnSpc>
                <a:spcPts val="1100"/>
              </a:lnSpc>
              <a:buFont typeface="Arial" panose="020B0604020202020204" pitchFamily="34" charset="0"/>
              <a:buChar char="•"/>
            </a:pPr>
            <a:r>
              <a:rPr lang="ja-JP" altLang="en-US" sz="800" dirty="0" smtClean="0">
                <a:latin typeface="UD デジタル 教科書体 NK-R" panose="02020400000000000000" pitchFamily="18" charset="-128"/>
                <a:ea typeface="UD デジタル 教科書体 NK-R" panose="02020400000000000000" pitchFamily="18" charset="-128"/>
              </a:rPr>
              <a:t>男女の</a:t>
            </a:r>
            <a:r>
              <a:rPr lang="ja-JP" altLang="en-US" sz="800" dirty="0">
                <a:latin typeface="UD デジタル 教科書体 NK-R" panose="02020400000000000000" pitchFamily="18" charset="-128"/>
                <a:ea typeface="UD デジタル 教科書体 NK-R" panose="02020400000000000000" pitchFamily="18" charset="-128"/>
              </a:rPr>
              <a:t>人権の尊重　</a:t>
            </a:r>
            <a:endParaRPr lang="en-US" altLang="ja-JP" sz="800" dirty="0" smtClean="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smtClean="0">
                <a:latin typeface="UD デジタル 教科書体 NK-R" panose="02020400000000000000" pitchFamily="18" charset="-128"/>
                <a:ea typeface="UD デジタル 教科書体 NK-R" panose="02020400000000000000" pitchFamily="18" charset="-128"/>
              </a:rPr>
              <a:t>固定的</a:t>
            </a:r>
            <a:r>
              <a:rPr lang="ja-JP" altLang="en-US" sz="800" dirty="0">
                <a:latin typeface="UD デジタル 教科書体 NK-R" panose="02020400000000000000" pitchFamily="18" charset="-128"/>
                <a:ea typeface="UD デジタル 教科書体 NK-R" panose="02020400000000000000" pitchFamily="18" charset="-128"/>
              </a:rPr>
              <a:t>な性別役割分担等を反映した</a:t>
            </a:r>
            <a:r>
              <a:rPr lang="ja-JP" altLang="en-US" sz="800" dirty="0" smtClean="0">
                <a:latin typeface="UD デジタル 教科書体 NK-R" panose="02020400000000000000" pitchFamily="18" charset="-128"/>
                <a:ea typeface="UD デジタル 教科書体 NK-R" panose="02020400000000000000" pitchFamily="18" charset="-128"/>
              </a:rPr>
              <a:t>制度・慣行が</a:t>
            </a:r>
            <a:r>
              <a:rPr lang="ja-JP" altLang="en-US" sz="800" dirty="0">
                <a:latin typeface="UD デジタル 教科書体 NK-R" panose="02020400000000000000" pitchFamily="18" charset="-128"/>
                <a:ea typeface="UD デジタル 教科書体 NK-R" panose="02020400000000000000" pitchFamily="18" charset="-128"/>
              </a:rPr>
              <a:t>男女の社会における活動の自由な選択に</a:t>
            </a:r>
            <a:r>
              <a:rPr lang="ja-JP" altLang="en-US" sz="800" dirty="0" smtClean="0">
                <a:latin typeface="UD デジタル 教科書体 NK-R" panose="02020400000000000000" pitchFamily="18" charset="-128"/>
                <a:ea typeface="UD デジタル 教科書体 NK-R" panose="02020400000000000000" pitchFamily="18" charset="-128"/>
              </a:rPr>
              <a:t>対して</a:t>
            </a:r>
            <a:r>
              <a:rPr lang="ja-JP" altLang="en-US" sz="800" dirty="0">
                <a:latin typeface="UD デジタル 教科書体 NK-R" panose="02020400000000000000" pitchFamily="18" charset="-128"/>
                <a:ea typeface="UD デジタル 教科書体 NK-R" panose="02020400000000000000" pitchFamily="18" charset="-128"/>
              </a:rPr>
              <a:t>できる限り影響を及ぼさないよう</a:t>
            </a:r>
            <a:r>
              <a:rPr lang="ja-JP" altLang="en-US" sz="800" dirty="0" smtClean="0">
                <a:latin typeface="UD デジタル 教科書体 NK-R" panose="02020400000000000000" pitchFamily="18" charset="-128"/>
                <a:ea typeface="UD デジタル 教科書体 NK-R" panose="02020400000000000000" pitchFamily="18" charset="-128"/>
              </a:rPr>
              <a:t>配慮</a:t>
            </a:r>
            <a:endParaRPr lang="en-US" altLang="ja-JP" sz="800" dirty="0" smtClean="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smtClean="0">
                <a:latin typeface="UD デジタル 教科書体 NK-R" panose="02020400000000000000" pitchFamily="18" charset="-128"/>
                <a:ea typeface="UD デジタル 教科書体 NK-R" panose="02020400000000000000" pitchFamily="18" charset="-128"/>
              </a:rPr>
              <a:t>政策</a:t>
            </a:r>
            <a:r>
              <a:rPr lang="ja-JP" altLang="en-US" sz="800" dirty="0">
                <a:latin typeface="UD デジタル 教科書体 NK-R" panose="02020400000000000000" pitchFamily="18" charset="-128"/>
                <a:ea typeface="UD デジタル 教科書体 NK-R" panose="02020400000000000000" pitchFamily="18" charset="-128"/>
              </a:rPr>
              <a:t>・方針の立案・決定への男女</a:t>
            </a:r>
            <a:r>
              <a:rPr lang="ja-JP" altLang="en-US" sz="800" dirty="0" smtClean="0">
                <a:latin typeface="UD デジタル 教科書体 NK-R" panose="02020400000000000000" pitchFamily="18" charset="-128"/>
                <a:ea typeface="UD デジタル 教科書体 NK-R" panose="02020400000000000000" pitchFamily="18" charset="-128"/>
              </a:rPr>
              <a:t>の</a:t>
            </a:r>
            <a:r>
              <a:rPr lang="ja-JP" altLang="en-US" sz="800" dirty="0">
                <a:latin typeface="UD デジタル 教科書体 NK-R" panose="02020400000000000000" pitchFamily="18" charset="-128"/>
                <a:ea typeface="UD デジタル 教科書体 NK-R" panose="02020400000000000000" pitchFamily="18" charset="-128"/>
              </a:rPr>
              <a:t>共同</a:t>
            </a:r>
            <a:r>
              <a:rPr lang="ja-JP" altLang="en-US" sz="800" dirty="0" smtClean="0">
                <a:latin typeface="UD デジタル 教科書体 NK-R" panose="02020400000000000000" pitchFamily="18" charset="-128"/>
                <a:ea typeface="UD デジタル 教科書体 NK-R" panose="02020400000000000000" pitchFamily="18" charset="-128"/>
              </a:rPr>
              <a:t>参画</a:t>
            </a:r>
            <a:r>
              <a:rPr lang="ja-JP" altLang="en-US" sz="800" dirty="0">
                <a:latin typeface="UD デジタル 教科書体 NK-R" panose="02020400000000000000" pitchFamily="18" charset="-128"/>
                <a:ea typeface="UD デジタル 教科書体 NK-R" panose="02020400000000000000" pitchFamily="18" charset="-128"/>
              </a:rPr>
              <a:t>　</a:t>
            </a:r>
            <a:endParaRPr lang="en-US" altLang="ja-JP" sz="800" dirty="0" smtClean="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smtClean="0">
                <a:latin typeface="UD デジタル 教科書体 NK-R" panose="02020400000000000000" pitchFamily="18" charset="-128"/>
                <a:ea typeface="UD デジタル 教科書体 NK-R" panose="02020400000000000000" pitchFamily="18" charset="-128"/>
              </a:rPr>
              <a:t>家庭</a:t>
            </a:r>
            <a:r>
              <a:rPr lang="ja-JP" altLang="en-US" sz="800" dirty="0">
                <a:latin typeface="UD デジタル 教科書体 NK-R" panose="02020400000000000000" pitchFamily="18" charset="-128"/>
                <a:ea typeface="UD デジタル 教科書体 NK-R" panose="02020400000000000000" pitchFamily="18" charset="-128"/>
              </a:rPr>
              <a:t>の重要性を認識した上での家庭生活と他の活動の両立　</a:t>
            </a:r>
            <a:endParaRPr lang="en-US" altLang="ja-JP" sz="800" dirty="0" smtClean="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smtClean="0">
                <a:latin typeface="UD デジタル 教科書体 NK-R" panose="02020400000000000000" pitchFamily="18" charset="-128"/>
                <a:ea typeface="UD デジタル 教科書体 NK-R" panose="02020400000000000000" pitchFamily="18" charset="-128"/>
              </a:rPr>
              <a:t>国際</a:t>
            </a:r>
            <a:r>
              <a:rPr lang="ja-JP" altLang="en-US" sz="800" dirty="0">
                <a:latin typeface="UD デジタル 教科書体 NK-R" panose="02020400000000000000" pitchFamily="18" charset="-128"/>
                <a:ea typeface="UD デジタル 教科書体 NK-R" panose="02020400000000000000" pitchFamily="18" charset="-128"/>
              </a:rPr>
              <a:t>社会における取組へ</a:t>
            </a:r>
            <a:r>
              <a:rPr lang="ja-JP" altLang="en-US" sz="800" dirty="0" smtClean="0">
                <a:latin typeface="UD デジタル 教科書体 NK-R" panose="02020400000000000000" pitchFamily="18" charset="-128"/>
                <a:ea typeface="UD デジタル 教科書体 NK-R" panose="02020400000000000000" pitchFamily="18" charset="-128"/>
              </a:rPr>
              <a:t>の考慮</a:t>
            </a:r>
            <a:endParaRPr lang="en-US" altLang="ja-JP" sz="800" dirty="0"/>
          </a:p>
        </p:txBody>
      </p:sp>
      <p:sp>
        <p:nvSpPr>
          <p:cNvPr id="85" name="テキスト ボックス 84"/>
          <p:cNvSpPr txBox="1"/>
          <p:nvPr/>
        </p:nvSpPr>
        <p:spPr>
          <a:xfrm>
            <a:off x="5875983" y="1599930"/>
            <a:ext cx="4716000" cy="900000"/>
          </a:xfrm>
          <a:prstGeom prst="rect">
            <a:avLst/>
          </a:prstGeom>
          <a:noFill/>
          <a:ln>
            <a:solidFill>
              <a:schemeClr val="accent1"/>
            </a:solidFill>
            <a:prstDash val="solid"/>
          </a:ln>
        </p:spPr>
        <p:txBody>
          <a:bodyPr wrap="square" rtlCol="0">
            <a:spAutoFit/>
          </a:bodyPr>
          <a:lstStyle/>
          <a:p>
            <a:r>
              <a:rPr lang="ja-JP" altLang="en-US" sz="1100" b="1" dirty="0" smtClean="0">
                <a:latin typeface="UD デジタル 教科書体 NK-R" panose="02020400000000000000" pitchFamily="18" charset="-128"/>
                <a:ea typeface="UD デジタル 教科書体 NK-R" panose="02020400000000000000" pitchFamily="18" charset="-128"/>
              </a:rPr>
              <a:t>　　　　　　　　　　　　</a:t>
            </a:r>
            <a:endParaRPr lang="en-US" altLang="ja-JP" sz="1100" b="1" dirty="0" smtClean="0">
              <a:latin typeface="UD デジタル 教科書体 NK-R" panose="02020400000000000000" pitchFamily="18" charset="-128"/>
              <a:ea typeface="UD デジタル 教科書体 NK-R" panose="02020400000000000000" pitchFamily="18" charset="-128"/>
            </a:endParaRPr>
          </a:p>
          <a:p>
            <a:pPr>
              <a:lnSpc>
                <a:spcPts val="300"/>
              </a:lnSpc>
            </a:pPr>
            <a:r>
              <a:rPr lang="ja-JP" altLang="en-US" sz="1100" b="1" dirty="0" smtClean="0">
                <a:latin typeface="UD デジタル 教科書体 NK-R" panose="02020400000000000000" pitchFamily="18" charset="-128"/>
                <a:ea typeface="UD デジタル 教科書体 NK-R" panose="02020400000000000000" pitchFamily="18" charset="-128"/>
              </a:rPr>
              <a:t>　</a:t>
            </a:r>
            <a:endParaRPr lang="en-US" altLang="ja-JP" sz="1100" b="1" dirty="0" smtClean="0">
              <a:latin typeface="UD デジタル 教科書体 NK-R" panose="02020400000000000000" pitchFamily="18" charset="-128"/>
              <a:ea typeface="UD デジタル 教科書体 NK-R" panose="02020400000000000000" pitchFamily="18" charset="-128"/>
            </a:endParaRPr>
          </a:p>
          <a:p>
            <a:r>
              <a:rPr lang="ja-JP" altLang="en-US" sz="1100" b="1" dirty="0">
                <a:latin typeface="UD デジタル 教科書体 NK-R" panose="02020400000000000000" pitchFamily="18" charset="-128"/>
                <a:ea typeface="UD デジタル 教科書体 NK-R" panose="02020400000000000000" pitchFamily="18" charset="-128"/>
              </a:rPr>
              <a:t>　 </a:t>
            </a:r>
            <a:r>
              <a:rPr lang="ja-JP" altLang="en-US" sz="1100" b="1" dirty="0" smtClean="0">
                <a:latin typeface="UD デジタル 教科書体 NK-R" panose="02020400000000000000" pitchFamily="18" charset="-128"/>
                <a:ea typeface="UD デジタル 教科書体 NK-R" panose="02020400000000000000" pitchFamily="18" charset="-128"/>
              </a:rPr>
              <a:t> </a:t>
            </a:r>
            <a:r>
              <a:rPr lang="ja-JP" altLang="en-US" sz="900" b="1" dirty="0" smtClean="0">
                <a:latin typeface="UD デジタル 教科書体 NK-R" panose="02020400000000000000" pitchFamily="18" charset="-128"/>
                <a:ea typeface="UD デジタル 教科書体 NK-R" panose="02020400000000000000" pitchFamily="18" charset="-128"/>
              </a:rPr>
              <a:t>・</a:t>
            </a:r>
            <a:r>
              <a:rPr lang="ja-JP" altLang="en-US" sz="900" b="1" u="sng" dirty="0">
                <a:latin typeface="UD デジタル 教科書体 NK-R" panose="02020400000000000000" pitchFamily="18" charset="-128"/>
                <a:ea typeface="UD デジタル 教科書体 NK-R" panose="02020400000000000000" pitchFamily="18" charset="-128"/>
              </a:rPr>
              <a:t>「性別役割分担意識の解消に向けた意識改革」</a:t>
            </a:r>
            <a:endParaRPr lang="en-US" altLang="ja-JP" sz="900" b="1" u="sng" dirty="0">
              <a:latin typeface="UD デジタル 教科書体 NK-R" panose="02020400000000000000" pitchFamily="18" charset="-128"/>
              <a:ea typeface="UD デジタル 教科書体 NK-R" panose="02020400000000000000" pitchFamily="18" charset="-128"/>
            </a:endParaRPr>
          </a:p>
          <a:p>
            <a:r>
              <a:rPr lang="ja-JP" altLang="en-US" sz="800" dirty="0" smtClean="0">
                <a:latin typeface="UD デジタル 教科書体 NK-R" panose="02020400000000000000" pitchFamily="18" charset="-128"/>
                <a:ea typeface="UD デジタル 教科書体 NK-R" panose="02020400000000000000" pitchFamily="18" charset="-128"/>
              </a:rPr>
              <a:t>　　　　　　　　　　　</a:t>
            </a:r>
            <a:r>
              <a:rPr lang="ja-JP" altLang="en-US" sz="900" dirty="0" smtClean="0">
                <a:latin typeface="UD デジタル 教科書体 NK-R" panose="02020400000000000000" pitchFamily="18" charset="-128"/>
                <a:ea typeface="UD デジタル 教科書体 NK-R" panose="02020400000000000000" pitchFamily="18" charset="-128"/>
              </a:rPr>
              <a:t>　・・・男女</a:t>
            </a:r>
            <a:r>
              <a:rPr lang="ja-JP" altLang="en-US" sz="900" dirty="0">
                <a:latin typeface="UD デジタル 教科書体 NK-R" panose="02020400000000000000" pitchFamily="18" charset="-128"/>
                <a:ea typeface="UD デジタル 教科書体 NK-R" panose="02020400000000000000" pitchFamily="18" charset="-128"/>
              </a:rPr>
              <a:t>共同参画社会の実現に向けたあらゆる取組の根幹</a:t>
            </a:r>
            <a:r>
              <a:rPr lang="ja-JP" altLang="en-US" sz="900" dirty="0" smtClean="0">
                <a:latin typeface="UD デジタル 教科書体 NK-R" panose="02020400000000000000" pitchFamily="18" charset="-128"/>
                <a:ea typeface="UD デジタル 教科書体 NK-R" panose="02020400000000000000" pitchFamily="18" charset="-128"/>
              </a:rPr>
              <a:t>となるもの</a:t>
            </a:r>
            <a:endParaRPr lang="en-US" altLang="ja-JP" sz="900" dirty="0" smtClean="0">
              <a:latin typeface="UD デジタル 教科書体 NK-R" panose="02020400000000000000" pitchFamily="18" charset="-128"/>
              <a:ea typeface="UD デジタル 教科書体 NK-R" panose="02020400000000000000" pitchFamily="18" charset="-128"/>
            </a:endParaRPr>
          </a:p>
          <a:p>
            <a:r>
              <a:rPr lang="ja-JP" altLang="en-US" sz="700" b="1" dirty="0" smtClean="0">
                <a:latin typeface="UD デジタル 教科書体 NK-R" panose="02020400000000000000" pitchFamily="18" charset="-128"/>
                <a:ea typeface="UD デジタル 教科書体 NK-R" panose="02020400000000000000" pitchFamily="18" charset="-128"/>
              </a:rPr>
              <a:t>　　　</a:t>
            </a:r>
            <a:r>
              <a:rPr lang="ja-JP" altLang="en-US" sz="900" b="1" dirty="0" smtClean="0">
                <a:latin typeface="UD デジタル 教科書体 NK-R" panose="02020400000000000000" pitchFamily="18" charset="-128"/>
                <a:ea typeface="UD デジタル 教科書体 NK-R" panose="02020400000000000000" pitchFamily="18" charset="-128"/>
              </a:rPr>
              <a:t>・</a:t>
            </a:r>
            <a:r>
              <a:rPr lang="ja-JP" altLang="en-US" sz="900" b="1" u="sng" dirty="0">
                <a:latin typeface="UD デジタル 教科書体 NK-R" panose="02020400000000000000" pitchFamily="18" charset="-128"/>
                <a:ea typeface="UD デジタル 教科書体 NK-R" panose="02020400000000000000" pitchFamily="18" charset="-128"/>
              </a:rPr>
              <a:t>「</a:t>
            </a:r>
            <a:r>
              <a:rPr lang="en-US" altLang="ja-JP" sz="900" b="1" u="sng" dirty="0">
                <a:latin typeface="UD デジタル 教科書体 NK-R" panose="02020400000000000000" pitchFamily="18" charset="-128"/>
                <a:ea typeface="UD デジタル 教科書体 NK-R" panose="02020400000000000000" pitchFamily="18" charset="-128"/>
              </a:rPr>
              <a:t>SDGs</a:t>
            </a:r>
            <a:r>
              <a:rPr lang="ja-JP" altLang="en-US" sz="900" b="1" u="sng" dirty="0">
                <a:latin typeface="UD デジタル 教科書体 NK-R" panose="02020400000000000000" pitchFamily="18" charset="-128"/>
                <a:ea typeface="UD デジタル 教科書体 NK-R" panose="02020400000000000000" pitchFamily="18" charset="-128"/>
              </a:rPr>
              <a:t>の推進によるジェンダー視点の主流化　</a:t>
            </a:r>
            <a:endParaRPr lang="en-US" altLang="ja-JP" sz="900" b="1" u="sng" dirty="0" smtClean="0">
              <a:latin typeface="UD デジタル 教科書体 NK-R" panose="02020400000000000000" pitchFamily="18" charset="-128"/>
              <a:ea typeface="UD デジタル 教科書体 NK-R" panose="02020400000000000000" pitchFamily="18" charset="-128"/>
            </a:endParaRPr>
          </a:p>
          <a:p>
            <a:r>
              <a:rPr lang="ja-JP" altLang="en-US" sz="800" dirty="0" smtClean="0">
                <a:latin typeface="UD デジタル 教科書体 NK-R" panose="02020400000000000000" pitchFamily="18" charset="-128"/>
                <a:ea typeface="UD デジタル 教科書体 NK-R" panose="02020400000000000000" pitchFamily="18" charset="-128"/>
              </a:rPr>
              <a:t>　　　　　　　　　　　</a:t>
            </a:r>
            <a:r>
              <a:rPr lang="ja-JP" altLang="en-US" sz="900" dirty="0" smtClean="0">
                <a:latin typeface="UD デジタル 教科書体 NK-R" panose="02020400000000000000" pitchFamily="18" charset="-128"/>
                <a:ea typeface="UD デジタル 教科書体 NK-R" panose="02020400000000000000" pitchFamily="18" charset="-128"/>
              </a:rPr>
              <a:t>　・・・あらゆる</a:t>
            </a:r>
            <a:r>
              <a:rPr lang="ja-JP" altLang="en-US" sz="900" dirty="0">
                <a:latin typeface="UD デジタル 教科書体 NK-R" panose="02020400000000000000" pitchFamily="18" charset="-128"/>
                <a:ea typeface="UD デジタル 教科書体 NK-R" panose="02020400000000000000" pitchFamily="18" charset="-128"/>
              </a:rPr>
              <a:t>取組にジェンダーの視点を取り入れ</a:t>
            </a:r>
            <a:r>
              <a:rPr lang="ja-JP" altLang="en-US" sz="900" dirty="0" smtClean="0">
                <a:latin typeface="UD デジタル 教科書体 NK-R" panose="02020400000000000000" pitchFamily="18" charset="-128"/>
                <a:ea typeface="UD デジタル 教科書体 NK-R" panose="02020400000000000000" pitchFamily="18" charset="-128"/>
              </a:rPr>
              <a:t>、更</a:t>
            </a:r>
            <a:r>
              <a:rPr lang="ja-JP" altLang="en-US" sz="900" dirty="0">
                <a:latin typeface="UD デジタル 教科書体 NK-R" panose="02020400000000000000" pitchFamily="18" charset="-128"/>
                <a:ea typeface="UD デジタル 教科書体 NK-R" panose="02020400000000000000" pitchFamily="18" charset="-128"/>
              </a:rPr>
              <a:t>なるジェンダー平等をめざす</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700" b="1" u="sng" dirty="0">
              <a:latin typeface="UD デジタル 教科書体 NK-R" panose="02020400000000000000" pitchFamily="18" charset="-128"/>
              <a:ea typeface="UD デジタル 教科書体 NK-R" panose="02020400000000000000" pitchFamily="18" charset="-128"/>
            </a:endParaRPr>
          </a:p>
          <a:p>
            <a:r>
              <a:rPr lang="ja-JP" altLang="en-US" sz="700" b="1" dirty="0" smtClean="0">
                <a:latin typeface="UD デジタル 教科書体 NK-R" panose="02020400000000000000" pitchFamily="18" charset="-128"/>
                <a:ea typeface="UD デジタル 教科書体 NK-R" panose="02020400000000000000" pitchFamily="18" charset="-128"/>
              </a:rPr>
              <a:t>　</a:t>
            </a:r>
            <a:endParaRPr lang="en-US" altLang="ja-JP" sz="900" b="1" u="sng" dirty="0" smtClean="0">
              <a:latin typeface="UD デジタル 教科書体 NK-R" panose="02020400000000000000" pitchFamily="18" charset="-128"/>
              <a:ea typeface="UD デジタル 教科書体 NK-R" panose="02020400000000000000" pitchFamily="18" charset="-128"/>
            </a:endParaRPr>
          </a:p>
          <a:p>
            <a:r>
              <a:rPr lang="ja-JP" altLang="en-US" sz="700" b="1" u="sng" dirty="0">
                <a:latin typeface="UD デジタル 教科書体 NK-R" panose="02020400000000000000" pitchFamily="18" charset="-128"/>
                <a:ea typeface="UD デジタル 教科書体 NK-R" panose="02020400000000000000" pitchFamily="18" charset="-128"/>
              </a:rPr>
              <a:t>　</a:t>
            </a:r>
            <a:r>
              <a:rPr lang="ja-JP" altLang="en-US" sz="700" b="1" u="sng" dirty="0" smtClean="0">
                <a:latin typeface="UD デジタル 教科書体 NK-R" panose="02020400000000000000" pitchFamily="18" charset="-128"/>
                <a:ea typeface="UD デジタル 教科書体 NK-R" panose="02020400000000000000" pitchFamily="18" charset="-128"/>
              </a:rPr>
              <a:t>　　　　　　　　　　　　　　　　　　　　　　　　　　　　　　　　　　</a:t>
            </a:r>
            <a:endParaRPr lang="en-US" altLang="ja-JP" sz="700" b="1" u="sng" dirty="0">
              <a:latin typeface="UD デジタル 教科書体 NK-R" panose="02020400000000000000" pitchFamily="18" charset="-128"/>
              <a:ea typeface="UD デジタル 教科書体 NK-R" panose="02020400000000000000" pitchFamily="18"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157455304"/>
              </p:ext>
            </p:extLst>
          </p:nvPr>
        </p:nvGraphicFramePr>
        <p:xfrm>
          <a:off x="2079626" y="2701015"/>
          <a:ext cx="6918831" cy="4791147"/>
        </p:xfrm>
        <a:graphic>
          <a:graphicData uri="http://schemas.openxmlformats.org/drawingml/2006/table">
            <a:tbl>
              <a:tblPr firstRow="1" bandRow="1">
                <a:tableStyleId>{5940675A-B579-460E-94D1-54222C63F5DA}</a:tableStyleId>
              </a:tblPr>
              <a:tblGrid>
                <a:gridCol w="1291152">
                  <a:extLst>
                    <a:ext uri="{9D8B030D-6E8A-4147-A177-3AD203B41FA5}">
                      <a16:colId xmlns:a16="http://schemas.microsoft.com/office/drawing/2014/main" val="3564119134"/>
                    </a:ext>
                  </a:extLst>
                </a:gridCol>
                <a:gridCol w="1879957">
                  <a:extLst>
                    <a:ext uri="{9D8B030D-6E8A-4147-A177-3AD203B41FA5}">
                      <a16:colId xmlns:a16="http://schemas.microsoft.com/office/drawing/2014/main" val="4188584871"/>
                    </a:ext>
                  </a:extLst>
                </a:gridCol>
                <a:gridCol w="3747722">
                  <a:extLst>
                    <a:ext uri="{9D8B030D-6E8A-4147-A177-3AD203B41FA5}">
                      <a16:colId xmlns:a16="http://schemas.microsoft.com/office/drawing/2014/main" val="901796367"/>
                    </a:ext>
                  </a:extLst>
                </a:gridCol>
              </a:tblGrid>
              <a:tr h="252810">
                <a:tc>
                  <a:txBody>
                    <a:bodyPr/>
                    <a:lstStyle/>
                    <a:p>
                      <a:pPr algn="ctr">
                        <a:lnSpc>
                          <a:spcPct val="100000"/>
                        </a:lnSpc>
                      </a:pPr>
                      <a:r>
                        <a:rPr kumimoji="1" lang="ja-JP" altLang="en-US" sz="1050" dirty="0" smtClean="0">
                          <a:latin typeface="UD デジタル 教科書体 NK-R" panose="02020400000000000000" pitchFamily="18" charset="-128"/>
                          <a:ea typeface="UD デジタル 教科書体 NK-R" panose="02020400000000000000" pitchFamily="18" charset="-128"/>
                        </a:rPr>
                        <a:t>重点目標</a:t>
                      </a:r>
                      <a:endParaRPr kumimoji="1" lang="ja-JP" altLang="en-US" sz="1050" dirty="0">
                        <a:latin typeface="UD デジタル 教科書体 NK-R" panose="02020400000000000000" pitchFamily="18" charset="-128"/>
                        <a:ea typeface="UD デジタル 教科書体 NK-R" panose="02020400000000000000" pitchFamily="18" charset="-128"/>
                      </a:endParaRPr>
                    </a:p>
                  </a:txBody>
                  <a:tcPr>
                    <a:solidFill>
                      <a:schemeClr val="accent1">
                        <a:lumMod val="40000"/>
                        <a:lumOff val="60000"/>
                      </a:schemeClr>
                    </a:solidFill>
                  </a:tcPr>
                </a:tc>
                <a:tc>
                  <a:txBody>
                    <a:bodyPr/>
                    <a:lstStyle/>
                    <a:p>
                      <a:pPr algn="ctr">
                        <a:lnSpc>
                          <a:spcPct val="100000"/>
                        </a:lnSpc>
                      </a:pPr>
                      <a:r>
                        <a:rPr kumimoji="1" lang="ja-JP" altLang="en-US" sz="1050" dirty="0" smtClean="0">
                          <a:latin typeface="UD デジタル 教科書体 NK-R" panose="02020400000000000000" pitchFamily="18" charset="-128"/>
                          <a:ea typeface="UD デジタル 教科書体 NK-R" panose="02020400000000000000" pitchFamily="18" charset="-128"/>
                        </a:rPr>
                        <a:t>取組の方向</a:t>
                      </a:r>
                      <a:endParaRPr kumimoji="1" lang="ja-JP" altLang="en-US" sz="1050" dirty="0">
                        <a:latin typeface="UD デジタル 教科書体 NK-R" panose="02020400000000000000" pitchFamily="18" charset="-128"/>
                        <a:ea typeface="UD デジタル 教科書体 NK-R" panose="02020400000000000000" pitchFamily="18" charset="-128"/>
                      </a:endParaRPr>
                    </a:p>
                  </a:txBody>
                  <a:tcPr>
                    <a:solidFill>
                      <a:schemeClr val="accent1">
                        <a:lumMod val="40000"/>
                        <a:lumOff val="60000"/>
                      </a:schemeClr>
                    </a:solidFill>
                  </a:tcPr>
                </a:tc>
                <a:tc>
                  <a:txBody>
                    <a:bodyPr/>
                    <a:lstStyle/>
                    <a:p>
                      <a:pPr algn="ctr">
                        <a:lnSpc>
                          <a:spcPct val="100000"/>
                        </a:lnSpc>
                      </a:pPr>
                      <a:r>
                        <a:rPr kumimoji="1" lang="ja-JP" altLang="en-US" sz="1050" dirty="0" smtClean="0">
                          <a:latin typeface="UD デジタル 教科書体 NK-R" panose="02020400000000000000" pitchFamily="18" charset="-128"/>
                          <a:ea typeface="UD デジタル 教科書体 NK-R" panose="02020400000000000000" pitchFamily="18" charset="-128"/>
                        </a:rPr>
                        <a:t>具体的取組</a:t>
                      </a:r>
                      <a:endParaRPr kumimoji="1" lang="ja-JP" altLang="en-US" sz="1050" dirty="0">
                        <a:latin typeface="UD デジタル 教科書体 NK-R" panose="02020400000000000000" pitchFamily="18" charset="-128"/>
                        <a:ea typeface="UD デジタル 教科書体 NK-R" panose="02020400000000000000" pitchFamily="18" charset="-128"/>
                      </a:endParaRPr>
                    </a:p>
                  </a:txBody>
                  <a:tcPr>
                    <a:solidFill>
                      <a:schemeClr val="accent1">
                        <a:lumMod val="40000"/>
                        <a:lumOff val="60000"/>
                      </a:schemeClr>
                    </a:solidFill>
                  </a:tcPr>
                </a:tc>
                <a:extLst>
                  <a:ext uri="{0D108BD9-81ED-4DB2-BD59-A6C34878D82A}">
                    <a16:rowId xmlns:a16="http://schemas.microsoft.com/office/drawing/2014/main" val="1188427297"/>
                  </a:ext>
                </a:extLst>
              </a:tr>
              <a:tr h="320795">
                <a:tc rowSpan="2">
                  <a:txBody>
                    <a:bodyPr/>
                    <a:lstStyle/>
                    <a:p>
                      <a:pPr algn="l">
                        <a:lnSpc>
                          <a:spcPts val="1100"/>
                        </a:lnSpc>
                        <a:spcBef>
                          <a:spcPts val="1200"/>
                        </a:spcBef>
                      </a:pPr>
                      <a:r>
                        <a:rPr kumimoji="1" lang="ja-JP" altLang="en-US"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spcBef>
                          <a:spcPts val="0"/>
                        </a:spcBef>
                      </a:pPr>
                      <a:r>
                        <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1 </a:t>
                      </a:r>
                      <a:r>
                        <a:rPr kumimoji="1" lang="ja-JP"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男女共同参画</a:t>
                      </a:r>
                      <a:r>
                        <a:rPr kumimoji="1" lang="ja-JP" altLang="en-US"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ja-JP" altLang="en-US"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社会の実現に</a:t>
                      </a:r>
                      <a:endPar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ja-JP" altLang="en-US"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向けた意識</a:t>
                      </a:r>
                      <a:endPar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改革</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marL="0" indent="0">
                        <a:lnSpc>
                          <a:spcPts val="900"/>
                        </a:lnSpc>
                        <a:buNone/>
                      </a:pPr>
                      <a:r>
                        <a:rPr kumimoji="1" lang="en-US" altLang="ja-JP" sz="9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(1)  </a:t>
                      </a:r>
                      <a:r>
                        <a:rPr kumimoji="1" lang="ja-JP" altLang="ja-JP" sz="9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次世代育成に向けた教育</a:t>
                      </a:r>
                      <a:endParaRPr kumimoji="1" lang="en-US" altLang="ja-JP" sz="9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indent="0">
                        <a:lnSpc>
                          <a:spcPts val="900"/>
                        </a:lnSpc>
                        <a:buNone/>
                      </a:pPr>
                      <a:r>
                        <a:rPr kumimoji="1" lang="ja-JP" altLang="en-US" sz="9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及び意識啓発の推進</a:t>
                      </a:r>
                      <a:endParaRPr kumimoji="1" lang="ja-JP" altLang="en-US" sz="900" b="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9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① 子どもの頃からの教育及び意識啓発の推進</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② 性に関する適切な知識の普及の推進</a:t>
                      </a:r>
                      <a:endParaRPr kumimoji="1" lang="ja-JP" altLang="en-US"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1912597722"/>
                  </a:ext>
                </a:extLst>
              </a:tr>
              <a:tr h="768852">
                <a:tc vMerge="1">
                  <a:txBody>
                    <a:bodyPr/>
                    <a:lstStyle/>
                    <a:p>
                      <a:endParaRPr kumimoji="1" lang="ja-JP" altLang="en-US" dirty="0"/>
                    </a:p>
                  </a:txBody>
                  <a:tcPr/>
                </a:tc>
                <a:tc>
                  <a:txBody>
                    <a:bodyPr/>
                    <a:lstStyle/>
                    <a:p>
                      <a:pPr>
                        <a:lnSpc>
                          <a:spcPts val="1500"/>
                        </a:lnSpc>
                      </a:pPr>
                      <a:endParaRPr kumimoji="1" lang="en-US" altLang="ja-JP" sz="9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9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(2)</a:t>
                      </a:r>
                      <a:r>
                        <a:rPr kumimoji="1" lang="ja-JP" altLang="ja-JP" sz="9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あらゆる世代における</a:t>
                      </a:r>
                      <a:r>
                        <a:rPr kumimoji="1" lang="en-US" altLang="ja-JP" sz="9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en-US" altLang="ja-JP" sz="9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男女共同参画の推進</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9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① 男女共同参画の理解を深めるための広報・啓発の充実</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② 男性に対する男女共同参画意識の醸成</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③ 地域における男女共同参画の促進</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④ 多文化共生を踏まえた男女共同参画の推進</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⑤ 女性の人権を尊重した表現の推進</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⑥ 男女共同参画に関わる調査・研究、情報の収集・提供</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624261459"/>
                  </a:ext>
                </a:extLst>
              </a:tr>
              <a:tr h="393912">
                <a:tc rowSpan="2">
                  <a:txBody>
                    <a:bodyPr/>
                    <a:lstStyle/>
                    <a:p>
                      <a:r>
                        <a:rPr kumimoji="1" lang="en-US" altLang="ja-JP"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2</a:t>
                      </a:r>
                      <a:r>
                        <a:rPr kumimoji="1" lang="ja-JP" altLang="ja-JP"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方針の立案・</a:t>
                      </a:r>
                      <a:r>
                        <a:rPr kumimoji="1" lang="ja-JP" altLang="en-US"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b="0" u="none" kern="1200" baseline="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決定過程への</a:t>
                      </a:r>
                      <a:endParaRPr kumimoji="1" lang="en-US" altLang="ja-JP"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女性の参画</a:t>
                      </a:r>
                      <a:endParaRPr kumimoji="1" lang="en-US" altLang="ja-JP"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拡大</a:t>
                      </a:r>
                      <a:endParaRPr kumimoji="1" lang="ja-JP" altLang="en-US" sz="1050" b="0" u="none" dirty="0">
                        <a:latin typeface="UD デジタル 教科書体 NK-R" panose="02020400000000000000" pitchFamily="18" charset="-128"/>
                        <a:ea typeface="UD デジタル 教科書体 NK-R" panose="02020400000000000000" pitchFamily="18" charset="-128"/>
                      </a:endParaRPr>
                    </a:p>
                  </a:txBody>
                  <a:tcPr/>
                </a:tc>
                <a:tc>
                  <a:txBody>
                    <a:bodyPr/>
                    <a:lstStyle/>
                    <a:p>
                      <a:r>
                        <a:rPr kumimoji="1" lang="en-US" altLang="ja-JP" sz="9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１</a:t>
                      </a:r>
                      <a:r>
                        <a:rPr kumimoji="1" lang="en-US" altLang="ja-JP" sz="9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方針の立案・決定過程への</a:t>
                      </a:r>
                      <a:endParaRPr kumimoji="1" lang="en-US" altLang="ja-JP" sz="9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9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女性の参画拡大</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8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① 行政分野における政策・方針決定過程への女性の参画拡大</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② 企業等における女性の登用促進    </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③ 地域・防災分野等への女性の参画促進</a:t>
                      </a:r>
                      <a:endParaRPr kumimoji="1" lang="ja-JP" altLang="en-US"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1395084007"/>
                  </a:ext>
                </a:extLst>
              </a:tr>
              <a:tr h="393912">
                <a:tc vMerge="1">
                  <a:txBody>
                    <a:bodyPr/>
                    <a:lstStyle/>
                    <a:p>
                      <a:endParaRPr kumimoji="1" lang="ja-JP" altLang="en-US" dirty="0"/>
                    </a:p>
                  </a:txBody>
                  <a:tcPr/>
                </a:tc>
                <a:tc>
                  <a:txBody>
                    <a:bodyPr/>
                    <a:lstStyle/>
                    <a:p>
                      <a:pPr>
                        <a:lnSpc>
                          <a:spcPts val="1200"/>
                        </a:lnSpc>
                      </a:pPr>
                      <a:r>
                        <a:rPr kumimoji="1" lang="en-US" altLang="ja-JP" sz="900" b="0" i="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b="0" i="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２</a:t>
                      </a:r>
                      <a:r>
                        <a:rPr kumimoji="1" lang="en-US" altLang="ja-JP" sz="900" b="0" i="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b="0" i="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i="0"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方針の立案・決定過程への</a:t>
                      </a:r>
                      <a:endParaRPr kumimoji="1" lang="en-US" altLang="ja-JP" sz="900" b="0" i="0"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1000"/>
                        </a:lnSpc>
                      </a:pPr>
                      <a:r>
                        <a:rPr kumimoji="1" lang="en-US" altLang="ja-JP" sz="900" b="0" i="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i="0"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参画に向けた女性の人材育成</a:t>
                      </a:r>
                      <a:endParaRPr kumimoji="1" lang="ja-JP" altLang="en-US" sz="900" b="0" i="0" u="sng"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800"/>
                        </a:lnSpc>
                      </a:pPr>
                      <a:r>
                        <a:rPr kumimoji="1" lang="ja-JP" altLang="en-US" sz="750" i="0" u="none" dirty="0" smtClean="0">
                          <a:latin typeface="UD デジタル 教科書体 NK-R" panose="02020400000000000000" pitchFamily="18" charset="-128"/>
                          <a:ea typeface="UD デジタル 教科書体 NK-R" panose="02020400000000000000" pitchFamily="18" charset="-128"/>
                        </a:rPr>
                        <a:t>① </a:t>
                      </a:r>
                      <a:r>
                        <a:rPr kumimoji="1" lang="ja-JP" altLang="en-US" sz="750" i="0" u="sng" dirty="0" smtClean="0">
                          <a:latin typeface="UD デジタル 教科書体 NK-R" panose="02020400000000000000" pitchFamily="18" charset="-128"/>
                          <a:ea typeface="UD デジタル 教科書体 NK-R" panose="02020400000000000000" pitchFamily="18" charset="-128"/>
                        </a:rPr>
                        <a:t>企業等での登用促進に向けた女性の人材育成</a:t>
                      </a:r>
                      <a:endParaRPr kumimoji="1" lang="en-US" altLang="ja-JP" sz="750" i="0" u="sng"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② 理工系分野等の女性の人材育成   </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③ 多様な選択を可能とする学習機会の提供</a:t>
                      </a:r>
                      <a:endParaRPr kumimoji="1" lang="ja-JP" altLang="en-US"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1082971693"/>
                  </a:ext>
                </a:extLst>
              </a:tr>
              <a:tr h="393912">
                <a:tc rowSpan="3">
                  <a:txBody>
                    <a:bodyPr/>
                    <a:lstStyle/>
                    <a:p>
                      <a:pPr>
                        <a:lnSpc>
                          <a:spcPts val="1400"/>
                        </a:lnSpc>
                        <a:spcBef>
                          <a:spcPts val="600"/>
                        </a:spcBef>
                      </a:pPr>
                      <a:r>
                        <a:rPr kumimoji="1" lang="ja-JP" altLang="en-US"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700"/>
                        </a:lnSpc>
                        <a:spcBef>
                          <a:spcPts val="600"/>
                        </a:spcBef>
                      </a:pPr>
                      <a:r>
                        <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3</a:t>
                      </a:r>
                      <a:r>
                        <a:rPr kumimoji="1" lang="en-US" altLang="ja-JP" sz="1050" u="none" kern="1200" baseline="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職業生活の充実</a:t>
                      </a:r>
                      <a:r>
                        <a:rPr kumimoji="1" lang="ja-JP" altLang="en-US"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700"/>
                        </a:lnSpc>
                        <a:spcBef>
                          <a:spcPts val="600"/>
                        </a:spcBef>
                      </a:pPr>
                      <a:r>
                        <a:rPr kumimoji="1" lang="ja-JP" altLang="en-US"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u="none" kern="1200" baseline="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とワーク・ライフ・</a:t>
                      </a:r>
                      <a:r>
                        <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pPr>
                        <a:lnSpc>
                          <a:spcPts val="700"/>
                        </a:lnSpc>
                        <a:spcBef>
                          <a:spcPts val="600"/>
                        </a:spcBef>
                      </a:pPr>
                      <a:r>
                        <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バランスの推進</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just">
                        <a:lnSpc>
                          <a:spcPct val="115000"/>
                        </a:lnSpc>
                        <a:spcAft>
                          <a:spcPts val="0"/>
                        </a:spcAft>
                      </a:pPr>
                      <a:r>
                        <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職業生活に</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おける活躍</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① 男女雇用機会均等の更なる推進  </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i="0" u="none" dirty="0" smtClean="0">
                          <a:latin typeface="UD デジタル 教科書体 NK-R" panose="02020400000000000000" pitchFamily="18" charset="-128"/>
                          <a:ea typeface="UD デジタル 教科書体 NK-R" panose="02020400000000000000" pitchFamily="18" charset="-128"/>
                        </a:rPr>
                        <a:t>② </a:t>
                      </a:r>
                      <a:r>
                        <a:rPr kumimoji="1" lang="ja-JP" altLang="en-US" sz="750" i="0" u="sng" dirty="0" smtClean="0">
                          <a:latin typeface="UD デジタル 教科書体 NK-R" panose="02020400000000000000" pitchFamily="18" charset="-128"/>
                          <a:ea typeface="UD デジタル 教科書体 NK-R" panose="02020400000000000000" pitchFamily="18" charset="-128"/>
                        </a:rPr>
                        <a:t>女性の就業支援  </a:t>
                      </a:r>
                      <a:endParaRPr kumimoji="1" lang="en-US" altLang="ja-JP" sz="750" i="0" u="sng"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③ ハラスメントの防止</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4169119684"/>
                  </a:ext>
                </a:extLst>
              </a:tr>
              <a:tr h="354364">
                <a:tc vMerge="1">
                  <a:txBody>
                    <a:bodyPr/>
                    <a:lstStyle/>
                    <a:p>
                      <a:endParaRPr kumimoji="1" lang="ja-JP" altLang="en-US" dirty="0"/>
                    </a:p>
                  </a:txBody>
                  <a:tcPr/>
                </a:tc>
                <a:tc>
                  <a:txBody>
                    <a:bodyPr/>
                    <a:lstStyle/>
                    <a:p>
                      <a:pPr algn="just">
                        <a:lnSpc>
                          <a:spcPts val="900"/>
                        </a:lnSpc>
                        <a:spcAft>
                          <a:spcPts val="0"/>
                        </a:spcAft>
                      </a:pPr>
                      <a:r>
                        <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a:t>
                      </a:r>
                      <a:r>
                        <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働き方の見直し</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とワーク・ライフ・</a:t>
                      </a:r>
                      <a:r>
                        <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p>
                    <a:p>
                      <a:pPr algn="just">
                        <a:lnSpc>
                          <a:spcPts val="900"/>
                        </a:lnSpc>
                        <a:spcAft>
                          <a:spcPts val="0"/>
                        </a:spcAft>
                      </a:pPr>
                      <a:r>
                        <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バランスの</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推進</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11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① 時間的、場所的な制約を前提とした働き方の見直しと多様で柔軟な働き方の促進</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② 仕事と子育てとの両立支援</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921999870"/>
                  </a:ext>
                </a:extLst>
              </a:tr>
              <a:tr h="330629">
                <a:tc vMerge="1">
                  <a:txBody>
                    <a:bodyPr/>
                    <a:lstStyle/>
                    <a:p>
                      <a:endParaRPr kumimoji="1" lang="ja-JP" altLang="en-US" dirty="0"/>
                    </a:p>
                  </a:txBody>
                  <a:tcPr/>
                </a:tc>
                <a:tc>
                  <a:txBody>
                    <a:bodyPr/>
                    <a:lstStyle/>
                    <a:p>
                      <a:pPr algn="just">
                        <a:lnSpc>
                          <a:spcPct val="100000"/>
                        </a:lnSpc>
                        <a:spcAft>
                          <a:spcPts val="0"/>
                        </a:spcAft>
                      </a:pPr>
                      <a:r>
                        <a:rPr lang="en-US" altLang="ja-JP" sz="900" i="0" u="none"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i="0" u="none"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en-US" altLang="ja-JP" sz="900" i="0" u="none"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i="0" u="none"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男性の家事・育児等</a:t>
                      </a:r>
                      <a:r>
                        <a:rPr lang="ja-JP" sz="900" i="0" u="sng"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への</a:t>
                      </a:r>
                      <a:endParaRPr lang="en-US" altLang="ja-JP" sz="900" i="0" u="sng"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ct val="100000"/>
                        </a:lnSpc>
                        <a:spcAft>
                          <a:spcPts val="0"/>
                        </a:spcAft>
                      </a:pPr>
                      <a:r>
                        <a:rPr lang="en-US" altLang="ja-JP" sz="900" i="0" u="none"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i="0" u="sng"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主体的取組の</a:t>
                      </a:r>
                      <a:r>
                        <a:rPr 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促進</a:t>
                      </a:r>
                      <a:endParaRPr lang="ja-JP" sz="900" i="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l">
                        <a:lnSpc>
                          <a:spcPct val="100000"/>
                        </a:lnSpc>
                        <a:spcBef>
                          <a:spcPts val="1800"/>
                        </a:spcBef>
                        <a:spcAft>
                          <a:spcPts val="0"/>
                        </a:spcAft>
                      </a:pPr>
                      <a:r>
                        <a:rPr kumimoji="1" lang="ja-JP" altLang="en-US" sz="750" i="0" u="none" dirty="0" smtClean="0">
                          <a:latin typeface="UD デジタル 教科書体 NK-R" panose="02020400000000000000" pitchFamily="18" charset="-128"/>
                          <a:ea typeface="UD デジタル 教科書体 NK-R" panose="02020400000000000000" pitchFamily="18" charset="-128"/>
                        </a:rPr>
                        <a:t>① </a:t>
                      </a:r>
                      <a:r>
                        <a:rPr lang="ja-JP" altLang="ja-JP" sz="750" i="0" u="sng"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男性の家事・育児等への主体的取組の促進</a:t>
                      </a:r>
                      <a:endParaRPr lang="ja-JP" altLang="ja-JP" sz="750" i="0" u="sng" kern="100" dirty="0" smtClean="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marR="0" lvl="0" indent="0" algn="l" defTabSz="1007943" rtl="0" eaLnBrk="1" fontAlgn="auto" latinLnBrk="0" hangingPunct="1">
                        <a:lnSpc>
                          <a:spcPts val="300"/>
                        </a:lnSpc>
                        <a:spcBef>
                          <a:spcPts val="0"/>
                        </a:spcBef>
                        <a:spcAft>
                          <a:spcPts val="0"/>
                        </a:spcAft>
                        <a:buClrTx/>
                        <a:buSzTx/>
                        <a:buFontTx/>
                        <a:buNone/>
                        <a:tabLst/>
                        <a:defRPr/>
                      </a:pPr>
                      <a:endParaRPr kumimoji="1" lang="ja-JP" altLang="en-US" sz="750" dirty="0">
                        <a:latin typeface="UD デジタル 教科書体 NK-R" panose="02020400000000000000" pitchFamily="18" charset="-128"/>
                        <a:ea typeface="UD デジタル 教科書体 NK-R" panose="02020400000000000000" pitchFamily="18" charset="-128"/>
                      </a:endParaRPr>
                    </a:p>
                  </a:txBody>
                  <a:tcPr anchor="b"/>
                </a:tc>
                <a:extLst>
                  <a:ext uri="{0D108BD9-81ED-4DB2-BD59-A6C34878D82A}">
                    <a16:rowId xmlns:a16="http://schemas.microsoft.com/office/drawing/2014/main" val="2035819267"/>
                  </a:ext>
                </a:extLst>
              </a:tr>
              <a:tr h="594919">
                <a:tc rowSpan="3">
                  <a:txBody>
                    <a:bodyPr/>
                    <a:lstStyle/>
                    <a:p>
                      <a:endPar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800"/>
                        </a:lnSpc>
                      </a:pPr>
                      <a:r>
                        <a:rPr kumimoji="1" lang="ja-JP" altLang="en-US"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4</a:t>
                      </a:r>
                      <a:r>
                        <a:rPr kumimoji="1" lang="en-US" altLang="ja-JP" sz="1050" u="none" kern="1200" baseline="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多様な立場の</a:t>
                      </a:r>
                      <a:r>
                        <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050" u="none" kern="1200" baseline="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人々が安心して</a:t>
                      </a:r>
                      <a:r>
                        <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ja-JP" altLang="en-US"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暮らせる環境の</a:t>
                      </a:r>
                      <a:endParaRPr kumimoji="1" lang="en-US"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整備</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just">
                        <a:lnSpc>
                          <a:spcPct val="115000"/>
                        </a:lnSpc>
                        <a:spcAft>
                          <a:spcPts val="0"/>
                        </a:spcAft>
                      </a:pPr>
                      <a:r>
                        <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女性に対する</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あらゆる</a:t>
                      </a:r>
                      <a:endPar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ct val="115000"/>
                        </a:lnSpc>
                        <a:spcAft>
                          <a:spcPts val="0"/>
                        </a:spcAft>
                      </a:pPr>
                      <a:r>
                        <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暴力</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の根絶</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b="0" dirty="0" smtClean="0">
                          <a:latin typeface="UD デジタル 教科書体 NK-R" panose="02020400000000000000" pitchFamily="18" charset="-128"/>
                          <a:ea typeface="UD デジタル 教科書体 NK-R" panose="02020400000000000000" pitchFamily="18" charset="-128"/>
                        </a:rPr>
                        <a:t>① 女性に対する暴力を容認しない意識の醸成</a:t>
                      </a:r>
                      <a:endParaRPr kumimoji="1" lang="en-US" altLang="ja-JP" sz="750" b="0"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dirty="0" smtClean="0">
                          <a:latin typeface="UD デジタル 教科書体 NK-R" panose="02020400000000000000" pitchFamily="18" charset="-128"/>
                          <a:ea typeface="UD デジタル 教科書体 NK-R" panose="02020400000000000000" pitchFamily="18" charset="-128"/>
                        </a:rPr>
                        <a:t>② 配偶者等からの暴力の防止及び被害者支援</a:t>
                      </a:r>
                      <a:endParaRPr kumimoji="1" lang="en-US" altLang="ja-JP" sz="750" b="0"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i="0" u="none" dirty="0" smtClean="0">
                          <a:latin typeface="UD デジタル 教科書体 NK-R" panose="02020400000000000000" pitchFamily="18" charset="-128"/>
                          <a:ea typeface="UD デジタル 教科書体 NK-R" panose="02020400000000000000" pitchFamily="18" charset="-128"/>
                        </a:rPr>
                        <a:t>③ </a:t>
                      </a:r>
                      <a:r>
                        <a:rPr kumimoji="1" lang="ja-JP" altLang="en-US" sz="750" b="0" i="0" u="sng" dirty="0" smtClean="0">
                          <a:latin typeface="UD デジタル 教科書体 NK-R" panose="02020400000000000000" pitchFamily="18" charset="-128"/>
                          <a:ea typeface="UD デジタル 教科書体 NK-R" panose="02020400000000000000" pitchFamily="18" charset="-128"/>
                        </a:rPr>
                        <a:t>暴力の未然防止の観点からの若年層への啓発</a:t>
                      </a:r>
                      <a:endParaRPr kumimoji="1" lang="en-US" altLang="ja-JP" sz="750" b="0" i="0" u="sng"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dirty="0" smtClean="0">
                          <a:latin typeface="UD デジタル 教科書体 NK-R" panose="02020400000000000000" pitchFamily="18" charset="-128"/>
                          <a:ea typeface="UD デジタル 教科書体 NK-R" panose="02020400000000000000" pitchFamily="18" charset="-128"/>
                        </a:rPr>
                        <a:t>④ 性犯罪、ストーカー行為、セクシュアルハラスメント等への対策の推進・強化</a:t>
                      </a:r>
                      <a:endParaRPr kumimoji="1" lang="en-US" altLang="ja-JP" sz="750" b="0"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i="0" u="none" dirty="0" smtClean="0">
                          <a:latin typeface="UD デジタル 教科書体 NK-R" panose="02020400000000000000" pitchFamily="18" charset="-128"/>
                          <a:ea typeface="UD デジタル 教科書体 NK-R" panose="02020400000000000000" pitchFamily="18" charset="-128"/>
                        </a:rPr>
                        <a:t>⑤ </a:t>
                      </a:r>
                      <a:r>
                        <a:rPr kumimoji="1" lang="ja-JP" altLang="en-US" sz="750" b="0" i="0" u="sng" dirty="0" smtClean="0">
                          <a:latin typeface="UD デジタル 教科書体 NK-R" panose="02020400000000000000" pitchFamily="18" charset="-128"/>
                          <a:ea typeface="UD デジタル 教科書体 NK-R" panose="02020400000000000000" pitchFamily="18" charset="-128"/>
                        </a:rPr>
                        <a:t>児童虐待を取り扱う機関との連携</a:t>
                      </a:r>
                      <a:endParaRPr kumimoji="1" lang="en-US" altLang="ja-JP" sz="750" b="0" i="0" u="sng" dirty="0" smtClean="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565941052"/>
                  </a:ext>
                </a:extLst>
              </a:tr>
              <a:tr h="594919">
                <a:tc vMerge="1">
                  <a:txBody>
                    <a:bodyPr/>
                    <a:lstStyle/>
                    <a:p>
                      <a:endParaRPr kumimoji="1" lang="ja-JP" altLang="en-US" dirty="0"/>
                    </a:p>
                  </a:txBody>
                  <a:tcPr/>
                </a:tc>
                <a:tc>
                  <a:txBody>
                    <a:bodyPr/>
                    <a:lstStyle/>
                    <a:p>
                      <a:pPr marL="349250" indent="-349250" algn="just">
                        <a:lnSpc>
                          <a:spcPct val="115000"/>
                        </a:lnSpc>
                        <a:spcAft>
                          <a:spcPts val="0"/>
                        </a:spcAft>
                      </a:pPr>
                      <a:r>
                        <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a:t>
                      </a:r>
                      <a:r>
                        <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様々な困難を</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抱</a:t>
                      </a:r>
                      <a:r>
                        <a:rPr lang="ja-JP" altLang="en-US"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える</a:t>
                      </a:r>
                      <a:endPar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349250" indent="-349250" algn="just">
                        <a:lnSpc>
                          <a:spcPct val="115000"/>
                        </a:lnSpc>
                        <a:spcAft>
                          <a:spcPts val="0"/>
                        </a:spcAft>
                      </a:pPr>
                      <a:r>
                        <a:rPr lang="ja-JP" altLang="en-US"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人々</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への支援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① 生活上の困難を抱える女性への支援</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i="0" u="none" dirty="0" smtClean="0">
                          <a:latin typeface="UD デジタル 教科書体 NK-R" panose="02020400000000000000" pitchFamily="18" charset="-128"/>
                          <a:ea typeface="UD デジタル 教科書体 NK-R" panose="02020400000000000000" pitchFamily="18" charset="-128"/>
                        </a:rPr>
                        <a:t>② </a:t>
                      </a:r>
                      <a:r>
                        <a:rPr kumimoji="1" lang="ja-JP" altLang="en-US" sz="750" i="0" u="sng" dirty="0" smtClean="0">
                          <a:latin typeface="UD デジタル 教科書体 NK-R" panose="02020400000000000000" pitchFamily="18" charset="-128"/>
                          <a:ea typeface="UD デジタル 教科書体 NK-R" panose="02020400000000000000" pitchFamily="18" charset="-128"/>
                        </a:rPr>
                        <a:t>性的指向及び性自認の多様性に関する理解の増進と当事者が抱える課題解決に</a:t>
                      </a:r>
                      <a:endParaRPr kumimoji="1" lang="en-US" altLang="ja-JP" sz="750" i="0" u="sng"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en-US" altLang="ja-JP" sz="750" i="0" u="none" dirty="0" smtClean="0">
                          <a:latin typeface="UD デジタル 教科書体 NK-R" panose="02020400000000000000" pitchFamily="18" charset="-128"/>
                          <a:ea typeface="UD デジタル 教科書体 NK-R" panose="02020400000000000000" pitchFamily="18" charset="-128"/>
                        </a:rPr>
                        <a:t>  </a:t>
                      </a:r>
                      <a:r>
                        <a:rPr kumimoji="1" lang="en-US" altLang="ja-JP" sz="750" i="0" u="none" baseline="0" dirty="0" smtClean="0">
                          <a:latin typeface="UD デジタル 教科書体 NK-R" panose="02020400000000000000" pitchFamily="18" charset="-128"/>
                          <a:ea typeface="UD デジタル 教科書体 NK-R" panose="02020400000000000000" pitchFamily="18" charset="-128"/>
                        </a:rPr>
                        <a:t>   </a:t>
                      </a:r>
                      <a:r>
                        <a:rPr kumimoji="1" lang="ja-JP" altLang="en-US" sz="750" i="0" u="sng" dirty="0" smtClean="0">
                          <a:latin typeface="UD デジタル 教科書体 NK-R" panose="02020400000000000000" pitchFamily="18" charset="-128"/>
                          <a:ea typeface="UD デジタル 教科書体 NK-R" panose="02020400000000000000" pitchFamily="18" charset="-128"/>
                        </a:rPr>
                        <a:t>向けた取組の推進</a:t>
                      </a:r>
                      <a:endParaRPr kumimoji="1" lang="en-US" altLang="ja-JP" sz="750" i="0" u="sng"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③ 高齢者、</a:t>
                      </a:r>
                      <a:r>
                        <a:rPr kumimoji="1" lang="ja-JP" altLang="en-US" sz="750" dirty="0" err="1" smtClean="0">
                          <a:latin typeface="UD デジタル 教科書体 NK-R" panose="02020400000000000000" pitchFamily="18" charset="-128"/>
                          <a:ea typeface="UD デジタル 教科書体 NK-R" panose="02020400000000000000" pitchFamily="18" charset="-128"/>
                        </a:rPr>
                        <a:t>障がい</a:t>
                      </a:r>
                      <a:r>
                        <a:rPr kumimoji="1" lang="ja-JP" altLang="en-US" sz="750" dirty="0" smtClean="0">
                          <a:latin typeface="UD デジタル 教科書体 NK-R" panose="02020400000000000000" pitchFamily="18" charset="-128"/>
                          <a:ea typeface="UD デジタル 教科書体 NK-R" panose="02020400000000000000" pitchFamily="18" charset="-128"/>
                        </a:rPr>
                        <a:t>者、外国人等が安心して暮らせる環境整備</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smtClean="0">
                          <a:latin typeface="UD デジタル 教科書体 NK-R" panose="02020400000000000000" pitchFamily="18" charset="-128"/>
                          <a:ea typeface="UD デジタル 教科書体 NK-R" panose="02020400000000000000" pitchFamily="18" charset="-128"/>
                        </a:rPr>
                        <a:t>④ 複合的に困難な状況に置かれている人々への支援</a:t>
                      </a:r>
                      <a:endParaRPr kumimoji="1" lang="ja-JP" altLang="en-US"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860533012"/>
                  </a:ext>
                </a:extLst>
              </a:tr>
              <a:tr h="354364">
                <a:tc vMerge="1">
                  <a:txBody>
                    <a:bodyPr/>
                    <a:lstStyle/>
                    <a:p>
                      <a:endParaRPr kumimoji="1" lang="ja-JP" altLang="en-US" dirty="0"/>
                    </a:p>
                  </a:txBody>
                  <a:tcPr/>
                </a:tc>
                <a:tc>
                  <a:txBody>
                    <a:bodyPr/>
                    <a:lstStyle/>
                    <a:p>
                      <a:pPr algn="just">
                        <a:lnSpc>
                          <a:spcPct val="115000"/>
                        </a:lnSpc>
                        <a:spcAft>
                          <a:spcPts val="0"/>
                        </a:spcAft>
                      </a:pPr>
                      <a:r>
                        <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en-US" alt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生涯を通じた男女</a:t>
                      </a:r>
                      <a:r>
                        <a:rPr lang="ja-JP" sz="900" kern="100" dirty="0" smtClean="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の健康</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r>
                        <a:rPr kumimoji="1" lang="ja-JP" altLang="en-US" sz="750" dirty="0" smtClean="0">
                          <a:latin typeface="UD デジタル 教科書体 NK-R" panose="02020400000000000000" pitchFamily="18" charset="-128"/>
                          <a:ea typeface="UD デジタル 教科書体 NK-R" panose="02020400000000000000" pitchFamily="18" charset="-128"/>
                        </a:rPr>
                        <a:t>① 女性の健康対策の推進   </a:t>
                      </a:r>
                      <a:endParaRPr kumimoji="1" lang="en-US" altLang="ja-JP" sz="750" dirty="0" smtClean="0">
                        <a:latin typeface="UD デジタル 教科書体 NK-R" panose="02020400000000000000" pitchFamily="18" charset="-128"/>
                        <a:ea typeface="UD デジタル 教科書体 NK-R" panose="02020400000000000000" pitchFamily="18" charset="-128"/>
                      </a:endParaRPr>
                    </a:p>
                    <a:p>
                      <a:r>
                        <a:rPr kumimoji="1" lang="ja-JP" altLang="en-US" sz="750" dirty="0" smtClean="0">
                          <a:latin typeface="UD デジタル 教科書体 NK-R" panose="02020400000000000000" pitchFamily="18" charset="-128"/>
                          <a:ea typeface="UD デジタル 教科書体 NK-R" panose="02020400000000000000" pitchFamily="18" charset="-128"/>
                        </a:rPr>
                        <a:t>② ライフステージに応じた男女の健康支援</a:t>
                      </a:r>
                      <a:endParaRPr kumimoji="1" lang="ja-JP" altLang="en-US"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329980240"/>
                  </a:ext>
                </a:extLst>
              </a:tr>
            </a:tbl>
          </a:graphicData>
        </a:graphic>
      </p:graphicFrame>
      <p:sp>
        <p:nvSpPr>
          <p:cNvPr id="34" name="テキスト ボックス 33"/>
          <p:cNvSpPr txBox="1"/>
          <p:nvPr/>
        </p:nvSpPr>
        <p:spPr>
          <a:xfrm>
            <a:off x="6332786" y="497247"/>
            <a:ext cx="1617414"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smtClean="0">
                <a:latin typeface="UD デジタル 教科書体 NK-R" panose="02020400000000000000" pitchFamily="18" charset="-128"/>
                <a:ea typeface="UD デジタル 教科書体 NK-R" panose="02020400000000000000" pitchFamily="18" charset="-128"/>
              </a:rPr>
              <a:t>第</a:t>
            </a:r>
            <a:r>
              <a:rPr lang="ja-JP" altLang="en-US" sz="900" b="1" dirty="0">
                <a:latin typeface="UD デジタル 教科書体 NK-R" panose="02020400000000000000" pitchFamily="18" charset="-128"/>
                <a:ea typeface="UD デジタル 教科書体 NK-R" panose="02020400000000000000" pitchFamily="18" charset="-128"/>
              </a:rPr>
              <a:t>４</a:t>
            </a:r>
            <a:r>
              <a:rPr lang="ja-JP" altLang="en-US" sz="900" b="1" dirty="0" smtClean="0">
                <a:latin typeface="UD デジタル 教科書体 NK-R" panose="02020400000000000000" pitchFamily="18" charset="-128"/>
                <a:ea typeface="UD デジタル 教科書体 NK-R" panose="02020400000000000000" pitchFamily="18" charset="-128"/>
              </a:rPr>
              <a:t>章　計画の基本理念　</a:t>
            </a:r>
            <a:endParaRPr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5" name="テキスト ボックス 4"/>
          <p:cNvSpPr txBox="1"/>
          <p:nvPr/>
        </p:nvSpPr>
        <p:spPr>
          <a:xfrm>
            <a:off x="242459" y="3271196"/>
            <a:ext cx="1560501" cy="307777"/>
          </a:xfrm>
          <a:prstGeom prst="rect">
            <a:avLst/>
          </a:prstGeom>
          <a:noFill/>
          <a:ln>
            <a:solidFill>
              <a:schemeClr val="accent1"/>
            </a:solidFill>
            <a:prstDash val="dash"/>
          </a:ln>
        </p:spPr>
        <p:txBody>
          <a:bodyPr wrap="square" rtlCol="0">
            <a:spAutoFit/>
          </a:bodyPr>
          <a:lstStyle/>
          <a:p>
            <a:pPr algn="dist"/>
            <a:r>
              <a:rPr lang="ja-JP" altLang="en-US" sz="700" dirty="0" smtClean="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男は仕事、女は家庭</a:t>
            </a:r>
            <a:r>
              <a:rPr lang="ja-JP" altLang="en-US" sz="700" dirty="0" smtClean="0">
                <a:latin typeface="UD デジタル 教科書体 NK-R" panose="02020400000000000000" pitchFamily="18" charset="-128"/>
                <a:ea typeface="UD デジタル 教科書体 NK-R" panose="02020400000000000000" pitchFamily="18" charset="-128"/>
              </a:rPr>
              <a:t>」という考えに</a:t>
            </a:r>
            <a:endParaRPr lang="en-US" altLang="ja-JP" sz="700" dirty="0" smtClean="0">
              <a:latin typeface="UD デジタル 教科書体 NK-R" panose="02020400000000000000" pitchFamily="18" charset="-128"/>
              <a:ea typeface="UD デジタル 教科書体 NK-R" panose="02020400000000000000" pitchFamily="18" charset="-128"/>
            </a:endParaRPr>
          </a:p>
          <a:p>
            <a:r>
              <a:rPr lang="ja-JP" altLang="en-US" sz="700" dirty="0" smtClean="0">
                <a:latin typeface="UD デジタル 教科書体 NK-R" panose="02020400000000000000" pitchFamily="18" charset="-128"/>
                <a:ea typeface="UD デジタル 教科書体 NK-R" panose="02020400000000000000" pitchFamily="18" charset="-128"/>
              </a:rPr>
              <a:t>賛成：</a:t>
            </a:r>
            <a:r>
              <a:rPr lang="en-US" altLang="ja-JP" sz="700" dirty="0" smtClean="0">
                <a:latin typeface="UD デジタル 教科書体 NK-R" panose="02020400000000000000" pitchFamily="18" charset="-128"/>
                <a:ea typeface="UD デジタル 教科書体 NK-R" panose="02020400000000000000" pitchFamily="18" charset="-128"/>
              </a:rPr>
              <a:t>34.0%   </a:t>
            </a:r>
            <a:r>
              <a:rPr lang="ja-JP" altLang="en-US" sz="700" dirty="0" smtClean="0">
                <a:latin typeface="UD デジタル 教科書体 NK-R" panose="02020400000000000000" pitchFamily="18" charset="-128"/>
                <a:ea typeface="UD デジタル 教科書体 NK-R" panose="02020400000000000000" pitchFamily="18" charset="-128"/>
              </a:rPr>
              <a:t>反対：</a:t>
            </a:r>
            <a:r>
              <a:rPr lang="en-US" altLang="ja-JP" sz="700" dirty="0">
                <a:latin typeface="UD デジタル 教科書体 NK-R" panose="02020400000000000000" pitchFamily="18" charset="-128"/>
                <a:ea typeface="UD デジタル 教科書体 NK-R" panose="02020400000000000000" pitchFamily="18" charset="-128"/>
              </a:rPr>
              <a:t>64.8</a:t>
            </a:r>
            <a:r>
              <a:rPr lang="en-US" altLang="ja-JP" sz="700" dirty="0" smtClean="0">
                <a:latin typeface="UD デジタル 教科書体 NK-R" panose="02020400000000000000" pitchFamily="18" charset="-128"/>
                <a:ea typeface="UD デジタル 教科書体 NK-R" panose="02020400000000000000" pitchFamily="18" charset="-128"/>
              </a:rPr>
              <a:t>%</a:t>
            </a:r>
            <a:r>
              <a:rPr lang="ja-JP" altLang="en-US" sz="700" dirty="0" smtClean="0">
                <a:latin typeface="UD デジタル 教科書体 NK-R" panose="02020400000000000000" pitchFamily="18" charset="-128"/>
                <a:ea typeface="UD デジタル 教科書体 NK-R" panose="02020400000000000000" pitchFamily="18" charset="-128"/>
              </a:rPr>
              <a:t>　（</a:t>
            </a:r>
            <a:r>
              <a:rPr lang="en-US" altLang="ja-JP" sz="700" dirty="0" smtClean="0">
                <a:latin typeface="UD デジタル 教科書体 NK-R" panose="02020400000000000000" pitchFamily="18" charset="-128"/>
                <a:ea typeface="UD デジタル 教科書体 NK-R" panose="02020400000000000000" pitchFamily="18" charset="-128"/>
              </a:rPr>
              <a:t>R1)</a:t>
            </a:r>
            <a:endParaRPr lang="en-US" altLang="ja-JP" sz="700" dirty="0">
              <a:latin typeface="UD デジタル 教科書体 NK-R" panose="02020400000000000000" pitchFamily="18" charset="-128"/>
              <a:ea typeface="UD デジタル 教科書体 NK-R" panose="02020400000000000000" pitchFamily="18" charset="-128"/>
            </a:endParaRPr>
          </a:p>
        </p:txBody>
      </p:sp>
      <p:sp>
        <p:nvSpPr>
          <p:cNvPr id="36" name="テキスト ボックス 35"/>
          <p:cNvSpPr txBox="1"/>
          <p:nvPr/>
        </p:nvSpPr>
        <p:spPr>
          <a:xfrm>
            <a:off x="242457" y="4148721"/>
            <a:ext cx="1602867" cy="307777"/>
          </a:xfrm>
          <a:prstGeom prst="rect">
            <a:avLst/>
          </a:prstGeom>
          <a:noFill/>
          <a:ln>
            <a:solidFill>
              <a:schemeClr val="accent1"/>
            </a:solidFill>
            <a:prstDash val="dash"/>
          </a:ln>
        </p:spPr>
        <p:txBody>
          <a:bodyPr wrap="square" rtlCol="0">
            <a:spAutoFit/>
          </a:bodyPr>
          <a:lstStyle/>
          <a:p>
            <a:r>
              <a:rPr lang="ja-JP" altLang="en-US" sz="700" dirty="0" smtClean="0">
                <a:latin typeface="UD デジタル 教科書体 NK-R" panose="02020400000000000000" pitchFamily="18" charset="-128"/>
                <a:ea typeface="UD デジタル 教科書体 NK-R" panose="02020400000000000000" pitchFamily="18" charset="-128"/>
              </a:rPr>
              <a:t>・審議会等女性委員：</a:t>
            </a:r>
            <a:r>
              <a:rPr lang="en-US" altLang="ja-JP" sz="700" dirty="0" smtClean="0">
                <a:latin typeface="UD デジタル 教科書体 NK-R" panose="02020400000000000000" pitchFamily="18" charset="-128"/>
                <a:ea typeface="UD デジタル 教科書体 NK-R" panose="02020400000000000000" pitchFamily="18" charset="-128"/>
              </a:rPr>
              <a:t>33.4%</a:t>
            </a:r>
            <a:r>
              <a:rPr lang="ja-JP" altLang="en-US" sz="700" dirty="0" smtClean="0">
                <a:latin typeface="UD デジタル 教科書体 NK-R" panose="02020400000000000000" pitchFamily="18" charset="-128"/>
                <a:ea typeface="UD デジタル 教科書体 NK-R" panose="02020400000000000000" pitchFamily="18" charset="-128"/>
              </a:rPr>
              <a:t>（</a:t>
            </a:r>
            <a:r>
              <a:rPr lang="en-US" altLang="ja-JP" sz="700" dirty="0" smtClean="0">
                <a:latin typeface="UD デジタル 教科書体 NK-R" panose="02020400000000000000" pitchFamily="18" charset="-128"/>
                <a:ea typeface="UD デジタル 教科書体 NK-R" panose="02020400000000000000" pitchFamily="18" charset="-128"/>
              </a:rPr>
              <a:t>R2</a:t>
            </a:r>
            <a:r>
              <a:rPr lang="ja-JP" altLang="en-US" sz="700" dirty="0" smtClean="0">
                <a:latin typeface="UD デジタル 教科書体 NK-R" panose="02020400000000000000" pitchFamily="18" charset="-128"/>
                <a:ea typeface="UD デジタル 教科書体 NK-R" panose="02020400000000000000" pitchFamily="18" charset="-128"/>
              </a:rPr>
              <a:t>）</a:t>
            </a:r>
            <a:endParaRPr lang="en-US" altLang="ja-JP" sz="700" dirty="0">
              <a:latin typeface="UD デジタル 教科書体 NK-R" panose="02020400000000000000" pitchFamily="18" charset="-128"/>
              <a:ea typeface="UD デジタル 教科書体 NK-R" panose="02020400000000000000" pitchFamily="18" charset="-128"/>
            </a:endParaRPr>
          </a:p>
          <a:p>
            <a:r>
              <a:rPr lang="ja-JP" altLang="en-US" sz="700" dirty="0" smtClean="0">
                <a:latin typeface="UD デジタル 教科書体 NK-R" panose="02020400000000000000" pitchFamily="18" charset="-128"/>
                <a:ea typeface="UD デジタル 教科書体 NK-R" panose="02020400000000000000" pitchFamily="18" charset="-128"/>
              </a:rPr>
              <a:t>・管理的職業従事者：</a:t>
            </a:r>
            <a:r>
              <a:rPr lang="en-US" altLang="ja-JP" sz="700" dirty="0" smtClean="0">
                <a:latin typeface="UD デジタル 教科書体 NK-R" panose="02020400000000000000" pitchFamily="18" charset="-128"/>
                <a:ea typeface="UD デジタル 教科書体 NK-R" panose="02020400000000000000" pitchFamily="18" charset="-128"/>
              </a:rPr>
              <a:t>11.4% (H27</a:t>
            </a:r>
            <a:r>
              <a:rPr lang="ja-JP" altLang="en-US" sz="700" dirty="0" smtClean="0">
                <a:latin typeface="UD デジタル 教科書体 NK-R" panose="02020400000000000000" pitchFamily="18" charset="-128"/>
                <a:ea typeface="UD デジタル 教科書体 NK-R" panose="02020400000000000000" pitchFamily="18" charset="-128"/>
              </a:rPr>
              <a:t>）</a:t>
            </a:r>
            <a:endParaRPr lang="en-US" altLang="ja-JP" sz="700" dirty="0">
              <a:latin typeface="UD デジタル 教科書体 NK-R" panose="02020400000000000000" pitchFamily="18" charset="-128"/>
              <a:ea typeface="UD デジタル 教科書体 NK-R" panose="02020400000000000000" pitchFamily="18" charset="-128"/>
            </a:endParaRPr>
          </a:p>
        </p:txBody>
      </p:sp>
      <p:sp>
        <p:nvSpPr>
          <p:cNvPr id="37" name="テキスト ボックス 36"/>
          <p:cNvSpPr txBox="1"/>
          <p:nvPr/>
        </p:nvSpPr>
        <p:spPr>
          <a:xfrm>
            <a:off x="242458" y="4896892"/>
            <a:ext cx="1560502" cy="307777"/>
          </a:xfrm>
          <a:prstGeom prst="rect">
            <a:avLst/>
          </a:prstGeom>
          <a:noFill/>
          <a:ln>
            <a:solidFill>
              <a:schemeClr val="accent1"/>
            </a:solidFill>
            <a:prstDash val="dash"/>
          </a:ln>
        </p:spPr>
        <p:txBody>
          <a:bodyPr wrap="square" rtlCol="0">
            <a:spAutoFit/>
          </a:bodyPr>
          <a:lstStyle/>
          <a:p>
            <a:r>
              <a:rPr lang="ja-JP" altLang="en-US" sz="700" dirty="0" smtClean="0">
                <a:latin typeface="UD デジタル 教科書体 NK-R" panose="02020400000000000000" pitchFamily="18" charset="-128"/>
                <a:ea typeface="UD デジタル 教科書体 NK-R" panose="02020400000000000000" pitchFamily="18" charset="-128"/>
              </a:rPr>
              <a:t>　　　　　大阪府：</a:t>
            </a:r>
            <a:r>
              <a:rPr lang="en-US" altLang="ja-JP" sz="700" dirty="0" smtClean="0">
                <a:latin typeface="UD デジタル 教科書体 NK-R" panose="02020400000000000000" pitchFamily="18" charset="-128"/>
                <a:ea typeface="UD デジタル 教科書体 NK-R" panose="02020400000000000000" pitchFamily="18" charset="-128"/>
              </a:rPr>
              <a:t>51.2%</a:t>
            </a:r>
            <a:r>
              <a:rPr lang="ja-JP" altLang="en-US" sz="700" dirty="0">
                <a:latin typeface="UD デジタル 教科書体 NK-R" panose="02020400000000000000" pitchFamily="18" charset="-128"/>
                <a:ea typeface="UD デジタル 教科書体 NK-R" panose="02020400000000000000" pitchFamily="18" charset="-128"/>
              </a:rPr>
              <a:t> </a:t>
            </a:r>
            <a:r>
              <a:rPr lang="ja-JP" altLang="en-US" sz="700" dirty="0" smtClean="0">
                <a:latin typeface="UD デジタル 教科書体 NK-R" panose="02020400000000000000" pitchFamily="18" charset="-128"/>
                <a:ea typeface="UD デジタル 教科書体 NK-R" panose="02020400000000000000" pitchFamily="18" charset="-128"/>
              </a:rPr>
              <a:t>（</a:t>
            </a:r>
            <a:r>
              <a:rPr lang="en-US" altLang="ja-JP" sz="700" dirty="0" smtClean="0">
                <a:latin typeface="UD デジタル 教科書体 NK-R" panose="02020400000000000000" pitchFamily="18" charset="-128"/>
                <a:ea typeface="UD デジタル 教科書体 NK-R" panose="02020400000000000000" pitchFamily="18" charset="-128"/>
              </a:rPr>
              <a:t>R2)</a:t>
            </a:r>
          </a:p>
          <a:p>
            <a:r>
              <a:rPr lang="ja-JP" altLang="en-US" sz="700" dirty="0" smtClean="0">
                <a:latin typeface="UD デジタル 教科書体 NK-R" panose="02020400000000000000" pitchFamily="18" charset="-128"/>
                <a:ea typeface="UD デジタル 教科書体 NK-R" panose="02020400000000000000" pitchFamily="18" charset="-128"/>
              </a:rPr>
              <a:t>　　　　　　</a:t>
            </a:r>
            <a:r>
              <a:rPr lang="en-US" altLang="ja-JP" sz="700" dirty="0" smtClean="0">
                <a:latin typeface="UD デジタル 教科書体 NK-R" panose="02020400000000000000" pitchFamily="18" charset="-128"/>
                <a:ea typeface="UD デジタル 教科書体 NK-R" panose="02020400000000000000" pitchFamily="18" charset="-128"/>
              </a:rPr>
              <a:t>(</a:t>
            </a:r>
            <a:r>
              <a:rPr lang="ja-JP" altLang="en-US" sz="700" dirty="0" smtClean="0">
                <a:latin typeface="UD デジタル 教科書体 NK-R" panose="02020400000000000000" pitchFamily="18" charset="-128"/>
                <a:ea typeface="UD デジタル 教科書体 NK-R" panose="02020400000000000000" pitchFamily="18" charset="-128"/>
              </a:rPr>
              <a:t>全国　：</a:t>
            </a:r>
            <a:r>
              <a:rPr lang="en-US" altLang="ja-JP" sz="700" dirty="0" smtClean="0">
                <a:latin typeface="UD デジタル 教科書体 NK-R" panose="02020400000000000000" pitchFamily="18" charset="-128"/>
                <a:ea typeface="UD デジタル 教科書体 NK-R" panose="02020400000000000000" pitchFamily="18" charset="-128"/>
              </a:rPr>
              <a:t>51.8%)</a:t>
            </a:r>
            <a:r>
              <a:rPr lang="ja-JP" altLang="en-US" sz="700" dirty="0" smtClean="0">
                <a:latin typeface="UD デジタル 教科書体 NK-R" panose="02020400000000000000" pitchFamily="18" charset="-128"/>
                <a:ea typeface="UD デジタル 教科書体 NK-R" panose="02020400000000000000" pitchFamily="18" charset="-128"/>
              </a:rPr>
              <a:t>　</a:t>
            </a:r>
            <a:r>
              <a:rPr lang="ja-JP" altLang="en-US" sz="600" dirty="0" smtClean="0">
                <a:latin typeface="UD デジタル 教科書体 NK-R" panose="02020400000000000000" pitchFamily="18" charset="-128"/>
                <a:ea typeface="UD デジタル 教科書体 NK-R" panose="02020400000000000000" pitchFamily="18" charset="-128"/>
              </a:rPr>
              <a:t>　</a:t>
            </a:r>
            <a:endParaRPr lang="en-US" altLang="ja-JP" sz="600" dirty="0">
              <a:latin typeface="UD デジタル 教科書体 NK-R" panose="02020400000000000000" pitchFamily="18" charset="-128"/>
              <a:ea typeface="UD デジタル 教科書体 NK-R" panose="02020400000000000000" pitchFamily="18" charset="-128"/>
            </a:endParaRPr>
          </a:p>
        </p:txBody>
      </p:sp>
      <p:sp>
        <p:nvSpPr>
          <p:cNvPr id="38" name="テキスト ボックス 37"/>
          <p:cNvSpPr txBox="1"/>
          <p:nvPr/>
        </p:nvSpPr>
        <p:spPr>
          <a:xfrm>
            <a:off x="242458" y="5842361"/>
            <a:ext cx="1560502" cy="200055"/>
          </a:xfrm>
          <a:prstGeom prst="rect">
            <a:avLst/>
          </a:prstGeom>
          <a:noFill/>
          <a:ln>
            <a:solidFill>
              <a:schemeClr val="accent1"/>
            </a:solidFill>
            <a:prstDash val="dash"/>
          </a:ln>
        </p:spPr>
        <p:txBody>
          <a:bodyPr wrap="square" rtlCol="0">
            <a:spAutoFit/>
          </a:bodyPr>
          <a:lstStyle/>
          <a:p>
            <a:r>
              <a:rPr lang="ja-JP" altLang="en-US" sz="700" dirty="0" smtClean="0">
                <a:latin typeface="UD デジタル 教科書体 NK-R" panose="02020400000000000000" pitchFamily="18" charset="-128"/>
                <a:ea typeface="UD デジタル 教科書体 NK-R" panose="02020400000000000000" pitchFamily="18" charset="-128"/>
              </a:rPr>
              <a:t>男性：</a:t>
            </a:r>
            <a:r>
              <a:rPr lang="en-US" altLang="ja-JP" sz="700" dirty="0" smtClean="0">
                <a:latin typeface="UD デジタル 教科書体 NK-R" panose="02020400000000000000" pitchFamily="18" charset="-128"/>
                <a:ea typeface="UD デジタル 教科書体 NK-R" panose="02020400000000000000" pitchFamily="18" charset="-128"/>
              </a:rPr>
              <a:t>3.6%  </a:t>
            </a:r>
            <a:r>
              <a:rPr lang="ja-JP" altLang="en-US" sz="700" dirty="0" smtClean="0">
                <a:latin typeface="UD デジタル 教科書体 NK-R" panose="02020400000000000000" pitchFamily="18" charset="-128"/>
                <a:ea typeface="UD デジタル 教科書体 NK-R" panose="02020400000000000000" pitchFamily="18" charset="-128"/>
              </a:rPr>
              <a:t>女性：</a:t>
            </a:r>
            <a:r>
              <a:rPr lang="en-US" altLang="ja-JP" sz="700" dirty="0">
                <a:latin typeface="UD デジタル 教科書体 NK-R" panose="02020400000000000000" pitchFamily="18" charset="-128"/>
                <a:ea typeface="UD デジタル 教科書体 NK-R" panose="02020400000000000000" pitchFamily="18" charset="-128"/>
              </a:rPr>
              <a:t>40.6</a:t>
            </a:r>
            <a:r>
              <a:rPr lang="en-US" altLang="ja-JP" sz="700" dirty="0" smtClean="0">
                <a:latin typeface="UD デジタル 教科書体 NK-R" panose="02020400000000000000" pitchFamily="18" charset="-128"/>
                <a:ea typeface="UD デジタル 教科書体 NK-R" panose="02020400000000000000" pitchFamily="18" charset="-128"/>
              </a:rPr>
              <a:t>% </a:t>
            </a:r>
            <a:r>
              <a:rPr lang="ja-JP" altLang="en-US" sz="700" dirty="0" smtClean="0">
                <a:latin typeface="UD デジタル 教科書体 NK-R" panose="02020400000000000000" pitchFamily="18" charset="-128"/>
                <a:ea typeface="UD デジタル 教科書体 NK-R" panose="02020400000000000000" pitchFamily="18" charset="-128"/>
              </a:rPr>
              <a:t>（</a:t>
            </a:r>
            <a:r>
              <a:rPr lang="en-US" altLang="ja-JP" sz="700" dirty="0" smtClean="0">
                <a:latin typeface="UD デジタル 教科書体 NK-R" panose="02020400000000000000" pitchFamily="18" charset="-128"/>
                <a:ea typeface="UD デジタル 教科書体 NK-R" panose="02020400000000000000" pitchFamily="18" charset="-128"/>
              </a:rPr>
              <a:t>H30</a:t>
            </a:r>
            <a:r>
              <a:rPr lang="ja-JP" altLang="en-US" sz="700" dirty="0" smtClean="0">
                <a:latin typeface="UD デジタル 教科書体 NK-R" panose="02020400000000000000" pitchFamily="18" charset="-128"/>
                <a:ea typeface="UD デジタル 教科書体 NK-R" panose="02020400000000000000" pitchFamily="18" charset="-128"/>
              </a:rPr>
              <a:t>）</a:t>
            </a:r>
            <a:endParaRPr lang="en-US" altLang="ja-JP" sz="500" dirty="0">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p:cNvSpPr txBox="1"/>
          <p:nvPr/>
        </p:nvSpPr>
        <p:spPr>
          <a:xfrm>
            <a:off x="244799" y="6839110"/>
            <a:ext cx="1560502" cy="523220"/>
          </a:xfrm>
          <a:prstGeom prst="rect">
            <a:avLst/>
          </a:prstGeom>
          <a:noFill/>
          <a:ln>
            <a:solidFill>
              <a:schemeClr val="accent1"/>
            </a:solidFill>
            <a:prstDash val="dash"/>
          </a:ln>
        </p:spPr>
        <p:txBody>
          <a:bodyPr wrap="square" rtlCol="0">
            <a:spAutoFit/>
          </a:bodyPr>
          <a:lstStyle/>
          <a:p>
            <a:r>
              <a:rPr lang="ja-JP" altLang="en-US" sz="700" dirty="0" smtClean="0">
                <a:latin typeface="UD デジタル 教科書体 NK-R" panose="02020400000000000000" pitchFamily="18" charset="-128"/>
                <a:ea typeface="UD デジタル 教科書体 NK-R" panose="02020400000000000000" pitchFamily="18" charset="-128"/>
              </a:rPr>
              <a:t>・</a:t>
            </a:r>
            <a:r>
              <a:rPr lang="en-US" altLang="ja-JP" sz="700" dirty="0" smtClean="0">
                <a:latin typeface="UD デジタル 教科書体 NK-R" panose="02020400000000000000" pitchFamily="18" charset="-128"/>
                <a:ea typeface="UD デジタル 教科書体 NK-R" panose="02020400000000000000" pitchFamily="18" charset="-128"/>
              </a:rPr>
              <a:t>DV</a:t>
            </a:r>
            <a:r>
              <a:rPr lang="ja-JP" altLang="en-US" sz="700" dirty="0" smtClean="0">
                <a:latin typeface="UD デジタル 教科書体 NK-R" panose="02020400000000000000" pitchFamily="18" charset="-128"/>
                <a:ea typeface="UD デジタル 教科書体 NK-R" panose="02020400000000000000" pitchFamily="18" charset="-128"/>
              </a:rPr>
              <a:t>被害をどこ（だれ）にも相談しな  </a:t>
            </a:r>
            <a:endParaRPr lang="en-US" altLang="ja-JP" sz="700" dirty="0" smtClean="0">
              <a:latin typeface="UD デジタル 教科書体 NK-R" panose="02020400000000000000" pitchFamily="18" charset="-128"/>
              <a:ea typeface="UD デジタル 教科書体 NK-R" panose="02020400000000000000" pitchFamily="18" charset="-128"/>
            </a:endParaRPr>
          </a:p>
          <a:p>
            <a:r>
              <a:rPr lang="en-US" altLang="ja-JP" sz="700" dirty="0">
                <a:latin typeface="UD デジタル 教科書体 NK-R" panose="02020400000000000000" pitchFamily="18" charset="-128"/>
                <a:ea typeface="UD デジタル 教科書体 NK-R" panose="02020400000000000000" pitchFamily="18" charset="-128"/>
              </a:rPr>
              <a:t> </a:t>
            </a:r>
            <a:r>
              <a:rPr lang="ja-JP" altLang="en-US" sz="700" dirty="0" smtClean="0">
                <a:latin typeface="UD デジタル 教科書体 NK-R" panose="02020400000000000000" pitchFamily="18" charset="-128"/>
                <a:ea typeface="UD デジタル 教科書体 NK-R" panose="02020400000000000000" pitchFamily="18" charset="-128"/>
              </a:rPr>
              <a:t>かった人の割合：  ４２．７</a:t>
            </a:r>
            <a:r>
              <a:rPr lang="en-US" altLang="ja-JP" sz="700" dirty="0" smtClean="0">
                <a:latin typeface="UD デジタル 教科書体 NK-R" panose="02020400000000000000" pitchFamily="18" charset="-128"/>
                <a:ea typeface="UD デジタル 教科書体 NK-R" panose="02020400000000000000" pitchFamily="18" charset="-128"/>
              </a:rPr>
              <a:t>% (R1)</a:t>
            </a:r>
          </a:p>
          <a:p>
            <a:r>
              <a:rPr lang="ja-JP" altLang="en-US" sz="700" dirty="0" smtClean="0">
                <a:latin typeface="UD デジタル 教科書体 NK-R" panose="02020400000000000000" pitchFamily="18" charset="-128"/>
                <a:ea typeface="UD デジタル 教科書体 NK-R" panose="02020400000000000000" pitchFamily="18" charset="-128"/>
              </a:rPr>
              <a:t>・配偶者暴力相談支援センターの</a:t>
            </a:r>
            <a:endParaRPr lang="en-US" altLang="ja-JP" sz="700" dirty="0" smtClean="0">
              <a:latin typeface="UD デジタル 教科書体 NK-R" panose="02020400000000000000" pitchFamily="18" charset="-128"/>
              <a:ea typeface="UD デジタル 教科書体 NK-R" panose="02020400000000000000" pitchFamily="18" charset="-128"/>
            </a:endParaRPr>
          </a:p>
          <a:p>
            <a:r>
              <a:rPr lang="ja-JP" altLang="en-US" sz="700" dirty="0">
                <a:latin typeface="UD デジタル 教科書体 NK-R" panose="02020400000000000000" pitchFamily="18" charset="-128"/>
                <a:ea typeface="UD デジタル 教科書体 NK-R" panose="02020400000000000000" pitchFamily="18" charset="-128"/>
              </a:rPr>
              <a:t>　</a:t>
            </a:r>
            <a:r>
              <a:rPr lang="ja-JP" altLang="en-US" sz="700" dirty="0" smtClean="0">
                <a:latin typeface="UD デジタル 教科書体 NK-R" panose="02020400000000000000" pitchFamily="18" charset="-128"/>
                <a:ea typeface="UD デジタル 教科書体 NK-R" panose="02020400000000000000" pitchFamily="18" charset="-128"/>
              </a:rPr>
              <a:t>認知度： </a:t>
            </a:r>
            <a:r>
              <a:rPr lang="en-US" altLang="ja-JP" sz="700" dirty="0" smtClean="0">
                <a:latin typeface="UD デジタル 教科書体 NK-R" panose="02020400000000000000" pitchFamily="18" charset="-128"/>
                <a:ea typeface="UD デジタル 教科書体 NK-R" panose="02020400000000000000" pitchFamily="18" charset="-128"/>
              </a:rPr>
              <a:t> 20.0% (R1)</a:t>
            </a:r>
          </a:p>
        </p:txBody>
      </p:sp>
      <p:sp>
        <p:nvSpPr>
          <p:cNvPr id="88" name="テキスト ボックス 87"/>
          <p:cNvSpPr txBox="1"/>
          <p:nvPr/>
        </p:nvSpPr>
        <p:spPr>
          <a:xfrm>
            <a:off x="2063116" y="2550614"/>
            <a:ext cx="205200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r>
              <a:rPr lang="ja-JP" altLang="en-US" sz="900" b="1" dirty="0" smtClean="0">
                <a:latin typeface="UD デジタル 教科書体 NK-R" panose="02020400000000000000" pitchFamily="18" charset="-128"/>
                <a:ea typeface="UD デジタル 教科書体 NK-R" panose="02020400000000000000" pitchFamily="18" charset="-128"/>
              </a:rPr>
              <a:t>第</a:t>
            </a:r>
            <a:r>
              <a:rPr lang="en-US" altLang="ja-JP" sz="900" b="1" dirty="0" smtClean="0">
                <a:latin typeface="UD デジタル 教科書体 NK-R" panose="02020400000000000000" pitchFamily="18" charset="-128"/>
                <a:ea typeface="UD デジタル 教科書体 NK-R" panose="02020400000000000000" pitchFamily="18" charset="-128"/>
              </a:rPr>
              <a:t>5</a:t>
            </a:r>
            <a:r>
              <a:rPr lang="ja-JP" altLang="en-US" sz="900" b="1" dirty="0" smtClean="0">
                <a:latin typeface="UD デジタル 教科書体 NK-R" panose="02020400000000000000" pitchFamily="18" charset="-128"/>
                <a:ea typeface="UD デジタル 教科書体 NK-R" panose="02020400000000000000" pitchFamily="18" charset="-128"/>
              </a:rPr>
              <a:t>章　施策の基本方針と具体的取組</a:t>
            </a:r>
            <a:endParaRPr lang="ja-JP" altLang="en-US" sz="600" b="1"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9068308" y="2698534"/>
            <a:ext cx="1548000" cy="4788000"/>
          </a:xfrm>
          <a:prstGeom prst="rect">
            <a:avLst/>
          </a:prstGeom>
          <a:noFill/>
          <a:ln>
            <a:solidFill>
              <a:schemeClr val="tx1"/>
            </a:solidFill>
          </a:ln>
        </p:spPr>
        <p:txBody>
          <a:bodyPr wrap="square" rtlCol="0">
            <a:spAutoFit/>
          </a:bodyPr>
          <a:lstStyle/>
          <a:p>
            <a:r>
              <a:rPr kumimoji="1" lang="ja-JP" altLang="en-US" sz="1000" b="1" u="sng" dirty="0" smtClean="0">
                <a:effectLst>
                  <a:outerShdw blurRad="38100" dist="38100" dir="2700000" algn="tl">
                    <a:srgbClr val="000000">
                      <a:alpha val="43137"/>
                    </a:srgbClr>
                  </a:outerShdw>
                </a:effectLst>
              </a:rPr>
              <a:t>主な目標指標</a:t>
            </a:r>
            <a:endParaRPr kumimoji="1" lang="en-US" altLang="ja-JP" sz="900" b="1" dirty="0" smtClean="0">
              <a:latin typeface="UD デジタル 教科書体 NK-R" panose="02020400000000000000" pitchFamily="18" charset="-128"/>
              <a:ea typeface="UD デジタル 教科書体 NK-R" panose="02020400000000000000" pitchFamily="18" charset="-128"/>
            </a:endParaRPr>
          </a:p>
          <a:p>
            <a:pPr>
              <a:lnSpc>
                <a:spcPts val="500"/>
              </a:lnSpc>
            </a:pPr>
            <a:endParaRPr kumimoji="1" lang="en-US" altLang="ja-JP" sz="900" b="1" dirty="0" smtClean="0">
              <a:latin typeface="UD デジタル 教科書体 NK-R" panose="02020400000000000000" pitchFamily="18" charset="-128"/>
              <a:ea typeface="UD デジタル 教科書体 NK-R" panose="02020400000000000000" pitchFamily="18" charset="-128"/>
            </a:endParaRPr>
          </a:p>
          <a:p>
            <a:pPr>
              <a:lnSpc>
                <a:spcPts val="600"/>
              </a:lnSpc>
            </a:pPr>
            <a:endParaRPr kumimoji="1" lang="en-US" altLang="ja-JP" sz="10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000" b="1" dirty="0" smtClean="0">
                <a:latin typeface="UD デジタル 教科書体 NK-R" panose="02020400000000000000" pitchFamily="18" charset="-128"/>
                <a:ea typeface="UD デジタル 教科書体 NK-R" panose="02020400000000000000" pitchFamily="18" charset="-128"/>
              </a:rPr>
              <a:t>◇性別役割分担意識に</a:t>
            </a:r>
            <a:endParaRPr kumimoji="1" lang="en-US" altLang="ja-JP" sz="10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000" b="1" dirty="0" smtClean="0">
                <a:latin typeface="UD デジタル 教科書体 NK-R" panose="02020400000000000000" pitchFamily="18" charset="-128"/>
                <a:ea typeface="UD デジタル 教科書体 NK-R" panose="02020400000000000000" pitchFamily="18" charset="-128"/>
              </a:rPr>
              <a:t>　  同感しな</a:t>
            </a:r>
            <a:r>
              <a:rPr kumimoji="1" lang="ja-JP" altLang="en-US" sz="1000" b="1" dirty="0">
                <a:latin typeface="UD デジタル 教科書体 NK-R" panose="02020400000000000000" pitchFamily="18" charset="-128"/>
                <a:ea typeface="UD デジタル 教科書体 NK-R" panose="02020400000000000000" pitchFamily="18" charset="-128"/>
              </a:rPr>
              <a:t>い</a:t>
            </a:r>
            <a:r>
              <a:rPr kumimoji="1" lang="ja-JP" altLang="en-US" sz="1000" b="1" dirty="0" smtClean="0">
                <a:latin typeface="UD デジタル 教科書体 NK-R" panose="02020400000000000000" pitchFamily="18" charset="-128"/>
                <a:ea typeface="UD デジタル 教科書体 NK-R" panose="02020400000000000000" pitchFamily="18" charset="-128"/>
              </a:rPr>
              <a:t>府民割合</a:t>
            </a:r>
            <a:endParaRPr kumimoji="1" lang="en-US" altLang="ja-JP" sz="1000" b="1" dirty="0" smtClean="0">
              <a:latin typeface="UD デジタル 教科書体 NK-R" panose="02020400000000000000" pitchFamily="18" charset="-128"/>
              <a:ea typeface="UD デジタル 教科書体 NK-R" panose="02020400000000000000" pitchFamily="18" charset="-128"/>
            </a:endParaRPr>
          </a:p>
          <a:p>
            <a:r>
              <a:rPr kumimoji="1" lang="ja-JP" altLang="en-US" sz="800" dirty="0" smtClean="0">
                <a:latin typeface="UD デジタル 教科書体 NK-R" panose="02020400000000000000" pitchFamily="18" charset="-128"/>
                <a:ea typeface="UD デジタル 教科書体 NK-R" panose="02020400000000000000" pitchFamily="18" charset="-128"/>
              </a:rPr>
              <a:t>　</a:t>
            </a:r>
            <a:r>
              <a:rPr kumimoji="1" lang="ja-JP" altLang="en-US" sz="900" dirty="0" smtClean="0">
                <a:latin typeface="UD デジタル 教科書体 NK-R" panose="02020400000000000000" pitchFamily="18" charset="-128"/>
                <a:ea typeface="UD デジタル 教科書体 NK-R" panose="02020400000000000000" pitchFamily="18" charset="-128"/>
              </a:rPr>
              <a:t>   </a:t>
            </a:r>
            <a:r>
              <a:rPr kumimoji="1" lang="en-US" altLang="ja-JP" sz="900" dirty="0" smtClean="0">
                <a:latin typeface="UD デジタル 教科書体 NK-R" panose="02020400000000000000" pitchFamily="18" charset="-128"/>
                <a:ea typeface="UD デジタル 教科書体 NK-R" panose="02020400000000000000" pitchFamily="18" charset="-128"/>
              </a:rPr>
              <a:t>64.8%</a:t>
            </a:r>
            <a:r>
              <a:rPr kumimoji="1" lang="ja-JP" altLang="en-US" sz="900" dirty="0" smtClean="0">
                <a:latin typeface="UD デジタル 教科書体 NK-R" panose="02020400000000000000" pitchFamily="18" charset="-128"/>
                <a:ea typeface="UD デジタル 教科書体 NK-R" panose="02020400000000000000" pitchFamily="18" charset="-128"/>
              </a:rPr>
              <a:t>（</a:t>
            </a:r>
            <a:r>
              <a:rPr kumimoji="1" lang="en-US" altLang="ja-JP" sz="900" dirty="0" smtClean="0">
                <a:latin typeface="UD デジタル 教科書体 NK-R" panose="02020400000000000000" pitchFamily="18" charset="-128"/>
                <a:ea typeface="UD デジタル 教科書体 NK-R" panose="02020400000000000000" pitchFamily="18" charset="-128"/>
              </a:rPr>
              <a:t>R1)</a:t>
            </a:r>
            <a:r>
              <a:rPr kumimoji="1" lang="ja-JP" altLang="en-US" sz="900" dirty="0" smtClean="0">
                <a:latin typeface="UD デジタル 教科書体 NK-R" panose="02020400000000000000" pitchFamily="18" charset="-128"/>
                <a:ea typeface="UD デジタル 教科書体 NK-R" panose="02020400000000000000" pitchFamily="18" charset="-128"/>
              </a:rPr>
              <a:t>⇒</a:t>
            </a:r>
            <a:r>
              <a:rPr kumimoji="1" lang="en-US" altLang="ja-JP" sz="900" dirty="0">
                <a:latin typeface="UD デジタル 教科書体 NK-R" panose="02020400000000000000" pitchFamily="18" charset="-128"/>
                <a:ea typeface="UD デジタル 教科書体 NK-R" panose="02020400000000000000" pitchFamily="18" charset="-128"/>
              </a:rPr>
              <a:t>80</a:t>
            </a:r>
            <a:r>
              <a:rPr kumimoji="1" lang="en-US" altLang="ja-JP" sz="900" dirty="0" smtClean="0">
                <a:latin typeface="UD デジタル 教科書体 NK-R" panose="02020400000000000000" pitchFamily="18" charset="-128"/>
                <a:ea typeface="UD デジタル 教科書体 NK-R" panose="02020400000000000000" pitchFamily="18" charset="-128"/>
              </a:rPr>
              <a:t>%</a:t>
            </a:r>
          </a:p>
          <a:p>
            <a:pPr>
              <a:lnSpc>
                <a:spcPts val="800"/>
              </a:lnSpc>
            </a:pPr>
            <a:endParaRPr kumimoji="1" lang="en-US" altLang="ja-JP" sz="900" dirty="0" smtClean="0">
              <a:latin typeface="UD デジタル 教科書体 NK-R" panose="02020400000000000000" pitchFamily="18" charset="-128"/>
              <a:ea typeface="UD デジタル 教科書体 NK-R" panose="02020400000000000000" pitchFamily="18" charset="-128"/>
            </a:endParaRPr>
          </a:p>
          <a:p>
            <a:r>
              <a:rPr kumimoji="1" lang="ja-JP" altLang="en-US" sz="950" b="1" dirty="0" smtClean="0">
                <a:latin typeface="UD デジタル 教科書体 NK-R" panose="02020400000000000000" pitchFamily="18" charset="-128"/>
                <a:ea typeface="UD デジタル 教科書体 NK-R" panose="02020400000000000000" pitchFamily="18" charset="-128"/>
              </a:rPr>
              <a:t>◇審議会等女性委員割合</a:t>
            </a:r>
            <a:endParaRPr kumimoji="1" lang="en-US" altLang="ja-JP" sz="950" b="1" dirty="0" smtClean="0">
              <a:latin typeface="UD デジタル 教科書体 NK-R" panose="02020400000000000000" pitchFamily="18" charset="-128"/>
              <a:ea typeface="UD デジタル 教科書体 NK-R" panose="02020400000000000000" pitchFamily="18" charset="-128"/>
            </a:endParaRPr>
          </a:p>
          <a:p>
            <a:r>
              <a:rPr kumimoji="1" lang="ja-JP" altLang="en-US" sz="900" b="1" dirty="0">
                <a:latin typeface="UD デジタル 教科書体 NK-R" panose="02020400000000000000" pitchFamily="18" charset="-128"/>
                <a:ea typeface="UD デジタル 教科書体 NK-R" panose="02020400000000000000" pitchFamily="18" charset="-128"/>
              </a:rPr>
              <a:t>　</a:t>
            </a:r>
            <a:r>
              <a:rPr kumimoji="1" lang="ja-JP" altLang="en-US" sz="900" dirty="0" smtClean="0">
                <a:latin typeface="UD デジタル 教科書体 NK-R" panose="02020400000000000000" pitchFamily="18" charset="-128"/>
                <a:ea typeface="UD デジタル 教科書体 NK-R" panose="02020400000000000000" pitchFamily="18" charset="-128"/>
              </a:rPr>
              <a:t>　 </a:t>
            </a:r>
            <a:r>
              <a:rPr kumimoji="1" lang="en-US" altLang="ja-JP" sz="800" dirty="0" smtClean="0">
                <a:latin typeface="UD デジタル 教科書体 NK-R" panose="02020400000000000000" pitchFamily="18" charset="-128"/>
                <a:ea typeface="UD デジタル 教科書体 NK-R" panose="02020400000000000000" pitchFamily="18" charset="-128"/>
              </a:rPr>
              <a:t>33.4%(R2)</a:t>
            </a:r>
            <a:r>
              <a:rPr kumimoji="1" lang="ja-JP" altLang="en-US" sz="800" dirty="0" smtClean="0">
                <a:latin typeface="UD デジタル 教科書体 NK-R" panose="02020400000000000000" pitchFamily="18" charset="-128"/>
                <a:ea typeface="UD デジタル 教科書体 NK-R" panose="02020400000000000000" pitchFamily="18" charset="-128"/>
              </a:rPr>
              <a:t>⇒</a:t>
            </a:r>
            <a:r>
              <a:rPr kumimoji="1" lang="en-US" altLang="ja-JP" sz="800" dirty="0" smtClean="0">
                <a:latin typeface="UD デジタル 教科書体 NK-R" panose="02020400000000000000" pitchFamily="18" charset="-128"/>
                <a:ea typeface="UD デジタル 教科書体 NK-R" panose="02020400000000000000" pitchFamily="18" charset="-128"/>
              </a:rPr>
              <a:t>40%</a:t>
            </a:r>
            <a:r>
              <a:rPr kumimoji="1" lang="ja-JP" altLang="en-US" sz="800" dirty="0" smtClean="0">
                <a:latin typeface="UD デジタル 教科書体 NK-R" panose="02020400000000000000" pitchFamily="18" charset="-128"/>
                <a:ea typeface="UD デジタル 教科書体 NK-R" panose="02020400000000000000" pitchFamily="18" charset="-128"/>
              </a:rPr>
              <a:t>以上</a:t>
            </a:r>
            <a:endParaRPr kumimoji="1" lang="en-US" altLang="ja-JP" sz="800" dirty="0" smtClean="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ja-JP" altLang="en-US" sz="800" dirty="0" smtClean="0">
                <a:latin typeface="UD デジタル 教科書体 NK-R" panose="02020400000000000000" pitchFamily="18" charset="-128"/>
                <a:ea typeface="UD デジタル 教科書体 NK-R" panose="02020400000000000000" pitchFamily="18" charset="-128"/>
              </a:rPr>
              <a:t>　　　　　　　　       　　 </a:t>
            </a:r>
            <a:r>
              <a:rPr kumimoji="1" lang="en-US" altLang="ja-JP" sz="800" dirty="0" smtClean="0">
                <a:latin typeface="UD デジタル 教科書体 NK-R" panose="02020400000000000000" pitchFamily="18" charset="-128"/>
                <a:ea typeface="UD デジタル 教科書体 NK-R" panose="02020400000000000000" pitchFamily="18" charset="-128"/>
              </a:rPr>
              <a:t>60%</a:t>
            </a:r>
            <a:r>
              <a:rPr kumimoji="1" lang="ja-JP" altLang="en-US" sz="800" dirty="0" smtClean="0">
                <a:latin typeface="UD デジタル 教科書体 NK-R" panose="02020400000000000000" pitchFamily="18" charset="-128"/>
                <a:ea typeface="UD デジタル 教科書体 NK-R" panose="02020400000000000000" pitchFamily="18" charset="-128"/>
              </a:rPr>
              <a:t>以下</a:t>
            </a:r>
            <a:endParaRPr kumimoji="1" lang="en-US" altLang="ja-JP" sz="800" dirty="0" smtClean="0">
              <a:latin typeface="UD デジタル 教科書体 NK-R" panose="02020400000000000000" pitchFamily="18" charset="-128"/>
              <a:ea typeface="UD デジタル 教科書体 NK-R" panose="02020400000000000000" pitchFamily="18" charset="-128"/>
            </a:endParaRPr>
          </a:p>
          <a:p>
            <a:pPr>
              <a:lnSpc>
                <a:spcPts val="800"/>
              </a:lnSpc>
            </a:pP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smtClean="0">
                <a:latin typeface="UD デジタル 教科書体 NK-R" panose="02020400000000000000" pitchFamily="18" charset="-128"/>
                <a:ea typeface="UD デジタル 教科書体 NK-R" panose="02020400000000000000" pitchFamily="18" charset="-128"/>
              </a:rPr>
              <a:t>◇管理的職業従事者に</a:t>
            </a:r>
            <a:endParaRPr kumimoji="1" lang="en-US" altLang="ja-JP" sz="10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a:t>
            </a:r>
            <a:r>
              <a:rPr kumimoji="1" lang="ja-JP" altLang="en-US" sz="1000" b="1" dirty="0" smtClean="0">
                <a:latin typeface="UD デジタル 教科書体 NK-R" panose="02020400000000000000" pitchFamily="18" charset="-128"/>
                <a:ea typeface="UD デジタル 教科書体 NK-R" panose="02020400000000000000" pitchFamily="18" charset="-128"/>
              </a:rPr>
              <a:t>  占める女性の割合</a:t>
            </a:r>
            <a:endParaRPr kumimoji="1" lang="en-US" altLang="ja-JP" sz="1000" b="1" dirty="0" smtClean="0">
              <a:latin typeface="UD デジタル 教科書体 NK-R" panose="02020400000000000000" pitchFamily="18" charset="-128"/>
              <a:ea typeface="UD デジタル 教科書体 NK-R" panose="02020400000000000000" pitchFamily="18" charset="-128"/>
            </a:endParaRPr>
          </a:p>
          <a:p>
            <a:r>
              <a:rPr kumimoji="1" lang="ja-JP" altLang="en-US" sz="800" dirty="0" smtClean="0">
                <a:latin typeface="UD デジタル 教科書体 NK-R" panose="02020400000000000000" pitchFamily="18" charset="-128"/>
                <a:ea typeface="UD デジタル 教科書体 NK-R" panose="02020400000000000000" pitchFamily="18" charset="-128"/>
              </a:rPr>
              <a:t>　   </a:t>
            </a:r>
            <a:r>
              <a:rPr kumimoji="1" lang="en-US" altLang="ja-JP" sz="800" dirty="0" smtClean="0">
                <a:latin typeface="UD デジタル 教科書体 NK-R" panose="02020400000000000000" pitchFamily="18" charset="-128"/>
                <a:ea typeface="UD デジタル 教科書体 NK-R" panose="02020400000000000000" pitchFamily="18" charset="-128"/>
              </a:rPr>
              <a:t>11.4%(H27)</a:t>
            </a:r>
            <a:r>
              <a:rPr kumimoji="1" lang="ja-JP" altLang="en-US" sz="800" dirty="0" smtClean="0">
                <a:latin typeface="UD デジタル 教科書体 NK-R" panose="02020400000000000000" pitchFamily="18" charset="-128"/>
                <a:ea typeface="UD デジタル 教科書体 NK-R" panose="02020400000000000000" pitchFamily="18" charset="-128"/>
              </a:rPr>
              <a:t>⇒</a:t>
            </a:r>
            <a:r>
              <a:rPr kumimoji="1" lang="en-US" altLang="ja-JP" sz="800" dirty="0" smtClean="0">
                <a:latin typeface="UD デジタル 教科書体 NK-R" panose="02020400000000000000" pitchFamily="18" charset="-128"/>
                <a:ea typeface="UD デジタル 教科書体 NK-R" panose="02020400000000000000" pitchFamily="18" charset="-128"/>
              </a:rPr>
              <a:t>16.0%</a:t>
            </a:r>
          </a:p>
          <a:p>
            <a:pPr>
              <a:lnSpc>
                <a:spcPts val="600"/>
              </a:lnSpc>
            </a:pPr>
            <a:endParaRPr kumimoji="1" lang="en-US" altLang="ja-JP" sz="900" dirty="0" smtClean="0">
              <a:latin typeface="UD デジタル 教科書体 NK-R" panose="02020400000000000000" pitchFamily="18" charset="-128"/>
              <a:ea typeface="UD デジタル 教科書体 NK-R" panose="02020400000000000000" pitchFamily="18" charset="-128"/>
            </a:endParaRPr>
          </a:p>
          <a:p>
            <a:r>
              <a:rPr kumimoji="1" lang="ja-JP" altLang="en-US" sz="1000" b="1" dirty="0" smtClean="0">
                <a:latin typeface="UD デジタル 教科書体 NK-R" panose="02020400000000000000" pitchFamily="18" charset="-128"/>
                <a:ea typeface="UD デジタル 教科書体 NK-R" panose="02020400000000000000" pitchFamily="18" charset="-128"/>
              </a:rPr>
              <a:t>◇女性の就業率</a:t>
            </a:r>
            <a:endParaRPr kumimoji="1" lang="en-US" altLang="ja-JP" sz="1000" b="1" dirty="0" smtClean="0">
              <a:latin typeface="UD デジタル 教科書体 NK-R" panose="02020400000000000000" pitchFamily="18" charset="-128"/>
              <a:ea typeface="UD デジタル 教科書体 NK-R" panose="02020400000000000000" pitchFamily="18" charset="-128"/>
            </a:endParaRPr>
          </a:p>
          <a:p>
            <a:r>
              <a:rPr kumimoji="1" lang="ja-JP" altLang="en-US" sz="800" dirty="0" smtClean="0">
                <a:latin typeface="UD デジタル 教科書体 NK-R" panose="02020400000000000000" pitchFamily="18" charset="-128"/>
                <a:ea typeface="UD デジタル 教科書体 NK-R" panose="02020400000000000000" pitchFamily="18" charset="-128"/>
              </a:rPr>
              <a:t>　   </a:t>
            </a:r>
            <a:r>
              <a:rPr kumimoji="1" lang="en-US" altLang="ja-JP" sz="800" dirty="0" smtClean="0">
                <a:latin typeface="UD デジタル 教科書体 NK-R" panose="02020400000000000000" pitchFamily="18" charset="-128"/>
                <a:ea typeface="UD デジタル 教科書体 NK-R" panose="02020400000000000000" pitchFamily="18" charset="-128"/>
              </a:rPr>
              <a:t>51.2%(R2)</a:t>
            </a:r>
            <a:r>
              <a:rPr kumimoji="1" lang="ja-JP" altLang="en-US" sz="800" dirty="0" smtClean="0">
                <a:latin typeface="UD デジタル 教科書体 NK-R" panose="02020400000000000000" pitchFamily="18" charset="-128"/>
                <a:ea typeface="UD デジタル 教科書体 NK-R" panose="02020400000000000000" pitchFamily="18" charset="-128"/>
              </a:rPr>
              <a:t>⇒全国平均を</a:t>
            </a:r>
            <a:endParaRPr kumimoji="1" lang="en-US" altLang="ja-JP" sz="800" dirty="0" smtClean="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ja-JP" altLang="en-US" sz="800" dirty="0" smtClean="0">
                <a:latin typeface="UD デジタル 教科書体 NK-R" panose="02020400000000000000" pitchFamily="18" charset="-128"/>
                <a:ea typeface="UD デジタル 教科書体 NK-R" panose="02020400000000000000" pitchFamily="18" charset="-128"/>
              </a:rPr>
              <a:t>　　　　　                 上回る　　　</a:t>
            </a:r>
            <a:endParaRPr kumimoji="1" lang="en-US" altLang="ja-JP" sz="800" dirty="0" smtClean="0">
              <a:latin typeface="UD デジタル 教科書体 NK-R" panose="02020400000000000000" pitchFamily="18" charset="-128"/>
              <a:ea typeface="UD デジタル 教科書体 NK-R" panose="02020400000000000000" pitchFamily="18" charset="-128"/>
            </a:endParaRPr>
          </a:p>
          <a:p>
            <a:r>
              <a:rPr kumimoji="1" lang="ja-JP" altLang="en-US" sz="800" dirty="0" smtClean="0">
                <a:latin typeface="UD デジタル 教科書体 NK-R" panose="02020400000000000000" pitchFamily="18" charset="-128"/>
                <a:ea typeface="UD デジタル 教科書体 NK-R" panose="02020400000000000000" pitchFamily="18" charset="-128"/>
              </a:rPr>
              <a:t>　    </a:t>
            </a:r>
            <a:r>
              <a:rPr kumimoji="1" lang="en-US" altLang="ja-JP" sz="800" dirty="0" smtClean="0">
                <a:latin typeface="UD デジタル 教科書体 NK-R" panose="02020400000000000000" pitchFamily="18" charset="-128"/>
                <a:ea typeface="UD デジタル 教科書体 NK-R" panose="02020400000000000000" pitchFamily="18" charset="-128"/>
              </a:rPr>
              <a:t>※</a:t>
            </a:r>
            <a:r>
              <a:rPr kumimoji="1" lang="ja-JP" altLang="en-US" sz="800" dirty="0" smtClean="0">
                <a:latin typeface="UD デジタル 教科書体 NK-R" panose="02020400000000000000" pitchFamily="18" charset="-128"/>
                <a:ea typeface="UD デジタル 教科書体 NK-R" panose="02020400000000000000" pitchFamily="18" charset="-128"/>
              </a:rPr>
              <a:t>全国平均</a:t>
            </a:r>
            <a:r>
              <a:rPr kumimoji="1" lang="en-US" altLang="ja-JP" sz="800" dirty="0" smtClean="0">
                <a:latin typeface="UD デジタル 教科書体 NK-R" panose="02020400000000000000" pitchFamily="18" charset="-128"/>
                <a:ea typeface="UD デジタル 教科書体 NK-R" panose="02020400000000000000" pitchFamily="18" charset="-128"/>
              </a:rPr>
              <a:t>51.8%</a:t>
            </a:r>
          </a:p>
          <a:p>
            <a:pPr>
              <a:lnSpc>
                <a:spcPts val="600"/>
              </a:lnSpc>
            </a:pPr>
            <a:endParaRPr kumimoji="1" lang="en-US" altLang="ja-JP" sz="800" dirty="0" smtClean="0">
              <a:latin typeface="UD デジタル 教科書体 NK-R" panose="02020400000000000000" pitchFamily="18" charset="-128"/>
              <a:ea typeface="UD デジタル 教科書体 NK-R" panose="02020400000000000000" pitchFamily="18" charset="-128"/>
            </a:endParaRPr>
          </a:p>
          <a:p>
            <a:r>
              <a:rPr kumimoji="1" lang="ja-JP" altLang="en-US" sz="1000" b="1" dirty="0" smtClean="0">
                <a:latin typeface="UD デジタル 教科書体 NK-R" panose="02020400000000000000" pitchFamily="18" charset="-128"/>
                <a:ea typeface="UD デジタル 教科書体 NK-R" panose="02020400000000000000" pitchFamily="18" charset="-128"/>
              </a:rPr>
              <a:t>◇</a:t>
            </a:r>
            <a:r>
              <a:rPr kumimoji="1" lang="en-US" altLang="ja-JP" sz="970" b="1" dirty="0">
                <a:latin typeface="UD デジタル 教科書体 NK-R" panose="02020400000000000000" pitchFamily="18" charset="-128"/>
                <a:ea typeface="UD デジタル 教科書体 NK-R" panose="02020400000000000000" pitchFamily="18" charset="-128"/>
              </a:rPr>
              <a:t>6</a:t>
            </a:r>
            <a:r>
              <a:rPr kumimoji="1" lang="ja-JP" altLang="en-US" sz="970" b="1" dirty="0" smtClean="0">
                <a:latin typeface="UD デジタル 教科書体 NK-R" panose="02020400000000000000" pitchFamily="18" charset="-128"/>
                <a:ea typeface="UD デジタル 教科書体 NK-R" panose="02020400000000000000" pitchFamily="18" charset="-128"/>
              </a:rPr>
              <a:t>歳未満の子どもを</a:t>
            </a:r>
            <a:endParaRPr kumimoji="1" lang="en-US" altLang="ja-JP" sz="970" b="1" dirty="0" smtClean="0">
              <a:latin typeface="UD デジタル 教科書体 NK-R" panose="02020400000000000000" pitchFamily="18" charset="-128"/>
              <a:ea typeface="UD デジタル 教科書体 NK-R" panose="02020400000000000000" pitchFamily="18" charset="-128"/>
            </a:endParaRPr>
          </a:p>
          <a:p>
            <a:r>
              <a:rPr kumimoji="1" lang="ja-JP" altLang="en-US" sz="970" b="1" dirty="0">
                <a:latin typeface="UD デジタル 教科書体 NK-R" panose="02020400000000000000" pitchFamily="18" charset="-128"/>
                <a:ea typeface="UD デジタル 教科書体 NK-R" panose="02020400000000000000" pitchFamily="18" charset="-128"/>
              </a:rPr>
              <a:t>　</a:t>
            </a:r>
            <a:r>
              <a:rPr kumimoji="1" lang="ja-JP" altLang="en-US" sz="970" b="1" dirty="0" smtClean="0">
                <a:latin typeface="UD デジタル 教科書体 NK-R" panose="02020400000000000000" pitchFamily="18" charset="-128"/>
                <a:ea typeface="UD デジタル 教科書体 NK-R" panose="02020400000000000000" pitchFamily="18" charset="-128"/>
              </a:rPr>
              <a:t>  持つ夫の育児・家事</a:t>
            </a:r>
            <a:endParaRPr kumimoji="1" lang="en-US" altLang="ja-JP" sz="970" b="1" dirty="0" smtClean="0">
              <a:latin typeface="UD デジタル 教科書体 NK-R" panose="02020400000000000000" pitchFamily="18" charset="-128"/>
              <a:ea typeface="UD デジタル 教科書体 NK-R" panose="02020400000000000000" pitchFamily="18" charset="-128"/>
            </a:endParaRPr>
          </a:p>
          <a:p>
            <a:r>
              <a:rPr kumimoji="1" lang="en-US" altLang="ja-JP" sz="970" b="1" dirty="0">
                <a:latin typeface="UD デジタル 教科書体 NK-R" panose="02020400000000000000" pitchFamily="18" charset="-128"/>
                <a:ea typeface="UD デジタル 教科書体 NK-R" panose="02020400000000000000" pitchFamily="18" charset="-128"/>
              </a:rPr>
              <a:t> </a:t>
            </a:r>
            <a:r>
              <a:rPr kumimoji="1" lang="en-US" altLang="ja-JP" sz="970" b="1" dirty="0" smtClean="0">
                <a:latin typeface="UD デジタル 教科書体 NK-R" panose="02020400000000000000" pitchFamily="18" charset="-128"/>
                <a:ea typeface="UD デジタル 教科書体 NK-R" panose="02020400000000000000" pitchFamily="18" charset="-128"/>
              </a:rPr>
              <a:t>   </a:t>
            </a:r>
            <a:r>
              <a:rPr kumimoji="1" lang="ja-JP" altLang="en-US" sz="970" b="1" dirty="0" smtClean="0">
                <a:latin typeface="UD デジタル 教科書体 NK-R" panose="02020400000000000000" pitchFamily="18" charset="-128"/>
                <a:ea typeface="UD デジタル 教科書体 NK-R" panose="02020400000000000000" pitchFamily="18" charset="-128"/>
              </a:rPr>
              <a:t>関連時間</a:t>
            </a:r>
            <a:endParaRPr kumimoji="1" lang="en-US" altLang="ja-JP" sz="970" b="1" dirty="0" smtClean="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ja-JP" altLang="en-US" sz="800" dirty="0" smtClean="0">
                <a:latin typeface="UD デジタル 教科書体 NK-R" panose="02020400000000000000" pitchFamily="18" charset="-128"/>
                <a:ea typeface="UD デジタル 教科書体 NK-R" panose="02020400000000000000" pitchFamily="18" charset="-128"/>
              </a:rPr>
              <a:t>　</a:t>
            </a:r>
            <a:r>
              <a:rPr kumimoji="1" lang="en-US" altLang="ja-JP" sz="800" dirty="0" smtClean="0">
                <a:latin typeface="UD デジタル 教科書体 NK-R" panose="02020400000000000000" pitchFamily="18" charset="-128"/>
                <a:ea typeface="UD デジタル 教科書体 NK-R" panose="02020400000000000000" pitchFamily="18" charset="-128"/>
              </a:rPr>
              <a:t>85</a:t>
            </a:r>
            <a:r>
              <a:rPr kumimoji="1" lang="ja-JP" altLang="en-US" sz="800" dirty="0" smtClean="0">
                <a:latin typeface="UD デジタル 教科書体 NK-R" panose="02020400000000000000" pitchFamily="18" charset="-128"/>
                <a:ea typeface="UD デジタル 教科書体 NK-R" panose="02020400000000000000" pitchFamily="18" charset="-128"/>
              </a:rPr>
              <a:t>分</a:t>
            </a:r>
            <a:r>
              <a:rPr kumimoji="1" lang="en-US" altLang="ja-JP" sz="800" dirty="0" smtClean="0">
                <a:latin typeface="UD デジタル 教科書体 NK-R" panose="02020400000000000000" pitchFamily="18" charset="-128"/>
                <a:ea typeface="UD デジタル 教科書体 NK-R" panose="02020400000000000000" pitchFamily="18" charset="-128"/>
              </a:rPr>
              <a:t>/</a:t>
            </a:r>
            <a:r>
              <a:rPr kumimoji="1" lang="ja-JP" altLang="en-US" sz="800" dirty="0" smtClean="0">
                <a:latin typeface="UD デジタル 教科書体 NK-R" panose="02020400000000000000" pitchFamily="18" charset="-128"/>
                <a:ea typeface="UD デジタル 教科書体 NK-R" panose="02020400000000000000" pitchFamily="18" charset="-128"/>
              </a:rPr>
              <a:t>日（</a:t>
            </a:r>
            <a:r>
              <a:rPr kumimoji="1" lang="en-US" altLang="ja-JP" sz="800" dirty="0" smtClean="0">
                <a:latin typeface="UD デジタル 教科書体 NK-R" panose="02020400000000000000" pitchFamily="18" charset="-128"/>
                <a:ea typeface="UD デジタル 教科書体 NK-R" panose="02020400000000000000" pitchFamily="18" charset="-128"/>
              </a:rPr>
              <a:t>H28</a:t>
            </a:r>
            <a:r>
              <a:rPr kumimoji="1" lang="ja-JP" altLang="en-US" sz="800" dirty="0" smtClean="0">
                <a:latin typeface="UD デジタル 教科書体 NK-R" panose="02020400000000000000" pitchFamily="18" charset="-128"/>
                <a:ea typeface="UD デジタル 教科書体 NK-R" panose="02020400000000000000" pitchFamily="18" charset="-128"/>
              </a:rPr>
              <a:t> ）⇒</a:t>
            </a:r>
            <a:r>
              <a:rPr kumimoji="1" lang="en-US" altLang="ja-JP" sz="800" dirty="0" smtClean="0">
                <a:latin typeface="UD デジタル 教科書体 NK-R" panose="02020400000000000000" pitchFamily="18" charset="-128"/>
                <a:ea typeface="UD デジタル 教科書体 NK-R" panose="02020400000000000000" pitchFamily="18" charset="-128"/>
              </a:rPr>
              <a:t>120</a:t>
            </a:r>
            <a:r>
              <a:rPr kumimoji="1" lang="ja-JP" altLang="en-US" sz="800" dirty="0" smtClean="0">
                <a:latin typeface="UD デジタル 教科書体 NK-R" panose="02020400000000000000" pitchFamily="18" charset="-128"/>
                <a:ea typeface="UD デジタル 教科書体 NK-R" panose="02020400000000000000" pitchFamily="18" charset="-128"/>
              </a:rPr>
              <a:t>分</a:t>
            </a:r>
            <a:endParaRPr kumimoji="1" lang="en-US" altLang="ja-JP" sz="800" dirty="0" smtClean="0">
              <a:latin typeface="UD デジタル 教科書体 NK-R" panose="02020400000000000000" pitchFamily="18" charset="-128"/>
              <a:ea typeface="UD デジタル 教科書体 NK-R" panose="02020400000000000000" pitchFamily="18" charset="-128"/>
            </a:endParaRPr>
          </a:p>
          <a:p>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smtClean="0">
                <a:latin typeface="UD デジタル 教科書体 NK-R" panose="02020400000000000000" pitchFamily="18" charset="-128"/>
                <a:ea typeface="UD デジタル 教科書体 NK-R" panose="02020400000000000000" pitchFamily="18" charset="-128"/>
              </a:rPr>
              <a:t>◇配偶者・ﾊﾟｰﾄﾅｰ間に</a:t>
            </a:r>
            <a:endParaRPr kumimoji="1" lang="en-US" altLang="ja-JP" sz="1000" b="1" dirty="0" smtClean="0">
              <a:latin typeface="UD デジタル 教科書体 NK-R" panose="02020400000000000000" pitchFamily="18" charset="-128"/>
              <a:ea typeface="UD デジタル 教科書体 NK-R" panose="02020400000000000000" pitchFamily="18" charset="-128"/>
            </a:endParaRPr>
          </a:p>
          <a:p>
            <a:r>
              <a:rPr kumimoji="1" lang="en-US" altLang="ja-JP" sz="1000" b="1" dirty="0">
                <a:latin typeface="UD デジタル 教科書体 NK-R" panose="02020400000000000000" pitchFamily="18" charset="-128"/>
                <a:ea typeface="UD デジタル 教科書体 NK-R" panose="02020400000000000000" pitchFamily="18" charset="-128"/>
              </a:rPr>
              <a:t> </a:t>
            </a:r>
            <a:r>
              <a:rPr kumimoji="1" lang="en-US" altLang="ja-JP" sz="1000" b="1" dirty="0" smtClean="0">
                <a:latin typeface="UD デジタル 教科書体 NK-R" panose="02020400000000000000" pitchFamily="18" charset="-128"/>
                <a:ea typeface="UD デジタル 教科書体 NK-R" panose="02020400000000000000" pitchFamily="18" charset="-128"/>
              </a:rPr>
              <a:t>  </a:t>
            </a:r>
            <a:r>
              <a:rPr kumimoji="1" lang="ja-JP" altLang="en-US" sz="1000" b="1" dirty="0" smtClean="0">
                <a:latin typeface="UD デジタル 教科書体 NK-R" panose="02020400000000000000" pitchFamily="18" charset="-128"/>
                <a:ea typeface="UD デジタル 教科書体 NK-R" panose="02020400000000000000" pitchFamily="18" charset="-128"/>
              </a:rPr>
              <a:t>お ける次の行為を暴力　　</a:t>
            </a:r>
            <a:endParaRPr kumimoji="1" lang="en-US" altLang="ja-JP" sz="1000" b="1" dirty="0" smtClean="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a:t>
            </a:r>
            <a:r>
              <a:rPr kumimoji="1" lang="ja-JP" altLang="en-US" sz="1000" b="1" dirty="0" smtClean="0">
                <a:latin typeface="UD デジタル 教科書体 NK-R" panose="02020400000000000000" pitchFamily="18" charset="-128"/>
                <a:ea typeface="UD デジタル 教科書体 NK-R" panose="02020400000000000000" pitchFamily="18" charset="-128"/>
              </a:rPr>
              <a:t> として認識する割合</a:t>
            </a:r>
            <a:endParaRPr kumimoji="1" lang="en-US" altLang="ja-JP" sz="1000" b="1" dirty="0" smtClean="0">
              <a:latin typeface="UD デジタル 教科書体 NK-R" panose="02020400000000000000" pitchFamily="18" charset="-128"/>
              <a:ea typeface="UD デジタル 教科書体 NK-R" panose="02020400000000000000" pitchFamily="18" charset="-128"/>
            </a:endParaRPr>
          </a:p>
          <a:p>
            <a:r>
              <a:rPr kumimoji="1" lang="ja-JP" altLang="en-US" sz="800" dirty="0" smtClean="0">
                <a:latin typeface="UD デジタル 教科書体 NK-R" panose="02020400000000000000" pitchFamily="18" charset="-128"/>
                <a:ea typeface="UD デジタル 教科書体 NK-R" panose="02020400000000000000" pitchFamily="18" charset="-128"/>
              </a:rPr>
              <a:t>①身体的暴力：</a:t>
            </a:r>
            <a:r>
              <a:rPr kumimoji="1" lang="en-US" altLang="ja-JP" sz="800" dirty="0" smtClean="0">
                <a:latin typeface="UD デジタル 教科書体 NK-R" panose="02020400000000000000" pitchFamily="18" charset="-128"/>
                <a:ea typeface="UD デジタル 教科書体 NK-R" panose="02020400000000000000" pitchFamily="18" charset="-128"/>
              </a:rPr>
              <a:t>77.8%</a:t>
            </a:r>
            <a:r>
              <a:rPr kumimoji="1" lang="ja-JP" altLang="en-US" sz="800" dirty="0" smtClean="0">
                <a:latin typeface="UD デジタル 教科書体 NK-R" panose="02020400000000000000" pitchFamily="18" charset="-128"/>
                <a:ea typeface="UD デジタル 教科書体 NK-R" panose="02020400000000000000" pitchFamily="18" charset="-128"/>
              </a:rPr>
              <a:t>⇒</a:t>
            </a:r>
            <a:r>
              <a:rPr kumimoji="1" lang="en-US" altLang="ja-JP" sz="800" dirty="0" smtClean="0">
                <a:latin typeface="UD デジタル 教科書体 NK-R" panose="02020400000000000000" pitchFamily="18" charset="-128"/>
                <a:ea typeface="UD デジタル 教科書体 NK-R" panose="02020400000000000000" pitchFamily="18" charset="-128"/>
              </a:rPr>
              <a:t>90%</a:t>
            </a:r>
          </a:p>
          <a:p>
            <a:r>
              <a:rPr kumimoji="1" lang="ja-JP" altLang="en-US" sz="800" dirty="0" smtClean="0">
                <a:latin typeface="UD デジタル 教科書体 NK-R" panose="02020400000000000000" pitchFamily="18" charset="-128"/>
                <a:ea typeface="UD デジタル 教科書体 NK-R" panose="02020400000000000000" pitchFamily="18" charset="-128"/>
              </a:rPr>
              <a:t>②社会的暴力：</a:t>
            </a:r>
            <a:r>
              <a:rPr kumimoji="1" lang="en-US" altLang="ja-JP" sz="800" dirty="0" smtClean="0">
                <a:latin typeface="UD デジタル 教科書体 NK-R" panose="02020400000000000000" pitchFamily="18" charset="-128"/>
                <a:ea typeface="UD デジタル 教科書体 NK-R" panose="02020400000000000000" pitchFamily="18" charset="-128"/>
              </a:rPr>
              <a:t>63.8%</a:t>
            </a:r>
            <a:r>
              <a:rPr kumimoji="1" lang="ja-JP" altLang="en-US" sz="800" dirty="0" smtClean="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8</a:t>
            </a:r>
            <a:r>
              <a:rPr kumimoji="1" lang="en-US" altLang="ja-JP" sz="800" dirty="0" smtClean="0">
                <a:latin typeface="UD デジタル 教科書体 NK-R" panose="02020400000000000000" pitchFamily="18" charset="-128"/>
                <a:ea typeface="UD デジタル 教科書体 NK-R" panose="02020400000000000000" pitchFamily="18" charset="-128"/>
              </a:rPr>
              <a:t>0%</a:t>
            </a:r>
          </a:p>
          <a:p>
            <a:r>
              <a:rPr kumimoji="1" lang="ja-JP" altLang="en-US" sz="800" dirty="0" smtClean="0">
                <a:latin typeface="UD デジタル 教科書体 NK-R" panose="02020400000000000000" pitchFamily="18" charset="-128"/>
                <a:ea typeface="UD デジタル 教科書体 NK-R" panose="02020400000000000000" pitchFamily="18" charset="-128"/>
              </a:rPr>
              <a:t>③経済的暴力：</a:t>
            </a:r>
            <a:r>
              <a:rPr kumimoji="1" lang="en-US" altLang="ja-JP" sz="800" dirty="0" smtClean="0">
                <a:latin typeface="UD デジタル 教科書体 NK-R" panose="02020400000000000000" pitchFamily="18" charset="-128"/>
                <a:ea typeface="UD デジタル 教科書体 NK-R" panose="02020400000000000000" pitchFamily="18" charset="-128"/>
              </a:rPr>
              <a:t>81.8%</a:t>
            </a:r>
            <a:r>
              <a:rPr kumimoji="1" lang="ja-JP" altLang="en-US" sz="800" dirty="0" smtClean="0">
                <a:latin typeface="UD デジタル 教科書体 NK-R" panose="02020400000000000000" pitchFamily="18" charset="-128"/>
                <a:ea typeface="UD デジタル 教科書体 NK-R" panose="02020400000000000000" pitchFamily="18" charset="-128"/>
              </a:rPr>
              <a:t>⇒</a:t>
            </a:r>
            <a:r>
              <a:rPr kumimoji="1" lang="en-US" altLang="ja-JP" sz="800" dirty="0" smtClean="0">
                <a:latin typeface="UD デジタル 教科書体 NK-R" panose="02020400000000000000" pitchFamily="18" charset="-128"/>
                <a:ea typeface="UD デジタル 教科書体 NK-R" panose="02020400000000000000" pitchFamily="18" charset="-128"/>
              </a:rPr>
              <a:t>90%</a:t>
            </a:r>
          </a:p>
          <a:p>
            <a:r>
              <a:rPr kumimoji="1" lang="ja-JP" altLang="en-US" sz="800" dirty="0" smtClean="0">
                <a:latin typeface="UD デジタル 教科書体 NK-R" panose="02020400000000000000" pitchFamily="18" charset="-128"/>
                <a:ea typeface="UD デジタル 教科書体 NK-R" panose="02020400000000000000" pitchFamily="18" charset="-128"/>
              </a:rPr>
              <a:t>　　　　　　　　　　　　　（</a:t>
            </a:r>
            <a:r>
              <a:rPr kumimoji="1" lang="en-US" altLang="ja-JP" sz="800" dirty="0" smtClean="0">
                <a:latin typeface="UD デジタル 教科書体 NK-R" panose="02020400000000000000" pitchFamily="18" charset="-128"/>
                <a:ea typeface="UD デジタル 教科書体 NK-R" panose="02020400000000000000" pitchFamily="18" charset="-128"/>
              </a:rPr>
              <a:t>R</a:t>
            </a:r>
            <a:r>
              <a:rPr kumimoji="1" lang="ja-JP" altLang="en-US" sz="800" dirty="0" smtClean="0">
                <a:latin typeface="UD デジタル 教科書体 NK-R" panose="02020400000000000000" pitchFamily="18" charset="-128"/>
                <a:ea typeface="UD デジタル 教科書体 NK-R" panose="02020400000000000000" pitchFamily="18" charset="-128"/>
              </a:rPr>
              <a:t>１）</a:t>
            </a:r>
            <a:endParaRPr kumimoji="1" lang="en-US" altLang="ja-JP" sz="800" dirty="0" smtClean="0">
              <a:latin typeface="UD デジタル 教科書体 NK-R" panose="02020400000000000000" pitchFamily="18" charset="-128"/>
              <a:ea typeface="UD デジタル 教科書体 NK-R" panose="02020400000000000000" pitchFamily="18" charset="-128"/>
            </a:endParaRPr>
          </a:p>
          <a:p>
            <a:pPr>
              <a:lnSpc>
                <a:spcPts val="600"/>
              </a:lnSpc>
            </a:pPr>
            <a:endParaRPr kumimoji="1" lang="en-US" altLang="ja-JP" sz="800" dirty="0" smtClean="0">
              <a:latin typeface="UD デジタル 教科書体 NK-R" panose="02020400000000000000" pitchFamily="18" charset="-128"/>
              <a:ea typeface="UD デジタル 教科書体 NK-R" panose="02020400000000000000" pitchFamily="18" charset="-128"/>
            </a:endParaRPr>
          </a:p>
          <a:p>
            <a:r>
              <a:rPr kumimoji="1" lang="ja-JP" altLang="en-US" sz="1000" b="1" dirty="0" smtClean="0">
                <a:latin typeface="UD デジタル 教科書体 NK-R" panose="02020400000000000000" pitchFamily="18" charset="-128"/>
                <a:ea typeface="UD デジタル 教科書体 NK-R" panose="02020400000000000000" pitchFamily="18" charset="-128"/>
              </a:rPr>
              <a:t>◇</a:t>
            </a:r>
            <a:r>
              <a:rPr kumimoji="1" lang="en-US" altLang="ja-JP" sz="950" b="1" dirty="0" smtClean="0">
                <a:latin typeface="UD デジタル 教科書体 NK-R" panose="02020400000000000000" pitchFamily="18" charset="-128"/>
                <a:ea typeface="UD デジタル 教科書体 NK-R" panose="02020400000000000000" pitchFamily="18" charset="-128"/>
              </a:rPr>
              <a:t>DV</a:t>
            </a:r>
            <a:r>
              <a:rPr kumimoji="1" lang="ja-JP" altLang="en-US" sz="950" b="1" dirty="0" smtClean="0">
                <a:latin typeface="UD デジタル 教科書体 NK-R" panose="02020400000000000000" pitchFamily="18" charset="-128"/>
                <a:ea typeface="UD デジタル 教科書体 NK-R" panose="02020400000000000000" pitchFamily="18" charset="-128"/>
              </a:rPr>
              <a:t>被害を</a:t>
            </a:r>
            <a:endParaRPr kumimoji="1" lang="en-US" altLang="ja-JP" sz="950" b="1" dirty="0" smtClean="0">
              <a:latin typeface="UD デジタル 教科書体 NK-R" panose="02020400000000000000" pitchFamily="18" charset="-128"/>
              <a:ea typeface="UD デジタル 教科書体 NK-R" panose="02020400000000000000" pitchFamily="18" charset="-128"/>
            </a:endParaRPr>
          </a:p>
          <a:p>
            <a:r>
              <a:rPr kumimoji="1" lang="ja-JP" altLang="en-US" sz="950" b="1" dirty="0" smtClean="0">
                <a:latin typeface="UD デジタル 教科書体 NK-R" panose="02020400000000000000" pitchFamily="18" charset="-128"/>
                <a:ea typeface="UD デジタル 教科書体 NK-R" panose="02020400000000000000" pitchFamily="18" charset="-128"/>
              </a:rPr>
              <a:t>　　相談しなかった人の割合</a:t>
            </a:r>
            <a:endParaRPr kumimoji="1" lang="en-US" altLang="ja-JP" sz="950" b="1" dirty="0" smtClean="0">
              <a:latin typeface="UD デジタル 教科書体 NK-R" panose="02020400000000000000" pitchFamily="18" charset="-128"/>
              <a:ea typeface="UD デジタル 教科書体 NK-R" panose="02020400000000000000" pitchFamily="18" charset="-128"/>
            </a:endParaRPr>
          </a:p>
          <a:p>
            <a:r>
              <a:rPr kumimoji="1" lang="ja-JP" altLang="en-US" sz="800" dirty="0" smtClean="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42.7</a:t>
            </a:r>
            <a:r>
              <a:rPr kumimoji="1" lang="en-US" altLang="ja-JP" sz="800" dirty="0" smtClean="0">
                <a:latin typeface="UD デジタル 教科書体 NK-R" panose="02020400000000000000" pitchFamily="18" charset="-128"/>
                <a:ea typeface="UD デジタル 教科書体 NK-R" panose="02020400000000000000" pitchFamily="18" charset="-128"/>
              </a:rPr>
              <a:t>%</a:t>
            </a:r>
            <a:r>
              <a:rPr kumimoji="1" lang="ja-JP" altLang="en-US" sz="800" dirty="0" smtClean="0">
                <a:latin typeface="UD デジタル 教科書体 NK-R" panose="02020400000000000000" pitchFamily="18" charset="-128"/>
                <a:ea typeface="UD デジタル 教科書体 NK-R" panose="02020400000000000000" pitchFamily="18" charset="-128"/>
              </a:rPr>
              <a:t>（</a:t>
            </a:r>
            <a:r>
              <a:rPr kumimoji="1" lang="en-US" altLang="ja-JP" sz="800" dirty="0" smtClean="0">
                <a:latin typeface="UD デジタル 教科書体 NK-R" panose="02020400000000000000" pitchFamily="18" charset="-128"/>
                <a:ea typeface="UD デジタル 教科書体 NK-R" panose="02020400000000000000" pitchFamily="18" charset="-128"/>
              </a:rPr>
              <a:t>R</a:t>
            </a:r>
            <a:r>
              <a:rPr kumimoji="1" lang="ja-JP" altLang="en-US" sz="800" dirty="0" smtClean="0">
                <a:latin typeface="UD デジタル 教科書体 NK-R" panose="02020400000000000000" pitchFamily="18" charset="-128"/>
                <a:ea typeface="UD デジタル 教科書体 NK-R" panose="02020400000000000000" pitchFamily="18" charset="-128"/>
              </a:rPr>
              <a:t>１）⇒</a:t>
            </a:r>
            <a:r>
              <a:rPr kumimoji="1" lang="en-US" altLang="ja-JP" sz="800" dirty="0">
                <a:latin typeface="UD デジタル 教科書体 NK-R" panose="02020400000000000000" pitchFamily="18" charset="-128"/>
                <a:ea typeface="UD デジタル 教科書体 NK-R" panose="02020400000000000000" pitchFamily="18" charset="-128"/>
              </a:rPr>
              <a:t>30</a:t>
            </a:r>
            <a:r>
              <a:rPr kumimoji="1" lang="en-US" altLang="ja-JP" sz="800" dirty="0" smtClean="0">
                <a:latin typeface="UD デジタル 教科書体 NK-R" panose="02020400000000000000" pitchFamily="18" charset="-128"/>
                <a:ea typeface="UD デジタル 教科書体 NK-R" panose="02020400000000000000" pitchFamily="18" charset="-128"/>
              </a:rPr>
              <a:t>%</a:t>
            </a:r>
            <a:r>
              <a:rPr kumimoji="1" lang="ja-JP" altLang="en-US" sz="800" dirty="0" smtClean="0">
                <a:latin typeface="UD デジタル 教科書体 NK-R" panose="02020400000000000000" pitchFamily="18" charset="-128"/>
                <a:ea typeface="UD デジタル 教科書体 NK-R" panose="02020400000000000000" pitchFamily="18" charset="-128"/>
              </a:rPr>
              <a:t>以下</a:t>
            </a:r>
            <a:endParaRPr kumimoji="1" lang="en-US" altLang="ja-JP" sz="900" dirty="0" smtClean="0"/>
          </a:p>
        </p:txBody>
      </p:sp>
      <p:sp>
        <p:nvSpPr>
          <p:cNvPr id="31" name="テキスト ボックス 30"/>
          <p:cNvSpPr txBox="1"/>
          <p:nvPr/>
        </p:nvSpPr>
        <p:spPr>
          <a:xfrm>
            <a:off x="5882982" y="1583222"/>
            <a:ext cx="1895133"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smtClean="0">
                <a:latin typeface="UD デジタル 教科書体 NK-R" panose="02020400000000000000" pitchFamily="18" charset="-128"/>
                <a:ea typeface="UD デジタル 教科書体 NK-R" panose="02020400000000000000" pitchFamily="18" charset="-128"/>
              </a:rPr>
              <a:t>第</a:t>
            </a:r>
            <a:r>
              <a:rPr lang="ja-JP" altLang="en-US" sz="900" b="1" dirty="0">
                <a:latin typeface="UD デジタル 教科書体 NK-R" panose="02020400000000000000" pitchFamily="18" charset="-128"/>
                <a:ea typeface="UD デジタル 教科書体 NK-R" panose="02020400000000000000" pitchFamily="18" charset="-128"/>
              </a:rPr>
              <a:t>４</a:t>
            </a:r>
            <a:r>
              <a:rPr lang="ja-JP" altLang="en-US" sz="900" b="1" dirty="0" smtClean="0">
                <a:latin typeface="UD デジタル 教科書体 NK-R" panose="02020400000000000000" pitchFamily="18" charset="-128"/>
                <a:ea typeface="UD デジタル 教科書体 NK-R" panose="02020400000000000000" pitchFamily="18" charset="-128"/>
              </a:rPr>
              <a:t>章　</a:t>
            </a:r>
            <a:r>
              <a:rPr lang="en-US" altLang="ja-JP" sz="900" b="1" dirty="0" smtClean="0">
                <a:latin typeface="UD デジタル 教科書体 NK-R" panose="02020400000000000000" pitchFamily="18" charset="-128"/>
                <a:ea typeface="UD デジタル 教科書体 NK-R" panose="02020400000000000000" pitchFamily="18" charset="-128"/>
              </a:rPr>
              <a:t>2</a:t>
            </a:r>
            <a:r>
              <a:rPr lang="ja-JP" altLang="en-US" sz="900" b="1" dirty="0" err="1" smtClean="0">
                <a:latin typeface="UD デジタル 教科書体 NK-R" panose="02020400000000000000" pitchFamily="18" charset="-128"/>
                <a:ea typeface="UD デジタル 教科書体 NK-R" panose="02020400000000000000" pitchFamily="18" charset="-128"/>
              </a:rPr>
              <a:t>つの</a:t>
            </a:r>
            <a:r>
              <a:rPr lang="ja-JP" altLang="en-US" sz="900" b="1" dirty="0" smtClean="0">
                <a:latin typeface="UD デジタル 教科書体 NK-R" panose="02020400000000000000" pitchFamily="18" charset="-128"/>
                <a:ea typeface="UD デジタル 教科書体 NK-R" panose="02020400000000000000" pitchFamily="18" charset="-128"/>
              </a:rPr>
              <a:t>横断的視点　</a:t>
            </a:r>
            <a:endParaRPr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29" name="テキスト ボックス 28"/>
          <p:cNvSpPr txBox="1"/>
          <p:nvPr/>
        </p:nvSpPr>
        <p:spPr>
          <a:xfrm>
            <a:off x="192534" y="5268423"/>
            <a:ext cx="1652791" cy="900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smtClean="0">
                <a:latin typeface="UD デジタル 教科書体 NK-R" panose="02020400000000000000" pitchFamily="18" charset="-128"/>
                <a:ea typeface="UD デジタル 教科書体 NK-R" panose="02020400000000000000" pitchFamily="18" charset="-128"/>
              </a:rPr>
              <a:t>➢家庭生活の状況</a:t>
            </a:r>
            <a:endParaRPr lang="en-US" altLang="ja-JP" sz="1000" u="sng" dirty="0" smtClean="0">
              <a:latin typeface="UD デジタル 教科書体 NK-R" panose="02020400000000000000" pitchFamily="18" charset="-128"/>
              <a:ea typeface="UD デジタル 教科書体 NK-R" panose="02020400000000000000" pitchFamily="18" charset="-128"/>
            </a:endParaRPr>
          </a:p>
          <a:p>
            <a:r>
              <a:rPr lang="ja-JP" altLang="en-US" sz="900" dirty="0" smtClean="0">
                <a:latin typeface="UD デジタル 教科書体 NK-R" panose="02020400000000000000" pitchFamily="18" charset="-128"/>
                <a:ea typeface="UD デジタル 教科書体 NK-R" panose="02020400000000000000" pitchFamily="18" charset="-128"/>
              </a:rPr>
              <a:t>低調な男性の育児・家事</a:t>
            </a:r>
            <a:endParaRPr lang="en-US" altLang="ja-JP" sz="900" dirty="0" smtClean="0">
              <a:latin typeface="UD デジタル 教科書体 NK-R" panose="02020400000000000000" pitchFamily="18" charset="-128"/>
              <a:ea typeface="UD デジタル 教科書体 NK-R" panose="02020400000000000000" pitchFamily="18" charset="-128"/>
            </a:endParaRPr>
          </a:p>
          <a:p>
            <a:r>
              <a:rPr lang="ja-JP" altLang="en-US" sz="900" dirty="0" err="1" smtClean="0">
                <a:latin typeface="UD デジタル 教科書体 NK-R" panose="02020400000000000000" pitchFamily="18" charset="-128"/>
                <a:ea typeface="UD デジタル 教科書体 NK-R" panose="02020400000000000000" pitchFamily="18" charset="-128"/>
              </a:rPr>
              <a:t>への</a:t>
            </a:r>
            <a:r>
              <a:rPr lang="ja-JP" altLang="en-US" sz="900" dirty="0" smtClean="0">
                <a:latin typeface="UD デジタル 教科書体 NK-R" panose="02020400000000000000" pitchFamily="18" charset="-128"/>
                <a:ea typeface="UD デジタル 教科書体 NK-R" panose="02020400000000000000" pitchFamily="18" charset="-128"/>
              </a:rPr>
              <a:t>参画</a:t>
            </a:r>
            <a:endParaRPr lang="en-US" altLang="ja-JP" sz="900" dirty="0" smtClean="0">
              <a:latin typeface="UD デジタル 教科書体 NK-R" panose="02020400000000000000" pitchFamily="18" charset="-128"/>
              <a:ea typeface="UD デジタル 教科書体 NK-R" panose="02020400000000000000" pitchFamily="18" charset="-128"/>
            </a:endParaRPr>
          </a:p>
          <a:p>
            <a:endParaRPr lang="en-US" altLang="ja-JP" sz="900" dirty="0" smtClean="0">
              <a:latin typeface="UD デジタル 教科書体 NK-R" panose="02020400000000000000" pitchFamily="18" charset="-128"/>
              <a:ea typeface="UD デジタル 教科書体 NK-R" panose="02020400000000000000" pitchFamily="18" charset="-128"/>
            </a:endParaRPr>
          </a:p>
          <a:p>
            <a:endParaRPr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30" name="テキスト ボックス 29"/>
          <p:cNvSpPr txBox="1"/>
          <p:nvPr/>
        </p:nvSpPr>
        <p:spPr>
          <a:xfrm>
            <a:off x="238668" y="5729889"/>
            <a:ext cx="1560502" cy="415498"/>
          </a:xfrm>
          <a:prstGeom prst="rect">
            <a:avLst/>
          </a:prstGeom>
          <a:noFill/>
          <a:ln>
            <a:solidFill>
              <a:schemeClr val="accent1"/>
            </a:solidFill>
            <a:prstDash val="dash"/>
          </a:ln>
        </p:spPr>
        <p:txBody>
          <a:bodyPr wrap="square" rtlCol="0">
            <a:spAutoFit/>
          </a:bodyPr>
          <a:lstStyle/>
          <a:p>
            <a:r>
              <a:rPr lang="en-US" altLang="ja-JP" sz="700" dirty="0" smtClean="0">
                <a:latin typeface="UD デジタル 教科書体 NK-R" panose="02020400000000000000" pitchFamily="18" charset="-128"/>
                <a:ea typeface="UD デジタル 教科書体 NK-R" panose="02020400000000000000" pitchFamily="18" charset="-128"/>
              </a:rPr>
              <a:t>6</a:t>
            </a:r>
            <a:r>
              <a:rPr lang="ja-JP" altLang="en-US" sz="700" dirty="0" smtClean="0">
                <a:latin typeface="UD デジタル 教科書体 NK-R" panose="02020400000000000000" pitchFamily="18" charset="-128"/>
                <a:ea typeface="UD デジタル 教科書体 NK-R" panose="02020400000000000000" pitchFamily="18" charset="-128"/>
              </a:rPr>
              <a:t>歳未満の子どもを持つ夫の育児・家事関連時間　</a:t>
            </a:r>
            <a:r>
              <a:rPr lang="en-US" altLang="ja-JP" sz="700" dirty="0" smtClean="0">
                <a:latin typeface="UD デジタル 教科書体 NK-R" panose="02020400000000000000" pitchFamily="18" charset="-128"/>
                <a:ea typeface="UD デジタル 教科書体 NK-R" panose="02020400000000000000" pitchFamily="18" charset="-128"/>
              </a:rPr>
              <a:t>85</a:t>
            </a:r>
            <a:r>
              <a:rPr lang="ja-JP" altLang="en-US" sz="700" dirty="0" smtClean="0">
                <a:latin typeface="UD デジタル 教科書体 NK-R" panose="02020400000000000000" pitchFamily="18" charset="-128"/>
                <a:ea typeface="UD デジタル 教科書体 NK-R" panose="02020400000000000000" pitchFamily="18" charset="-128"/>
              </a:rPr>
              <a:t>分</a:t>
            </a:r>
            <a:r>
              <a:rPr lang="en-US" altLang="ja-JP" sz="700" dirty="0" smtClean="0">
                <a:latin typeface="UD デジタル 教科書体 NK-R" panose="02020400000000000000" pitchFamily="18" charset="-128"/>
                <a:ea typeface="UD デジタル 教科書体 NK-R" panose="02020400000000000000" pitchFamily="18" charset="-128"/>
              </a:rPr>
              <a:t>/</a:t>
            </a:r>
            <a:r>
              <a:rPr lang="ja-JP" altLang="en-US" sz="700" dirty="0" smtClean="0">
                <a:latin typeface="UD デジタル 教科書体 NK-R" panose="02020400000000000000" pitchFamily="18" charset="-128"/>
                <a:ea typeface="UD デジタル 教科書体 NK-R" panose="02020400000000000000" pitchFamily="18" charset="-128"/>
              </a:rPr>
              <a:t>日 （</a:t>
            </a:r>
            <a:r>
              <a:rPr lang="en-US" altLang="ja-JP" sz="700" dirty="0" smtClean="0">
                <a:latin typeface="UD デジタル 教科書体 NK-R" panose="02020400000000000000" pitchFamily="18" charset="-128"/>
                <a:ea typeface="UD デジタル 教科書体 NK-R" panose="02020400000000000000" pitchFamily="18" charset="-128"/>
              </a:rPr>
              <a:t>H28)</a:t>
            </a:r>
          </a:p>
          <a:p>
            <a:r>
              <a:rPr lang="en-US" altLang="ja-JP" sz="700" dirty="0" smtClean="0">
                <a:latin typeface="UD デジタル 教科書体 NK-R" panose="02020400000000000000" pitchFamily="18" charset="-128"/>
                <a:ea typeface="UD デジタル 教科書体 NK-R" panose="02020400000000000000" pitchFamily="18" charset="-128"/>
              </a:rPr>
              <a:t>(</a:t>
            </a:r>
            <a:r>
              <a:rPr lang="ja-JP" altLang="en-US" sz="700" dirty="0" smtClean="0">
                <a:latin typeface="UD デジタル 教科書体 NK-R" panose="02020400000000000000" pitchFamily="18" charset="-128"/>
                <a:ea typeface="UD デジタル 教科書体 NK-R" panose="02020400000000000000" pitchFamily="18" charset="-128"/>
              </a:rPr>
              <a:t>妻：</a:t>
            </a:r>
            <a:r>
              <a:rPr lang="en-US" altLang="ja-JP" sz="700" dirty="0" smtClean="0">
                <a:latin typeface="UD デジタル 教科書体 NK-R" panose="02020400000000000000" pitchFamily="18" charset="-128"/>
                <a:ea typeface="UD デジタル 教科書体 NK-R" panose="02020400000000000000" pitchFamily="18" charset="-128"/>
              </a:rPr>
              <a:t>7</a:t>
            </a:r>
            <a:r>
              <a:rPr lang="ja-JP" altLang="en-US" sz="700" dirty="0" smtClean="0">
                <a:latin typeface="UD デジタル 教科書体 NK-R" panose="02020400000000000000" pitchFamily="18" charset="-128"/>
                <a:ea typeface="UD デジタル 教科書体 NK-R" panose="02020400000000000000" pitchFamily="18" charset="-128"/>
              </a:rPr>
              <a:t>時間</a:t>
            </a:r>
            <a:r>
              <a:rPr lang="en-US" altLang="ja-JP" sz="700" dirty="0" smtClean="0">
                <a:latin typeface="UD デジタル 教科書体 NK-R" panose="02020400000000000000" pitchFamily="18" charset="-128"/>
                <a:ea typeface="UD デジタル 教科書体 NK-R" panose="02020400000000000000" pitchFamily="18" charset="-128"/>
              </a:rPr>
              <a:t>25</a:t>
            </a:r>
            <a:r>
              <a:rPr lang="ja-JP" altLang="en-US" sz="700" dirty="0" smtClean="0">
                <a:latin typeface="UD デジタル 教科書体 NK-R" panose="02020400000000000000" pitchFamily="18" charset="-128"/>
                <a:ea typeface="UD デジタル 教科書体 NK-R" panose="02020400000000000000" pitchFamily="18" charset="-128"/>
              </a:rPr>
              <a:t>分</a:t>
            </a:r>
            <a:r>
              <a:rPr lang="en-US" altLang="ja-JP" sz="700" dirty="0" smtClean="0">
                <a:latin typeface="UD デジタル 教科書体 NK-R" panose="02020400000000000000" pitchFamily="18" charset="-128"/>
                <a:ea typeface="UD デジタル 教科書体 NK-R" panose="02020400000000000000" pitchFamily="18" charset="-128"/>
              </a:rPr>
              <a:t>/</a:t>
            </a:r>
            <a:r>
              <a:rPr lang="ja-JP" altLang="en-US" sz="700" dirty="0" smtClean="0">
                <a:latin typeface="UD デジタル 教科書体 NK-R" panose="02020400000000000000" pitchFamily="18" charset="-128"/>
                <a:ea typeface="UD デジタル 教科書体 NK-R" panose="02020400000000000000" pitchFamily="18" charset="-128"/>
              </a:rPr>
              <a:t>日）</a:t>
            </a:r>
            <a:endParaRPr lang="en-US" altLang="ja-JP" sz="500" dirty="0">
              <a:latin typeface="UD デジタル 教科書体 NK-R" panose="02020400000000000000" pitchFamily="18" charset="-128"/>
              <a:ea typeface="UD デジタル 教科書体 NK-R" panose="02020400000000000000" pitchFamily="18" charset="-128"/>
            </a:endParaRPr>
          </a:p>
        </p:txBody>
      </p:sp>
      <p:sp>
        <p:nvSpPr>
          <p:cNvPr id="81" name="テキスト ボックス 80"/>
          <p:cNvSpPr txBox="1"/>
          <p:nvPr/>
        </p:nvSpPr>
        <p:spPr>
          <a:xfrm>
            <a:off x="157144" y="2541040"/>
            <a:ext cx="118800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smtClean="0">
                <a:latin typeface="UD デジタル 教科書体 NK-R" panose="02020400000000000000" pitchFamily="18" charset="-128"/>
                <a:ea typeface="UD デジタル 教科書体 NK-R" panose="02020400000000000000" pitchFamily="18" charset="-128"/>
              </a:rPr>
              <a:t>第</a:t>
            </a:r>
            <a:r>
              <a:rPr lang="en-US" altLang="ja-JP" sz="900" b="1" dirty="0" smtClean="0">
                <a:latin typeface="UD デジタル 教科書体 NK-R" panose="02020400000000000000" pitchFamily="18" charset="-128"/>
                <a:ea typeface="UD デジタル 教科書体 NK-R" panose="02020400000000000000" pitchFamily="18" charset="-128"/>
              </a:rPr>
              <a:t>3</a:t>
            </a:r>
            <a:r>
              <a:rPr lang="ja-JP" altLang="en-US" sz="900" b="1" dirty="0" smtClean="0">
                <a:latin typeface="UD デジタル 教科書体 NK-R" panose="02020400000000000000" pitchFamily="18" charset="-128"/>
                <a:ea typeface="UD デジタル 教科書体 NK-R" panose="02020400000000000000" pitchFamily="18" charset="-128"/>
              </a:rPr>
              <a:t>章　現状と課題</a:t>
            </a:r>
            <a:endParaRPr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p:cNvSpPr txBox="1"/>
          <p:nvPr/>
        </p:nvSpPr>
        <p:spPr>
          <a:xfrm>
            <a:off x="136931" y="1581702"/>
            <a:ext cx="5597119" cy="900000"/>
          </a:xfrm>
          <a:prstGeom prst="roundRect">
            <a:avLst/>
          </a:prstGeom>
          <a:solidFill>
            <a:schemeClr val="accent1">
              <a:lumMod val="40000"/>
              <a:lumOff val="60000"/>
            </a:schemeClr>
          </a:solidFill>
          <a:effectLst>
            <a:outerShdw blurRad="50800" dist="38100" dir="8100000" algn="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lIns="144000" rtlCol="0" anchor="t" anchorCtr="0">
            <a:spAutoFit/>
          </a:bodyPr>
          <a:lstStyle/>
          <a:p>
            <a:r>
              <a:rPr kumimoji="1" lang="ja-JP" altLang="en-US" sz="900" b="1" dirty="0">
                <a:latin typeface="UD デジタル 教科書体 NK-R" panose="02020400000000000000" pitchFamily="18" charset="-128"/>
                <a:ea typeface="UD デジタル 教科書体 NK-R" panose="02020400000000000000" pitchFamily="18" charset="-128"/>
              </a:rPr>
              <a:t>　</a:t>
            </a:r>
            <a:r>
              <a:rPr kumimoji="1" lang="ja-JP" altLang="en-US" sz="900" b="1" dirty="0" smtClean="0">
                <a:latin typeface="UD デジタル 教科書体 NK-R" panose="02020400000000000000" pitchFamily="18" charset="-128"/>
                <a:ea typeface="UD デジタル 教科書体 NK-R" panose="02020400000000000000" pitchFamily="18" charset="-128"/>
              </a:rPr>
              <a:t>　　　　　　　　　　　　</a:t>
            </a:r>
            <a:r>
              <a:rPr kumimoji="1" lang="ja-JP" altLang="en-US" sz="850" dirty="0" smtClean="0">
                <a:latin typeface="UD デジタル 教科書体 NK-R" panose="02020400000000000000" pitchFamily="18" charset="-128"/>
                <a:ea typeface="UD デジタル 教科書体 NK-R" panose="02020400000000000000" pitchFamily="18" charset="-128"/>
              </a:rPr>
              <a:t>・</a:t>
            </a:r>
            <a:r>
              <a:rPr kumimoji="1" lang="en-US" altLang="ja-JP" sz="850" b="1" u="sng" dirty="0" smtClean="0">
                <a:latin typeface="UD デジタル 教科書体 NK-R" panose="02020400000000000000" pitchFamily="18" charset="-128"/>
                <a:ea typeface="UD デジタル 教科書体 NK-R" panose="02020400000000000000" pitchFamily="18" charset="-128"/>
              </a:rPr>
              <a:t>2</a:t>
            </a:r>
            <a:r>
              <a:rPr kumimoji="1" lang="ja-JP" altLang="en-US" sz="850" b="1" u="sng" dirty="0" err="1" smtClean="0">
                <a:latin typeface="UD デジタル 教科書体 NK-R" panose="02020400000000000000" pitchFamily="18" charset="-128"/>
                <a:ea typeface="UD デジタル 教科書体 NK-R" panose="02020400000000000000" pitchFamily="18" charset="-128"/>
              </a:rPr>
              <a:t>つの</a:t>
            </a:r>
            <a:r>
              <a:rPr kumimoji="1" lang="ja-JP" altLang="en-US" sz="850" b="1" u="sng" dirty="0" smtClean="0">
                <a:latin typeface="UD デジタル 教科書体 NK-R" panose="02020400000000000000" pitchFamily="18" charset="-128"/>
                <a:ea typeface="UD デジタル 教科書体 NK-R" panose="02020400000000000000" pitchFamily="18" charset="-128"/>
              </a:rPr>
              <a:t>横断的視点</a:t>
            </a:r>
            <a:r>
              <a:rPr kumimoji="1" lang="ja-JP" altLang="en-US" sz="850" dirty="0" smtClean="0">
                <a:latin typeface="UD デジタル 教科書体 NK-R" panose="02020400000000000000" pitchFamily="18" charset="-128"/>
                <a:ea typeface="UD デジタル 教科書体 NK-R" panose="02020400000000000000" pitchFamily="18" charset="-128"/>
              </a:rPr>
              <a:t>を新たに設定</a:t>
            </a:r>
            <a:endParaRPr kumimoji="1" lang="en-US" altLang="ja-JP" sz="850" dirty="0" smtClean="0">
              <a:latin typeface="UD デジタル 教科書体 NK-R" panose="02020400000000000000" pitchFamily="18" charset="-128"/>
              <a:ea typeface="UD デジタル 教科書体 NK-R" panose="02020400000000000000" pitchFamily="18" charset="-128"/>
            </a:endParaRPr>
          </a:p>
          <a:p>
            <a:r>
              <a:rPr kumimoji="1" lang="ja-JP" altLang="en-US" sz="850" dirty="0" smtClean="0">
                <a:latin typeface="UD デジタル 教科書体 NK-R" panose="02020400000000000000" pitchFamily="18" charset="-128"/>
                <a:ea typeface="UD デジタル 教科書体 NK-R" panose="02020400000000000000" pitchFamily="18" charset="-128"/>
              </a:rPr>
              <a:t>・「</a:t>
            </a:r>
            <a:r>
              <a:rPr kumimoji="1" lang="ja-JP" altLang="en-US" sz="850" dirty="0">
                <a:latin typeface="UD デジタル 教科書体 NK-R" panose="02020400000000000000" pitchFamily="18" charset="-128"/>
                <a:ea typeface="UD デジタル 教科書体 NK-R" panose="02020400000000000000" pitchFamily="18" charset="-128"/>
              </a:rPr>
              <a:t>男女共同参画社会の実現に向けた意識改革</a:t>
            </a:r>
            <a:r>
              <a:rPr kumimoji="1" lang="ja-JP" altLang="en-US" sz="850" dirty="0" smtClean="0">
                <a:latin typeface="UD デジタル 教科書体 NK-R" panose="02020400000000000000" pitchFamily="18" charset="-128"/>
                <a:ea typeface="UD デジタル 教科書体 NK-R" panose="02020400000000000000" pitchFamily="18" charset="-128"/>
              </a:rPr>
              <a:t>」でとりわけ重要な</a:t>
            </a:r>
            <a:r>
              <a:rPr kumimoji="1" lang="ja-JP" altLang="en-US" sz="850" b="1" u="sng" dirty="0" smtClean="0">
                <a:latin typeface="UD デジタル 教科書体 NK-R" panose="02020400000000000000" pitchFamily="18" charset="-128"/>
                <a:ea typeface="UD デジタル 教科書体 NK-R" panose="02020400000000000000" pitchFamily="18" charset="-128"/>
              </a:rPr>
              <a:t>「次世代育成に向けた教育及び意識啓発の推進」　</a:t>
            </a:r>
            <a:endParaRPr kumimoji="1" lang="en-US" altLang="ja-JP" sz="850" b="1" u="sng" dirty="0" smtClean="0">
              <a:latin typeface="UD デジタル 教科書体 NK-R" panose="02020400000000000000" pitchFamily="18" charset="-128"/>
              <a:ea typeface="UD デジタル 教科書体 NK-R" panose="02020400000000000000" pitchFamily="18" charset="-128"/>
            </a:endParaRPr>
          </a:p>
          <a:p>
            <a:r>
              <a:rPr kumimoji="1" lang="ja-JP" altLang="en-US" sz="850" b="1" dirty="0">
                <a:latin typeface="UD デジタル 教科書体 NK-R" panose="02020400000000000000" pitchFamily="18" charset="-128"/>
                <a:ea typeface="UD デジタル 教科書体 NK-R" panose="02020400000000000000" pitchFamily="18" charset="-128"/>
              </a:rPr>
              <a:t>　</a:t>
            </a:r>
            <a:r>
              <a:rPr kumimoji="1" lang="ja-JP" altLang="en-US" sz="850" b="1" u="sng" dirty="0" smtClean="0">
                <a:latin typeface="UD デジタル 教科書体 NK-R" panose="02020400000000000000" pitchFamily="18" charset="-128"/>
                <a:ea typeface="UD デジタル 教科書体 NK-R" panose="02020400000000000000" pitchFamily="18" charset="-128"/>
              </a:rPr>
              <a:t>を取組の方向の最初に位置付け</a:t>
            </a:r>
            <a:endParaRPr kumimoji="1" lang="ja-JP" altLang="en-US" sz="850" b="1" u="sng" dirty="0">
              <a:latin typeface="UD デジタル 教科書体 NK-R" panose="02020400000000000000" pitchFamily="18" charset="-128"/>
              <a:ea typeface="UD デジタル 教科書体 NK-R" panose="02020400000000000000" pitchFamily="18" charset="-128"/>
            </a:endParaRPr>
          </a:p>
          <a:p>
            <a:r>
              <a:rPr kumimoji="1" lang="ja-JP" altLang="en-US" sz="850" dirty="0" smtClean="0">
                <a:latin typeface="UD デジタル 教科書体 NK-R" panose="02020400000000000000" pitchFamily="18" charset="-128"/>
                <a:ea typeface="UD デジタル 教科書体 NK-R" panose="02020400000000000000" pitchFamily="18" charset="-128"/>
              </a:rPr>
              <a:t>・社会の様々な分野で女性の参画が遅れていることを踏まえ、</a:t>
            </a:r>
            <a:r>
              <a:rPr kumimoji="1" lang="ja-JP" altLang="en-US" sz="850" b="1" u="sng" dirty="0" smtClean="0">
                <a:latin typeface="UD デジタル 教科書体 NK-R" panose="02020400000000000000" pitchFamily="18" charset="-128"/>
                <a:ea typeface="UD デジタル 教科書体 NK-R" panose="02020400000000000000" pitchFamily="18" charset="-128"/>
              </a:rPr>
              <a:t>「方針の立案・決定過程への女性の参画拡大」を </a:t>
            </a:r>
            <a:endParaRPr kumimoji="1" lang="en-US" altLang="ja-JP" sz="850" b="1" u="sng" dirty="0" smtClean="0">
              <a:latin typeface="UD デジタル 教科書体 NK-R" panose="02020400000000000000" pitchFamily="18" charset="-128"/>
              <a:ea typeface="UD デジタル 教科書体 NK-R" panose="02020400000000000000" pitchFamily="18" charset="-128"/>
            </a:endParaRPr>
          </a:p>
          <a:p>
            <a:r>
              <a:rPr kumimoji="1" lang="en-US" altLang="ja-JP" sz="850" b="1" dirty="0">
                <a:latin typeface="UD デジタル 教科書体 NK-R" panose="02020400000000000000" pitchFamily="18" charset="-128"/>
                <a:ea typeface="UD デジタル 教科書体 NK-R" panose="02020400000000000000" pitchFamily="18" charset="-128"/>
              </a:rPr>
              <a:t> </a:t>
            </a:r>
            <a:r>
              <a:rPr kumimoji="1" lang="ja-JP" altLang="en-US" sz="850" b="1" u="sng" dirty="0" smtClean="0">
                <a:latin typeface="UD デジタル 教科書体 NK-R" panose="02020400000000000000" pitchFamily="18" charset="-128"/>
                <a:ea typeface="UD デジタル 教科書体 NK-R" panose="02020400000000000000" pitchFamily="18" charset="-128"/>
              </a:rPr>
              <a:t>重点目標として改めて強調</a:t>
            </a:r>
            <a:r>
              <a:rPr kumimoji="1" lang="ja-JP" altLang="en-US" sz="850" dirty="0" smtClean="0">
                <a:latin typeface="UD デジタル 教科書体 NK-R" panose="02020400000000000000" pitchFamily="18" charset="-128"/>
                <a:ea typeface="UD デジタル 教科書体 NK-R" panose="02020400000000000000" pitchFamily="18" charset="-128"/>
              </a:rPr>
              <a:t>し、取組の方向に</a:t>
            </a:r>
            <a:r>
              <a:rPr kumimoji="1" lang="ja-JP" altLang="en-US" sz="850" b="1" u="sng" dirty="0" smtClean="0">
                <a:latin typeface="UD デジタル 教科書体 NK-R" panose="02020400000000000000" pitchFamily="18" charset="-128"/>
                <a:ea typeface="UD デジタル 教科書体 NK-R" panose="02020400000000000000" pitchFamily="18" charset="-128"/>
              </a:rPr>
              <a:t>「方針の立案・決定過程への参画に向けた女性の人材育成」を新設</a:t>
            </a:r>
            <a:endParaRPr kumimoji="1" lang="en-US" altLang="ja-JP" sz="850" b="1" u="sng" dirty="0" smtClean="0">
              <a:latin typeface="UD デジタル 教科書体 NK-R" panose="02020400000000000000" pitchFamily="18" charset="-128"/>
              <a:ea typeface="UD デジタル 教科書体 NK-R" panose="02020400000000000000" pitchFamily="18" charset="-128"/>
            </a:endParaRPr>
          </a:p>
          <a:p>
            <a:r>
              <a:rPr kumimoji="1" lang="ja-JP" altLang="en-US" sz="850" dirty="0" smtClean="0">
                <a:latin typeface="UD デジタル 教科書体 NK-R" panose="02020400000000000000" pitchFamily="18" charset="-128"/>
                <a:ea typeface="UD デジタル 教科書体 NK-R" panose="02020400000000000000" pitchFamily="18" charset="-128"/>
              </a:rPr>
              <a:t>・女性に対する暴力の根絶に</a:t>
            </a:r>
            <a:r>
              <a:rPr kumimoji="1" lang="ja-JP" altLang="en-US" sz="850" b="1" u="sng" dirty="0" smtClean="0">
                <a:latin typeface="UD デジタル 教科書体 NK-R" panose="02020400000000000000" pitchFamily="18" charset="-128"/>
                <a:ea typeface="UD デジタル 教科書体 NK-R" panose="02020400000000000000" pitchFamily="18" charset="-128"/>
              </a:rPr>
              <a:t>若年層への啓発の視点を強化</a:t>
            </a:r>
            <a:endParaRPr kumimoji="1" lang="en-US" altLang="ja-JP" sz="850" b="1" u="sng" dirty="0" smtClean="0">
              <a:latin typeface="UD デジタル 教科書体 NK-R" panose="02020400000000000000" pitchFamily="18" charset="-128"/>
              <a:ea typeface="UD デジタル 教科書体 NK-R" panose="02020400000000000000" pitchFamily="18" charset="-128"/>
            </a:endParaRPr>
          </a:p>
        </p:txBody>
      </p:sp>
      <p:sp>
        <p:nvSpPr>
          <p:cNvPr id="11" name="テキスト ボックス 10"/>
          <p:cNvSpPr txBox="1"/>
          <p:nvPr/>
        </p:nvSpPr>
        <p:spPr>
          <a:xfrm>
            <a:off x="136931" y="1582469"/>
            <a:ext cx="900000" cy="180000"/>
          </a:xfrm>
          <a:prstGeom prst="rect">
            <a:avLst/>
          </a:prstGeom>
          <a:ln w="15875"/>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900" b="1" dirty="0" smtClean="0">
                <a:latin typeface="UD デジタル 教科書体 NK-R" panose="02020400000000000000" pitchFamily="18" charset="-128"/>
                <a:ea typeface="UD デジタル 教科書体 NK-R" panose="02020400000000000000" pitchFamily="18" charset="-128"/>
              </a:rPr>
              <a:t>策定のポイント</a:t>
            </a:r>
            <a:endParaRPr kumimoji="1"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p:cNvSpPr txBox="1"/>
          <p:nvPr/>
        </p:nvSpPr>
        <p:spPr>
          <a:xfrm>
            <a:off x="4110085" y="2543887"/>
            <a:ext cx="1188000" cy="184666"/>
          </a:xfrm>
          <a:prstGeom prst="rect">
            <a:avLst/>
          </a:prstGeom>
          <a:solidFill>
            <a:schemeClr val="bg1"/>
          </a:solidFill>
          <a:ln>
            <a:solidFill>
              <a:schemeClr val="tx1"/>
            </a:solidFill>
            <a:prstDash val="sysDash"/>
          </a:ln>
        </p:spPr>
        <p:txBody>
          <a:bodyPr wrap="square" rtlCol="0" anchor="ctr" anchorCtr="1">
            <a:spAutoFit/>
          </a:bodyPr>
          <a:lstStyle/>
          <a:p>
            <a:r>
              <a:rPr kumimoji="1" lang="en-US" altLang="ja-JP" sz="600" dirty="0" smtClean="0"/>
              <a:t>※</a:t>
            </a:r>
            <a:r>
              <a:rPr kumimoji="1" lang="ja-JP" altLang="en-US" sz="600" dirty="0"/>
              <a:t>下線</a:t>
            </a:r>
            <a:r>
              <a:rPr kumimoji="1" lang="ja-JP" altLang="en-US" sz="600" dirty="0" smtClean="0"/>
              <a:t>は新たに追加した項目</a:t>
            </a:r>
            <a:endParaRPr kumimoji="1" lang="ja-JP" altLang="en-US" sz="600" dirty="0"/>
          </a:p>
        </p:txBody>
      </p:sp>
    </p:spTree>
    <p:extLst>
      <p:ext uri="{BB962C8B-B14F-4D97-AF65-F5344CB8AC3E}">
        <p14:creationId xmlns:p14="http://schemas.microsoft.com/office/powerpoint/2010/main" val="750383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1617</Words>
  <Application>Microsoft Office PowerPoint</Application>
  <PresentationFormat>ユーザー設定</PresentationFormat>
  <Paragraphs>183</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NK-R</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2021-03-26T11:51:50Z</dcterms:created>
  <dcterms:modified xsi:type="dcterms:W3CDTF">2021-03-26T11:51:54Z</dcterms:modified>
</cp:coreProperties>
</file>