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4"/>
  </p:notesMasterIdLst>
  <p:sldIdLst>
    <p:sldId id="261" r:id="rId2"/>
    <p:sldId id="262" r:id="rId3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5CE7"/>
    <a:srgbClr val="FC96F0"/>
    <a:srgbClr val="7EBF41"/>
    <a:srgbClr val="EB69A5"/>
    <a:srgbClr val="BA501F"/>
    <a:srgbClr val="EC6C00"/>
    <a:srgbClr val="EB6DA5"/>
    <a:srgbClr val="3E3A39"/>
    <a:srgbClr val="906E30"/>
    <a:srgbClr val="A472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10" d="100"/>
          <a:sy n="110" d="100"/>
        </p:scale>
        <p:origin x="738" y="-419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5"/>
          </a:xfrm>
          <a:prstGeom prst="rect">
            <a:avLst/>
          </a:prstGeom>
        </p:spPr>
        <p:txBody>
          <a:bodyPr vert="horz" lIns="91441" tIns="45720" rIns="91441" bIns="4572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8055"/>
          </a:xfrm>
          <a:prstGeom prst="rect">
            <a:avLst/>
          </a:prstGeom>
        </p:spPr>
        <p:txBody>
          <a:bodyPr vert="horz" lIns="91441" tIns="45720" rIns="91441" bIns="45720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2023/9/4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1" tIns="45720" rIns="91441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41" tIns="45720" rIns="91441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4"/>
          </a:xfrm>
          <a:prstGeom prst="rect">
            <a:avLst/>
          </a:prstGeom>
        </p:spPr>
        <p:txBody>
          <a:bodyPr vert="horz" lIns="91441" tIns="45720" rIns="91441" bIns="4572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6" y="9428586"/>
            <a:ext cx="2945659" cy="498054"/>
          </a:xfrm>
          <a:prstGeom prst="rect">
            <a:avLst/>
          </a:prstGeom>
        </p:spPr>
        <p:txBody>
          <a:bodyPr vert="horz" lIns="91441" tIns="45720" rIns="91441" bIns="45720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9/4/2023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フローチャート: 代替処理 27"/>
          <p:cNvSpPr/>
          <p:nvPr/>
        </p:nvSpPr>
        <p:spPr>
          <a:xfrm>
            <a:off x="4957010" y="9898717"/>
            <a:ext cx="2423903" cy="381524"/>
          </a:xfrm>
          <a:prstGeom prst="flowChartAlternate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257805" y="3683560"/>
            <a:ext cx="7260596" cy="1634397"/>
          </a:xfrm>
          <a:prstGeom prst="rect">
            <a:avLst/>
          </a:prstGeom>
          <a:noFill/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769620"/>
            <a:ext cx="7775575" cy="17319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17910" y="967591"/>
            <a:ext cx="6831486" cy="11614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4500"/>
              </a:lnSpc>
            </a:pPr>
            <a:r>
              <a:rPr lang="ja-JP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「女性のためのコミュニティスペース」</a:t>
            </a:r>
            <a:endParaRPr lang="en-US" altLang="ja-JP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4500"/>
              </a:lnSpc>
            </a:pPr>
            <a:r>
              <a:rPr lang="ja-JP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愛称投票</a:t>
            </a:r>
            <a:endParaRPr lang="ja-JP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522" y="10312687"/>
            <a:ext cx="7775575" cy="54429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r="34010" b="6777"/>
          <a:stretch/>
        </p:blipFill>
        <p:spPr>
          <a:xfrm>
            <a:off x="2387287" y="83943"/>
            <a:ext cx="5131114" cy="50739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10" y="78537"/>
            <a:ext cx="1798476" cy="518205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257805" y="2625358"/>
            <a:ext cx="72605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大阪府では、様々なお悩みや不安を抱える女性を支援するため、大阪府立男女共同参画・青少年センター（ドーンセンター）２階に、「女性のためのコミュニティスペース」を開設しています。</a:t>
            </a:r>
            <a:endParaRPr lang="en-US" altLang="ja-JP" sz="1200" dirty="0" smtClean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このたび、「女性のためのコミュニティスペース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愛称募集を行い、選定の結果、候補となる８点が決定しました。今回の投票をもとに、愛称を決定します。みなさまの投票をお待ちしています！</a:t>
            </a:r>
            <a:endParaRPr lang="de-DE" altLang="ja-JP" sz="1200" dirty="0" smtClean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649" y="3820142"/>
            <a:ext cx="1814265" cy="1374019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322209" y="3784727"/>
            <a:ext cx="72605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「女性のためのコミュニティスペース」ってこんなところです</a:t>
            </a:r>
            <a:endParaRPr lang="en-US" altLang="ja-JP" sz="1200" b="1" dirty="0" smtClean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42891" y="4107030"/>
            <a:ext cx="52741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・カウンセラー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等の資格をもつ女性の支援スタッフに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よる情報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提供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</a:t>
            </a:r>
            <a:endParaRPr lang="en-US" altLang="ja-JP" sz="1200" dirty="0" smtClean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専門の相談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窓口の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紹介</a:t>
            </a:r>
            <a:endParaRPr lang="en-US" altLang="ja-JP" sz="1200" dirty="0" smtClean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・同じ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悩みを持つ方同士の交流の場「ほっこりゆったり会」の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開催（申込制）</a:t>
            </a:r>
            <a:endParaRPr lang="en-US" altLang="ja-JP" sz="1200" dirty="0" smtClean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・民間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企業等からの協賛による生活用品等を必要に応じて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提供</a:t>
            </a:r>
            <a:endParaRPr lang="en-US" altLang="ja-JP" sz="1200" dirty="0" smtClean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390581" y="4046111"/>
            <a:ext cx="4073134" cy="2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>
            <a:off x="442891" y="4953139"/>
            <a:ext cx="29313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予約不要・無料でご利用いただけます</a:t>
            </a:r>
            <a:endParaRPr lang="en-US" altLang="ja-JP" sz="1200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057837" y="1976000"/>
            <a:ext cx="46932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accent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accent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令和５年９月８日（金）から</a:t>
            </a:r>
            <a:r>
              <a:rPr lang="en-US" altLang="ja-JP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6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月６日（金）まで</a:t>
            </a:r>
            <a:endParaRPr lang="de-DE" altLang="ja-JP" sz="1600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3132546" y="2017234"/>
            <a:ext cx="186358" cy="30903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7330010" y="1990043"/>
            <a:ext cx="172634" cy="3209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265330"/>
              </p:ext>
            </p:extLst>
          </p:nvPr>
        </p:nvGraphicFramePr>
        <p:xfrm>
          <a:off x="442891" y="5419124"/>
          <a:ext cx="6878529" cy="4378425"/>
        </p:xfrm>
        <a:graphic>
          <a:graphicData uri="http://schemas.openxmlformats.org/drawingml/2006/table">
            <a:tbl>
              <a:tblPr firstRow="1" firstCol="1" bandRow="1"/>
              <a:tblGrid>
                <a:gridCol w="499756">
                  <a:extLst>
                    <a:ext uri="{9D8B030D-6E8A-4147-A177-3AD203B41FA5}">
                      <a16:colId xmlns:a16="http://schemas.microsoft.com/office/drawing/2014/main" val="3107679743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1527592568"/>
                    </a:ext>
                  </a:extLst>
                </a:gridCol>
                <a:gridCol w="1191126">
                  <a:extLst>
                    <a:ext uri="{9D8B030D-6E8A-4147-A177-3AD203B41FA5}">
                      <a16:colId xmlns:a16="http://schemas.microsoft.com/office/drawing/2014/main" val="3895208936"/>
                    </a:ext>
                  </a:extLst>
                </a:gridCol>
                <a:gridCol w="4706384">
                  <a:extLst>
                    <a:ext uri="{9D8B030D-6E8A-4147-A177-3AD203B41FA5}">
                      <a16:colId xmlns:a16="http://schemas.microsoft.com/office/drawing/2014/main" val="2159533559"/>
                    </a:ext>
                  </a:extLst>
                </a:gridCol>
              </a:tblGrid>
              <a:tr h="305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20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番号</a:t>
                      </a:r>
                      <a:endParaRPr lang="ja-JP" sz="105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名称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提案コンセプト等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1710203"/>
                  </a:ext>
                </a:extLst>
              </a:tr>
              <a:tr h="402223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愛称候補８作品</a:t>
                      </a:r>
                      <a:endParaRPr lang="ja-JP" sz="16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１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あるば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アルバは、イタリア語で夜明けの意なので。 「場所がある」にもかけて。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39023138"/>
                  </a:ext>
                </a:extLst>
              </a:tr>
              <a:tr h="487761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２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えみてらす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女性</a:t>
                      </a: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たちの笑顔（笑み）を明るく照らす場所を思い浮かべ、名付けました。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94994849"/>
                  </a:ext>
                </a:extLst>
              </a:tr>
              <a:tr h="49050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３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err="1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えみぱれっ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と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女性</a:t>
                      </a: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たちの笑顔（笑み）がパレットのように散りばめられた場所を思い浮かべ、名付けました。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9414474"/>
                  </a:ext>
                </a:extLst>
              </a:tr>
              <a:tr h="53210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４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えみりえ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 err="1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つながるの</a:t>
                      </a: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意 リエゾン の 「りえ」、家の「え」から</a:t>
                      </a:r>
                      <a:r>
                        <a:rPr lang="ja-JP" sz="105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、女性</a:t>
                      </a: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たちの笑顔（笑み）のあふれる家のようなコミュニティスペースの意で、名付けました。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9631565"/>
                  </a:ext>
                </a:extLst>
              </a:tr>
              <a:tr h="51714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５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コミュレル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多くの女性が集いコミュニケーションできる施設なので、「コミュ」と、～</a:t>
                      </a:r>
                      <a:r>
                        <a:rPr lang="ja-JP" sz="1050" kern="100" dirty="0" err="1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できるの</a:t>
                      </a: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意の「レル」を合わせました。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4370188"/>
                  </a:ext>
                </a:extLst>
              </a:tr>
              <a:tr h="54056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６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フェミリエ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女性の意</a:t>
                      </a:r>
                      <a:r>
                        <a:rPr lang="en-US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feminine</a:t>
                      </a:r>
                      <a:r>
                        <a:rPr lang="ja-JP" sz="105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の</a:t>
                      </a: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「フェミ」と、</a:t>
                      </a:r>
                      <a:r>
                        <a:rPr lang="ja-JP" sz="1050" kern="100" dirty="0" err="1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つながるの</a:t>
                      </a: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意 </a:t>
                      </a:r>
                      <a:r>
                        <a:rPr lang="ja-JP" sz="105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リエゾンの </a:t>
                      </a: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「リエ」、家の「エ」を</a:t>
                      </a:r>
                      <a:r>
                        <a:rPr lang="ja-JP" sz="105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組み合わせ、</a:t>
                      </a: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女性たちのための家のようなコミュニティスペースの意で、名付けました。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3715545"/>
                  </a:ext>
                </a:extLst>
              </a:tr>
              <a:tr h="4456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７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ほこすぺ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行けば、ほっこりできる、スペシャルなスペースであることを伝えたい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9825926"/>
                  </a:ext>
                </a:extLst>
              </a:tr>
              <a:tr h="65697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８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&amp;an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アンドアン</a:t>
                      </a: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女性が訪れやすく心地よく安心して悩みを解決できるスペースとのことから、心が安堵する場所で「安堵庵」と言うの</a:t>
                      </a:r>
                      <a:r>
                        <a:rPr lang="ja-JP" sz="105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を</a:t>
                      </a:r>
                      <a:r>
                        <a:rPr lang="ja-JP" altLang="en-US" sz="105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思いつき、</a:t>
                      </a:r>
                      <a:r>
                        <a:rPr lang="ja-JP" sz="105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可愛く</a:t>
                      </a: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親しみやすさで、「</a:t>
                      </a:r>
                      <a:r>
                        <a:rPr lang="en-US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&amp;an</a:t>
                      </a: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」</a:t>
                      </a:r>
                      <a:r>
                        <a:rPr lang="en-US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あんど</a:t>
                      </a:r>
                      <a:r>
                        <a:rPr lang="ja-JP" sz="1050" kern="100" dirty="0" err="1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あん</a:t>
                      </a:r>
                      <a:r>
                        <a:rPr lang="en-US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と名付けました。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6437550"/>
                  </a:ext>
                </a:extLst>
              </a:tr>
            </a:tbl>
          </a:graphicData>
        </a:graphic>
      </p:graphicFrame>
      <p:sp>
        <p:nvSpPr>
          <p:cNvPr id="22" name="星 5 21"/>
          <p:cNvSpPr/>
          <p:nvPr/>
        </p:nvSpPr>
        <p:spPr>
          <a:xfrm rot="20470655">
            <a:off x="138304" y="9777253"/>
            <a:ext cx="505327" cy="43313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星 5 44"/>
          <p:cNvSpPr/>
          <p:nvPr/>
        </p:nvSpPr>
        <p:spPr>
          <a:xfrm rot="662850">
            <a:off x="7079189" y="5387894"/>
            <a:ext cx="505327" cy="43313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5288706" y="9918103"/>
            <a:ext cx="204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投票用紙は裏面です</a:t>
            </a:r>
            <a:endParaRPr lang="en-US" altLang="ja-JP" sz="14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64668" y="9858646"/>
            <a:ext cx="409021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上記の提案コンセプト等は事務局で要約したものです。</a:t>
            </a:r>
            <a:endParaRPr lang="en-US" altLang="ja-JP" sz="1050" dirty="0" smtClean="0">
              <a:solidFill>
                <a:schemeClr val="bg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原文はホームページをご覧ください。</a:t>
            </a:r>
            <a:endParaRPr lang="en-US" altLang="ja-JP" sz="1050" dirty="0" smtClean="0">
              <a:solidFill>
                <a:schemeClr val="bg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4018512" y="4672898"/>
            <a:ext cx="31641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詳細は府ホームページをご覧ください！</a:t>
            </a:r>
            <a:endParaRPr lang="en-US" altLang="ja-JP" sz="10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（以下</a:t>
            </a:r>
            <a:r>
              <a:rPr lang="en-US" altLang="ja-JP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または右の二次元コード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  <a:r>
              <a:rPr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de-DE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919527" y="5108629"/>
            <a:ext cx="388169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https://www.pref.osaka.lg.jp/danjo/community-space/cs-name.html</a:t>
            </a:r>
            <a:endParaRPr lang="de-DE" altLang="ja-JP" sz="10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224" y="4320851"/>
            <a:ext cx="720847" cy="720847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44378" y="137378"/>
            <a:ext cx="7235728" cy="4837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4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■投票資格</a:t>
            </a:r>
            <a:endParaRPr lang="en-US" altLang="ja-JP" sz="14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どなたでも　</a:t>
            </a:r>
            <a:r>
              <a:rPr lang="en-US" altLang="ja-JP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投票</a:t>
            </a: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はひとり１回です。</a:t>
            </a:r>
            <a:endParaRPr lang="en-US" altLang="ja-JP" sz="12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600"/>
              </a:lnSpc>
            </a:pPr>
            <a:endParaRPr lang="en-US" altLang="ja-JP" sz="12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■投票方法</a:t>
            </a:r>
            <a:endParaRPr lang="en-US" altLang="ja-JP" sz="14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①大阪府行政オンラインシステムからの投票（下記</a:t>
            </a:r>
            <a:r>
              <a:rPr lang="en-US" altLang="ja-JP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または右の二次元コードから）</a:t>
            </a:r>
            <a:endParaRPr lang="en-US" altLang="ja-JP" sz="12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sz="12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sz="12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②投票</a:t>
            </a: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用紙（コピー可）に必要事項を記入の上、ドーンセンター２階に設置する投票箱への投函、郵送、</a:t>
            </a:r>
            <a:r>
              <a:rPr lang="en-US" altLang="ja-JP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　</a:t>
            </a:r>
            <a:r>
              <a:rPr lang="en-US" altLang="ja-JP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のいずれかの方法での</a:t>
            </a: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投票</a:t>
            </a:r>
            <a:r>
              <a:rPr lang="en-US" altLang="ja-JP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＜郵送先＞〒</a:t>
            </a:r>
            <a:r>
              <a:rPr lang="en-US" altLang="ja-JP" sz="105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540-0008 </a:t>
            </a:r>
            <a:r>
              <a:rPr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大阪市中央区大手前</a:t>
            </a:r>
            <a:r>
              <a:rPr lang="en-US" altLang="ja-JP" sz="105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1-3-49 </a:t>
            </a:r>
          </a:p>
          <a:p>
            <a:pPr>
              <a:lnSpc>
                <a:spcPts val="1800"/>
              </a:lnSpc>
            </a:pPr>
            <a:r>
              <a:rPr lang="en-US" altLang="ja-JP" sz="105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05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           </a:t>
            </a:r>
            <a:r>
              <a:rPr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大阪府立男女共同参画・青少年センター（ドーンセンター）３階　大阪府府民文化部男女参画・府民協働課</a:t>
            </a:r>
            <a:r>
              <a:rPr lang="en-US" altLang="ja-JP" sz="105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05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 ＜</a:t>
            </a:r>
            <a:r>
              <a:rPr lang="en-US" altLang="ja-JP" sz="105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＞</a:t>
            </a:r>
            <a:r>
              <a:rPr lang="ja-JP" altLang="en-US" sz="105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大阪府府民文化部男女参画・府民</a:t>
            </a:r>
            <a:r>
              <a:rPr lang="ja-JP" altLang="en-US" sz="105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協働課</a:t>
            </a:r>
            <a:r>
              <a:rPr lang="en-US" altLang="ja-JP" sz="105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FAX:06-6210-9322</a:t>
            </a:r>
            <a:endParaRPr lang="en-US" altLang="ja-JP" sz="105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③ドーンセンター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１階の総合案内に設置する投票パネルでの投票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（令和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日・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日の「ドーン 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de 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キラリ フェスティバル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2023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」開催期間のみ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pPr>
              <a:lnSpc>
                <a:spcPts val="600"/>
              </a:lnSpc>
            </a:pPr>
            <a:endParaRPr lang="en-US" altLang="ja-JP" sz="1200" dirty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■選定</a:t>
            </a:r>
            <a:endParaRPr lang="en-US" altLang="ja-JP" sz="14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今回の</a:t>
            </a: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投票結果を参考に、愛称を決定します</a:t>
            </a: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200" dirty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4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lang="ja-JP" altLang="en-US" sz="14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</a:t>
            </a:r>
            <a:endParaRPr lang="en-US" altLang="ja-JP" sz="1400" dirty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・必要事項が明記されていない投票は無効となります。</a:t>
            </a:r>
            <a:endParaRPr lang="en-US" altLang="ja-JP" sz="1200" dirty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・個人情報は愛称投票に関する業務にのみ使用します。</a:t>
            </a:r>
            <a:endParaRPr lang="en-US" altLang="ja-JP" sz="1200" dirty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・得票の状況等のお問合せには応じられません</a:t>
            </a: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200" dirty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740499" y="5660979"/>
            <a:ext cx="4194218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お問合せ</a:t>
            </a:r>
            <a:endParaRPr lang="en-US" altLang="ja-JP" sz="12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大阪府府民文化部男女参画・府民</a:t>
            </a:r>
            <a:r>
              <a:rPr lang="ja-JP" altLang="en-US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協働課</a:t>
            </a:r>
            <a:endParaRPr lang="en-US" altLang="ja-JP" sz="11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男女</a:t>
            </a:r>
            <a:r>
              <a:rPr lang="ja-JP" altLang="en-US" sz="11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共同参画グループ</a:t>
            </a:r>
          </a:p>
          <a:p>
            <a:r>
              <a:rPr lang="ja-JP" altLang="en-US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「</a:t>
            </a:r>
            <a:r>
              <a:rPr lang="ja-JP" altLang="en-US" sz="11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女性のためのコミュニティスペース」愛称募集事務局</a:t>
            </a:r>
          </a:p>
          <a:p>
            <a:r>
              <a:rPr lang="ja-JP" altLang="en-US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電話</a:t>
            </a:r>
            <a:r>
              <a:rPr lang="en-US" altLang="ja-JP" sz="11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lang="en-US" altLang="ja-JP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06-6210-9321  FAX:06-6210-9322</a:t>
            </a:r>
            <a:r>
              <a:rPr lang="ja-JP" altLang="en-US" sz="11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  <a:p>
            <a:r>
              <a:rPr lang="ja-JP" altLang="en-US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メール</a:t>
            </a:r>
            <a:r>
              <a:rPr lang="ja-JP" altLang="en-US" sz="11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1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danjo-fumin@sbox.pref.osaka.lg.jp</a:t>
            </a:r>
          </a:p>
          <a:p>
            <a:endParaRPr lang="en-US" altLang="ja-JP" sz="11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79" y="5016604"/>
            <a:ext cx="2602306" cy="2015547"/>
          </a:xfrm>
          <a:prstGeom prst="rect">
            <a:avLst/>
          </a:prstGeom>
        </p:spPr>
      </p:pic>
      <p:cxnSp>
        <p:nvCxnSpPr>
          <p:cNvPr id="13" name="直線コネクタ 12"/>
          <p:cNvCxnSpPr/>
          <p:nvPr/>
        </p:nvCxnSpPr>
        <p:spPr>
          <a:xfrm flipV="1">
            <a:off x="144379" y="7132177"/>
            <a:ext cx="7292608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144379" y="7318063"/>
            <a:ext cx="29313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愛称投票用紙＞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340342"/>
              </p:ext>
            </p:extLst>
          </p:nvPr>
        </p:nvGraphicFramePr>
        <p:xfrm>
          <a:off x="448302" y="8025063"/>
          <a:ext cx="3479190" cy="2683043"/>
        </p:xfrm>
        <a:graphic>
          <a:graphicData uri="http://schemas.openxmlformats.org/drawingml/2006/table">
            <a:tbl>
              <a:tblPr firstRow="1" firstCol="1" bandRow="1"/>
              <a:tblGrid>
                <a:gridCol w="1001206">
                  <a:extLst>
                    <a:ext uri="{9D8B030D-6E8A-4147-A177-3AD203B41FA5}">
                      <a16:colId xmlns:a16="http://schemas.microsoft.com/office/drawing/2014/main" val="1527592568"/>
                    </a:ext>
                  </a:extLst>
                </a:gridCol>
                <a:gridCol w="2477984">
                  <a:extLst>
                    <a:ext uri="{9D8B030D-6E8A-4147-A177-3AD203B41FA5}">
                      <a16:colId xmlns:a16="http://schemas.microsoft.com/office/drawing/2014/main" val="3895208936"/>
                    </a:ext>
                  </a:extLst>
                </a:gridCol>
              </a:tblGrid>
              <a:tr h="3219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あるば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39023138"/>
                  </a:ext>
                </a:extLst>
              </a:tr>
              <a:tr h="3511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えみてらす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94994849"/>
                  </a:ext>
                </a:extLst>
              </a:tr>
              <a:tr h="3159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err="1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えみぱれっ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と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9414474"/>
                  </a:ext>
                </a:extLst>
              </a:tr>
              <a:tr h="3451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えみりえ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9631565"/>
                  </a:ext>
                </a:extLst>
              </a:tr>
              <a:tr h="361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コミュレル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4370188"/>
                  </a:ext>
                </a:extLst>
              </a:tr>
              <a:tr h="3648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フェミリエ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3715545"/>
                  </a:ext>
                </a:extLst>
              </a:tr>
              <a:tr h="3425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ほこすぺ</a:t>
                      </a: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9825926"/>
                  </a:ext>
                </a:extLst>
              </a:tr>
              <a:tr h="2801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&amp;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アンドアン</a:t>
                      </a: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6437550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289542" y="7704002"/>
            <a:ext cx="71743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一つ選んで〇をつけて</a:t>
            </a: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ください　</a:t>
            </a: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（２つ以上選択された場合は無効となります）</a:t>
            </a:r>
            <a:endParaRPr lang="en-US" altLang="ja-JP" sz="11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061433" y="8870217"/>
            <a:ext cx="99928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氏名</a:t>
            </a:r>
            <a:endParaRPr lang="en-US" altLang="ja-JP" sz="14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>
            <a:off x="4298147" y="9706593"/>
            <a:ext cx="3165777" cy="181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4753943" y="8854134"/>
            <a:ext cx="2714560" cy="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4034668" y="8562513"/>
            <a:ext cx="9992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ふりがな</a:t>
            </a:r>
            <a:endParaRPr lang="en-US" altLang="ja-JP" sz="11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085716" y="10060743"/>
            <a:ext cx="350378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投票はひとり１回です。複数回の投票はすべて無効</a:t>
            </a:r>
            <a:r>
              <a:rPr lang="en-US" altLang="ja-JP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</a:t>
            </a:r>
            <a:r>
              <a:rPr lang="ja-JP" altLang="en-US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となります。また、氏名がない場合も無効で</a:t>
            </a:r>
            <a:r>
              <a:rPr lang="ja-JP" altLang="en-US" sz="11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</a:t>
            </a:r>
            <a:r>
              <a:rPr lang="ja-JP" altLang="en-US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05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448302" y="1107679"/>
            <a:ext cx="555316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https://lgpos.task-asp.net/cu/270008/ea/residents</a:t>
            </a:r>
            <a:r>
              <a:rPr lang="en-US" altLang="ja-JP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br>
              <a:rPr lang="en-US" altLang="ja-JP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en-US" altLang="ja-JP" sz="11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procedures/apply/c21478c4-fd34-456a-aaf3-14da46073022/start</a:t>
            </a:r>
            <a:endParaRPr lang="en-US" altLang="ja-JP" sz="105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467" y="761140"/>
            <a:ext cx="834003" cy="834003"/>
          </a:xfrm>
          <a:prstGeom prst="rect">
            <a:avLst/>
          </a:prstGeom>
        </p:spPr>
      </p:pic>
      <p:sp>
        <p:nvSpPr>
          <p:cNvPr id="33" name="星 5 32"/>
          <p:cNvSpPr/>
          <p:nvPr/>
        </p:nvSpPr>
        <p:spPr>
          <a:xfrm rot="662850">
            <a:off x="6863994" y="241054"/>
            <a:ext cx="505327" cy="43313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フローチャート: 代替処理 33"/>
          <p:cNvSpPr/>
          <p:nvPr/>
        </p:nvSpPr>
        <p:spPr>
          <a:xfrm>
            <a:off x="3643572" y="5579279"/>
            <a:ext cx="3820352" cy="1279679"/>
          </a:xfrm>
          <a:prstGeom prst="flowChartAlternateProcess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5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848</Words>
  <Application>Microsoft Office PowerPoint</Application>
  <PresentationFormat>ユーザー設定</PresentationFormat>
  <Paragraphs>84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ＭＳ Ｐゴシック</vt:lpstr>
      <vt:lpstr>Arial</vt:lpstr>
      <vt:lpstr>Calibri</vt:lpstr>
      <vt:lpstr>Calibri Light</vt:lpstr>
      <vt:lpstr>Times New Roman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2014-07-29T12:29:22Z</dcterms:created>
  <dcterms:modified xsi:type="dcterms:W3CDTF">2023-09-04T05:14:22Z</dcterms:modified>
</cp:coreProperties>
</file>