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
  </p:notesMasterIdLst>
  <p:sldIdLst>
    <p:sldId id="272" r:id="rId2"/>
  </p:sldIdLst>
  <p:sldSz cx="14760575" cy="104759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50" autoAdjust="0"/>
    <p:restoredTop sz="94434" autoAdjust="0"/>
  </p:normalViewPr>
  <p:slideViewPr>
    <p:cSldViewPr snapToGrid="0">
      <p:cViewPr>
        <p:scale>
          <a:sx n="66" d="100"/>
          <a:sy n="66" d="100"/>
        </p:scale>
        <p:origin x="-12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F18CA7C-B028-492E-8635-3C7040DE779F}" type="datetimeFigureOut">
              <a:rPr kumimoji="1" lang="ja-JP" altLang="en-US" smtClean="0"/>
              <a:t>2022/1/28</a:t>
            </a:fld>
            <a:endParaRPr kumimoji="1" lang="ja-JP" altLang="en-US"/>
          </a:p>
        </p:txBody>
      </p:sp>
      <p:sp>
        <p:nvSpPr>
          <p:cNvPr id="4" name="スライド イメージ プレースホルダー 3"/>
          <p:cNvSpPr>
            <a:spLocks noGrp="1" noRot="1" noChangeAspect="1"/>
          </p:cNvSpPr>
          <p:nvPr>
            <p:ph type="sldImg" idx="2"/>
          </p:nvPr>
        </p:nvSpPr>
        <p:spPr>
          <a:xfrm>
            <a:off x="1039813" y="1241425"/>
            <a:ext cx="4718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2F8EF6F-C9BD-485A-814F-4E2A24C7239F}" type="slidenum">
              <a:rPr kumimoji="1" lang="ja-JP" altLang="en-US" smtClean="0"/>
              <a:t>‹#›</a:t>
            </a:fld>
            <a:endParaRPr kumimoji="1" lang="ja-JP" altLang="en-US"/>
          </a:p>
        </p:txBody>
      </p:sp>
    </p:spTree>
    <p:extLst>
      <p:ext uri="{BB962C8B-B14F-4D97-AF65-F5344CB8AC3E}">
        <p14:creationId xmlns:p14="http://schemas.microsoft.com/office/powerpoint/2010/main" val="2217988401"/>
      </p:ext>
    </p:extLst>
  </p:cSld>
  <p:clrMap bg1="lt1" tx1="dk1" bg2="lt2" tx2="dk2" accent1="accent1" accent2="accent2" accent3="accent3" accent4="accent4" accent5="accent5" accent6="accent6" hlink="hlink" folHlink="folHlink"/>
  <p:notesStyle>
    <a:lvl1pPr marL="0" algn="l" defTabSz="1209536" rtl="0" eaLnBrk="1" latinLnBrk="0" hangingPunct="1">
      <a:defRPr kumimoji="1" sz="1587" kern="1200">
        <a:solidFill>
          <a:schemeClr val="tx1"/>
        </a:solidFill>
        <a:latin typeface="+mn-lt"/>
        <a:ea typeface="+mn-ea"/>
        <a:cs typeface="+mn-cs"/>
      </a:defRPr>
    </a:lvl1pPr>
    <a:lvl2pPr marL="604768" algn="l" defTabSz="1209536" rtl="0" eaLnBrk="1" latinLnBrk="0" hangingPunct="1">
      <a:defRPr kumimoji="1" sz="1587" kern="1200">
        <a:solidFill>
          <a:schemeClr val="tx1"/>
        </a:solidFill>
        <a:latin typeface="+mn-lt"/>
        <a:ea typeface="+mn-ea"/>
        <a:cs typeface="+mn-cs"/>
      </a:defRPr>
    </a:lvl2pPr>
    <a:lvl3pPr marL="1209536" algn="l" defTabSz="1209536" rtl="0" eaLnBrk="1" latinLnBrk="0" hangingPunct="1">
      <a:defRPr kumimoji="1" sz="1587" kern="1200">
        <a:solidFill>
          <a:schemeClr val="tx1"/>
        </a:solidFill>
        <a:latin typeface="+mn-lt"/>
        <a:ea typeface="+mn-ea"/>
        <a:cs typeface="+mn-cs"/>
      </a:defRPr>
    </a:lvl3pPr>
    <a:lvl4pPr marL="1814305" algn="l" defTabSz="1209536" rtl="0" eaLnBrk="1" latinLnBrk="0" hangingPunct="1">
      <a:defRPr kumimoji="1" sz="1587" kern="1200">
        <a:solidFill>
          <a:schemeClr val="tx1"/>
        </a:solidFill>
        <a:latin typeface="+mn-lt"/>
        <a:ea typeface="+mn-ea"/>
        <a:cs typeface="+mn-cs"/>
      </a:defRPr>
    </a:lvl4pPr>
    <a:lvl5pPr marL="2419072" algn="l" defTabSz="1209536" rtl="0" eaLnBrk="1" latinLnBrk="0" hangingPunct="1">
      <a:defRPr kumimoji="1" sz="1587" kern="1200">
        <a:solidFill>
          <a:schemeClr val="tx1"/>
        </a:solidFill>
        <a:latin typeface="+mn-lt"/>
        <a:ea typeface="+mn-ea"/>
        <a:cs typeface="+mn-cs"/>
      </a:defRPr>
    </a:lvl5pPr>
    <a:lvl6pPr marL="3023840" algn="l" defTabSz="1209536" rtl="0" eaLnBrk="1" latinLnBrk="0" hangingPunct="1">
      <a:defRPr kumimoji="1" sz="1587" kern="1200">
        <a:solidFill>
          <a:schemeClr val="tx1"/>
        </a:solidFill>
        <a:latin typeface="+mn-lt"/>
        <a:ea typeface="+mn-ea"/>
        <a:cs typeface="+mn-cs"/>
      </a:defRPr>
    </a:lvl6pPr>
    <a:lvl7pPr marL="3628608" algn="l" defTabSz="1209536" rtl="0" eaLnBrk="1" latinLnBrk="0" hangingPunct="1">
      <a:defRPr kumimoji="1" sz="1587" kern="1200">
        <a:solidFill>
          <a:schemeClr val="tx1"/>
        </a:solidFill>
        <a:latin typeface="+mn-lt"/>
        <a:ea typeface="+mn-ea"/>
        <a:cs typeface="+mn-cs"/>
      </a:defRPr>
    </a:lvl7pPr>
    <a:lvl8pPr marL="4233376" algn="l" defTabSz="1209536" rtl="0" eaLnBrk="1" latinLnBrk="0" hangingPunct="1">
      <a:defRPr kumimoji="1" sz="1587" kern="1200">
        <a:solidFill>
          <a:schemeClr val="tx1"/>
        </a:solidFill>
        <a:latin typeface="+mn-lt"/>
        <a:ea typeface="+mn-ea"/>
        <a:cs typeface="+mn-cs"/>
      </a:defRPr>
    </a:lvl8pPr>
    <a:lvl9pPr marL="4838145" algn="l" defTabSz="1209536" rtl="0" eaLnBrk="1" latinLnBrk="0" hangingPunct="1">
      <a:defRPr kumimoji="1" sz="158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2F8EF6F-C9BD-485A-814F-4E2A24C7239F}" type="slidenum">
              <a:rPr kumimoji="1" lang="ja-JP" altLang="en-US" smtClean="0"/>
              <a:t>1</a:t>
            </a:fld>
            <a:endParaRPr kumimoji="1" lang="ja-JP" altLang="en-US"/>
          </a:p>
        </p:txBody>
      </p:sp>
    </p:spTree>
    <p:extLst>
      <p:ext uri="{BB962C8B-B14F-4D97-AF65-F5344CB8AC3E}">
        <p14:creationId xmlns:p14="http://schemas.microsoft.com/office/powerpoint/2010/main" val="3034091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07043" y="1714461"/>
            <a:ext cx="12546489" cy="3647170"/>
          </a:xfrm>
        </p:spPr>
        <p:txBody>
          <a:bodyPr anchor="b"/>
          <a:lstStyle>
            <a:lvl1pPr algn="ctr">
              <a:defRPr sz="9165"/>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845072" y="5502280"/>
            <a:ext cx="11070431" cy="2529253"/>
          </a:xfrm>
        </p:spPr>
        <p:txBody>
          <a:bodyPr/>
          <a:lstStyle>
            <a:lvl1pPr marL="0" indent="0" algn="ctr">
              <a:buNone/>
              <a:defRPr sz="3666"/>
            </a:lvl1pPr>
            <a:lvl2pPr marL="698373" indent="0" algn="ctr">
              <a:buNone/>
              <a:defRPr sz="3055"/>
            </a:lvl2pPr>
            <a:lvl3pPr marL="1396746" indent="0" algn="ctr">
              <a:buNone/>
              <a:defRPr sz="2750"/>
            </a:lvl3pPr>
            <a:lvl4pPr marL="2095119" indent="0" algn="ctr">
              <a:buNone/>
              <a:defRPr sz="2444"/>
            </a:lvl4pPr>
            <a:lvl5pPr marL="2793492" indent="0" algn="ctr">
              <a:buNone/>
              <a:defRPr sz="2444"/>
            </a:lvl5pPr>
            <a:lvl6pPr marL="3491865" indent="0" algn="ctr">
              <a:buNone/>
              <a:defRPr sz="2444"/>
            </a:lvl6pPr>
            <a:lvl7pPr marL="4190238" indent="0" algn="ctr">
              <a:buNone/>
              <a:defRPr sz="2444"/>
            </a:lvl7pPr>
            <a:lvl8pPr marL="4888611" indent="0" algn="ctr">
              <a:buNone/>
              <a:defRPr sz="2444"/>
            </a:lvl8pPr>
            <a:lvl9pPr marL="5586984" indent="0" algn="ctr">
              <a:buNone/>
              <a:defRPr sz="2444"/>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3FF43C7-895D-4CF2-9D0B-E861E50B2C25}"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066902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3FF43C7-895D-4CF2-9D0B-E861E50B2C25}"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471773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563037" y="557745"/>
            <a:ext cx="3182749" cy="8877852"/>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014790" y="557745"/>
            <a:ext cx="9363740" cy="887785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3FF43C7-895D-4CF2-9D0B-E861E50B2C25}"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890153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3FF43C7-895D-4CF2-9D0B-E861E50B2C25}"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1362902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07103" y="2611706"/>
            <a:ext cx="12730996" cy="4357688"/>
          </a:xfrm>
        </p:spPr>
        <p:txBody>
          <a:bodyPr anchor="b"/>
          <a:lstStyle>
            <a:lvl1pPr>
              <a:defRPr sz="9165"/>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07103" y="7010620"/>
            <a:ext cx="12730996" cy="2291605"/>
          </a:xfrm>
        </p:spPr>
        <p:txBody>
          <a:bodyPr/>
          <a:lstStyle>
            <a:lvl1pPr marL="0" indent="0">
              <a:buNone/>
              <a:defRPr sz="3666">
                <a:solidFill>
                  <a:schemeClr val="tx1"/>
                </a:solidFill>
              </a:defRPr>
            </a:lvl1pPr>
            <a:lvl2pPr marL="698373" indent="0">
              <a:buNone/>
              <a:defRPr sz="3055">
                <a:solidFill>
                  <a:schemeClr val="tx1">
                    <a:tint val="75000"/>
                  </a:schemeClr>
                </a:solidFill>
              </a:defRPr>
            </a:lvl2pPr>
            <a:lvl3pPr marL="1396746" indent="0">
              <a:buNone/>
              <a:defRPr sz="2750">
                <a:solidFill>
                  <a:schemeClr val="tx1">
                    <a:tint val="75000"/>
                  </a:schemeClr>
                </a:solidFill>
              </a:defRPr>
            </a:lvl3pPr>
            <a:lvl4pPr marL="2095119" indent="0">
              <a:buNone/>
              <a:defRPr sz="2444">
                <a:solidFill>
                  <a:schemeClr val="tx1">
                    <a:tint val="75000"/>
                  </a:schemeClr>
                </a:solidFill>
              </a:defRPr>
            </a:lvl4pPr>
            <a:lvl5pPr marL="2793492" indent="0">
              <a:buNone/>
              <a:defRPr sz="2444">
                <a:solidFill>
                  <a:schemeClr val="tx1">
                    <a:tint val="75000"/>
                  </a:schemeClr>
                </a:solidFill>
              </a:defRPr>
            </a:lvl5pPr>
            <a:lvl6pPr marL="3491865" indent="0">
              <a:buNone/>
              <a:defRPr sz="2444">
                <a:solidFill>
                  <a:schemeClr val="tx1">
                    <a:tint val="75000"/>
                  </a:schemeClr>
                </a:solidFill>
              </a:defRPr>
            </a:lvl6pPr>
            <a:lvl7pPr marL="4190238" indent="0">
              <a:buNone/>
              <a:defRPr sz="2444">
                <a:solidFill>
                  <a:schemeClr val="tx1">
                    <a:tint val="75000"/>
                  </a:schemeClr>
                </a:solidFill>
              </a:defRPr>
            </a:lvl7pPr>
            <a:lvl8pPr marL="4888611" indent="0">
              <a:buNone/>
              <a:defRPr sz="2444">
                <a:solidFill>
                  <a:schemeClr val="tx1">
                    <a:tint val="75000"/>
                  </a:schemeClr>
                </a:solidFill>
              </a:defRPr>
            </a:lvl8pPr>
            <a:lvl9pPr marL="5586984" indent="0">
              <a:buNone/>
              <a:defRPr sz="244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3FF43C7-895D-4CF2-9D0B-E861E50B2C25}"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748437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014790" y="2788727"/>
            <a:ext cx="6273244" cy="664687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7472541" y="2788727"/>
            <a:ext cx="6273244" cy="664687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3FF43C7-895D-4CF2-9D0B-E861E50B2C25}" type="datetimeFigureOut">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2076613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16712" y="557748"/>
            <a:ext cx="12730996" cy="2024859"/>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16714" y="2568054"/>
            <a:ext cx="6244414" cy="1258564"/>
          </a:xfrm>
        </p:spPr>
        <p:txBody>
          <a:bodyPr anchor="b"/>
          <a:lstStyle>
            <a:lvl1pPr marL="0" indent="0">
              <a:buNone/>
              <a:defRPr sz="3666" b="1"/>
            </a:lvl1pPr>
            <a:lvl2pPr marL="698373" indent="0">
              <a:buNone/>
              <a:defRPr sz="3055" b="1"/>
            </a:lvl2pPr>
            <a:lvl3pPr marL="1396746" indent="0">
              <a:buNone/>
              <a:defRPr sz="2750" b="1"/>
            </a:lvl3pPr>
            <a:lvl4pPr marL="2095119" indent="0">
              <a:buNone/>
              <a:defRPr sz="2444" b="1"/>
            </a:lvl4pPr>
            <a:lvl5pPr marL="2793492" indent="0">
              <a:buNone/>
              <a:defRPr sz="2444" b="1"/>
            </a:lvl5pPr>
            <a:lvl6pPr marL="3491865" indent="0">
              <a:buNone/>
              <a:defRPr sz="2444" b="1"/>
            </a:lvl6pPr>
            <a:lvl7pPr marL="4190238" indent="0">
              <a:buNone/>
              <a:defRPr sz="2444" b="1"/>
            </a:lvl7pPr>
            <a:lvl8pPr marL="4888611" indent="0">
              <a:buNone/>
              <a:defRPr sz="2444" b="1"/>
            </a:lvl8pPr>
            <a:lvl9pPr marL="5586984" indent="0">
              <a:buNone/>
              <a:defRPr sz="2444" b="1"/>
            </a:lvl9pPr>
          </a:lstStyle>
          <a:p>
            <a:pPr lvl="0"/>
            <a:r>
              <a:rPr lang="ja-JP" altLang="en-US" smtClean="0"/>
              <a:t>マスター テキストの書式設定</a:t>
            </a:r>
          </a:p>
        </p:txBody>
      </p:sp>
      <p:sp>
        <p:nvSpPr>
          <p:cNvPr id="4" name="Content Placeholder 3"/>
          <p:cNvSpPr>
            <a:spLocks noGrp="1"/>
          </p:cNvSpPr>
          <p:nvPr>
            <p:ph sz="half" idx="2"/>
          </p:nvPr>
        </p:nvSpPr>
        <p:spPr>
          <a:xfrm>
            <a:off x="1016714" y="3826618"/>
            <a:ext cx="6244414" cy="562837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7472542" y="2568054"/>
            <a:ext cx="6275167" cy="1258564"/>
          </a:xfrm>
        </p:spPr>
        <p:txBody>
          <a:bodyPr anchor="b"/>
          <a:lstStyle>
            <a:lvl1pPr marL="0" indent="0">
              <a:buNone/>
              <a:defRPr sz="3666" b="1"/>
            </a:lvl1pPr>
            <a:lvl2pPr marL="698373" indent="0">
              <a:buNone/>
              <a:defRPr sz="3055" b="1"/>
            </a:lvl2pPr>
            <a:lvl3pPr marL="1396746" indent="0">
              <a:buNone/>
              <a:defRPr sz="2750" b="1"/>
            </a:lvl3pPr>
            <a:lvl4pPr marL="2095119" indent="0">
              <a:buNone/>
              <a:defRPr sz="2444" b="1"/>
            </a:lvl4pPr>
            <a:lvl5pPr marL="2793492" indent="0">
              <a:buNone/>
              <a:defRPr sz="2444" b="1"/>
            </a:lvl5pPr>
            <a:lvl6pPr marL="3491865" indent="0">
              <a:buNone/>
              <a:defRPr sz="2444" b="1"/>
            </a:lvl6pPr>
            <a:lvl7pPr marL="4190238" indent="0">
              <a:buNone/>
              <a:defRPr sz="2444" b="1"/>
            </a:lvl7pPr>
            <a:lvl8pPr marL="4888611" indent="0">
              <a:buNone/>
              <a:defRPr sz="2444" b="1"/>
            </a:lvl8pPr>
            <a:lvl9pPr marL="5586984" indent="0">
              <a:buNone/>
              <a:defRPr sz="2444" b="1"/>
            </a:lvl9pPr>
          </a:lstStyle>
          <a:p>
            <a:pPr lvl="0"/>
            <a:r>
              <a:rPr lang="ja-JP" altLang="en-US" smtClean="0"/>
              <a:t>マスター テキストの書式設定</a:t>
            </a:r>
          </a:p>
        </p:txBody>
      </p:sp>
      <p:sp>
        <p:nvSpPr>
          <p:cNvPr id="6" name="Content Placeholder 5"/>
          <p:cNvSpPr>
            <a:spLocks noGrp="1"/>
          </p:cNvSpPr>
          <p:nvPr>
            <p:ph sz="quarter" idx="4"/>
          </p:nvPr>
        </p:nvSpPr>
        <p:spPr>
          <a:xfrm>
            <a:off x="7472542" y="3826618"/>
            <a:ext cx="6275167" cy="562837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3FF43C7-895D-4CF2-9D0B-E861E50B2C25}" type="datetimeFigureOut">
              <a:rPr kumimoji="1" lang="ja-JP" altLang="en-US" smtClean="0"/>
              <a:t>2022/1/28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860211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3FF43C7-895D-4CF2-9D0B-E861E50B2C25}" type="datetimeFigureOut">
              <a:rPr kumimoji="1" lang="ja-JP" altLang="en-US" smtClean="0"/>
              <a:t>2022/1/28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2554014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FF43C7-895D-4CF2-9D0B-E861E50B2C25}" type="datetimeFigureOut">
              <a:rPr kumimoji="1" lang="ja-JP" altLang="en-US" smtClean="0"/>
              <a:t>2022/1/28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245052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16712" y="698394"/>
            <a:ext cx="4760670" cy="2444380"/>
          </a:xfrm>
        </p:spPr>
        <p:txBody>
          <a:bodyPr anchor="b"/>
          <a:lstStyle>
            <a:lvl1pPr>
              <a:defRPr sz="4888"/>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275167" y="1508340"/>
            <a:ext cx="7472541" cy="7444688"/>
          </a:xfrm>
        </p:spPr>
        <p:txBody>
          <a:bodyPr/>
          <a:lstStyle>
            <a:lvl1pPr>
              <a:defRPr sz="4888"/>
            </a:lvl1pPr>
            <a:lvl2pPr>
              <a:defRPr sz="4277"/>
            </a:lvl2pPr>
            <a:lvl3pPr>
              <a:defRPr sz="3666"/>
            </a:lvl3pPr>
            <a:lvl4pPr>
              <a:defRPr sz="3055"/>
            </a:lvl4pPr>
            <a:lvl5pPr>
              <a:defRPr sz="3055"/>
            </a:lvl5pPr>
            <a:lvl6pPr>
              <a:defRPr sz="3055"/>
            </a:lvl6pPr>
            <a:lvl7pPr>
              <a:defRPr sz="3055"/>
            </a:lvl7pPr>
            <a:lvl8pPr>
              <a:defRPr sz="3055"/>
            </a:lvl8pPr>
            <a:lvl9pPr>
              <a:defRPr sz="305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016712" y="3142774"/>
            <a:ext cx="4760670" cy="5822377"/>
          </a:xfrm>
        </p:spPr>
        <p:txBody>
          <a:bodyPr/>
          <a:lstStyle>
            <a:lvl1pPr marL="0" indent="0">
              <a:buNone/>
              <a:defRPr sz="2444"/>
            </a:lvl1pPr>
            <a:lvl2pPr marL="698373" indent="0">
              <a:buNone/>
              <a:defRPr sz="2139"/>
            </a:lvl2pPr>
            <a:lvl3pPr marL="1396746" indent="0">
              <a:buNone/>
              <a:defRPr sz="1833"/>
            </a:lvl3pPr>
            <a:lvl4pPr marL="2095119" indent="0">
              <a:buNone/>
              <a:defRPr sz="1528"/>
            </a:lvl4pPr>
            <a:lvl5pPr marL="2793492" indent="0">
              <a:buNone/>
              <a:defRPr sz="1528"/>
            </a:lvl5pPr>
            <a:lvl6pPr marL="3491865" indent="0">
              <a:buNone/>
              <a:defRPr sz="1528"/>
            </a:lvl6pPr>
            <a:lvl7pPr marL="4190238" indent="0">
              <a:buNone/>
              <a:defRPr sz="1528"/>
            </a:lvl7pPr>
            <a:lvl8pPr marL="4888611" indent="0">
              <a:buNone/>
              <a:defRPr sz="1528"/>
            </a:lvl8pPr>
            <a:lvl9pPr marL="5586984" indent="0">
              <a:buNone/>
              <a:defRPr sz="1528"/>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3FF43C7-895D-4CF2-9D0B-E861E50B2C25}" type="datetimeFigureOut">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2641988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16712" y="698394"/>
            <a:ext cx="4760670" cy="2444380"/>
          </a:xfrm>
        </p:spPr>
        <p:txBody>
          <a:bodyPr anchor="b"/>
          <a:lstStyle>
            <a:lvl1pPr>
              <a:defRPr sz="4888"/>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275167" y="1508340"/>
            <a:ext cx="7472541" cy="7444688"/>
          </a:xfrm>
        </p:spPr>
        <p:txBody>
          <a:bodyPr anchor="t"/>
          <a:lstStyle>
            <a:lvl1pPr marL="0" indent="0">
              <a:buNone/>
              <a:defRPr sz="4888"/>
            </a:lvl1pPr>
            <a:lvl2pPr marL="698373" indent="0">
              <a:buNone/>
              <a:defRPr sz="4277"/>
            </a:lvl2pPr>
            <a:lvl3pPr marL="1396746" indent="0">
              <a:buNone/>
              <a:defRPr sz="3666"/>
            </a:lvl3pPr>
            <a:lvl4pPr marL="2095119" indent="0">
              <a:buNone/>
              <a:defRPr sz="3055"/>
            </a:lvl4pPr>
            <a:lvl5pPr marL="2793492" indent="0">
              <a:buNone/>
              <a:defRPr sz="3055"/>
            </a:lvl5pPr>
            <a:lvl6pPr marL="3491865" indent="0">
              <a:buNone/>
              <a:defRPr sz="3055"/>
            </a:lvl6pPr>
            <a:lvl7pPr marL="4190238" indent="0">
              <a:buNone/>
              <a:defRPr sz="3055"/>
            </a:lvl7pPr>
            <a:lvl8pPr marL="4888611" indent="0">
              <a:buNone/>
              <a:defRPr sz="3055"/>
            </a:lvl8pPr>
            <a:lvl9pPr marL="5586984" indent="0">
              <a:buNone/>
              <a:defRPr sz="3055"/>
            </a:lvl9pPr>
          </a:lstStyle>
          <a:p>
            <a:r>
              <a:rPr lang="ja-JP" altLang="en-US" smtClean="0"/>
              <a:t>図を追加</a:t>
            </a:r>
            <a:endParaRPr lang="en-US" dirty="0"/>
          </a:p>
        </p:txBody>
      </p:sp>
      <p:sp>
        <p:nvSpPr>
          <p:cNvPr id="4" name="Text Placeholder 3"/>
          <p:cNvSpPr>
            <a:spLocks noGrp="1"/>
          </p:cNvSpPr>
          <p:nvPr>
            <p:ph type="body" sz="half" idx="2"/>
          </p:nvPr>
        </p:nvSpPr>
        <p:spPr>
          <a:xfrm>
            <a:off x="1016712" y="3142774"/>
            <a:ext cx="4760670" cy="5822377"/>
          </a:xfrm>
        </p:spPr>
        <p:txBody>
          <a:bodyPr/>
          <a:lstStyle>
            <a:lvl1pPr marL="0" indent="0">
              <a:buNone/>
              <a:defRPr sz="2444"/>
            </a:lvl1pPr>
            <a:lvl2pPr marL="698373" indent="0">
              <a:buNone/>
              <a:defRPr sz="2139"/>
            </a:lvl2pPr>
            <a:lvl3pPr marL="1396746" indent="0">
              <a:buNone/>
              <a:defRPr sz="1833"/>
            </a:lvl3pPr>
            <a:lvl4pPr marL="2095119" indent="0">
              <a:buNone/>
              <a:defRPr sz="1528"/>
            </a:lvl4pPr>
            <a:lvl5pPr marL="2793492" indent="0">
              <a:buNone/>
              <a:defRPr sz="1528"/>
            </a:lvl5pPr>
            <a:lvl6pPr marL="3491865" indent="0">
              <a:buNone/>
              <a:defRPr sz="1528"/>
            </a:lvl6pPr>
            <a:lvl7pPr marL="4190238" indent="0">
              <a:buNone/>
              <a:defRPr sz="1528"/>
            </a:lvl7pPr>
            <a:lvl8pPr marL="4888611" indent="0">
              <a:buNone/>
              <a:defRPr sz="1528"/>
            </a:lvl8pPr>
            <a:lvl9pPr marL="5586984" indent="0">
              <a:buNone/>
              <a:defRPr sz="1528"/>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3FF43C7-895D-4CF2-9D0B-E861E50B2C25}" type="datetimeFigureOut">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571905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14790" y="557748"/>
            <a:ext cx="12730996" cy="2024859"/>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14790" y="2788727"/>
            <a:ext cx="12730996" cy="6646871"/>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14790" y="9709622"/>
            <a:ext cx="3321129" cy="557745"/>
          </a:xfrm>
          <a:prstGeom prst="rect">
            <a:avLst/>
          </a:prstGeom>
        </p:spPr>
        <p:txBody>
          <a:bodyPr vert="horz" lIns="91440" tIns="45720" rIns="91440" bIns="45720" rtlCol="0" anchor="ctr"/>
          <a:lstStyle>
            <a:lvl1pPr algn="l">
              <a:defRPr sz="1833">
                <a:solidFill>
                  <a:schemeClr val="tx1">
                    <a:tint val="75000"/>
                  </a:schemeClr>
                </a:solidFill>
              </a:defRPr>
            </a:lvl1pPr>
          </a:lstStyle>
          <a:p>
            <a:fld id="{E3FF43C7-895D-4CF2-9D0B-E861E50B2C25}" type="datetimeFigureOut">
              <a:rPr kumimoji="1" lang="ja-JP" altLang="en-US" smtClean="0"/>
              <a:t>2022/1/28</a:t>
            </a:fld>
            <a:endParaRPr kumimoji="1" lang="ja-JP" altLang="en-US"/>
          </a:p>
        </p:txBody>
      </p:sp>
      <p:sp>
        <p:nvSpPr>
          <p:cNvPr id="5" name="Footer Placeholder 4"/>
          <p:cNvSpPr>
            <a:spLocks noGrp="1"/>
          </p:cNvSpPr>
          <p:nvPr>
            <p:ph type="ftr" sz="quarter" idx="3"/>
          </p:nvPr>
        </p:nvSpPr>
        <p:spPr>
          <a:xfrm>
            <a:off x="4889441" y="9709622"/>
            <a:ext cx="4981694" cy="557745"/>
          </a:xfrm>
          <a:prstGeom prst="rect">
            <a:avLst/>
          </a:prstGeom>
        </p:spPr>
        <p:txBody>
          <a:bodyPr vert="horz" lIns="91440" tIns="45720" rIns="91440" bIns="45720" rtlCol="0" anchor="ctr"/>
          <a:lstStyle>
            <a:lvl1pPr algn="ctr">
              <a:defRPr sz="183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424656" y="9709622"/>
            <a:ext cx="3321129" cy="557745"/>
          </a:xfrm>
          <a:prstGeom prst="rect">
            <a:avLst/>
          </a:prstGeom>
        </p:spPr>
        <p:txBody>
          <a:bodyPr vert="horz" lIns="91440" tIns="45720" rIns="91440" bIns="45720" rtlCol="0" anchor="ctr"/>
          <a:lstStyle>
            <a:lvl1pPr algn="r">
              <a:defRPr sz="1833">
                <a:solidFill>
                  <a:schemeClr val="tx1">
                    <a:tint val="75000"/>
                  </a:schemeClr>
                </a:solidFill>
              </a:defRPr>
            </a:lvl1p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127979782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1396746" rtl="0" eaLnBrk="1" latinLnBrk="0" hangingPunct="1">
        <a:lnSpc>
          <a:spcPct val="90000"/>
        </a:lnSpc>
        <a:spcBef>
          <a:spcPct val="0"/>
        </a:spcBef>
        <a:buNone/>
        <a:defRPr kumimoji="1" sz="6721" kern="1200">
          <a:solidFill>
            <a:schemeClr val="tx1"/>
          </a:solidFill>
          <a:latin typeface="+mj-lt"/>
          <a:ea typeface="+mj-ea"/>
          <a:cs typeface="+mj-cs"/>
        </a:defRPr>
      </a:lvl1pPr>
    </p:titleStyle>
    <p:bodyStyle>
      <a:lvl1pPr marL="349187" indent="-349187" algn="l" defTabSz="1396746" rtl="0" eaLnBrk="1" latinLnBrk="0" hangingPunct="1">
        <a:lnSpc>
          <a:spcPct val="90000"/>
        </a:lnSpc>
        <a:spcBef>
          <a:spcPts val="1528"/>
        </a:spcBef>
        <a:buFont typeface="Arial" panose="020B0604020202020204" pitchFamily="34" charset="0"/>
        <a:buChar char="•"/>
        <a:defRPr kumimoji="1" sz="4277" kern="1200">
          <a:solidFill>
            <a:schemeClr val="tx1"/>
          </a:solidFill>
          <a:latin typeface="+mn-lt"/>
          <a:ea typeface="+mn-ea"/>
          <a:cs typeface="+mn-cs"/>
        </a:defRPr>
      </a:lvl1pPr>
      <a:lvl2pPr marL="1047560" indent="-349187" algn="l" defTabSz="1396746" rtl="0" eaLnBrk="1" latinLnBrk="0" hangingPunct="1">
        <a:lnSpc>
          <a:spcPct val="90000"/>
        </a:lnSpc>
        <a:spcBef>
          <a:spcPts val="764"/>
        </a:spcBef>
        <a:buFont typeface="Arial" panose="020B0604020202020204" pitchFamily="34" charset="0"/>
        <a:buChar char="•"/>
        <a:defRPr kumimoji="1" sz="3666" kern="1200">
          <a:solidFill>
            <a:schemeClr val="tx1"/>
          </a:solidFill>
          <a:latin typeface="+mn-lt"/>
          <a:ea typeface="+mn-ea"/>
          <a:cs typeface="+mn-cs"/>
        </a:defRPr>
      </a:lvl2pPr>
      <a:lvl3pPr marL="1745933" indent="-349187" algn="l" defTabSz="1396746" rtl="0" eaLnBrk="1" latinLnBrk="0" hangingPunct="1">
        <a:lnSpc>
          <a:spcPct val="90000"/>
        </a:lnSpc>
        <a:spcBef>
          <a:spcPts val="764"/>
        </a:spcBef>
        <a:buFont typeface="Arial" panose="020B0604020202020204" pitchFamily="34" charset="0"/>
        <a:buChar char="•"/>
        <a:defRPr kumimoji="1" sz="3055" kern="1200">
          <a:solidFill>
            <a:schemeClr val="tx1"/>
          </a:solidFill>
          <a:latin typeface="+mn-lt"/>
          <a:ea typeface="+mn-ea"/>
          <a:cs typeface="+mn-cs"/>
        </a:defRPr>
      </a:lvl3pPr>
      <a:lvl4pPr marL="2444306" indent="-349187" algn="l" defTabSz="1396746" rtl="0" eaLnBrk="1" latinLnBrk="0" hangingPunct="1">
        <a:lnSpc>
          <a:spcPct val="90000"/>
        </a:lnSpc>
        <a:spcBef>
          <a:spcPts val="764"/>
        </a:spcBef>
        <a:buFont typeface="Arial" panose="020B0604020202020204" pitchFamily="34" charset="0"/>
        <a:buChar char="•"/>
        <a:defRPr kumimoji="1" sz="2750" kern="1200">
          <a:solidFill>
            <a:schemeClr val="tx1"/>
          </a:solidFill>
          <a:latin typeface="+mn-lt"/>
          <a:ea typeface="+mn-ea"/>
          <a:cs typeface="+mn-cs"/>
        </a:defRPr>
      </a:lvl4pPr>
      <a:lvl5pPr marL="3142679" indent="-349187" algn="l" defTabSz="1396746" rtl="0" eaLnBrk="1" latinLnBrk="0" hangingPunct="1">
        <a:lnSpc>
          <a:spcPct val="90000"/>
        </a:lnSpc>
        <a:spcBef>
          <a:spcPts val="764"/>
        </a:spcBef>
        <a:buFont typeface="Arial" panose="020B0604020202020204" pitchFamily="34" charset="0"/>
        <a:buChar char="•"/>
        <a:defRPr kumimoji="1" sz="2750" kern="1200">
          <a:solidFill>
            <a:schemeClr val="tx1"/>
          </a:solidFill>
          <a:latin typeface="+mn-lt"/>
          <a:ea typeface="+mn-ea"/>
          <a:cs typeface="+mn-cs"/>
        </a:defRPr>
      </a:lvl5pPr>
      <a:lvl6pPr marL="3841052" indent="-349187" algn="l" defTabSz="1396746" rtl="0" eaLnBrk="1" latinLnBrk="0" hangingPunct="1">
        <a:lnSpc>
          <a:spcPct val="90000"/>
        </a:lnSpc>
        <a:spcBef>
          <a:spcPts val="764"/>
        </a:spcBef>
        <a:buFont typeface="Arial" panose="020B0604020202020204" pitchFamily="34" charset="0"/>
        <a:buChar char="•"/>
        <a:defRPr kumimoji="1" sz="2750" kern="1200">
          <a:solidFill>
            <a:schemeClr val="tx1"/>
          </a:solidFill>
          <a:latin typeface="+mn-lt"/>
          <a:ea typeface="+mn-ea"/>
          <a:cs typeface="+mn-cs"/>
        </a:defRPr>
      </a:lvl6pPr>
      <a:lvl7pPr marL="4539425" indent="-349187" algn="l" defTabSz="1396746" rtl="0" eaLnBrk="1" latinLnBrk="0" hangingPunct="1">
        <a:lnSpc>
          <a:spcPct val="90000"/>
        </a:lnSpc>
        <a:spcBef>
          <a:spcPts val="764"/>
        </a:spcBef>
        <a:buFont typeface="Arial" panose="020B0604020202020204" pitchFamily="34" charset="0"/>
        <a:buChar char="•"/>
        <a:defRPr kumimoji="1" sz="2750" kern="1200">
          <a:solidFill>
            <a:schemeClr val="tx1"/>
          </a:solidFill>
          <a:latin typeface="+mn-lt"/>
          <a:ea typeface="+mn-ea"/>
          <a:cs typeface="+mn-cs"/>
        </a:defRPr>
      </a:lvl7pPr>
      <a:lvl8pPr marL="5237798" indent="-349187" algn="l" defTabSz="1396746" rtl="0" eaLnBrk="1" latinLnBrk="0" hangingPunct="1">
        <a:lnSpc>
          <a:spcPct val="90000"/>
        </a:lnSpc>
        <a:spcBef>
          <a:spcPts val="764"/>
        </a:spcBef>
        <a:buFont typeface="Arial" panose="020B0604020202020204" pitchFamily="34" charset="0"/>
        <a:buChar char="•"/>
        <a:defRPr kumimoji="1" sz="2750" kern="1200">
          <a:solidFill>
            <a:schemeClr val="tx1"/>
          </a:solidFill>
          <a:latin typeface="+mn-lt"/>
          <a:ea typeface="+mn-ea"/>
          <a:cs typeface="+mn-cs"/>
        </a:defRPr>
      </a:lvl8pPr>
      <a:lvl9pPr marL="5936171" indent="-349187" algn="l" defTabSz="1396746" rtl="0" eaLnBrk="1" latinLnBrk="0" hangingPunct="1">
        <a:lnSpc>
          <a:spcPct val="90000"/>
        </a:lnSpc>
        <a:spcBef>
          <a:spcPts val="764"/>
        </a:spcBef>
        <a:buFont typeface="Arial" panose="020B0604020202020204" pitchFamily="34" charset="0"/>
        <a:buChar char="•"/>
        <a:defRPr kumimoji="1" sz="2750" kern="1200">
          <a:solidFill>
            <a:schemeClr val="tx1"/>
          </a:solidFill>
          <a:latin typeface="+mn-lt"/>
          <a:ea typeface="+mn-ea"/>
          <a:cs typeface="+mn-cs"/>
        </a:defRPr>
      </a:lvl9pPr>
    </p:bodyStyle>
    <p:otherStyle>
      <a:defPPr>
        <a:defRPr lang="en-US"/>
      </a:defPPr>
      <a:lvl1pPr marL="0" algn="l" defTabSz="1396746" rtl="0" eaLnBrk="1" latinLnBrk="0" hangingPunct="1">
        <a:defRPr kumimoji="1" sz="2750" kern="1200">
          <a:solidFill>
            <a:schemeClr val="tx1"/>
          </a:solidFill>
          <a:latin typeface="+mn-lt"/>
          <a:ea typeface="+mn-ea"/>
          <a:cs typeface="+mn-cs"/>
        </a:defRPr>
      </a:lvl1pPr>
      <a:lvl2pPr marL="698373" algn="l" defTabSz="1396746" rtl="0" eaLnBrk="1" latinLnBrk="0" hangingPunct="1">
        <a:defRPr kumimoji="1" sz="2750" kern="1200">
          <a:solidFill>
            <a:schemeClr val="tx1"/>
          </a:solidFill>
          <a:latin typeface="+mn-lt"/>
          <a:ea typeface="+mn-ea"/>
          <a:cs typeface="+mn-cs"/>
        </a:defRPr>
      </a:lvl2pPr>
      <a:lvl3pPr marL="1396746" algn="l" defTabSz="1396746" rtl="0" eaLnBrk="1" latinLnBrk="0" hangingPunct="1">
        <a:defRPr kumimoji="1" sz="2750" kern="1200">
          <a:solidFill>
            <a:schemeClr val="tx1"/>
          </a:solidFill>
          <a:latin typeface="+mn-lt"/>
          <a:ea typeface="+mn-ea"/>
          <a:cs typeface="+mn-cs"/>
        </a:defRPr>
      </a:lvl3pPr>
      <a:lvl4pPr marL="2095119" algn="l" defTabSz="1396746" rtl="0" eaLnBrk="1" latinLnBrk="0" hangingPunct="1">
        <a:defRPr kumimoji="1" sz="2750" kern="1200">
          <a:solidFill>
            <a:schemeClr val="tx1"/>
          </a:solidFill>
          <a:latin typeface="+mn-lt"/>
          <a:ea typeface="+mn-ea"/>
          <a:cs typeface="+mn-cs"/>
        </a:defRPr>
      </a:lvl4pPr>
      <a:lvl5pPr marL="2793492" algn="l" defTabSz="1396746" rtl="0" eaLnBrk="1" latinLnBrk="0" hangingPunct="1">
        <a:defRPr kumimoji="1" sz="2750" kern="1200">
          <a:solidFill>
            <a:schemeClr val="tx1"/>
          </a:solidFill>
          <a:latin typeface="+mn-lt"/>
          <a:ea typeface="+mn-ea"/>
          <a:cs typeface="+mn-cs"/>
        </a:defRPr>
      </a:lvl5pPr>
      <a:lvl6pPr marL="3491865" algn="l" defTabSz="1396746" rtl="0" eaLnBrk="1" latinLnBrk="0" hangingPunct="1">
        <a:defRPr kumimoji="1" sz="2750" kern="1200">
          <a:solidFill>
            <a:schemeClr val="tx1"/>
          </a:solidFill>
          <a:latin typeface="+mn-lt"/>
          <a:ea typeface="+mn-ea"/>
          <a:cs typeface="+mn-cs"/>
        </a:defRPr>
      </a:lvl6pPr>
      <a:lvl7pPr marL="4190238" algn="l" defTabSz="1396746" rtl="0" eaLnBrk="1" latinLnBrk="0" hangingPunct="1">
        <a:defRPr kumimoji="1" sz="2750" kern="1200">
          <a:solidFill>
            <a:schemeClr val="tx1"/>
          </a:solidFill>
          <a:latin typeface="+mn-lt"/>
          <a:ea typeface="+mn-ea"/>
          <a:cs typeface="+mn-cs"/>
        </a:defRPr>
      </a:lvl7pPr>
      <a:lvl8pPr marL="4888611" algn="l" defTabSz="1396746" rtl="0" eaLnBrk="1" latinLnBrk="0" hangingPunct="1">
        <a:defRPr kumimoji="1" sz="2750" kern="1200">
          <a:solidFill>
            <a:schemeClr val="tx1"/>
          </a:solidFill>
          <a:latin typeface="+mn-lt"/>
          <a:ea typeface="+mn-ea"/>
          <a:cs typeface="+mn-cs"/>
        </a:defRPr>
      </a:lvl8pPr>
      <a:lvl9pPr marL="5586984" algn="l" defTabSz="1396746" rtl="0" eaLnBrk="1" latinLnBrk="0" hangingPunct="1">
        <a:defRPr kumimoji="1" sz="27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tmp"/><Relationship Id="rId5" Type="http://schemas.openxmlformats.org/officeDocument/2006/relationships/image" Target="../media/image3.tmp"/><Relationship Id="rId4" Type="http://schemas.openxmlformats.org/officeDocument/2006/relationships/image" Target="../media/image2.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92355"/>
            <a:ext cx="14760574" cy="496243"/>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ja-JP" altLang="en-US" sz="2180" b="1" dirty="0" smtClean="0">
                <a:latin typeface="游ゴシック" panose="020B0400000000000000" pitchFamily="50" charset="-128"/>
                <a:ea typeface="游ゴシック" panose="020B0400000000000000" pitchFamily="50" charset="-128"/>
              </a:rPr>
              <a:t>ヘイトスピーチ解消に</a:t>
            </a:r>
            <a:r>
              <a:rPr lang="ja-JP" altLang="en-US" sz="2180" b="1" dirty="0">
                <a:latin typeface="游ゴシック" panose="020B0400000000000000" pitchFamily="50" charset="-128"/>
                <a:ea typeface="游ゴシック" panose="020B0400000000000000" pitchFamily="50" charset="-128"/>
              </a:rPr>
              <a:t>向けた大阪府の</a:t>
            </a:r>
            <a:r>
              <a:rPr lang="ja-JP" altLang="en-US" sz="2180" b="1" dirty="0" smtClean="0">
                <a:latin typeface="游ゴシック" panose="020B0400000000000000" pitchFamily="50" charset="-128"/>
                <a:ea typeface="游ゴシック" panose="020B0400000000000000" pitchFamily="50" charset="-128"/>
              </a:rPr>
              <a:t>取組み</a:t>
            </a:r>
            <a:endParaRPr lang="ja-JP" altLang="en-US" sz="2180" b="1" dirty="0"/>
          </a:p>
        </p:txBody>
      </p:sp>
      <p:sp>
        <p:nvSpPr>
          <p:cNvPr id="13" name="テキスト ボックス 12"/>
          <p:cNvSpPr txBox="1"/>
          <p:nvPr/>
        </p:nvSpPr>
        <p:spPr>
          <a:xfrm>
            <a:off x="13077371" y="92355"/>
            <a:ext cx="1641021" cy="326564"/>
          </a:xfrm>
          <a:prstGeom prst="rect">
            <a:avLst/>
          </a:prstGeom>
          <a:noFill/>
          <a:ln>
            <a:solidFill>
              <a:schemeClr val="tx1"/>
            </a:solidFill>
          </a:ln>
        </p:spPr>
        <p:txBody>
          <a:bodyPr wrap="square" rtlCol="0">
            <a:spAutoFit/>
          </a:bodyPr>
          <a:lstStyle/>
          <a:p>
            <a:pPr algn="ctr"/>
            <a:r>
              <a:rPr lang="ja-JP" altLang="en-US" sz="1522" dirty="0" smtClean="0"/>
              <a:t>資料</a:t>
            </a:r>
            <a:r>
              <a:rPr lang="ja-JP" altLang="en-US" sz="1522" dirty="0"/>
              <a:t>２－１－１</a:t>
            </a:r>
            <a:endParaRPr lang="ja-JP" altLang="en-US" sz="1522" dirty="0"/>
          </a:p>
        </p:txBody>
      </p:sp>
      <p:sp>
        <p:nvSpPr>
          <p:cNvPr id="3" name="テキスト ボックス 2"/>
          <p:cNvSpPr txBox="1"/>
          <p:nvPr/>
        </p:nvSpPr>
        <p:spPr>
          <a:xfrm>
            <a:off x="62785" y="1272058"/>
            <a:ext cx="7509435" cy="4016484"/>
          </a:xfrm>
          <a:prstGeom prst="rect">
            <a:avLst/>
          </a:prstGeom>
          <a:noFill/>
        </p:spPr>
        <p:txBody>
          <a:bodyPr wrap="square" rtlCol="0">
            <a:spAutoFit/>
          </a:bodyPr>
          <a:lstStyle/>
          <a:p>
            <a:r>
              <a:rPr kumimoji="1" lang="ja-JP" altLang="en-US" sz="1200" dirty="0" smtClean="0"/>
              <a:t>　　　　　　　　　　　　　　　　　　　　　　　　　　 　令和元（</a:t>
            </a:r>
            <a:r>
              <a:rPr kumimoji="1" lang="en-US" altLang="ja-JP" sz="1200" dirty="0" smtClean="0"/>
              <a:t>2019</a:t>
            </a:r>
            <a:r>
              <a:rPr kumimoji="1" lang="ja-JP" altLang="en-US" sz="1200" dirty="0" smtClean="0"/>
              <a:t>）年</a:t>
            </a:r>
            <a:r>
              <a:rPr kumimoji="1" lang="en-US" altLang="ja-JP" sz="1200" dirty="0" smtClean="0"/>
              <a:t>10</a:t>
            </a:r>
            <a:r>
              <a:rPr kumimoji="1" lang="ja-JP" altLang="en-US" sz="1200" dirty="0" smtClean="0"/>
              <a:t>月</a:t>
            </a:r>
            <a:r>
              <a:rPr kumimoji="1" lang="en-US" altLang="ja-JP" sz="1200" dirty="0" smtClean="0"/>
              <a:t>30</a:t>
            </a:r>
            <a:r>
              <a:rPr kumimoji="1" lang="ja-JP" altLang="en-US" sz="1200" dirty="0" smtClean="0"/>
              <a:t>日公布、</a:t>
            </a:r>
            <a:r>
              <a:rPr kumimoji="1" lang="en-US" altLang="ja-JP" sz="1200" dirty="0" smtClean="0"/>
              <a:t>11</a:t>
            </a:r>
            <a:r>
              <a:rPr kumimoji="1" lang="ja-JP" altLang="en-US" sz="1200" dirty="0" smtClean="0"/>
              <a:t>月</a:t>
            </a:r>
            <a:r>
              <a:rPr kumimoji="1" lang="en-US" altLang="ja-JP" sz="1200" dirty="0" smtClean="0"/>
              <a:t>1</a:t>
            </a:r>
            <a:r>
              <a:rPr kumimoji="1" lang="ja-JP" altLang="en-US" sz="1200" dirty="0" smtClean="0"/>
              <a:t>日施行</a:t>
            </a:r>
            <a:endParaRPr kumimoji="1" lang="en-US" altLang="ja-JP" sz="1200" dirty="0" smtClean="0"/>
          </a:p>
          <a:p>
            <a:pPr>
              <a:lnSpc>
                <a:spcPts val="700"/>
              </a:lnSpc>
            </a:pPr>
            <a:endParaRPr kumimoji="1" lang="en-US" altLang="ja-JP" sz="1200" dirty="0"/>
          </a:p>
          <a:p>
            <a:endParaRPr kumimoji="1" lang="en-US" altLang="ja-JP" sz="1200" dirty="0" smtClean="0"/>
          </a:p>
          <a:p>
            <a:r>
              <a:rPr kumimoji="1" lang="ja-JP" altLang="en-US" sz="1200" dirty="0" smtClean="0"/>
              <a:t>ヘイトスピーチを許さないという府の決意を府民に見える形で示すことにより、府民一人ひとりが共に社会の一員として解決すべき課題であるとの共通認識の下、ヘイトスピーチを</a:t>
            </a:r>
            <a:r>
              <a:rPr kumimoji="1" lang="ja-JP" altLang="en-US" sz="1200" dirty="0"/>
              <a:t>解消して</a:t>
            </a:r>
            <a:r>
              <a:rPr kumimoji="1" lang="ja-JP" altLang="en-US" sz="1200" dirty="0" smtClean="0"/>
              <a:t>いく機運を醸成する。</a:t>
            </a:r>
            <a:endParaRPr kumimoji="1" lang="en-US" altLang="ja-JP" sz="1200" dirty="0" smtClean="0"/>
          </a:p>
          <a:p>
            <a:pPr>
              <a:lnSpc>
                <a:spcPts val="500"/>
              </a:lnSpc>
            </a:pPr>
            <a:endParaRPr kumimoji="1" lang="en-US" altLang="ja-JP" sz="1200" dirty="0" smtClean="0"/>
          </a:p>
          <a:p>
            <a:endParaRPr kumimoji="1" lang="en-US" altLang="ja-JP" sz="1200" dirty="0" smtClean="0"/>
          </a:p>
          <a:p>
            <a:endParaRPr kumimoji="1" lang="en-US" altLang="ja-JP" sz="1200" dirty="0"/>
          </a:p>
          <a:p>
            <a:pPr>
              <a:lnSpc>
                <a:spcPts val="1000"/>
              </a:lnSpc>
            </a:pPr>
            <a:r>
              <a:rPr kumimoji="1" lang="ja-JP" altLang="en-US" sz="1200" b="1" dirty="0" smtClean="0"/>
              <a:t>１　</a:t>
            </a:r>
            <a:r>
              <a:rPr kumimoji="1" lang="ja-JP" altLang="en-US" sz="1200" b="1" dirty="0"/>
              <a:t>不当</a:t>
            </a:r>
            <a:r>
              <a:rPr kumimoji="1" lang="ja-JP" altLang="en-US" sz="1200" b="1" dirty="0" smtClean="0"/>
              <a:t>な差別的言動（いわゆるヘイトスピーチ）の定義</a:t>
            </a:r>
            <a:endParaRPr kumimoji="1" lang="en-US" altLang="ja-JP" sz="1200" b="1" dirty="0" smtClean="0"/>
          </a:p>
          <a:p>
            <a:r>
              <a:rPr kumimoji="1" lang="ja-JP" altLang="en-US" sz="1200" dirty="0" smtClean="0"/>
              <a:t>　　</a:t>
            </a:r>
            <a:r>
              <a:rPr kumimoji="1" lang="en-US" altLang="ja-JP" sz="1200" dirty="0" smtClean="0"/>
              <a:t>【</a:t>
            </a:r>
            <a:r>
              <a:rPr kumimoji="1" lang="ja-JP" altLang="en-US" sz="1200" dirty="0"/>
              <a:t>不当</a:t>
            </a:r>
            <a:r>
              <a:rPr kumimoji="1" lang="ja-JP" altLang="en-US" sz="1200" dirty="0" smtClean="0"/>
              <a:t>な</a:t>
            </a:r>
            <a:r>
              <a:rPr kumimoji="1" lang="ja-JP" altLang="en-US" sz="1200" dirty="0"/>
              <a:t>差別的言動の</a:t>
            </a:r>
            <a:r>
              <a:rPr kumimoji="1" lang="ja-JP" altLang="en-US" sz="1200" dirty="0" smtClean="0"/>
              <a:t>対象</a:t>
            </a:r>
            <a:r>
              <a:rPr kumimoji="1" lang="en-US" altLang="ja-JP" sz="1200" dirty="0" smtClean="0"/>
              <a:t>】</a:t>
            </a:r>
            <a:endParaRPr kumimoji="1" lang="ja-JP" altLang="en-US" sz="1200" dirty="0"/>
          </a:p>
          <a:p>
            <a:r>
              <a:rPr kumimoji="1" lang="ja-JP" altLang="en-US" sz="1200" dirty="0" smtClean="0"/>
              <a:t>　</a:t>
            </a:r>
            <a:r>
              <a:rPr kumimoji="1" lang="ja-JP" altLang="en-US" sz="1200" dirty="0"/>
              <a:t>　　人種若しくは民族に係る特定の属性を有する個人又は当該個人により構成される</a:t>
            </a:r>
            <a:r>
              <a:rPr kumimoji="1" lang="ja-JP" altLang="en-US" sz="1200" dirty="0" smtClean="0"/>
              <a:t>集団（以下「特定人</a:t>
            </a:r>
            <a:endParaRPr kumimoji="1" lang="en-US" altLang="ja-JP" sz="1200" dirty="0" smtClean="0"/>
          </a:p>
          <a:p>
            <a:r>
              <a:rPr kumimoji="1" lang="ja-JP" altLang="en-US" sz="1200" dirty="0"/>
              <a:t>　</a:t>
            </a:r>
            <a:r>
              <a:rPr kumimoji="1" lang="ja-JP" altLang="en-US" sz="1200" dirty="0" smtClean="0"/>
              <a:t>　　等</a:t>
            </a:r>
            <a:r>
              <a:rPr kumimoji="1" lang="ja-JP" altLang="en-US" sz="1200" dirty="0"/>
              <a:t>」</a:t>
            </a:r>
            <a:r>
              <a:rPr kumimoji="1" lang="ja-JP" altLang="en-US" sz="1200" dirty="0" smtClean="0"/>
              <a:t>という</a:t>
            </a:r>
            <a:r>
              <a:rPr kumimoji="1" lang="ja-JP" altLang="en-US" sz="1200" dirty="0"/>
              <a:t>。）</a:t>
            </a:r>
          </a:p>
          <a:p>
            <a:r>
              <a:rPr kumimoji="1" lang="ja-JP" altLang="en-US" sz="1200" dirty="0"/>
              <a:t>　</a:t>
            </a:r>
            <a:r>
              <a:rPr kumimoji="1" lang="ja-JP" altLang="en-US" sz="1200" dirty="0" smtClean="0"/>
              <a:t>　</a:t>
            </a:r>
            <a:r>
              <a:rPr kumimoji="1" lang="en-US" altLang="ja-JP" sz="1200" dirty="0" smtClean="0"/>
              <a:t>【</a:t>
            </a:r>
            <a:r>
              <a:rPr kumimoji="1" lang="ja-JP" altLang="en-US" sz="1200" dirty="0" smtClean="0"/>
              <a:t>不当な</a:t>
            </a:r>
            <a:r>
              <a:rPr kumimoji="1" lang="ja-JP" altLang="en-US" sz="1200" dirty="0"/>
              <a:t>差別的言動の目的、内容又は態様並びに場所又は</a:t>
            </a:r>
            <a:r>
              <a:rPr kumimoji="1" lang="ja-JP" altLang="en-US" sz="1200" dirty="0" smtClean="0"/>
              <a:t>手法</a:t>
            </a:r>
            <a:r>
              <a:rPr kumimoji="1" lang="en-US" altLang="ja-JP" sz="1200" dirty="0" smtClean="0"/>
              <a:t>】</a:t>
            </a:r>
            <a:endParaRPr kumimoji="1" lang="ja-JP" altLang="en-US" sz="1200" dirty="0"/>
          </a:p>
          <a:p>
            <a:r>
              <a:rPr kumimoji="1" lang="ja-JP" altLang="en-US" sz="1200" dirty="0" smtClean="0"/>
              <a:t>　</a:t>
            </a:r>
            <a:r>
              <a:rPr kumimoji="1" lang="ja-JP" altLang="en-US" sz="1200" dirty="0"/>
              <a:t>　　憎悪若しくは差別の意識又は暴力をあおる目的で公然とその生命、身体、自由、名誉若しくは</a:t>
            </a:r>
            <a:r>
              <a:rPr kumimoji="1" lang="ja-JP" altLang="en-US" sz="1200" dirty="0" smtClean="0"/>
              <a:t>財産に</a:t>
            </a:r>
            <a:endParaRPr kumimoji="1" lang="en-US" altLang="ja-JP" sz="1200" dirty="0" smtClean="0"/>
          </a:p>
          <a:p>
            <a:r>
              <a:rPr kumimoji="1" lang="ja-JP" altLang="en-US" sz="1200" dirty="0"/>
              <a:t>　</a:t>
            </a:r>
            <a:r>
              <a:rPr kumimoji="1" lang="ja-JP" altLang="en-US" sz="1200" dirty="0" smtClean="0"/>
              <a:t>　　危害</a:t>
            </a:r>
            <a:r>
              <a:rPr kumimoji="1" lang="ja-JP" altLang="en-US" sz="1200" dirty="0"/>
              <a:t>を</a:t>
            </a:r>
            <a:r>
              <a:rPr kumimoji="1" lang="ja-JP" altLang="en-US" sz="1200" dirty="0" smtClean="0"/>
              <a:t>加える</a:t>
            </a:r>
            <a:r>
              <a:rPr kumimoji="1" lang="ja-JP" altLang="en-US" sz="1200" dirty="0"/>
              <a:t>旨を告知し又は特定人等を著しく侮蔑するなど、特定人等であることを理由</a:t>
            </a:r>
            <a:r>
              <a:rPr kumimoji="1" lang="ja-JP" altLang="en-US" sz="1200" dirty="0" smtClean="0"/>
              <a:t>として特定</a:t>
            </a:r>
            <a:endParaRPr kumimoji="1" lang="en-US" altLang="ja-JP" sz="1200" dirty="0" smtClean="0"/>
          </a:p>
          <a:p>
            <a:r>
              <a:rPr kumimoji="1" lang="ja-JP" altLang="en-US" sz="1200" dirty="0"/>
              <a:t>　</a:t>
            </a:r>
            <a:r>
              <a:rPr kumimoji="1" lang="ja-JP" altLang="en-US" sz="1200" dirty="0" smtClean="0"/>
              <a:t>　　人</a:t>
            </a:r>
            <a:r>
              <a:rPr kumimoji="1" lang="ja-JP" altLang="en-US" sz="1200" dirty="0"/>
              <a:t>等を社会から</a:t>
            </a:r>
            <a:r>
              <a:rPr kumimoji="1" lang="ja-JP" altLang="en-US" sz="1200" dirty="0" smtClean="0"/>
              <a:t>排除する</a:t>
            </a:r>
            <a:r>
              <a:rPr kumimoji="1" lang="ja-JP" altLang="en-US" sz="1200" dirty="0"/>
              <a:t>ことを煽動する不当な差別的言動</a:t>
            </a:r>
          </a:p>
          <a:p>
            <a:pPr>
              <a:lnSpc>
                <a:spcPts val="300"/>
              </a:lnSpc>
            </a:pPr>
            <a:endParaRPr kumimoji="1" lang="en-US" altLang="ja-JP" sz="1200" b="1" dirty="0" smtClean="0"/>
          </a:p>
          <a:p>
            <a:r>
              <a:rPr kumimoji="1" lang="ja-JP" altLang="en-US" sz="1200" b="1" dirty="0" smtClean="0"/>
              <a:t>２　各主体の責務の規定</a:t>
            </a:r>
            <a:endParaRPr kumimoji="1" lang="en-US" altLang="ja-JP" sz="1200" b="1" dirty="0" smtClean="0"/>
          </a:p>
          <a:p>
            <a:r>
              <a:rPr kumimoji="1" lang="ja-JP" altLang="en-US" sz="1200" dirty="0" smtClean="0"/>
              <a:t>　　・</a:t>
            </a:r>
            <a:r>
              <a:rPr kumimoji="1" lang="ja-JP" altLang="en-US" sz="1200" dirty="0"/>
              <a:t>府の責務：人種又は民族を理由とする不当な差別的言動の解消の推進に関する施策に取り組む</a:t>
            </a:r>
          </a:p>
          <a:p>
            <a:r>
              <a:rPr kumimoji="1" lang="ja-JP" altLang="en-US" sz="1200" dirty="0"/>
              <a:t>　</a:t>
            </a:r>
            <a:r>
              <a:rPr kumimoji="1" lang="ja-JP" altLang="en-US" sz="1200" dirty="0" smtClean="0"/>
              <a:t>　・</a:t>
            </a:r>
            <a:r>
              <a:rPr kumimoji="1" lang="ja-JP" altLang="en-US" sz="1200" dirty="0"/>
              <a:t>府民・事業者の責務：人種又は民族を理由とする不当な差別的言動の解消の必要性に対する</a:t>
            </a:r>
            <a:r>
              <a:rPr kumimoji="1" lang="ja-JP" altLang="en-US" sz="1200" dirty="0" smtClean="0"/>
              <a:t>理解を深</a:t>
            </a:r>
            <a:endParaRPr kumimoji="1" lang="en-US" altLang="ja-JP" sz="1200" dirty="0" smtClean="0"/>
          </a:p>
          <a:p>
            <a:r>
              <a:rPr kumimoji="1" lang="ja-JP" altLang="en-US" sz="1200" dirty="0"/>
              <a:t>　</a:t>
            </a:r>
            <a:r>
              <a:rPr kumimoji="1" lang="ja-JP" altLang="en-US" sz="1200" dirty="0" smtClean="0"/>
              <a:t>　　め</a:t>
            </a:r>
            <a:r>
              <a:rPr kumimoji="1" lang="ja-JP" altLang="en-US" sz="1200" dirty="0"/>
              <a:t>、府</a:t>
            </a:r>
            <a:r>
              <a:rPr kumimoji="1" lang="ja-JP" altLang="en-US" sz="1200" dirty="0" smtClean="0"/>
              <a:t>が実施</a:t>
            </a:r>
            <a:r>
              <a:rPr kumimoji="1" lang="ja-JP" altLang="en-US" sz="1200" dirty="0"/>
              <a:t>する施策に協力するよう努める</a:t>
            </a:r>
          </a:p>
          <a:p>
            <a:pPr>
              <a:lnSpc>
                <a:spcPts val="300"/>
              </a:lnSpc>
            </a:pPr>
            <a:endParaRPr kumimoji="1" lang="en-US" altLang="ja-JP" sz="1200" b="1" dirty="0" smtClean="0"/>
          </a:p>
          <a:p>
            <a:r>
              <a:rPr kumimoji="1" lang="ja-JP" altLang="en-US" sz="1200" b="1" dirty="0" smtClean="0"/>
              <a:t>３　不当な差別的言動</a:t>
            </a:r>
            <a:r>
              <a:rPr kumimoji="1" lang="ja-JP" altLang="en-US" sz="1200" b="1" dirty="0"/>
              <a:t>の</a:t>
            </a:r>
            <a:r>
              <a:rPr kumimoji="1" lang="ja-JP" altLang="en-US" sz="1200" b="1" dirty="0" smtClean="0"/>
              <a:t>禁止</a:t>
            </a:r>
            <a:endParaRPr kumimoji="1" lang="en-US" altLang="ja-JP" sz="1200" b="1" dirty="0" smtClean="0"/>
          </a:p>
          <a:p>
            <a:r>
              <a:rPr kumimoji="1" lang="ja-JP" altLang="en-US" sz="1200" dirty="0" smtClean="0"/>
              <a:t>　　人種</a:t>
            </a:r>
            <a:r>
              <a:rPr kumimoji="1" lang="ja-JP" altLang="en-US" sz="1200" dirty="0"/>
              <a:t>又は民族を理由とする不当な差別的言動</a:t>
            </a:r>
            <a:r>
              <a:rPr kumimoji="1" lang="ja-JP" altLang="en-US" sz="1200" dirty="0" smtClean="0"/>
              <a:t>を禁止</a:t>
            </a:r>
            <a:endParaRPr kumimoji="1" lang="en-US" altLang="ja-JP" sz="1200" dirty="0" smtClean="0"/>
          </a:p>
        </p:txBody>
      </p:sp>
      <p:sp>
        <p:nvSpPr>
          <p:cNvPr id="17" name="テキスト ボックス 16"/>
          <p:cNvSpPr txBox="1"/>
          <p:nvPr/>
        </p:nvSpPr>
        <p:spPr>
          <a:xfrm>
            <a:off x="7626437" y="832842"/>
            <a:ext cx="6981373" cy="3677930"/>
          </a:xfrm>
          <a:prstGeom prst="rect">
            <a:avLst/>
          </a:prstGeom>
          <a:noFill/>
        </p:spPr>
        <p:txBody>
          <a:bodyPr wrap="square" rtlCol="0">
            <a:spAutoFit/>
          </a:bodyPr>
          <a:lstStyle/>
          <a:p>
            <a:endParaRPr kumimoji="1" lang="en-US" altLang="ja-JP" sz="1200" b="1" dirty="0" smtClean="0"/>
          </a:p>
          <a:p>
            <a:pPr>
              <a:lnSpc>
                <a:spcPts val="800"/>
              </a:lnSpc>
            </a:pPr>
            <a:endParaRPr kumimoji="1" lang="en-US" altLang="ja-JP" sz="1400" dirty="0" smtClean="0"/>
          </a:p>
          <a:p>
            <a:r>
              <a:rPr kumimoji="1" lang="en-US" altLang="ja-JP" sz="1200" b="1" dirty="0"/>
              <a:t>【</a:t>
            </a:r>
            <a:r>
              <a:rPr kumimoji="1" lang="ja-JP" altLang="en-US" sz="1200" b="1" dirty="0"/>
              <a:t>人権相談窓口における相談件数の推移</a:t>
            </a:r>
            <a:r>
              <a:rPr kumimoji="1" lang="en-US" altLang="ja-JP" sz="1200" b="1" dirty="0"/>
              <a:t>】</a:t>
            </a:r>
          </a:p>
          <a:p>
            <a:r>
              <a:rPr kumimoji="1" lang="ja-JP" altLang="en-US" sz="1200" dirty="0" smtClean="0"/>
              <a:t> </a:t>
            </a:r>
            <a:r>
              <a:rPr kumimoji="1" lang="ja-JP" altLang="en-US" sz="1200" dirty="0"/>
              <a:t>「大阪府人権相談窓口</a:t>
            </a:r>
            <a:r>
              <a:rPr kumimoji="1" lang="ja-JP" altLang="en-US" sz="1200" dirty="0" smtClean="0"/>
              <a:t>」</a:t>
            </a:r>
            <a:r>
              <a:rPr kumimoji="1" lang="ja-JP" altLang="en-US" sz="1200" dirty="0"/>
              <a:t>において、</a:t>
            </a:r>
            <a:r>
              <a:rPr kumimoji="1" lang="ja-JP" altLang="en-US" sz="1200" dirty="0" smtClean="0"/>
              <a:t>ヘイトスピーチを含む様々な人権に関する相談に対応</a:t>
            </a:r>
            <a:endParaRPr kumimoji="1" lang="en-US" altLang="ja-JP" sz="1200" dirty="0" smtClean="0"/>
          </a:p>
          <a:p>
            <a:r>
              <a:rPr kumimoji="1" lang="ja-JP" altLang="en-US" sz="1200" dirty="0" smtClean="0"/>
              <a:t>　　　　</a:t>
            </a:r>
            <a:r>
              <a:rPr kumimoji="1" lang="ja-JP" altLang="en-US" sz="1400" dirty="0" smtClean="0"/>
              <a:t>　　　　　　　 </a:t>
            </a:r>
            <a:endParaRPr kumimoji="1" lang="en-US" altLang="ja-JP" sz="1400" dirty="0" smtClean="0"/>
          </a:p>
          <a:p>
            <a:endParaRPr kumimoji="1" lang="en-US" altLang="ja-JP" sz="1400" dirty="0"/>
          </a:p>
          <a:p>
            <a:endParaRPr kumimoji="1" lang="en-US" altLang="ja-JP" sz="1400" dirty="0" smtClean="0"/>
          </a:p>
          <a:p>
            <a:endParaRPr kumimoji="1" lang="en-US" altLang="ja-JP" sz="1400" dirty="0"/>
          </a:p>
          <a:p>
            <a:endParaRPr kumimoji="1" lang="en-US" altLang="ja-JP" sz="1400" dirty="0" smtClean="0"/>
          </a:p>
          <a:p>
            <a:r>
              <a:rPr kumimoji="1" lang="en-US" altLang="ja-JP" sz="1050" dirty="0" smtClean="0"/>
              <a:t>                                              </a:t>
            </a:r>
          </a:p>
          <a:p>
            <a:pPr>
              <a:lnSpc>
                <a:spcPts val="100"/>
              </a:lnSpc>
            </a:pPr>
            <a:r>
              <a:rPr kumimoji="1" lang="en-US" altLang="ja-JP" sz="1050" dirty="0" smtClean="0"/>
              <a:t>                                                                                      </a:t>
            </a:r>
            <a:r>
              <a:rPr kumimoji="1" lang="ja-JP" altLang="en-US" sz="1050" dirty="0" smtClean="0"/>
              <a:t>　　　　</a:t>
            </a:r>
            <a:r>
              <a:rPr kumimoji="1" lang="en-US" altLang="ja-JP" sz="1050" dirty="0" smtClean="0"/>
              <a:t>        </a:t>
            </a:r>
            <a:r>
              <a:rPr kumimoji="1" lang="ja-JP" altLang="en-US" sz="1050" dirty="0" smtClean="0"/>
              <a:t>　</a:t>
            </a:r>
            <a:r>
              <a:rPr kumimoji="1" lang="en-US" altLang="ja-JP" sz="1050" dirty="0" smtClean="0"/>
              <a:t>                             ※R3</a:t>
            </a:r>
            <a:r>
              <a:rPr kumimoji="1" lang="ja-JP" altLang="en-US" sz="1050" dirty="0" smtClean="0"/>
              <a:t>（</a:t>
            </a:r>
            <a:r>
              <a:rPr kumimoji="1" lang="en-US" altLang="ja-JP" sz="1050" dirty="0" smtClean="0"/>
              <a:t>2021</a:t>
            </a:r>
            <a:r>
              <a:rPr kumimoji="1" lang="ja-JP" altLang="en-US" sz="1050" dirty="0" smtClean="0"/>
              <a:t>）年度は、</a:t>
            </a:r>
            <a:r>
              <a:rPr kumimoji="1" lang="en-US" altLang="ja-JP" sz="1050" dirty="0" smtClean="0"/>
              <a:t>9</a:t>
            </a:r>
            <a:r>
              <a:rPr kumimoji="1" lang="ja-JP" altLang="en-US" sz="1050" dirty="0" smtClean="0"/>
              <a:t>月末までの実績</a:t>
            </a:r>
            <a:endParaRPr kumimoji="1" lang="en-US" altLang="ja-JP" sz="1050" dirty="0" smtClean="0"/>
          </a:p>
          <a:p>
            <a:endParaRPr kumimoji="1" lang="en-US" altLang="ja-JP" sz="1050" dirty="0" smtClean="0"/>
          </a:p>
          <a:p>
            <a:r>
              <a:rPr kumimoji="1" lang="en-US" altLang="ja-JP" sz="1200" b="1" dirty="0" smtClean="0"/>
              <a:t>【</a:t>
            </a:r>
            <a:r>
              <a:rPr kumimoji="1" lang="ja-JP" altLang="en-US" sz="1200" b="1" dirty="0"/>
              <a:t>市町村から</a:t>
            </a:r>
            <a:r>
              <a:rPr kumimoji="1" lang="ja-JP" altLang="en-US" sz="1200" b="1" dirty="0" smtClean="0"/>
              <a:t>の</a:t>
            </a:r>
            <a:r>
              <a:rPr kumimoji="1" lang="ja-JP" altLang="en-US" sz="1200" b="1" dirty="0"/>
              <a:t>情報提供</a:t>
            </a:r>
            <a:r>
              <a:rPr kumimoji="1" lang="ja-JP" altLang="en-US" sz="1200" b="1" dirty="0" smtClean="0"/>
              <a:t>件数</a:t>
            </a:r>
            <a:r>
              <a:rPr kumimoji="1" lang="en-US" altLang="ja-JP" sz="1200" b="1" dirty="0"/>
              <a:t>】</a:t>
            </a:r>
          </a:p>
          <a:p>
            <a:r>
              <a:rPr kumimoji="1" lang="ja-JP" altLang="en-US" sz="1200" dirty="0"/>
              <a:t>　ヘイトスピーチが疑われる事象が発生した場合、市町村から府人権局</a:t>
            </a:r>
            <a:r>
              <a:rPr kumimoji="1" lang="ja-JP" altLang="en-US" sz="1200" dirty="0" smtClean="0"/>
              <a:t>に</a:t>
            </a:r>
            <a:r>
              <a:rPr kumimoji="1" lang="ja-JP" altLang="en-US" sz="1200" dirty="0"/>
              <a:t>情報提供</a:t>
            </a:r>
            <a:endParaRPr kumimoji="1" lang="en-US" altLang="ja-JP" sz="1200" dirty="0" smtClean="0"/>
          </a:p>
          <a:p>
            <a:endParaRPr kumimoji="1" lang="en-US" altLang="ja-JP" sz="1200" dirty="0"/>
          </a:p>
          <a:p>
            <a:endParaRPr kumimoji="1" lang="en-US" altLang="ja-JP" sz="1400" dirty="0" smtClean="0"/>
          </a:p>
          <a:p>
            <a:endParaRPr kumimoji="1" lang="en-US" altLang="ja-JP" sz="1400" dirty="0"/>
          </a:p>
          <a:p>
            <a:endParaRPr kumimoji="1" lang="en-US" altLang="ja-JP" sz="1400" dirty="0" smtClean="0"/>
          </a:p>
          <a:p>
            <a:endParaRPr kumimoji="1" lang="en-US" altLang="ja-JP" sz="1050" dirty="0" smtClean="0"/>
          </a:p>
          <a:p>
            <a:pPr>
              <a:lnSpc>
                <a:spcPts val="500"/>
              </a:lnSpc>
            </a:pPr>
            <a:r>
              <a:rPr kumimoji="1" lang="ja-JP" altLang="en-US" sz="1050" dirty="0" smtClean="0"/>
              <a:t>　　　　　　　　　　　</a:t>
            </a:r>
            <a:r>
              <a:rPr kumimoji="1" lang="en-US" altLang="ja-JP" sz="1050" dirty="0" smtClean="0"/>
              <a:t>                </a:t>
            </a:r>
            <a:r>
              <a:rPr kumimoji="1" lang="ja-JP" altLang="en-US" sz="1050" dirty="0" smtClean="0"/>
              <a:t>　　　　　　　　　　　　　　　</a:t>
            </a:r>
            <a:r>
              <a:rPr kumimoji="1" lang="en-US" altLang="ja-JP" sz="1050" dirty="0" smtClean="0"/>
              <a:t>※R3</a:t>
            </a:r>
            <a:r>
              <a:rPr kumimoji="1" lang="ja-JP" altLang="en-US" sz="1050" dirty="0" smtClean="0"/>
              <a:t>（</a:t>
            </a:r>
            <a:r>
              <a:rPr kumimoji="1" lang="en-US" altLang="ja-JP" sz="1050" dirty="0" smtClean="0"/>
              <a:t>2021</a:t>
            </a:r>
            <a:r>
              <a:rPr kumimoji="1" lang="ja-JP" altLang="en-US" sz="1050" dirty="0" smtClean="0"/>
              <a:t>）年度は、</a:t>
            </a:r>
            <a:r>
              <a:rPr kumimoji="1" lang="en-US" altLang="ja-JP" sz="1050" dirty="0" smtClean="0"/>
              <a:t>12</a:t>
            </a:r>
            <a:r>
              <a:rPr kumimoji="1" lang="ja-JP" altLang="en-US" sz="1050" dirty="0" smtClean="0"/>
              <a:t>月末まで情報提供なし</a:t>
            </a:r>
            <a:endParaRPr kumimoji="1" lang="en-US" altLang="ja-JP" sz="1050" dirty="0"/>
          </a:p>
        </p:txBody>
      </p:sp>
      <p:sp>
        <p:nvSpPr>
          <p:cNvPr id="18" name="テキスト ボックス 17"/>
          <p:cNvSpPr txBox="1"/>
          <p:nvPr/>
        </p:nvSpPr>
        <p:spPr>
          <a:xfrm>
            <a:off x="7693409" y="5077732"/>
            <a:ext cx="7052651" cy="3452227"/>
          </a:xfrm>
          <a:prstGeom prst="rect">
            <a:avLst/>
          </a:prstGeom>
          <a:noFill/>
        </p:spPr>
        <p:txBody>
          <a:bodyPr wrap="square" rtlCol="0">
            <a:spAutoFit/>
          </a:bodyPr>
          <a:lstStyle/>
          <a:p>
            <a:pPr>
              <a:lnSpc>
                <a:spcPts val="1500"/>
              </a:lnSpc>
            </a:pPr>
            <a:r>
              <a:rPr kumimoji="1" lang="ja-JP" altLang="en-US" sz="1200" b="1" dirty="0" smtClean="0"/>
              <a:t>■人権問題の認知の状況</a:t>
            </a:r>
            <a:r>
              <a:rPr kumimoji="1" lang="ja-JP" altLang="en-US" sz="1200" dirty="0" smtClean="0"/>
              <a:t>（「知っている」と答えた人の割合）</a:t>
            </a:r>
            <a:endParaRPr kumimoji="1" lang="en-US" altLang="ja-JP" sz="1200" dirty="0" smtClean="0"/>
          </a:p>
          <a:p>
            <a:pPr>
              <a:lnSpc>
                <a:spcPts val="1500"/>
              </a:lnSpc>
            </a:pPr>
            <a:r>
              <a:rPr kumimoji="1" lang="ja-JP" altLang="en-US" sz="1200" dirty="0"/>
              <a:t>　</a:t>
            </a:r>
            <a:r>
              <a:rPr kumimoji="1" lang="ja-JP" altLang="en-US" sz="1200" dirty="0" smtClean="0"/>
              <a:t>・</a:t>
            </a:r>
            <a:r>
              <a:rPr kumimoji="1" lang="ja-JP" altLang="en-US" sz="1200" dirty="0"/>
              <a:t>ヘイトスピーチ　</a:t>
            </a:r>
            <a:r>
              <a:rPr kumimoji="1" lang="en-US" altLang="ja-JP" sz="1200" dirty="0"/>
              <a:t>78.8</a:t>
            </a:r>
            <a:r>
              <a:rPr kumimoji="1" lang="ja-JP" altLang="en-US" sz="1200" dirty="0"/>
              <a:t>％（前回　</a:t>
            </a:r>
            <a:r>
              <a:rPr kumimoji="1" lang="en-US" altLang="ja-JP" sz="1200" dirty="0"/>
              <a:t>58.0%</a:t>
            </a:r>
            <a:r>
              <a:rPr kumimoji="1" lang="ja-JP" altLang="en-US" sz="1200" dirty="0" smtClean="0"/>
              <a:t>）　</a:t>
            </a:r>
            <a:r>
              <a:rPr kumimoji="1" lang="en-US" altLang="ja-JP" sz="1050" dirty="0" smtClean="0"/>
              <a:t>※</a:t>
            </a:r>
            <a:r>
              <a:rPr kumimoji="1" lang="ja-JP" altLang="en-US" sz="1050" dirty="0" smtClean="0"/>
              <a:t>前回は</a:t>
            </a:r>
            <a:r>
              <a:rPr kumimoji="1" lang="ja-JP" altLang="en-US" sz="1050" dirty="0"/>
              <a:t>、</a:t>
            </a:r>
            <a:r>
              <a:rPr kumimoji="1" lang="en-US" altLang="ja-JP" sz="1050" dirty="0" smtClean="0"/>
              <a:t>H27(2015</a:t>
            </a:r>
            <a:r>
              <a:rPr kumimoji="1" lang="en-US" altLang="ja-JP" sz="1050" dirty="0"/>
              <a:t>)</a:t>
            </a:r>
          </a:p>
          <a:p>
            <a:pPr>
              <a:lnSpc>
                <a:spcPts val="1500"/>
              </a:lnSpc>
            </a:pPr>
            <a:r>
              <a:rPr kumimoji="1" lang="ja-JP" altLang="en-US" sz="1200" dirty="0" smtClean="0"/>
              <a:t>　・日本に居住している外国人の人権問題　</a:t>
            </a:r>
            <a:r>
              <a:rPr kumimoji="1" lang="en-US" altLang="ja-JP" sz="1200" dirty="0" smtClean="0"/>
              <a:t>78.2</a:t>
            </a:r>
            <a:r>
              <a:rPr kumimoji="1" lang="ja-JP" altLang="en-US" sz="1200" dirty="0" smtClean="0"/>
              <a:t>％（前回　</a:t>
            </a:r>
            <a:r>
              <a:rPr kumimoji="1" lang="en-US" altLang="ja-JP" sz="1200" dirty="0" smtClean="0"/>
              <a:t>53.2%</a:t>
            </a:r>
            <a:r>
              <a:rPr kumimoji="1" lang="ja-JP" altLang="en-US" sz="1200" dirty="0" smtClean="0"/>
              <a:t>）</a:t>
            </a:r>
            <a:endParaRPr kumimoji="1" lang="en-US" altLang="ja-JP" sz="1200" dirty="0" smtClean="0"/>
          </a:p>
          <a:p>
            <a:pPr>
              <a:lnSpc>
                <a:spcPts val="1500"/>
              </a:lnSpc>
            </a:pPr>
            <a:r>
              <a:rPr kumimoji="1" lang="ja-JP" altLang="en-US" sz="1200" dirty="0" smtClean="0"/>
              <a:t>　　（参考）</a:t>
            </a:r>
            <a:r>
              <a:rPr kumimoji="1" lang="ja-JP" altLang="en-US" sz="1200" dirty="0"/>
              <a:t>子どもの人権問題　</a:t>
            </a:r>
            <a:r>
              <a:rPr kumimoji="1" lang="en-US" altLang="ja-JP" sz="1200" dirty="0"/>
              <a:t>94.3</a:t>
            </a:r>
            <a:r>
              <a:rPr kumimoji="1" lang="ja-JP" altLang="en-US" sz="1200" dirty="0" smtClean="0"/>
              <a:t>％、高齢者</a:t>
            </a:r>
            <a:r>
              <a:rPr kumimoji="1" lang="ja-JP" altLang="en-US" sz="1200" dirty="0"/>
              <a:t>の人権問題　</a:t>
            </a:r>
            <a:r>
              <a:rPr kumimoji="1" lang="en-US" altLang="ja-JP" sz="1200" dirty="0"/>
              <a:t>92.0</a:t>
            </a:r>
            <a:r>
              <a:rPr kumimoji="1" lang="en-US" altLang="ja-JP" sz="1200" dirty="0" smtClean="0"/>
              <a:t>%</a:t>
            </a:r>
            <a:r>
              <a:rPr kumimoji="1" lang="ja-JP" altLang="en-US" sz="1200" dirty="0" err="1" smtClean="0"/>
              <a:t>、</a:t>
            </a:r>
            <a:r>
              <a:rPr kumimoji="1" lang="ja-JP" altLang="en-US" sz="1200" dirty="0" smtClean="0"/>
              <a:t>女性の人権問題　</a:t>
            </a:r>
            <a:r>
              <a:rPr kumimoji="1" lang="en-US" altLang="ja-JP" sz="1200" dirty="0" smtClean="0"/>
              <a:t>90.9%</a:t>
            </a:r>
            <a:r>
              <a:rPr kumimoji="1" lang="ja-JP" altLang="en-US" sz="1200" dirty="0" err="1" smtClean="0"/>
              <a:t>、</a:t>
            </a:r>
            <a:endParaRPr kumimoji="1" lang="en-US" altLang="ja-JP" sz="1200" dirty="0" smtClean="0"/>
          </a:p>
          <a:p>
            <a:pPr>
              <a:lnSpc>
                <a:spcPts val="1500"/>
              </a:lnSpc>
            </a:pPr>
            <a:r>
              <a:rPr kumimoji="1" lang="ja-JP" altLang="en-US" sz="1200" dirty="0"/>
              <a:t>　</a:t>
            </a:r>
            <a:r>
              <a:rPr kumimoji="1" lang="ja-JP" altLang="en-US" sz="1200" dirty="0" smtClean="0"/>
              <a:t>　　　　　セクシュアルハラスメント、パワーハラスメント　</a:t>
            </a:r>
            <a:r>
              <a:rPr kumimoji="1" lang="en-US" altLang="ja-JP" sz="1200" dirty="0" smtClean="0"/>
              <a:t>90.9%</a:t>
            </a:r>
            <a:r>
              <a:rPr kumimoji="1" lang="ja-JP" altLang="en-US" sz="1200" dirty="0" smtClean="0"/>
              <a:t>など</a:t>
            </a:r>
            <a:endParaRPr kumimoji="1" lang="en-US" altLang="ja-JP" sz="1200" dirty="0"/>
          </a:p>
          <a:p>
            <a:pPr>
              <a:lnSpc>
                <a:spcPts val="100"/>
              </a:lnSpc>
            </a:pPr>
            <a:endParaRPr kumimoji="1" lang="en-US" altLang="ja-JP" sz="1200" dirty="0"/>
          </a:p>
          <a:p>
            <a:pPr>
              <a:lnSpc>
                <a:spcPts val="1500"/>
              </a:lnSpc>
            </a:pPr>
            <a:r>
              <a:rPr kumimoji="1" lang="ja-JP" altLang="en-US" sz="1200" b="1" dirty="0" smtClean="0"/>
              <a:t>■個別・具体の行為に対する基本的な意識の状況</a:t>
            </a:r>
            <a:r>
              <a:rPr kumimoji="1" lang="ja-JP" altLang="en-US" sz="1200" dirty="0" smtClean="0"/>
              <a:t>（「問題があると思う」と答えた人の割合）</a:t>
            </a:r>
            <a:endParaRPr kumimoji="1" lang="en-US" altLang="ja-JP" sz="1200" dirty="0" smtClean="0"/>
          </a:p>
          <a:p>
            <a:pPr>
              <a:lnSpc>
                <a:spcPts val="1500"/>
              </a:lnSpc>
            </a:pPr>
            <a:r>
              <a:rPr kumimoji="1" lang="ja-JP" altLang="en-US" sz="1200" dirty="0" smtClean="0"/>
              <a:t>　・</a:t>
            </a:r>
            <a:r>
              <a:rPr kumimoji="1" lang="ja-JP" altLang="en-US" sz="1200" dirty="0"/>
              <a:t>街頭などで、特定の国の出身の人々について、「日本から出て行け」と言う　</a:t>
            </a:r>
            <a:r>
              <a:rPr kumimoji="1" lang="en-US" altLang="ja-JP" sz="1200" dirty="0"/>
              <a:t>93.6</a:t>
            </a:r>
            <a:r>
              <a:rPr kumimoji="1" lang="ja-JP" altLang="en-US" sz="1200" dirty="0"/>
              <a:t>％</a:t>
            </a:r>
            <a:endParaRPr kumimoji="1" lang="en-US" altLang="ja-JP" sz="1200" dirty="0"/>
          </a:p>
          <a:p>
            <a:pPr>
              <a:lnSpc>
                <a:spcPts val="1500"/>
              </a:lnSpc>
            </a:pPr>
            <a:r>
              <a:rPr kumimoji="1" lang="ja-JP" altLang="en-US" sz="1200" dirty="0" smtClean="0"/>
              <a:t>　・同じマンションに住む外国人とは生活文化が異なるので、付き合わないようにする　</a:t>
            </a:r>
            <a:r>
              <a:rPr kumimoji="1" lang="en-US" altLang="ja-JP" sz="1200" dirty="0" smtClean="0"/>
              <a:t>64.0</a:t>
            </a:r>
            <a:r>
              <a:rPr kumimoji="1" lang="ja-JP" altLang="en-US" sz="1200" dirty="0" smtClean="0"/>
              <a:t>％</a:t>
            </a:r>
            <a:endParaRPr kumimoji="1" lang="en-US" altLang="ja-JP" sz="1200" dirty="0" smtClean="0"/>
          </a:p>
          <a:p>
            <a:pPr>
              <a:lnSpc>
                <a:spcPts val="1500"/>
              </a:lnSpc>
            </a:pPr>
            <a:r>
              <a:rPr kumimoji="1" lang="ja-JP" altLang="en-US" sz="1200" dirty="0" smtClean="0"/>
              <a:t>　　（参考）・</a:t>
            </a:r>
            <a:r>
              <a:rPr kumimoji="1" lang="en-US" altLang="ja-JP" sz="1200" dirty="0" smtClean="0"/>
              <a:t>HIV</a:t>
            </a:r>
            <a:r>
              <a:rPr kumimoji="1" lang="ja-JP" altLang="en-US" sz="1200" dirty="0" smtClean="0"/>
              <a:t>陽性者やハンセン病回復者とは一緒に食事や入浴をしない　</a:t>
            </a:r>
            <a:r>
              <a:rPr kumimoji="1" lang="en-US" altLang="ja-JP" sz="1200" dirty="0" smtClean="0"/>
              <a:t>59.3</a:t>
            </a:r>
            <a:r>
              <a:rPr kumimoji="1" lang="ja-JP" altLang="en-US" sz="1200" dirty="0" smtClean="0"/>
              <a:t>％</a:t>
            </a:r>
            <a:endParaRPr kumimoji="1" lang="en-US" altLang="ja-JP" sz="1200" dirty="0" smtClean="0"/>
          </a:p>
          <a:p>
            <a:pPr>
              <a:lnSpc>
                <a:spcPts val="1500"/>
              </a:lnSpc>
            </a:pPr>
            <a:r>
              <a:rPr kumimoji="1" lang="ja-JP" altLang="en-US" sz="1200" dirty="0"/>
              <a:t>　</a:t>
            </a:r>
            <a:r>
              <a:rPr kumimoji="1" lang="ja-JP" altLang="en-US" sz="1200" dirty="0" smtClean="0"/>
              <a:t>　　　　　・公園でホームレスが近づいてきたので、</a:t>
            </a:r>
            <a:r>
              <a:rPr kumimoji="1" lang="ja-JP" altLang="en-US" sz="1200" dirty="0"/>
              <a:t>足早</a:t>
            </a:r>
            <a:r>
              <a:rPr kumimoji="1" lang="ja-JP" altLang="en-US" sz="1200" dirty="0" smtClean="0"/>
              <a:t>に立ち去る　</a:t>
            </a:r>
            <a:r>
              <a:rPr kumimoji="1" lang="en-US" altLang="ja-JP" sz="1200" dirty="0" smtClean="0"/>
              <a:t>37.3%</a:t>
            </a:r>
            <a:r>
              <a:rPr kumimoji="1" lang="ja-JP" altLang="en-US" sz="1200" dirty="0" smtClean="0"/>
              <a:t>など</a:t>
            </a:r>
            <a:endParaRPr kumimoji="1" lang="en-US" altLang="ja-JP" sz="1200" dirty="0" smtClean="0"/>
          </a:p>
          <a:p>
            <a:pPr>
              <a:lnSpc>
                <a:spcPts val="300"/>
              </a:lnSpc>
            </a:pPr>
            <a:endParaRPr kumimoji="1" lang="en-US" altLang="ja-JP" sz="1200" dirty="0"/>
          </a:p>
          <a:p>
            <a:pPr>
              <a:lnSpc>
                <a:spcPts val="1500"/>
              </a:lnSpc>
            </a:pPr>
            <a:r>
              <a:rPr kumimoji="1" lang="ja-JP" altLang="en-US" sz="1200" b="1" dirty="0" smtClean="0"/>
              <a:t>■日本に居住している外国人の人権問題に関する考え</a:t>
            </a:r>
            <a:r>
              <a:rPr kumimoji="1" lang="ja-JP" altLang="en-US" sz="1200" dirty="0" smtClean="0"/>
              <a:t>（「あると思う」と答えた人の割合）</a:t>
            </a:r>
            <a:endParaRPr kumimoji="1" lang="en-US" altLang="ja-JP" sz="1200" dirty="0" smtClean="0"/>
          </a:p>
          <a:p>
            <a:pPr>
              <a:lnSpc>
                <a:spcPts val="1500"/>
              </a:lnSpc>
            </a:pPr>
            <a:r>
              <a:rPr kumimoji="1" lang="ja-JP" altLang="en-US" sz="1200" dirty="0" smtClean="0"/>
              <a:t>　・</a:t>
            </a:r>
            <a:r>
              <a:rPr kumimoji="1" lang="ja-JP" altLang="en-US" sz="1200" dirty="0"/>
              <a:t>就職や仕事の内容・待遇などにおいて不利な条件に置かれていること　</a:t>
            </a:r>
            <a:r>
              <a:rPr kumimoji="1" lang="en-US" altLang="ja-JP" sz="1200" dirty="0"/>
              <a:t>71.8%</a:t>
            </a:r>
          </a:p>
          <a:p>
            <a:pPr>
              <a:lnSpc>
                <a:spcPts val="1500"/>
              </a:lnSpc>
            </a:pPr>
            <a:r>
              <a:rPr kumimoji="1" lang="ja-JP" altLang="en-US" sz="1200" dirty="0" smtClean="0"/>
              <a:t>　・</a:t>
            </a:r>
            <a:r>
              <a:rPr kumimoji="1" lang="ja-JP" altLang="en-US" sz="1200" dirty="0"/>
              <a:t>賃貸住宅などの申し込みや入居において不利な扱いを受けること　</a:t>
            </a:r>
            <a:r>
              <a:rPr kumimoji="1" lang="en-US" altLang="ja-JP" sz="1200" dirty="0"/>
              <a:t>64.1%</a:t>
            </a:r>
          </a:p>
          <a:p>
            <a:pPr>
              <a:lnSpc>
                <a:spcPts val="1500"/>
              </a:lnSpc>
            </a:pPr>
            <a:r>
              <a:rPr kumimoji="1" lang="ja-JP" altLang="en-US" sz="1200" dirty="0" smtClean="0"/>
              <a:t>　・</a:t>
            </a:r>
            <a:r>
              <a:rPr kumimoji="1" lang="ja-JP" altLang="en-US" sz="1200" dirty="0"/>
              <a:t>特定の人種や民族の人々を排斥する不当な差別的</a:t>
            </a:r>
            <a:r>
              <a:rPr kumimoji="1" lang="ja-JP" altLang="en-US" sz="1200" dirty="0" smtClean="0"/>
              <a:t>言動</a:t>
            </a:r>
            <a:r>
              <a:rPr kumimoji="1" lang="ja-JP" altLang="en-US" sz="1200" spc="-150" dirty="0" smtClean="0"/>
              <a:t>（ヘイトスピーチ）</a:t>
            </a:r>
            <a:r>
              <a:rPr kumimoji="1" lang="ja-JP" altLang="en-US" sz="1200" dirty="0" smtClean="0"/>
              <a:t>が</a:t>
            </a:r>
            <a:r>
              <a:rPr kumimoji="1" lang="ja-JP" altLang="en-US" sz="1200" dirty="0"/>
              <a:t>ある</a:t>
            </a:r>
            <a:r>
              <a:rPr kumimoji="1" lang="ja-JP" altLang="en-US" sz="1200" dirty="0" smtClean="0"/>
              <a:t>こと　</a:t>
            </a:r>
            <a:r>
              <a:rPr kumimoji="1" lang="en-US" altLang="ja-JP" sz="1200" dirty="0" smtClean="0"/>
              <a:t>68.3%</a:t>
            </a:r>
            <a:r>
              <a:rPr kumimoji="1" lang="ja-JP" altLang="en-US" sz="1200" dirty="0" smtClean="0"/>
              <a:t>など　　　　　</a:t>
            </a:r>
            <a:endParaRPr kumimoji="1" lang="en-US" altLang="ja-JP" sz="1200" dirty="0"/>
          </a:p>
          <a:p>
            <a:pPr>
              <a:lnSpc>
                <a:spcPts val="300"/>
              </a:lnSpc>
            </a:pPr>
            <a:endParaRPr kumimoji="1" lang="en-US" altLang="ja-JP" sz="1200" dirty="0"/>
          </a:p>
          <a:p>
            <a:pPr>
              <a:lnSpc>
                <a:spcPts val="1500"/>
              </a:lnSpc>
            </a:pPr>
            <a:r>
              <a:rPr kumimoji="1" lang="ja-JP" altLang="en-US" sz="1200" b="1" dirty="0" smtClean="0"/>
              <a:t>■人権をめぐる法律や条例の認知の状況</a:t>
            </a:r>
            <a:r>
              <a:rPr kumimoji="1" lang="ja-JP" altLang="en-US" sz="1200" dirty="0" smtClean="0"/>
              <a:t>（「知っている」と答えた人の割合）</a:t>
            </a:r>
            <a:endParaRPr kumimoji="1" lang="en-US" altLang="ja-JP" sz="1200" dirty="0" smtClean="0"/>
          </a:p>
          <a:p>
            <a:pPr>
              <a:lnSpc>
                <a:spcPts val="1500"/>
              </a:lnSpc>
            </a:pPr>
            <a:r>
              <a:rPr kumimoji="1" lang="ja-JP" altLang="en-US" sz="1200" dirty="0" smtClean="0"/>
              <a:t>　・ヘイトスピーチ解消法　</a:t>
            </a:r>
            <a:r>
              <a:rPr kumimoji="1" lang="en-US" altLang="ja-JP" sz="1200" dirty="0" smtClean="0"/>
              <a:t>51.3</a:t>
            </a:r>
            <a:r>
              <a:rPr kumimoji="1" lang="ja-JP" altLang="en-US" sz="1200" dirty="0" smtClean="0"/>
              <a:t>％</a:t>
            </a:r>
            <a:endParaRPr kumimoji="1" lang="en-US" altLang="ja-JP" sz="1200" dirty="0" smtClean="0"/>
          </a:p>
          <a:p>
            <a:pPr>
              <a:lnSpc>
                <a:spcPts val="1500"/>
              </a:lnSpc>
            </a:pPr>
            <a:r>
              <a:rPr kumimoji="1" lang="ja-JP" altLang="en-US" sz="1200" dirty="0" smtClean="0"/>
              <a:t>　・大阪府ヘイトスピーチ解消推進条例　</a:t>
            </a:r>
            <a:r>
              <a:rPr kumimoji="1" lang="en-US" altLang="ja-JP" sz="1200" dirty="0" smtClean="0"/>
              <a:t>33.9</a:t>
            </a:r>
            <a:r>
              <a:rPr kumimoji="1" lang="ja-JP" altLang="en-US" sz="1200" dirty="0" smtClean="0"/>
              <a:t>％</a:t>
            </a:r>
            <a:endParaRPr kumimoji="1" lang="en-US" altLang="ja-JP" sz="1200" dirty="0" smtClean="0"/>
          </a:p>
        </p:txBody>
      </p:sp>
      <p:sp>
        <p:nvSpPr>
          <p:cNvPr id="19" name="テキスト ボックス 18"/>
          <p:cNvSpPr txBox="1"/>
          <p:nvPr/>
        </p:nvSpPr>
        <p:spPr>
          <a:xfrm>
            <a:off x="87389" y="5709945"/>
            <a:ext cx="7243725" cy="3742050"/>
          </a:xfrm>
          <a:prstGeom prst="rect">
            <a:avLst/>
          </a:prstGeom>
          <a:noFill/>
        </p:spPr>
        <p:txBody>
          <a:bodyPr wrap="square" rtlCol="0">
            <a:spAutoFit/>
          </a:bodyPr>
          <a:lstStyle/>
          <a:p>
            <a:r>
              <a:rPr kumimoji="1" lang="ja-JP" altLang="en-US" sz="1200" dirty="0" smtClean="0"/>
              <a:t>・大阪府人権白書「ゆまにてなにわ」において、外国人の人権のことやヘイトスピーチについて記載</a:t>
            </a:r>
            <a:endParaRPr kumimoji="1" lang="en-US" altLang="ja-JP" sz="1200" dirty="0" smtClean="0"/>
          </a:p>
          <a:p>
            <a:r>
              <a:rPr kumimoji="1" lang="ja-JP" altLang="en-US" sz="1200" dirty="0" smtClean="0"/>
              <a:t>・条例についての理解を深めるため、条例に関する逐条解説及び</a:t>
            </a:r>
            <a:r>
              <a:rPr kumimoji="1" lang="en-US" altLang="ja-JP" sz="1200" dirty="0" smtClean="0"/>
              <a:t>FAQ</a:t>
            </a:r>
            <a:r>
              <a:rPr kumimoji="1" lang="ja-JP" altLang="en-US" sz="1200" dirty="0" smtClean="0"/>
              <a:t>を作成し、ホームページに掲載</a:t>
            </a:r>
            <a:endParaRPr kumimoji="1" lang="en-US" altLang="ja-JP" sz="1200" dirty="0" smtClean="0"/>
          </a:p>
          <a:p>
            <a:r>
              <a:rPr kumimoji="1" lang="ja-JP" altLang="en-US" sz="1200" dirty="0" smtClean="0"/>
              <a:t>・令和３（</a:t>
            </a:r>
            <a:r>
              <a:rPr kumimoji="1" lang="en-US" altLang="ja-JP" sz="1200" dirty="0" smtClean="0"/>
              <a:t>2021</a:t>
            </a:r>
            <a:r>
              <a:rPr kumimoji="1" lang="ja-JP" altLang="en-US" sz="1200" dirty="0" smtClean="0"/>
              <a:t>）年度から</a:t>
            </a:r>
            <a:r>
              <a:rPr kumimoji="1" lang="en-US" altLang="ja-JP" sz="1200" dirty="0" smtClean="0"/>
              <a:t>11</a:t>
            </a:r>
            <a:r>
              <a:rPr kumimoji="1" lang="ja-JP" altLang="en-US" sz="1200" dirty="0" smtClean="0"/>
              <a:t>月を条例啓発推進月間と定め、集中的な取組みを実施</a:t>
            </a:r>
            <a:endParaRPr kumimoji="1" lang="en-US" altLang="ja-JP" sz="1200" dirty="0" smtClean="0"/>
          </a:p>
          <a:p>
            <a:pPr>
              <a:lnSpc>
                <a:spcPts val="300"/>
              </a:lnSpc>
            </a:pPr>
            <a:endParaRPr kumimoji="1" lang="en-US" altLang="ja-JP" sz="1200" dirty="0"/>
          </a:p>
          <a:p>
            <a:pPr>
              <a:lnSpc>
                <a:spcPts val="300"/>
              </a:lnSpc>
            </a:pPr>
            <a:endParaRPr kumimoji="1" lang="en-US" altLang="ja-JP" sz="1200" dirty="0" smtClean="0"/>
          </a:p>
          <a:p>
            <a:pPr>
              <a:lnSpc>
                <a:spcPts val="300"/>
              </a:lnSpc>
            </a:pPr>
            <a:endParaRPr kumimoji="1" lang="en-US" altLang="ja-JP" sz="1200" dirty="0"/>
          </a:p>
          <a:p>
            <a:pPr>
              <a:lnSpc>
                <a:spcPts val="300"/>
              </a:lnSpc>
            </a:pPr>
            <a:r>
              <a:rPr kumimoji="1" lang="ja-JP" altLang="en-US" sz="1200" dirty="0" smtClean="0"/>
              <a:t>　</a:t>
            </a:r>
            <a:r>
              <a:rPr kumimoji="1" lang="en-US" altLang="ja-JP" sz="1200" dirty="0" smtClean="0"/>
              <a:t>《</a:t>
            </a:r>
            <a:r>
              <a:rPr kumimoji="1" lang="ja-JP" altLang="en-US" sz="1200" dirty="0" smtClean="0"/>
              <a:t>テーマ</a:t>
            </a:r>
            <a:r>
              <a:rPr kumimoji="1" lang="en-US" altLang="ja-JP" sz="1200" dirty="0" smtClean="0"/>
              <a:t>》</a:t>
            </a:r>
          </a:p>
          <a:p>
            <a:r>
              <a:rPr kumimoji="1" lang="ja-JP" altLang="en-US" sz="1200" dirty="0"/>
              <a:t>　</a:t>
            </a:r>
            <a:r>
              <a:rPr kumimoji="1" lang="ja-JP" altLang="en-US" sz="1200" dirty="0" smtClean="0"/>
              <a:t>　ヘイトスピーチゆるさへん！</a:t>
            </a:r>
            <a:endParaRPr kumimoji="1" lang="en-US" altLang="ja-JP" sz="1200" dirty="0" smtClean="0"/>
          </a:p>
          <a:p>
            <a:pPr>
              <a:lnSpc>
                <a:spcPts val="300"/>
              </a:lnSpc>
            </a:pPr>
            <a:endParaRPr kumimoji="1" lang="en-US" altLang="ja-JP" sz="1200" dirty="0"/>
          </a:p>
          <a:p>
            <a:pPr>
              <a:lnSpc>
                <a:spcPts val="300"/>
              </a:lnSpc>
            </a:pPr>
            <a:endParaRPr kumimoji="1" lang="en-US" altLang="ja-JP" sz="1200" dirty="0" smtClean="0"/>
          </a:p>
          <a:p>
            <a:pPr>
              <a:lnSpc>
                <a:spcPts val="300"/>
              </a:lnSpc>
            </a:pPr>
            <a:r>
              <a:rPr kumimoji="1" lang="ja-JP" altLang="en-US" sz="1200" dirty="0"/>
              <a:t>　</a:t>
            </a:r>
            <a:r>
              <a:rPr kumimoji="1" lang="en-US" altLang="ja-JP" sz="1200" dirty="0" smtClean="0"/>
              <a:t>《</a:t>
            </a:r>
            <a:r>
              <a:rPr kumimoji="1" lang="ja-JP" altLang="en-US" sz="1200" dirty="0" smtClean="0"/>
              <a:t>主な取組み</a:t>
            </a:r>
            <a:r>
              <a:rPr kumimoji="1" lang="en-US" altLang="ja-JP" sz="1200" dirty="0" smtClean="0"/>
              <a:t>》</a:t>
            </a:r>
          </a:p>
          <a:p>
            <a:pPr>
              <a:lnSpc>
                <a:spcPts val="200"/>
              </a:lnSpc>
            </a:pPr>
            <a:endParaRPr kumimoji="1" lang="en-US" altLang="ja-JP" sz="1200" dirty="0"/>
          </a:p>
          <a:p>
            <a:r>
              <a:rPr kumimoji="1" lang="ja-JP" altLang="en-US" sz="1200" dirty="0"/>
              <a:t>　</a:t>
            </a:r>
            <a:r>
              <a:rPr kumimoji="1" lang="ja-JP" altLang="en-US" sz="1200" dirty="0" smtClean="0"/>
              <a:t>　</a:t>
            </a:r>
            <a:r>
              <a:rPr kumimoji="1" lang="en-US" altLang="ja-JP" sz="1200" dirty="0" smtClean="0"/>
              <a:t>(1)</a:t>
            </a:r>
            <a:r>
              <a:rPr kumimoji="1" lang="ja-JP" altLang="en-US" sz="1200" dirty="0" smtClean="0"/>
              <a:t>広報紙、啓発ポスター等を活用した周知啓発</a:t>
            </a:r>
            <a:endParaRPr kumimoji="1" lang="en-US" altLang="ja-JP" sz="1200" dirty="0" smtClean="0"/>
          </a:p>
          <a:p>
            <a:r>
              <a:rPr kumimoji="1" lang="ja-JP" altLang="en-US" sz="1200" dirty="0"/>
              <a:t>　</a:t>
            </a:r>
            <a:r>
              <a:rPr kumimoji="1" lang="ja-JP" altLang="en-US" sz="1200" dirty="0" smtClean="0"/>
              <a:t>　　ア　広報紙</a:t>
            </a:r>
            <a:r>
              <a:rPr kumimoji="1" lang="ja-JP" altLang="en-US" sz="1200" dirty="0"/>
              <a:t>への啓発記事の</a:t>
            </a:r>
            <a:r>
              <a:rPr kumimoji="1" lang="ja-JP" altLang="en-US" sz="1200" dirty="0" smtClean="0"/>
              <a:t>掲載</a:t>
            </a:r>
            <a:endParaRPr kumimoji="1" lang="en-US" altLang="ja-JP" sz="1200" dirty="0" smtClean="0"/>
          </a:p>
          <a:p>
            <a:r>
              <a:rPr kumimoji="1" lang="ja-JP" altLang="en-US" sz="1200" dirty="0"/>
              <a:t>　</a:t>
            </a:r>
            <a:r>
              <a:rPr kumimoji="1" lang="ja-JP" altLang="en-US" sz="1200" dirty="0" smtClean="0"/>
              <a:t>　　　　（府政だより</a:t>
            </a:r>
            <a:r>
              <a:rPr kumimoji="1" lang="en-US" altLang="ja-JP" sz="1200" dirty="0" smtClean="0"/>
              <a:t>11</a:t>
            </a:r>
            <a:r>
              <a:rPr kumimoji="1" lang="ja-JP" altLang="en-US" sz="1200" dirty="0" smtClean="0"/>
              <a:t>月号、府内市町村広報紙等）</a:t>
            </a:r>
            <a:endParaRPr kumimoji="1" lang="en-US" altLang="ja-JP" sz="1200" dirty="0" smtClean="0"/>
          </a:p>
          <a:p>
            <a:r>
              <a:rPr kumimoji="1" lang="ja-JP" altLang="en-US" sz="1200" dirty="0"/>
              <a:t>　</a:t>
            </a:r>
            <a:r>
              <a:rPr kumimoji="1" lang="ja-JP" altLang="en-US" sz="1200" dirty="0" smtClean="0"/>
              <a:t>　　イ　啓発ポスターの掲示</a:t>
            </a:r>
            <a:endParaRPr kumimoji="1" lang="en-US" altLang="ja-JP" sz="1200" dirty="0" smtClean="0"/>
          </a:p>
          <a:p>
            <a:r>
              <a:rPr kumimoji="1" lang="ja-JP" altLang="en-US" sz="1200" dirty="0"/>
              <a:t>　</a:t>
            </a:r>
            <a:r>
              <a:rPr kumimoji="1" lang="ja-JP" altLang="en-US" sz="1200" dirty="0" smtClean="0"/>
              <a:t>　　ウ　啓発リーフレットの配布</a:t>
            </a:r>
            <a:endParaRPr kumimoji="1" lang="en-US" altLang="ja-JP" sz="1200" dirty="0" smtClean="0"/>
          </a:p>
          <a:p>
            <a:r>
              <a:rPr kumimoji="1" lang="ja-JP" altLang="en-US" sz="1200" dirty="0"/>
              <a:t>　</a:t>
            </a:r>
            <a:r>
              <a:rPr kumimoji="1" lang="ja-JP" altLang="en-US" sz="1200" dirty="0" smtClean="0"/>
              <a:t>　　エ　啓発グッズの配布</a:t>
            </a:r>
            <a:endParaRPr kumimoji="1" lang="en-US" altLang="ja-JP" sz="1200" dirty="0" smtClean="0"/>
          </a:p>
          <a:p>
            <a:r>
              <a:rPr kumimoji="1" lang="ja-JP" altLang="en-US" sz="1200" dirty="0"/>
              <a:t>　</a:t>
            </a:r>
            <a:r>
              <a:rPr kumimoji="1" lang="ja-JP" altLang="en-US" sz="1200" dirty="0" smtClean="0"/>
              <a:t>　　オ　デジタルサイネージでの啓発映像の放映</a:t>
            </a:r>
            <a:endParaRPr kumimoji="1" lang="en-US" altLang="ja-JP" sz="1200" dirty="0" smtClean="0"/>
          </a:p>
          <a:p>
            <a:r>
              <a:rPr kumimoji="1" lang="ja-JP" altLang="en-US" sz="1200" dirty="0"/>
              <a:t>　</a:t>
            </a:r>
            <a:r>
              <a:rPr kumimoji="1" lang="ja-JP" altLang="en-US" sz="1200" dirty="0" smtClean="0"/>
              <a:t>　　　　</a:t>
            </a:r>
            <a:r>
              <a:rPr kumimoji="1" lang="en-US" altLang="ja-JP" sz="1200" dirty="0" smtClean="0"/>
              <a:t>【</a:t>
            </a:r>
            <a:r>
              <a:rPr kumimoji="1" lang="ja-JP" altLang="en-US" sz="1200" dirty="0" smtClean="0"/>
              <a:t>場所</a:t>
            </a:r>
            <a:r>
              <a:rPr kumimoji="1" lang="en-US" altLang="ja-JP" sz="1200" dirty="0" smtClean="0"/>
              <a:t>】</a:t>
            </a:r>
            <a:r>
              <a:rPr kumimoji="1" lang="ja-JP" altLang="en-US" sz="1200" dirty="0" smtClean="0"/>
              <a:t>阪急梅田グランドビジョン</a:t>
            </a:r>
            <a:endParaRPr kumimoji="1" lang="en-US" altLang="ja-JP" sz="1200" dirty="0" smtClean="0"/>
          </a:p>
          <a:p>
            <a:r>
              <a:rPr kumimoji="1" lang="ja-JP" altLang="en-US" sz="1200" dirty="0"/>
              <a:t>　</a:t>
            </a:r>
            <a:r>
              <a:rPr kumimoji="1" lang="ja-JP" altLang="en-US" sz="1200" dirty="0" smtClean="0"/>
              <a:t>　　　　　　　　阪急梅田エントランスビジョン</a:t>
            </a:r>
            <a:endParaRPr kumimoji="1" lang="en-US" altLang="ja-JP" sz="1200" dirty="0" smtClean="0"/>
          </a:p>
          <a:p>
            <a:r>
              <a:rPr kumimoji="1" lang="ja-JP" altLang="en-US" sz="1200" dirty="0"/>
              <a:t>　</a:t>
            </a:r>
            <a:r>
              <a:rPr kumimoji="1" lang="ja-JP" altLang="en-US" sz="1200" dirty="0" smtClean="0"/>
              <a:t>　　　　　　　　大阪モノレール各駅</a:t>
            </a:r>
            <a:endParaRPr kumimoji="1" lang="en-US" altLang="ja-JP" sz="1200" dirty="0" smtClean="0"/>
          </a:p>
          <a:p>
            <a:r>
              <a:rPr kumimoji="1" lang="ja-JP" altLang="en-US" sz="1200" dirty="0"/>
              <a:t>　</a:t>
            </a:r>
            <a:r>
              <a:rPr kumimoji="1" lang="ja-JP" altLang="en-US" sz="1200" dirty="0" smtClean="0"/>
              <a:t>　　カ　府ホームページでの周知啓発</a:t>
            </a:r>
            <a:endParaRPr kumimoji="1" lang="en-US" altLang="ja-JP" sz="1200" dirty="0"/>
          </a:p>
          <a:p>
            <a:r>
              <a:rPr kumimoji="1" lang="en-US" altLang="ja-JP" sz="1200" dirty="0" smtClean="0"/>
              <a:t>        (2)</a:t>
            </a:r>
            <a:r>
              <a:rPr kumimoji="1" lang="ja-JP" altLang="en-US" sz="1200" dirty="0" smtClean="0"/>
              <a:t>ヘイトスピーチ集中相談月間</a:t>
            </a:r>
            <a:endParaRPr kumimoji="1" lang="en-US" altLang="ja-JP" sz="1200" dirty="0" smtClean="0"/>
          </a:p>
          <a:p>
            <a:r>
              <a:rPr kumimoji="1" lang="ja-JP" altLang="en-US" sz="1200" dirty="0"/>
              <a:t>　</a:t>
            </a:r>
            <a:r>
              <a:rPr kumimoji="1" lang="ja-JP" altLang="en-US" sz="1200" dirty="0" smtClean="0"/>
              <a:t>　　大阪府人権相談窓口における「ヘイトスピーチ集中相談月間」の取組み（</a:t>
            </a:r>
            <a:r>
              <a:rPr kumimoji="1" lang="en-US" altLang="ja-JP" sz="1200" dirty="0" smtClean="0"/>
              <a:t>5</a:t>
            </a:r>
            <a:r>
              <a:rPr kumimoji="1" lang="ja-JP" altLang="en-US" sz="1200" dirty="0" smtClean="0"/>
              <a:t>月、</a:t>
            </a:r>
            <a:r>
              <a:rPr kumimoji="1" lang="en-US" altLang="ja-JP" sz="1200" dirty="0" smtClean="0"/>
              <a:t>11</a:t>
            </a:r>
            <a:r>
              <a:rPr kumimoji="1" lang="ja-JP" altLang="en-US" sz="1200" dirty="0" smtClean="0"/>
              <a:t>月）</a:t>
            </a:r>
            <a:endParaRPr kumimoji="1" lang="en-US" altLang="ja-JP" sz="1200" dirty="0" smtClean="0"/>
          </a:p>
          <a:p>
            <a:endParaRPr kumimoji="1" lang="en-US" altLang="ja-JP" sz="1400" dirty="0"/>
          </a:p>
        </p:txBody>
      </p:sp>
      <p:graphicFrame>
        <p:nvGraphicFramePr>
          <p:cNvPr id="24" name="表 23"/>
          <p:cNvGraphicFramePr>
            <a:graphicFrameLocks noGrp="1"/>
          </p:cNvGraphicFramePr>
          <p:nvPr>
            <p:extLst>
              <p:ext uri="{D42A27DB-BD31-4B8C-83A1-F6EECF244321}">
                <p14:modId xmlns:p14="http://schemas.microsoft.com/office/powerpoint/2010/main" val="4076685441"/>
              </p:ext>
            </p:extLst>
          </p:nvPr>
        </p:nvGraphicFramePr>
        <p:xfrm>
          <a:off x="7856567" y="3340613"/>
          <a:ext cx="6643208" cy="822960"/>
        </p:xfrm>
        <a:graphic>
          <a:graphicData uri="http://schemas.openxmlformats.org/drawingml/2006/table">
            <a:tbl>
              <a:tblPr firstRow="1" bandRow="1">
                <a:tableStyleId>{5C22544A-7EE6-4342-B048-85BDC9FD1C3A}</a:tableStyleId>
              </a:tblPr>
              <a:tblGrid>
                <a:gridCol w="1795431">
                  <a:extLst>
                    <a:ext uri="{9D8B030D-6E8A-4147-A177-3AD203B41FA5}">
                      <a16:colId xmlns:a16="http://schemas.microsoft.com/office/drawing/2014/main" val="3907701375"/>
                    </a:ext>
                  </a:extLst>
                </a:gridCol>
                <a:gridCol w="936172">
                  <a:extLst>
                    <a:ext uri="{9D8B030D-6E8A-4147-A177-3AD203B41FA5}">
                      <a16:colId xmlns:a16="http://schemas.microsoft.com/office/drawing/2014/main" val="3363263777"/>
                    </a:ext>
                  </a:extLst>
                </a:gridCol>
                <a:gridCol w="936172">
                  <a:extLst>
                    <a:ext uri="{9D8B030D-6E8A-4147-A177-3AD203B41FA5}">
                      <a16:colId xmlns:a16="http://schemas.microsoft.com/office/drawing/2014/main" val="3044347386"/>
                    </a:ext>
                  </a:extLst>
                </a:gridCol>
                <a:gridCol w="991811">
                  <a:extLst>
                    <a:ext uri="{9D8B030D-6E8A-4147-A177-3AD203B41FA5}">
                      <a16:colId xmlns:a16="http://schemas.microsoft.com/office/drawing/2014/main" val="2115678717"/>
                    </a:ext>
                  </a:extLst>
                </a:gridCol>
                <a:gridCol w="991811">
                  <a:extLst>
                    <a:ext uri="{9D8B030D-6E8A-4147-A177-3AD203B41FA5}">
                      <a16:colId xmlns:a16="http://schemas.microsoft.com/office/drawing/2014/main" val="69892751"/>
                    </a:ext>
                  </a:extLst>
                </a:gridCol>
                <a:gridCol w="991811">
                  <a:extLst>
                    <a:ext uri="{9D8B030D-6E8A-4147-A177-3AD203B41FA5}">
                      <a16:colId xmlns:a16="http://schemas.microsoft.com/office/drawing/2014/main" val="2292635546"/>
                    </a:ext>
                  </a:extLst>
                </a:gridCol>
              </a:tblGrid>
              <a:tr h="258552">
                <a:tc>
                  <a:txBody>
                    <a:bodyPr/>
                    <a:lstStyle/>
                    <a:p>
                      <a:endParaRPr kumimoji="1" lang="ja-JP" altLang="en-US" sz="1200" dirty="0"/>
                    </a:p>
                  </a:txBody>
                  <a:tcPr anchor="ctr"/>
                </a:tc>
                <a:tc>
                  <a:txBody>
                    <a:bodyPr/>
                    <a:lstStyle/>
                    <a:p>
                      <a:pPr algn="ctr"/>
                      <a:r>
                        <a:rPr kumimoji="1" lang="ja-JP" altLang="en-US" sz="1200" dirty="0" smtClean="0"/>
                        <a:t>落書き</a:t>
                      </a:r>
                      <a:endParaRPr kumimoji="1" lang="ja-JP" altLang="en-US" sz="1200" dirty="0"/>
                    </a:p>
                  </a:txBody>
                  <a:tcPr anchor="ctr"/>
                </a:tc>
                <a:tc>
                  <a:txBody>
                    <a:bodyPr/>
                    <a:lstStyle/>
                    <a:p>
                      <a:pPr algn="ctr"/>
                      <a:r>
                        <a:rPr kumimoji="1" lang="ja-JP" altLang="en-US" sz="1200" dirty="0" smtClean="0"/>
                        <a:t>貼り紙</a:t>
                      </a:r>
                      <a:endParaRPr kumimoji="1" lang="ja-JP" altLang="en-US" sz="1200" dirty="0"/>
                    </a:p>
                  </a:txBody>
                  <a:tcPr anchor="ctr"/>
                </a:tc>
                <a:tc>
                  <a:txBody>
                    <a:bodyPr/>
                    <a:lstStyle/>
                    <a:p>
                      <a:pPr algn="ctr"/>
                      <a:r>
                        <a:rPr kumimoji="1" lang="ja-JP" altLang="en-US" sz="1200" spc="-300" baseline="0" dirty="0" smtClean="0"/>
                        <a:t>インターネット</a:t>
                      </a:r>
                      <a:endParaRPr kumimoji="1" lang="ja-JP" altLang="en-US" sz="1200" spc="-300" baseline="0" dirty="0"/>
                    </a:p>
                  </a:txBody>
                  <a:tcPr anchor="ctr"/>
                </a:tc>
                <a:tc>
                  <a:txBody>
                    <a:bodyPr/>
                    <a:lstStyle/>
                    <a:p>
                      <a:pPr algn="ctr"/>
                      <a:r>
                        <a:rPr kumimoji="1" lang="ja-JP" altLang="en-US" sz="1200" dirty="0" smtClean="0"/>
                        <a:t>不適切発言</a:t>
                      </a:r>
                      <a:endParaRPr kumimoji="1" lang="ja-JP" altLang="en-US" sz="1200" dirty="0"/>
                    </a:p>
                  </a:txBody>
                  <a:tcPr anchor="ctr"/>
                </a:tc>
                <a:tc>
                  <a:txBody>
                    <a:bodyPr/>
                    <a:lstStyle/>
                    <a:p>
                      <a:pPr algn="ctr"/>
                      <a:r>
                        <a:rPr kumimoji="1" lang="ja-JP" altLang="en-US" sz="1200" dirty="0" smtClean="0"/>
                        <a:t>計</a:t>
                      </a:r>
                      <a:endParaRPr kumimoji="1" lang="ja-JP" altLang="en-US" sz="1200" dirty="0"/>
                    </a:p>
                  </a:txBody>
                  <a:tcPr anchor="ctr"/>
                </a:tc>
                <a:extLst>
                  <a:ext uri="{0D108BD9-81ED-4DB2-BD59-A6C34878D82A}">
                    <a16:rowId xmlns:a16="http://schemas.microsoft.com/office/drawing/2014/main" val="352520471"/>
                  </a:ext>
                </a:extLst>
              </a:tr>
              <a:tr h="210113">
                <a:tc>
                  <a:txBody>
                    <a:bodyPr/>
                    <a:lstStyle/>
                    <a:p>
                      <a:pPr algn="l"/>
                      <a:r>
                        <a:rPr kumimoji="1" lang="ja-JP" altLang="en-US" sz="1200" dirty="0" smtClean="0"/>
                        <a:t>令和元（</a:t>
                      </a:r>
                      <a:r>
                        <a:rPr kumimoji="1" lang="en-US" altLang="ja-JP" sz="1200" dirty="0" smtClean="0"/>
                        <a:t>2019</a:t>
                      </a:r>
                      <a:r>
                        <a:rPr kumimoji="1" lang="ja-JP" altLang="en-US" sz="1200" dirty="0" smtClean="0"/>
                        <a:t>）年度</a:t>
                      </a:r>
                      <a:endParaRPr kumimoji="1" lang="ja-JP" altLang="en-US" sz="1200" dirty="0"/>
                    </a:p>
                  </a:txBody>
                  <a:tcPr anchor="ctr"/>
                </a:tc>
                <a:tc>
                  <a:txBody>
                    <a:bodyPr/>
                    <a:lstStyle/>
                    <a:p>
                      <a:pPr algn="r"/>
                      <a:r>
                        <a:rPr kumimoji="1" lang="en-US" altLang="ja-JP" sz="1200" dirty="0" smtClean="0"/>
                        <a:t>10</a:t>
                      </a:r>
                      <a:endParaRPr kumimoji="1" lang="ja-JP" altLang="en-US" sz="1200" dirty="0"/>
                    </a:p>
                  </a:txBody>
                  <a:tcPr anchor="ctr"/>
                </a:tc>
                <a:tc>
                  <a:txBody>
                    <a:bodyPr/>
                    <a:lstStyle/>
                    <a:p>
                      <a:pPr algn="r"/>
                      <a:r>
                        <a:rPr kumimoji="1" lang="en-US" altLang="ja-JP" sz="1200" dirty="0" smtClean="0"/>
                        <a:t>6</a:t>
                      </a:r>
                      <a:endParaRPr kumimoji="1" lang="ja-JP" altLang="en-US" sz="1200" dirty="0"/>
                    </a:p>
                  </a:txBody>
                  <a:tcPr anchor="ctr"/>
                </a:tc>
                <a:tc>
                  <a:txBody>
                    <a:bodyPr/>
                    <a:lstStyle/>
                    <a:p>
                      <a:pPr algn="r"/>
                      <a:r>
                        <a:rPr kumimoji="1" lang="en-US" altLang="ja-JP" sz="1200" dirty="0" smtClean="0"/>
                        <a:t>0</a:t>
                      </a:r>
                      <a:endParaRPr kumimoji="1" lang="ja-JP" altLang="en-US" sz="1200" dirty="0"/>
                    </a:p>
                  </a:txBody>
                  <a:tcPr anchor="ctr"/>
                </a:tc>
                <a:tc>
                  <a:txBody>
                    <a:bodyPr/>
                    <a:lstStyle/>
                    <a:p>
                      <a:pPr algn="r"/>
                      <a:r>
                        <a:rPr kumimoji="1" lang="en-US" altLang="ja-JP" sz="1200" dirty="0" smtClean="0"/>
                        <a:t>1</a:t>
                      </a:r>
                      <a:endParaRPr kumimoji="1" lang="ja-JP" altLang="en-US" sz="1200" dirty="0"/>
                    </a:p>
                  </a:txBody>
                  <a:tcPr anchor="ctr"/>
                </a:tc>
                <a:tc>
                  <a:txBody>
                    <a:bodyPr/>
                    <a:lstStyle/>
                    <a:p>
                      <a:pPr algn="r"/>
                      <a:r>
                        <a:rPr kumimoji="1" lang="en-US" altLang="ja-JP" sz="1200" dirty="0" smtClean="0"/>
                        <a:t>17</a:t>
                      </a:r>
                      <a:endParaRPr kumimoji="1" lang="ja-JP" altLang="en-US" sz="1200" dirty="0"/>
                    </a:p>
                  </a:txBody>
                  <a:tcPr anchor="ctr"/>
                </a:tc>
                <a:extLst>
                  <a:ext uri="{0D108BD9-81ED-4DB2-BD59-A6C34878D82A}">
                    <a16:rowId xmlns:a16="http://schemas.microsoft.com/office/drawing/2014/main" val="1172736772"/>
                  </a:ext>
                </a:extLst>
              </a:tr>
              <a:tr h="250174">
                <a:tc>
                  <a:txBody>
                    <a:bodyPr/>
                    <a:lstStyle/>
                    <a:p>
                      <a:pPr algn="l"/>
                      <a:r>
                        <a:rPr kumimoji="1" lang="ja-JP" altLang="en-US" sz="1200" dirty="0" smtClean="0"/>
                        <a:t>令和２（</a:t>
                      </a:r>
                      <a:r>
                        <a:rPr kumimoji="1" lang="en-US" altLang="ja-JP" sz="1200" dirty="0" smtClean="0"/>
                        <a:t>2020</a:t>
                      </a:r>
                      <a:r>
                        <a:rPr kumimoji="1" lang="ja-JP" altLang="en-US" sz="1200" dirty="0" smtClean="0"/>
                        <a:t>）年度</a:t>
                      </a:r>
                      <a:endParaRPr kumimoji="1" lang="ja-JP" altLang="en-US" sz="1200" dirty="0"/>
                    </a:p>
                  </a:txBody>
                  <a:tcPr anchor="ctr"/>
                </a:tc>
                <a:tc>
                  <a:txBody>
                    <a:bodyPr/>
                    <a:lstStyle/>
                    <a:p>
                      <a:pPr algn="r"/>
                      <a:r>
                        <a:rPr kumimoji="1" lang="en-US" altLang="ja-JP" sz="1200" dirty="0" smtClean="0"/>
                        <a:t>3</a:t>
                      </a:r>
                      <a:endParaRPr kumimoji="1" lang="ja-JP" altLang="en-US" sz="1200" dirty="0"/>
                    </a:p>
                  </a:txBody>
                  <a:tcPr anchor="ctr"/>
                </a:tc>
                <a:tc>
                  <a:txBody>
                    <a:bodyPr/>
                    <a:lstStyle/>
                    <a:p>
                      <a:pPr algn="r"/>
                      <a:r>
                        <a:rPr kumimoji="1" lang="en-US" altLang="ja-JP" sz="1200" dirty="0" smtClean="0"/>
                        <a:t>3</a:t>
                      </a:r>
                      <a:endParaRPr kumimoji="1" lang="ja-JP" altLang="en-US" sz="1200" dirty="0"/>
                    </a:p>
                  </a:txBody>
                  <a:tcPr anchor="ctr"/>
                </a:tc>
                <a:tc>
                  <a:txBody>
                    <a:bodyPr/>
                    <a:lstStyle/>
                    <a:p>
                      <a:pPr algn="r"/>
                      <a:r>
                        <a:rPr kumimoji="1" lang="en-US" altLang="ja-JP" sz="1200" dirty="0" smtClean="0"/>
                        <a:t>0</a:t>
                      </a:r>
                      <a:endParaRPr kumimoji="1" lang="ja-JP" altLang="en-US" sz="1200" dirty="0"/>
                    </a:p>
                  </a:txBody>
                  <a:tcPr anchor="ctr"/>
                </a:tc>
                <a:tc>
                  <a:txBody>
                    <a:bodyPr/>
                    <a:lstStyle/>
                    <a:p>
                      <a:pPr algn="r"/>
                      <a:r>
                        <a:rPr kumimoji="1" lang="en-US" altLang="ja-JP" sz="1200" dirty="0" smtClean="0"/>
                        <a:t>0</a:t>
                      </a:r>
                      <a:endParaRPr kumimoji="1" lang="ja-JP" altLang="en-US" sz="1200" dirty="0"/>
                    </a:p>
                  </a:txBody>
                  <a:tcPr anchor="ctr"/>
                </a:tc>
                <a:tc>
                  <a:txBody>
                    <a:bodyPr/>
                    <a:lstStyle/>
                    <a:p>
                      <a:pPr algn="r"/>
                      <a:r>
                        <a:rPr kumimoji="1" lang="en-US" altLang="ja-JP" sz="1200" dirty="0" smtClean="0"/>
                        <a:t>6</a:t>
                      </a:r>
                      <a:endParaRPr kumimoji="1" lang="ja-JP" altLang="en-US" sz="1200" dirty="0"/>
                    </a:p>
                  </a:txBody>
                  <a:tcPr anchor="ctr"/>
                </a:tc>
                <a:extLst>
                  <a:ext uri="{0D108BD9-81ED-4DB2-BD59-A6C34878D82A}">
                    <a16:rowId xmlns:a16="http://schemas.microsoft.com/office/drawing/2014/main" val="3281199893"/>
                  </a:ext>
                </a:extLst>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1863095245"/>
              </p:ext>
            </p:extLst>
          </p:nvPr>
        </p:nvGraphicFramePr>
        <p:xfrm>
          <a:off x="7856572" y="1559557"/>
          <a:ext cx="6643203" cy="1031269"/>
        </p:xfrm>
        <a:graphic>
          <a:graphicData uri="http://schemas.openxmlformats.org/drawingml/2006/table">
            <a:tbl>
              <a:tblPr firstRow="1" bandRow="1">
                <a:tableStyleId>{5C22544A-7EE6-4342-B048-85BDC9FD1C3A}</a:tableStyleId>
              </a:tblPr>
              <a:tblGrid>
                <a:gridCol w="1802925">
                  <a:extLst>
                    <a:ext uri="{9D8B030D-6E8A-4147-A177-3AD203B41FA5}">
                      <a16:colId xmlns:a16="http://schemas.microsoft.com/office/drawing/2014/main" val="2640334243"/>
                    </a:ext>
                  </a:extLst>
                </a:gridCol>
                <a:gridCol w="806713">
                  <a:extLst>
                    <a:ext uri="{9D8B030D-6E8A-4147-A177-3AD203B41FA5}">
                      <a16:colId xmlns:a16="http://schemas.microsoft.com/office/drawing/2014/main" val="4101939260"/>
                    </a:ext>
                  </a:extLst>
                </a:gridCol>
                <a:gridCol w="782361">
                  <a:extLst>
                    <a:ext uri="{9D8B030D-6E8A-4147-A177-3AD203B41FA5}">
                      <a16:colId xmlns:a16="http://schemas.microsoft.com/office/drawing/2014/main" val="741031520"/>
                    </a:ext>
                  </a:extLst>
                </a:gridCol>
                <a:gridCol w="831065">
                  <a:extLst>
                    <a:ext uri="{9D8B030D-6E8A-4147-A177-3AD203B41FA5}">
                      <a16:colId xmlns:a16="http://schemas.microsoft.com/office/drawing/2014/main" val="1619255673"/>
                    </a:ext>
                  </a:extLst>
                </a:gridCol>
                <a:gridCol w="806713">
                  <a:extLst>
                    <a:ext uri="{9D8B030D-6E8A-4147-A177-3AD203B41FA5}">
                      <a16:colId xmlns:a16="http://schemas.microsoft.com/office/drawing/2014/main" val="367469126"/>
                    </a:ext>
                  </a:extLst>
                </a:gridCol>
                <a:gridCol w="806713">
                  <a:extLst>
                    <a:ext uri="{9D8B030D-6E8A-4147-A177-3AD203B41FA5}">
                      <a16:colId xmlns:a16="http://schemas.microsoft.com/office/drawing/2014/main" val="137736445"/>
                    </a:ext>
                  </a:extLst>
                </a:gridCol>
                <a:gridCol w="806713">
                  <a:extLst>
                    <a:ext uri="{9D8B030D-6E8A-4147-A177-3AD203B41FA5}">
                      <a16:colId xmlns:a16="http://schemas.microsoft.com/office/drawing/2014/main" val="1748962920"/>
                    </a:ext>
                  </a:extLst>
                </a:gridCol>
              </a:tblGrid>
              <a:tr h="406571">
                <a:tc>
                  <a:txBody>
                    <a:bodyPr/>
                    <a:lstStyle/>
                    <a:p>
                      <a:endParaRPr kumimoji="1" lang="ja-JP" altLang="en-US" sz="1200" dirty="0"/>
                    </a:p>
                  </a:txBody>
                  <a:tcPr anchor="ctr"/>
                </a:tc>
                <a:tc>
                  <a:txBody>
                    <a:bodyPr/>
                    <a:lstStyle/>
                    <a:p>
                      <a:pPr algn="ctr"/>
                      <a:r>
                        <a:rPr kumimoji="1" lang="en-US" altLang="ja-JP" sz="1200" dirty="0" smtClean="0"/>
                        <a:t>H28</a:t>
                      </a:r>
                    </a:p>
                    <a:p>
                      <a:pPr algn="ctr"/>
                      <a:r>
                        <a:rPr kumimoji="1" lang="en-US" altLang="ja-JP" sz="1200" dirty="0" smtClean="0"/>
                        <a:t>(2016)</a:t>
                      </a:r>
                    </a:p>
                  </a:txBody>
                  <a:tcPr anchor="ctr"/>
                </a:tc>
                <a:tc>
                  <a:txBody>
                    <a:bodyPr/>
                    <a:lstStyle/>
                    <a:p>
                      <a:pPr algn="ctr"/>
                      <a:r>
                        <a:rPr kumimoji="1" lang="en-US" altLang="ja-JP" sz="1200" dirty="0" smtClean="0"/>
                        <a:t>H29</a:t>
                      </a:r>
                    </a:p>
                    <a:p>
                      <a:pPr algn="ctr"/>
                      <a:r>
                        <a:rPr kumimoji="1" lang="en-US" altLang="ja-JP" sz="1200" dirty="0" smtClean="0"/>
                        <a:t>(2017)</a:t>
                      </a:r>
                    </a:p>
                  </a:txBody>
                  <a:tcPr anchor="ctr"/>
                </a:tc>
                <a:tc>
                  <a:txBody>
                    <a:bodyPr/>
                    <a:lstStyle/>
                    <a:p>
                      <a:pPr algn="ctr"/>
                      <a:r>
                        <a:rPr kumimoji="1" lang="en-US" altLang="ja-JP" sz="1200" dirty="0" smtClean="0"/>
                        <a:t>H30</a:t>
                      </a:r>
                    </a:p>
                    <a:p>
                      <a:pPr algn="ctr"/>
                      <a:r>
                        <a:rPr kumimoji="1" lang="en-US" altLang="ja-JP" sz="1200" dirty="0" smtClean="0"/>
                        <a:t>(2018)</a:t>
                      </a:r>
                    </a:p>
                  </a:txBody>
                  <a:tcPr anchor="ctr"/>
                </a:tc>
                <a:tc>
                  <a:txBody>
                    <a:bodyPr/>
                    <a:lstStyle/>
                    <a:p>
                      <a:pPr algn="ctr"/>
                      <a:r>
                        <a:rPr kumimoji="1" lang="en-US" altLang="ja-JP" sz="1200" dirty="0" smtClean="0"/>
                        <a:t>R1</a:t>
                      </a:r>
                    </a:p>
                    <a:p>
                      <a:pPr algn="ctr"/>
                      <a:r>
                        <a:rPr kumimoji="1" lang="en-US" altLang="ja-JP" sz="1200" dirty="0" smtClean="0"/>
                        <a:t>(2019)</a:t>
                      </a:r>
                      <a:endParaRPr kumimoji="1" lang="ja-JP" altLang="en-US" sz="1200" dirty="0"/>
                    </a:p>
                  </a:txBody>
                  <a:tcPr anchor="ctr"/>
                </a:tc>
                <a:tc>
                  <a:txBody>
                    <a:bodyPr/>
                    <a:lstStyle/>
                    <a:p>
                      <a:pPr algn="ctr"/>
                      <a:r>
                        <a:rPr kumimoji="1" lang="en-US" altLang="ja-JP" sz="1200" dirty="0" smtClean="0"/>
                        <a:t>R2</a:t>
                      </a:r>
                    </a:p>
                    <a:p>
                      <a:pPr algn="ctr"/>
                      <a:r>
                        <a:rPr kumimoji="1" lang="en-US" altLang="ja-JP" sz="1200" dirty="0" smtClean="0"/>
                        <a:t>(2020)</a:t>
                      </a:r>
                    </a:p>
                  </a:txBody>
                  <a:tcPr anchor="ctr"/>
                </a:tc>
                <a:tc>
                  <a:txBody>
                    <a:bodyPr/>
                    <a:lstStyle/>
                    <a:p>
                      <a:pPr algn="ctr"/>
                      <a:r>
                        <a:rPr kumimoji="1" lang="en-US" altLang="ja-JP" sz="1200" dirty="0" smtClean="0"/>
                        <a:t>R3</a:t>
                      </a:r>
                    </a:p>
                    <a:p>
                      <a:pPr algn="ctr"/>
                      <a:r>
                        <a:rPr kumimoji="1" lang="en-US" altLang="ja-JP" sz="1200" dirty="0" smtClean="0"/>
                        <a:t>(2021)</a:t>
                      </a:r>
                    </a:p>
                  </a:txBody>
                  <a:tcPr anchor="ctr"/>
                </a:tc>
                <a:extLst>
                  <a:ext uri="{0D108BD9-81ED-4DB2-BD59-A6C34878D82A}">
                    <a16:rowId xmlns:a16="http://schemas.microsoft.com/office/drawing/2014/main" val="2010661010"/>
                  </a:ext>
                </a:extLst>
              </a:tr>
              <a:tr h="243942">
                <a:tc>
                  <a:txBody>
                    <a:bodyPr/>
                    <a:lstStyle/>
                    <a:p>
                      <a:r>
                        <a:rPr kumimoji="1" lang="ja-JP" altLang="en-US" sz="1200" dirty="0" smtClean="0"/>
                        <a:t>相談実件数</a:t>
                      </a:r>
                      <a:endParaRPr kumimoji="1" lang="ja-JP" altLang="en-US" sz="1200" dirty="0"/>
                    </a:p>
                  </a:txBody>
                  <a:tcPr anchor="ctr"/>
                </a:tc>
                <a:tc>
                  <a:txBody>
                    <a:bodyPr/>
                    <a:lstStyle/>
                    <a:p>
                      <a:pPr algn="r"/>
                      <a:r>
                        <a:rPr kumimoji="1" lang="en-US" altLang="ja-JP" sz="1200" dirty="0" smtClean="0"/>
                        <a:t>637</a:t>
                      </a:r>
                      <a:endParaRPr kumimoji="1" lang="ja-JP" altLang="en-US" sz="1200" dirty="0"/>
                    </a:p>
                  </a:txBody>
                  <a:tcPr anchor="ctr"/>
                </a:tc>
                <a:tc>
                  <a:txBody>
                    <a:bodyPr/>
                    <a:lstStyle/>
                    <a:p>
                      <a:pPr algn="r"/>
                      <a:r>
                        <a:rPr kumimoji="1" lang="en-US" altLang="ja-JP" sz="1200" dirty="0" smtClean="0"/>
                        <a:t>604</a:t>
                      </a:r>
                      <a:endParaRPr kumimoji="1" lang="ja-JP" altLang="en-US" sz="1200" dirty="0"/>
                    </a:p>
                  </a:txBody>
                  <a:tcPr anchor="ctr"/>
                </a:tc>
                <a:tc>
                  <a:txBody>
                    <a:bodyPr/>
                    <a:lstStyle/>
                    <a:p>
                      <a:pPr algn="r"/>
                      <a:r>
                        <a:rPr kumimoji="1" lang="en-US" altLang="ja-JP" sz="1200" dirty="0" smtClean="0"/>
                        <a:t>627</a:t>
                      </a:r>
                      <a:endParaRPr kumimoji="1" lang="ja-JP" altLang="en-US" sz="1200" dirty="0"/>
                    </a:p>
                  </a:txBody>
                  <a:tcPr anchor="ctr"/>
                </a:tc>
                <a:tc>
                  <a:txBody>
                    <a:bodyPr/>
                    <a:lstStyle/>
                    <a:p>
                      <a:pPr algn="r"/>
                      <a:r>
                        <a:rPr kumimoji="1" lang="en-US" altLang="ja-JP" sz="1200" dirty="0" smtClean="0"/>
                        <a:t>643</a:t>
                      </a:r>
                      <a:endParaRPr kumimoji="1" lang="ja-JP" altLang="en-US" sz="1200" dirty="0"/>
                    </a:p>
                  </a:txBody>
                  <a:tcPr anchor="ctr"/>
                </a:tc>
                <a:tc>
                  <a:txBody>
                    <a:bodyPr/>
                    <a:lstStyle/>
                    <a:p>
                      <a:pPr algn="r"/>
                      <a:r>
                        <a:rPr kumimoji="1" lang="en-US" altLang="ja-JP" sz="1200" dirty="0" smtClean="0"/>
                        <a:t>674</a:t>
                      </a:r>
                      <a:endParaRPr kumimoji="1" lang="ja-JP" altLang="en-US" sz="1200" dirty="0"/>
                    </a:p>
                  </a:txBody>
                  <a:tcPr anchor="ctr"/>
                </a:tc>
                <a:tc>
                  <a:txBody>
                    <a:bodyPr/>
                    <a:lstStyle/>
                    <a:p>
                      <a:pPr algn="r"/>
                      <a:r>
                        <a:rPr kumimoji="1" lang="en-US" altLang="ja-JP" sz="1200" dirty="0" smtClean="0"/>
                        <a:t>373</a:t>
                      </a:r>
                      <a:endParaRPr kumimoji="1" lang="ja-JP" altLang="en-US" sz="1200" dirty="0"/>
                    </a:p>
                  </a:txBody>
                  <a:tcPr anchor="ctr"/>
                </a:tc>
                <a:extLst>
                  <a:ext uri="{0D108BD9-81ED-4DB2-BD59-A6C34878D82A}">
                    <a16:rowId xmlns:a16="http://schemas.microsoft.com/office/drawing/2014/main" val="764061107"/>
                  </a:ext>
                </a:extLst>
              </a:tr>
              <a:tr h="299749">
                <a:tc>
                  <a:txBody>
                    <a:bodyPr/>
                    <a:lstStyle/>
                    <a:p>
                      <a:r>
                        <a:rPr kumimoji="1" lang="ja-JP" altLang="en-US" sz="1200" dirty="0" smtClean="0"/>
                        <a:t>うちヘイトスピーチ</a:t>
                      </a:r>
                      <a:endParaRPr kumimoji="1" lang="ja-JP" altLang="en-US" sz="1200" dirty="0"/>
                    </a:p>
                  </a:txBody>
                  <a:tcPr anchor="ctr"/>
                </a:tc>
                <a:tc>
                  <a:txBody>
                    <a:bodyPr/>
                    <a:lstStyle/>
                    <a:p>
                      <a:pPr algn="r"/>
                      <a:r>
                        <a:rPr kumimoji="1" lang="en-US" altLang="ja-JP" sz="1200" dirty="0" smtClean="0"/>
                        <a:t>1</a:t>
                      </a:r>
                      <a:endParaRPr kumimoji="1" lang="ja-JP" altLang="en-US" sz="1200" dirty="0"/>
                    </a:p>
                  </a:txBody>
                  <a:tcPr anchor="ctr"/>
                </a:tc>
                <a:tc>
                  <a:txBody>
                    <a:bodyPr/>
                    <a:lstStyle/>
                    <a:p>
                      <a:pPr algn="r"/>
                      <a:r>
                        <a:rPr kumimoji="1" lang="en-US" altLang="ja-JP" sz="1200" dirty="0" smtClean="0"/>
                        <a:t>2</a:t>
                      </a:r>
                      <a:endParaRPr kumimoji="1" lang="ja-JP" altLang="en-US" sz="1200" dirty="0"/>
                    </a:p>
                  </a:txBody>
                  <a:tcPr anchor="ctr"/>
                </a:tc>
                <a:tc>
                  <a:txBody>
                    <a:bodyPr/>
                    <a:lstStyle/>
                    <a:p>
                      <a:pPr algn="r"/>
                      <a:r>
                        <a:rPr kumimoji="1" lang="en-US" altLang="ja-JP" sz="1200" dirty="0" smtClean="0"/>
                        <a:t>3</a:t>
                      </a:r>
                      <a:endParaRPr kumimoji="1" lang="ja-JP" altLang="en-US" sz="1200" dirty="0"/>
                    </a:p>
                  </a:txBody>
                  <a:tcPr anchor="ctr"/>
                </a:tc>
                <a:tc>
                  <a:txBody>
                    <a:bodyPr/>
                    <a:lstStyle/>
                    <a:p>
                      <a:pPr algn="r"/>
                      <a:r>
                        <a:rPr kumimoji="1" lang="en-US" altLang="ja-JP" sz="1200" dirty="0" smtClean="0"/>
                        <a:t>7</a:t>
                      </a:r>
                      <a:endParaRPr kumimoji="1" lang="ja-JP" altLang="en-US" sz="1200" dirty="0"/>
                    </a:p>
                  </a:txBody>
                  <a:tcPr anchor="ctr"/>
                </a:tc>
                <a:tc>
                  <a:txBody>
                    <a:bodyPr/>
                    <a:lstStyle/>
                    <a:p>
                      <a:pPr algn="r"/>
                      <a:r>
                        <a:rPr kumimoji="1" lang="en-US" altLang="ja-JP" sz="1200" dirty="0" smtClean="0"/>
                        <a:t>0</a:t>
                      </a:r>
                      <a:endParaRPr kumimoji="1" lang="ja-JP" altLang="en-US" sz="1200" dirty="0"/>
                    </a:p>
                  </a:txBody>
                  <a:tcPr anchor="ctr"/>
                </a:tc>
                <a:tc>
                  <a:txBody>
                    <a:bodyPr/>
                    <a:lstStyle/>
                    <a:p>
                      <a:pPr algn="r"/>
                      <a:r>
                        <a:rPr kumimoji="1" lang="en-US" altLang="ja-JP" sz="1200" dirty="0" smtClean="0"/>
                        <a:t>3</a:t>
                      </a:r>
                      <a:endParaRPr kumimoji="1" lang="ja-JP" altLang="en-US" sz="1200" dirty="0"/>
                    </a:p>
                  </a:txBody>
                  <a:tcPr anchor="ctr"/>
                </a:tc>
                <a:extLst>
                  <a:ext uri="{0D108BD9-81ED-4DB2-BD59-A6C34878D82A}">
                    <a16:rowId xmlns:a16="http://schemas.microsoft.com/office/drawing/2014/main" val="176633784"/>
                  </a:ext>
                </a:extLst>
              </a:tr>
            </a:tbl>
          </a:graphicData>
        </a:graphic>
      </p:graphicFrame>
      <p:sp>
        <p:nvSpPr>
          <p:cNvPr id="28" name="テキスト ボックス 27"/>
          <p:cNvSpPr txBox="1"/>
          <p:nvPr/>
        </p:nvSpPr>
        <p:spPr>
          <a:xfrm>
            <a:off x="166094" y="754743"/>
            <a:ext cx="7352308" cy="553998"/>
          </a:xfrm>
          <a:prstGeom prst="rect">
            <a:avLst/>
          </a:prstGeom>
          <a:solidFill>
            <a:schemeClr val="accent1">
              <a:lumMod val="20000"/>
              <a:lumOff val="80000"/>
            </a:schemeClr>
          </a:solidFill>
        </p:spPr>
        <p:txBody>
          <a:bodyPr wrap="square" rtlCol="0">
            <a:spAutoFit/>
          </a:bodyPr>
          <a:lstStyle/>
          <a:p>
            <a:pPr algn="ctr"/>
            <a:r>
              <a:rPr kumimoji="1" lang="ja-JP" altLang="en-US" sz="1500" b="1" dirty="0" smtClean="0"/>
              <a:t>大阪府人種又は民族を理由とする不当な差別的言動の解消の推進に関する条例</a:t>
            </a:r>
          </a:p>
          <a:p>
            <a:pPr algn="ctr"/>
            <a:r>
              <a:rPr kumimoji="1" lang="ja-JP" altLang="en-US" sz="1500" b="1" dirty="0" smtClean="0"/>
              <a:t>（大阪府ヘイトスピーチ解消推進条例）</a:t>
            </a:r>
            <a:endParaRPr kumimoji="1" lang="ja-JP" altLang="en-US" sz="1500" b="1" dirty="0"/>
          </a:p>
        </p:txBody>
      </p:sp>
      <p:sp>
        <p:nvSpPr>
          <p:cNvPr id="29" name="正方形/長方形 28"/>
          <p:cNvSpPr/>
          <p:nvPr/>
        </p:nvSpPr>
        <p:spPr>
          <a:xfrm>
            <a:off x="58058" y="669533"/>
            <a:ext cx="7503886" cy="453258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0" name="正方形/長方形 29"/>
          <p:cNvSpPr/>
          <p:nvPr/>
        </p:nvSpPr>
        <p:spPr>
          <a:xfrm>
            <a:off x="7669980" y="670911"/>
            <a:ext cx="7062020" cy="383986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aphicFrame>
        <p:nvGraphicFramePr>
          <p:cNvPr id="31" name="表 30"/>
          <p:cNvGraphicFramePr>
            <a:graphicFrameLocks noGrp="1"/>
          </p:cNvGraphicFramePr>
          <p:nvPr>
            <p:extLst>
              <p:ext uri="{D42A27DB-BD31-4B8C-83A1-F6EECF244321}">
                <p14:modId xmlns:p14="http://schemas.microsoft.com/office/powerpoint/2010/main" val="319787477"/>
              </p:ext>
            </p:extLst>
          </p:nvPr>
        </p:nvGraphicFramePr>
        <p:xfrm>
          <a:off x="116113" y="5376117"/>
          <a:ext cx="3686630" cy="304800"/>
        </p:xfrm>
        <a:graphic>
          <a:graphicData uri="http://schemas.openxmlformats.org/drawingml/2006/table">
            <a:tbl>
              <a:tblPr bandRow="1">
                <a:tableStyleId>{5C22544A-7EE6-4342-B048-85BDC9FD1C3A}</a:tableStyleId>
              </a:tblPr>
              <a:tblGrid>
                <a:gridCol w="3686630">
                  <a:extLst>
                    <a:ext uri="{9D8B030D-6E8A-4147-A177-3AD203B41FA5}">
                      <a16:colId xmlns:a16="http://schemas.microsoft.com/office/drawing/2014/main" val="2935901053"/>
                    </a:ext>
                  </a:extLst>
                </a:gridCol>
              </a:tblGrid>
              <a:tr h="251463">
                <a:tc>
                  <a:txBody>
                    <a:bodyPr/>
                    <a:lstStyle/>
                    <a:p>
                      <a:pPr algn="ctr"/>
                      <a:r>
                        <a:rPr kumimoji="1" lang="ja-JP" altLang="en-US" sz="1400" b="1" dirty="0" smtClean="0"/>
                        <a:t>ヘイトスピーチ解消に向けた取組み</a:t>
                      </a:r>
                      <a:endParaRPr kumimoji="1" lang="ja-JP" altLang="en-US" sz="1400" b="1" dirty="0"/>
                    </a:p>
                  </a:txBody>
                  <a:tcPr anchor="ctr"/>
                </a:tc>
                <a:extLst>
                  <a:ext uri="{0D108BD9-81ED-4DB2-BD59-A6C34878D82A}">
                    <a16:rowId xmlns:a16="http://schemas.microsoft.com/office/drawing/2014/main" val="3789120758"/>
                  </a:ext>
                </a:extLst>
              </a:tr>
            </a:tbl>
          </a:graphicData>
        </a:graphic>
      </p:graphicFrame>
      <p:sp>
        <p:nvSpPr>
          <p:cNvPr id="32" name="正方形/長方形 31"/>
          <p:cNvSpPr/>
          <p:nvPr/>
        </p:nvSpPr>
        <p:spPr>
          <a:xfrm>
            <a:off x="7673380" y="4611013"/>
            <a:ext cx="7063200" cy="5810242"/>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5" name="正方形/長方形 34"/>
          <p:cNvSpPr/>
          <p:nvPr/>
        </p:nvSpPr>
        <p:spPr>
          <a:xfrm>
            <a:off x="59081" y="5298852"/>
            <a:ext cx="7502400" cy="5122403"/>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aphicFrame>
        <p:nvGraphicFramePr>
          <p:cNvPr id="36" name="表 35"/>
          <p:cNvGraphicFramePr>
            <a:graphicFrameLocks noGrp="1"/>
          </p:cNvGraphicFramePr>
          <p:nvPr>
            <p:extLst>
              <p:ext uri="{D42A27DB-BD31-4B8C-83A1-F6EECF244321}">
                <p14:modId xmlns:p14="http://schemas.microsoft.com/office/powerpoint/2010/main" val="2270762330"/>
              </p:ext>
            </p:extLst>
          </p:nvPr>
        </p:nvGraphicFramePr>
        <p:xfrm>
          <a:off x="7765772" y="4716233"/>
          <a:ext cx="4542969" cy="304800"/>
        </p:xfrm>
        <a:graphic>
          <a:graphicData uri="http://schemas.openxmlformats.org/drawingml/2006/table">
            <a:tbl>
              <a:tblPr bandRow="1">
                <a:tableStyleId>{5C22544A-7EE6-4342-B048-85BDC9FD1C3A}</a:tableStyleId>
              </a:tblPr>
              <a:tblGrid>
                <a:gridCol w="4542969">
                  <a:extLst>
                    <a:ext uri="{9D8B030D-6E8A-4147-A177-3AD203B41FA5}">
                      <a16:colId xmlns:a16="http://schemas.microsoft.com/office/drawing/2014/main" val="3730364308"/>
                    </a:ext>
                  </a:extLst>
                </a:gridCol>
              </a:tblGrid>
              <a:tr h="171802">
                <a:tc>
                  <a:txBody>
                    <a:bodyPr/>
                    <a:lstStyle/>
                    <a:p>
                      <a:pPr algn="ctr"/>
                      <a:r>
                        <a:rPr kumimoji="1" lang="ja-JP" altLang="en-US" sz="1400" b="1" dirty="0" smtClean="0"/>
                        <a:t>人権問題に関する府民意識調査（</a:t>
                      </a:r>
                      <a:r>
                        <a:rPr kumimoji="1" lang="en-US" altLang="ja-JP" sz="1400" b="1" dirty="0" smtClean="0"/>
                        <a:t>R2(2020)</a:t>
                      </a:r>
                      <a:r>
                        <a:rPr kumimoji="1" lang="ja-JP" altLang="en-US" sz="1400" b="1" dirty="0" smtClean="0"/>
                        <a:t>）結果</a:t>
                      </a:r>
                      <a:endParaRPr kumimoji="1" lang="ja-JP" altLang="en-US" sz="1400" b="1" dirty="0"/>
                    </a:p>
                  </a:txBody>
                  <a:tcPr anchor="ctr"/>
                </a:tc>
                <a:extLst>
                  <a:ext uri="{0D108BD9-81ED-4DB2-BD59-A6C34878D82A}">
                    <a16:rowId xmlns:a16="http://schemas.microsoft.com/office/drawing/2014/main" val="3215522954"/>
                  </a:ext>
                </a:extLst>
              </a:tr>
            </a:tbl>
          </a:graphicData>
        </a:graphic>
      </p:graphicFrame>
      <p:graphicFrame>
        <p:nvGraphicFramePr>
          <p:cNvPr id="37" name="表 36"/>
          <p:cNvGraphicFramePr>
            <a:graphicFrameLocks noGrp="1"/>
          </p:cNvGraphicFramePr>
          <p:nvPr>
            <p:extLst>
              <p:ext uri="{D42A27DB-BD31-4B8C-83A1-F6EECF244321}">
                <p14:modId xmlns:p14="http://schemas.microsoft.com/office/powerpoint/2010/main" val="2512103262"/>
              </p:ext>
            </p:extLst>
          </p:nvPr>
        </p:nvGraphicFramePr>
        <p:xfrm>
          <a:off x="7713522" y="750529"/>
          <a:ext cx="3584397" cy="304800"/>
        </p:xfrm>
        <a:graphic>
          <a:graphicData uri="http://schemas.openxmlformats.org/drawingml/2006/table">
            <a:tbl>
              <a:tblPr bandRow="1">
                <a:tableStyleId>{5C22544A-7EE6-4342-B048-85BDC9FD1C3A}</a:tableStyleId>
              </a:tblPr>
              <a:tblGrid>
                <a:gridCol w="3584397">
                  <a:extLst>
                    <a:ext uri="{9D8B030D-6E8A-4147-A177-3AD203B41FA5}">
                      <a16:colId xmlns:a16="http://schemas.microsoft.com/office/drawing/2014/main" val="3403097096"/>
                    </a:ext>
                  </a:extLst>
                </a:gridCol>
              </a:tblGrid>
              <a:tr h="250889">
                <a:tc>
                  <a:txBody>
                    <a:bodyPr/>
                    <a:lstStyle/>
                    <a:p>
                      <a:pPr algn="ctr"/>
                      <a:r>
                        <a:rPr kumimoji="1" lang="ja-JP" altLang="en-US" sz="1400" b="1" dirty="0" smtClean="0"/>
                        <a:t>ヘイトスピーチに関する人権相談等</a:t>
                      </a:r>
                      <a:endParaRPr kumimoji="1" lang="ja-JP" altLang="en-US" sz="1400" b="1" dirty="0"/>
                    </a:p>
                  </a:txBody>
                  <a:tcPr anchor="ctr"/>
                </a:tc>
                <a:extLst>
                  <a:ext uri="{0D108BD9-81ED-4DB2-BD59-A6C34878D82A}">
                    <a16:rowId xmlns:a16="http://schemas.microsoft.com/office/drawing/2014/main" val="1369697955"/>
                  </a:ext>
                </a:extLst>
              </a:tr>
            </a:tbl>
          </a:graphicData>
        </a:graphic>
      </p:graphicFrame>
      <p:sp>
        <p:nvSpPr>
          <p:cNvPr id="38" name="テキスト ボックス 37"/>
          <p:cNvSpPr txBox="1"/>
          <p:nvPr/>
        </p:nvSpPr>
        <p:spPr>
          <a:xfrm>
            <a:off x="4204362" y="6467852"/>
            <a:ext cx="3575924" cy="276999"/>
          </a:xfrm>
          <a:prstGeom prst="rect">
            <a:avLst/>
          </a:prstGeom>
          <a:noFill/>
        </p:spPr>
        <p:txBody>
          <a:bodyPr wrap="square" rtlCol="0">
            <a:spAutoFit/>
          </a:bodyPr>
          <a:lstStyle/>
          <a:p>
            <a:r>
              <a:rPr kumimoji="1" lang="en-US" altLang="ja-JP" sz="1200" dirty="0" smtClean="0"/>
              <a:t>【</a:t>
            </a:r>
            <a:r>
              <a:rPr kumimoji="1" lang="ja-JP" altLang="en-US" sz="1200" dirty="0" smtClean="0"/>
              <a:t>啓発ポスター</a:t>
            </a:r>
            <a:r>
              <a:rPr kumimoji="1" lang="en-US" altLang="ja-JP" sz="1200" dirty="0" smtClean="0"/>
              <a:t>】</a:t>
            </a:r>
            <a:r>
              <a:rPr kumimoji="1" lang="ja-JP" altLang="en-US" sz="1200" dirty="0" smtClean="0"/>
              <a:t>　   　</a:t>
            </a:r>
            <a:r>
              <a:rPr kumimoji="1" lang="en-US" altLang="ja-JP" sz="1200" dirty="0" smtClean="0"/>
              <a:t>【</a:t>
            </a:r>
            <a:r>
              <a:rPr kumimoji="1" lang="ja-JP" altLang="en-US" sz="1200" dirty="0" smtClean="0"/>
              <a:t>啓発リーフレット</a:t>
            </a:r>
            <a:r>
              <a:rPr kumimoji="1" lang="en-US" altLang="ja-JP" sz="1200" dirty="0" smtClean="0"/>
              <a:t>】</a:t>
            </a:r>
            <a:endParaRPr kumimoji="1" lang="ja-JP" altLang="en-US" sz="1200" dirty="0"/>
          </a:p>
        </p:txBody>
      </p:sp>
      <p:sp>
        <p:nvSpPr>
          <p:cNvPr id="39" name="テキスト ボックス 38"/>
          <p:cNvSpPr txBox="1"/>
          <p:nvPr/>
        </p:nvSpPr>
        <p:spPr>
          <a:xfrm>
            <a:off x="38299" y="9976704"/>
            <a:ext cx="2256970" cy="276999"/>
          </a:xfrm>
          <a:prstGeom prst="rect">
            <a:avLst/>
          </a:prstGeom>
          <a:noFill/>
        </p:spPr>
        <p:txBody>
          <a:bodyPr wrap="square" rtlCol="0">
            <a:spAutoFit/>
          </a:bodyPr>
          <a:lstStyle/>
          <a:p>
            <a:r>
              <a:rPr kumimoji="1" lang="en-US" altLang="ja-JP" sz="1200" dirty="0" smtClean="0"/>
              <a:t>【</a:t>
            </a:r>
            <a:r>
              <a:rPr kumimoji="1" lang="ja-JP" altLang="en-US" sz="1200" dirty="0" smtClean="0"/>
              <a:t>デジタルサイネージ</a:t>
            </a:r>
            <a:r>
              <a:rPr kumimoji="1" lang="en-US" altLang="ja-JP" sz="1200" dirty="0" smtClean="0"/>
              <a:t>】</a:t>
            </a:r>
            <a:endParaRPr kumimoji="1" lang="ja-JP" altLang="en-US" sz="1200" dirty="0"/>
          </a:p>
        </p:txBody>
      </p:sp>
      <p:sp>
        <p:nvSpPr>
          <p:cNvPr id="4" name="角丸四角形 3"/>
          <p:cNvSpPr/>
          <p:nvPr/>
        </p:nvSpPr>
        <p:spPr>
          <a:xfrm>
            <a:off x="116113" y="1491558"/>
            <a:ext cx="1980000" cy="2517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条例のめざすもの</a:t>
            </a:r>
            <a:endParaRPr kumimoji="1" lang="ja-JP" altLang="en-US" sz="1200" b="1" dirty="0">
              <a:solidFill>
                <a:schemeClr val="tx1"/>
              </a:solidFill>
            </a:endParaRPr>
          </a:p>
        </p:txBody>
      </p:sp>
      <p:sp>
        <p:nvSpPr>
          <p:cNvPr id="6" name="テキスト ボックス 5"/>
          <p:cNvSpPr txBox="1"/>
          <p:nvPr/>
        </p:nvSpPr>
        <p:spPr>
          <a:xfrm>
            <a:off x="7796283" y="8681920"/>
            <a:ext cx="6833595" cy="1633781"/>
          </a:xfrm>
          <a:prstGeom prst="rect">
            <a:avLst/>
          </a:prstGeom>
          <a:noFill/>
          <a:ln w="6350">
            <a:solidFill>
              <a:schemeClr val="accent1"/>
            </a:solidFill>
          </a:ln>
        </p:spPr>
        <p:txBody>
          <a:bodyPr wrap="square" rtlCol="0">
            <a:spAutoFit/>
          </a:bodyPr>
          <a:lstStyle/>
          <a:p>
            <a:pPr>
              <a:lnSpc>
                <a:spcPts val="500"/>
              </a:lnSpc>
            </a:pPr>
            <a:endParaRPr kumimoji="1" lang="en-US" altLang="ja-JP" sz="1200" dirty="0" smtClean="0"/>
          </a:p>
          <a:p>
            <a:r>
              <a:rPr kumimoji="1" lang="ja-JP" altLang="en-US" sz="1200" dirty="0"/>
              <a:t>　</a:t>
            </a:r>
            <a:r>
              <a:rPr kumimoji="1" lang="ja-JP" altLang="en-US" sz="1200" dirty="0" smtClean="0"/>
              <a:t>ヘイトスピーチ</a:t>
            </a:r>
            <a:r>
              <a:rPr kumimoji="1" lang="ja-JP" altLang="en-US" sz="1200" dirty="0"/>
              <a:t>や日本に居住している外国人の人権問題に関する認知度については、前回調査と比べると上がっており、また、ヘイトスピーチと考えられる行為に対して問題があると思う人の割合も高くなっていることなどから、一定、外国人の人権問題に関する府民意識は高まってきていると考えられる</a:t>
            </a:r>
            <a:r>
              <a:rPr kumimoji="1" lang="ja-JP" altLang="en-US" sz="1200" dirty="0" smtClean="0"/>
              <a:t>。</a:t>
            </a:r>
            <a:endParaRPr kumimoji="1" lang="en-US" altLang="ja-JP" sz="1200" dirty="0" smtClean="0"/>
          </a:p>
          <a:p>
            <a:r>
              <a:rPr kumimoji="1" lang="ja-JP" altLang="en-US" sz="1200" dirty="0" smtClean="0"/>
              <a:t>　一方</a:t>
            </a:r>
            <a:r>
              <a:rPr kumimoji="1" lang="ja-JP" altLang="en-US" sz="1200" dirty="0"/>
              <a:t>で、大阪府ヘイトスピーチ解消推進条例の認知度については、高くない状況である</a:t>
            </a:r>
            <a:r>
              <a:rPr kumimoji="1" lang="ja-JP" altLang="en-US" sz="1200" dirty="0" smtClean="0"/>
              <a:t>。</a:t>
            </a:r>
            <a:endParaRPr kumimoji="1" lang="en-US" altLang="ja-JP" sz="1200" dirty="0" smtClean="0"/>
          </a:p>
          <a:p>
            <a:r>
              <a:rPr kumimoji="1" lang="ja-JP" altLang="en-US" sz="1200" dirty="0" smtClean="0"/>
              <a:t>　　　　　　　　　　　　　　　　　　　　　⇩</a:t>
            </a:r>
            <a:endParaRPr kumimoji="1" lang="en-US" altLang="ja-JP" sz="1200" dirty="0" smtClean="0"/>
          </a:p>
          <a:p>
            <a:r>
              <a:rPr kumimoji="1" lang="ja-JP" altLang="en-US" sz="1200" dirty="0"/>
              <a:t>　引き続き、ヘイトスピーチをはじめとする外国人の人権問題について教育・啓発に取り組むとともに、本条例の一層の周知に取り組む必要がある。</a:t>
            </a:r>
          </a:p>
        </p:txBody>
      </p:sp>
      <p:pic>
        <p:nvPicPr>
          <p:cNvPr id="9" name="図 8" descr="画面の領域"/>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40152" y="6734484"/>
            <a:ext cx="1564509" cy="2191901"/>
          </a:xfrm>
          <a:prstGeom prst="rect">
            <a:avLst/>
          </a:prstGeom>
        </p:spPr>
      </p:pic>
      <p:sp>
        <p:nvSpPr>
          <p:cNvPr id="34" name="角丸四角形 33"/>
          <p:cNvSpPr/>
          <p:nvPr/>
        </p:nvSpPr>
        <p:spPr>
          <a:xfrm>
            <a:off x="103612" y="2237397"/>
            <a:ext cx="1980000" cy="2517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条例のポイント</a:t>
            </a:r>
            <a:endParaRPr kumimoji="1" lang="ja-JP" altLang="en-US" sz="1200" b="1" dirty="0">
              <a:solidFill>
                <a:schemeClr val="tx1"/>
              </a:solidFill>
            </a:endParaRPr>
          </a:p>
        </p:txBody>
      </p:sp>
      <p:pic>
        <p:nvPicPr>
          <p:cNvPr id="10" name="図 9" descr="画面の領域"/>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86224" y="9219680"/>
            <a:ext cx="3532909" cy="1034023"/>
          </a:xfrm>
          <a:prstGeom prst="rect">
            <a:avLst/>
          </a:prstGeom>
        </p:spPr>
      </p:pic>
      <p:pic>
        <p:nvPicPr>
          <p:cNvPr id="11" name="図 10" descr="画面の領域"/>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35683" y="9235633"/>
            <a:ext cx="2044012" cy="994169"/>
          </a:xfrm>
          <a:prstGeom prst="rect">
            <a:avLst/>
          </a:prstGeom>
        </p:spPr>
      </p:pic>
      <p:sp>
        <p:nvSpPr>
          <p:cNvPr id="7" name="角丸四角形 6"/>
          <p:cNvSpPr/>
          <p:nvPr/>
        </p:nvSpPr>
        <p:spPr>
          <a:xfrm>
            <a:off x="7784564" y="8512749"/>
            <a:ext cx="889635" cy="1986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まとめ</a:t>
            </a:r>
            <a:endParaRPr kumimoji="1" lang="ja-JP" altLang="en-US" sz="1200" dirty="0">
              <a:solidFill>
                <a:schemeClr val="tx1"/>
              </a:solidFill>
            </a:endParaRPr>
          </a:p>
        </p:txBody>
      </p:sp>
      <p:pic>
        <p:nvPicPr>
          <p:cNvPr id="5" name="図 4" descr="画面の領域"/>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06225" y="6773879"/>
            <a:ext cx="1504250" cy="2148928"/>
          </a:xfrm>
          <a:prstGeom prst="rect">
            <a:avLst/>
          </a:prstGeom>
        </p:spPr>
      </p:pic>
    </p:spTree>
    <p:extLst>
      <p:ext uri="{BB962C8B-B14F-4D97-AF65-F5344CB8AC3E}">
        <p14:creationId xmlns:p14="http://schemas.microsoft.com/office/powerpoint/2010/main" val="16635583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2407</TotalTime>
  <Words>1389</Words>
  <Application>Microsoft Office PowerPoint</Application>
  <PresentationFormat>ユーザー設定</PresentationFormat>
  <Paragraphs>149</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ヘイトスピーチ解消に向けた大阪府の取組み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大阪府の取組み</dc:title>
  <dc:creator>濵田　和子</dc:creator>
  <cp:lastModifiedBy>濵田　和子</cp:lastModifiedBy>
  <cp:revision>372</cp:revision>
  <cp:lastPrinted>2022-01-28T02:18:26Z</cp:lastPrinted>
  <dcterms:created xsi:type="dcterms:W3CDTF">2021-09-24T03:02:46Z</dcterms:created>
  <dcterms:modified xsi:type="dcterms:W3CDTF">2022-01-28T02:19:58Z</dcterms:modified>
</cp:coreProperties>
</file>