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0" r:id="rId5"/>
  </p:sldIdLst>
  <p:sldSz cx="12801600" cy="9601200" type="A3"/>
  <p:notesSz cx="6797675" cy="9926638"/>
  <p:defaultTextStyle>
    <a:defPPr>
      <a:defRPr lang="ja-JP"/>
    </a:defPPr>
    <a:lvl1pPr marL="0" algn="l" defTabSz="1279470" rtl="0" eaLnBrk="1" latinLnBrk="0" hangingPunct="1">
      <a:defRPr kumimoji="1" sz="2499" kern="1200">
        <a:solidFill>
          <a:schemeClr val="tx1"/>
        </a:solidFill>
        <a:latin typeface="+mn-lt"/>
        <a:ea typeface="+mn-ea"/>
        <a:cs typeface="+mn-cs"/>
      </a:defRPr>
    </a:lvl1pPr>
    <a:lvl2pPr marL="639735" algn="l" defTabSz="1279470" rtl="0" eaLnBrk="1" latinLnBrk="0" hangingPunct="1">
      <a:defRPr kumimoji="1" sz="2499" kern="1200">
        <a:solidFill>
          <a:schemeClr val="tx1"/>
        </a:solidFill>
        <a:latin typeface="+mn-lt"/>
        <a:ea typeface="+mn-ea"/>
        <a:cs typeface="+mn-cs"/>
      </a:defRPr>
    </a:lvl2pPr>
    <a:lvl3pPr marL="1279470" algn="l" defTabSz="1279470" rtl="0" eaLnBrk="1" latinLnBrk="0" hangingPunct="1">
      <a:defRPr kumimoji="1" sz="2499" kern="1200">
        <a:solidFill>
          <a:schemeClr val="tx1"/>
        </a:solidFill>
        <a:latin typeface="+mn-lt"/>
        <a:ea typeface="+mn-ea"/>
        <a:cs typeface="+mn-cs"/>
      </a:defRPr>
    </a:lvl3pPr>
    <a:lvl4pPr marL="1919202" algn="l" defTabSz="1279470" rtl="0" eaLnBrk="1" latinLnBrk="0" hangingPunct="1">
      <a:defRPr kumimoji="1" sz="2499" kern="1200">
        <a:solidFill>
          <a:schemeClr val="tx1"/>
        </a:solidFill>
        <a:latin typeface="+mn-lt"/>
        <a:ea typeface="+mn-ea"/>
        <a:cs typeface="+mn-cs"/>
      </a:defRPr>
    </a:lvl4pPr>
    <a:lvl5pPr marL="2558936" algn="l" defTabSz="1279470" rtl="0" eaLnBrk="1" latinLnBrk="0" hangingPunct="1">
      <a:defRPr kumimoji="1" sz="2499" kern="1200">
        <a:solidFill>
          <a:schemeClr val="tx1"/>
        </a:solidFill>
        <a:latin typeface="+mn-lt"/>
        <a:ea typeface="+mn-ea"/>
        <a:cs typeface="+mn-cs"/>
      </a:defRPr>
    </a:lvl5pPr>
    <a:lvl6pPr marL="3198668" algn="l" defTabSz="1279470" rtl="0" eaLnBrk="1" latinLnBrk="0" hangingPunct="1">
      <a:defRPr kumimoji="1" sz="2499" kern="1200">
        <a:solidFill>
          <a:schemeClr val="tx1"/>
        </a:solidFill>
        <a:latin typeface="+mn-lt"/>
        <a:ea typeface="+mn-ea"/>
        <a:cs typeface="+mn-cs"/>
      </a:defRPr>
    </a:lvl6pPr>
    <a:lvl7pPr marL="3838403" algn="l" defTabSz="1279470" rtl="0" eaLnBrk="1" latinLnBrk="0" hangingPunct="1">
      <a:defRPr kumimoji="1" sz="2499" kern="1200">
        <a:solidFill>
          <a:schemeClr val="tx1"/>
        </a:solidFill>
        <a:latin typeface="+mn-lt"/>
        <a:ea typeface="+mn-ea"/>
        <a:cs typeface="+mn-cs"/>
      </a:defRPr>
    </a:lvl7pPr>
    <a:lvl8pPr marL="4478136" algn="l" defTabSz="1279470" rtl="0" eaLnBrk="1" latinLnBrk="0" hangingPunct="1">
      <a:defRPr kumimoji="1" sz="2499" kern="1200">
        <a:solidFill>
          <a:schemeClr val="tx1"/>
        </a:solidFill>
        <a:latin typeface="+mn-lt"/>
        <a:ea typeface="+mn-ea"/>
        <a:cs typeface="+mn-cs"/>
      </a:defRPr>
    </a:lvl8pPr>
    <a:lvl9pPr marL="5117870" algn="l" defTabSz="1279470" rtl="0" eaLnBrk="1" latinLnBrk="0" hangingPunct="1">
      <a:defRPr kumimoji="1" sz="2499"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4F81BD"/>
    <a:srgbClr val="0000FF"/>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000" autoAdjust="0"/>
    <p:restoredTop sz="93419" autoAdjust="0"/>
  </p:normalViewPr>
  <p:slideViewPr>
    <p:cSldViewPr>
      <p:cViewPr varScale="1">
        <p:scale>
          <a:sx n="48" d="100"/>
          <a:sy n="48" d="100"/>
        </p:scale>
        <p:origin x="864" y="6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9"/>
            <a:ext cx="2945551" cy="496824"/>
          </a:xfrm>
          <a:prstGeom prst="rect">
            <a:avLst/>
          </a:prstGeom>
        </p:spPr>
        <p:txBody>
          <a:bodyPr vert="horz" lIns="62856" tIns="31429" rIns="62856" bIns="31429" rtlCol="0"/>
          <a:lstStyle>
            <a:lvl1pPr algn="l">
              <a:defRPr sz="800"/>
            </a:lvl1pPr>
          </a:lstStyle>
          <a:p>
            <a:endParaRPr kumimoji="1" lang="ja-JP" altLang="en-US"/>
          </a:p>
        </p:txBody>
      </p:sp>
      <p:sp>
        <p:nvSpPr>
          <p:cNvPr id="3" name="日付プレースホルダー 2"/>
          <p:cNvSpPr>
            <a:spLocks noGrp="1"/>
          </p:cNvSpPr>
          <p:nvPr>
            <p:ph type="dt" idx="1"/>
          </p:nvPr>
        </p:nvSpPr>
        <p:spPr>
          <a:xfrm>
            <a:off x="3849961" y="9"/>
            <a:ext cx="2946637" cy="496824"/>
          </a:xfrm>
          <a:prstGeom prst="rect">
            <a:avLst/>
          </a:prstGeom>
        </p:spPr>
        <p:txBody>
          <a:bodyPr vert="horz" lIns="62856" tIns="31429" rIns="62856" bIns="31429" rtlCol="0"/>
          <a:lstStyle>
            <a:lvl1pPr algn="r">
              <a:defRPr sz="800"/>
            </a:lvl1pPr>
          </a:lstStyle>
          <a:p>
            <a:fld id="{12C35F4C-F7F5-40C3-BF8F-56F867D0C0F3}" type="datetimeFigureOut">
              <a:rPr kumimoji="1" lang="ja-JP" altLang="en-US" smtClean="0"/>
              <a:pPr/>
              <a:t>2023/4/26</a:t>
            </a:fld>
            <a:endParaRPr kumimoji="1" lang="ja-JP" altLang="en-US"/>
          </a:p>
        </p:txBody>
      </p:sp>
      <p:sp>
        <p:nvSpPr>
          <p:cNvPr id="4" name="スライド イメージ プレースホルダー 3"/>
          <p:cNvSpPr>
            <a:spLocks noGrp="1" noRot="1" noChangeAspect="1"/>
          </p:cNvSpPr>
          <p:nvPr>
            <p:ph type="sldImg" idx="2"/>
          </p:nvPr>
        </p:nvSpPr>
        <p:spPr>
          <a:xfrm>
            <a:off x="919163" y="742950"/>
            <a:ext cx="4962525" cy="3721100"/>
          </a:xfrm>
          <a:prstGeom prst="rect">
            <a:avLst/>
          </a:prstGeom>
          <a:noFill/>
          <a:ln w="12700">
            <a:solidFill>
              <a:prstClr val="black"/>
            </a:solidFill>
          </a:ln>
        </p:spPr>
        <p:txBody>
          <a:bodyPr vert="horz" lIns="62856" tIns="31429" rIns="62856" bIns="31429" rtlCol="0" anchor="ctr"/>
          <a:lstStyle/>
          <a:p>
            <a:endParaRPr lang="ja-JP" altLang="en-US"/>
          </a:p>
        </p:txBody>
      </p:sp>
      <p:sp>
        <p:nvSpPr>
          <p:cNvPr id="5" name="ノート プレースホルダー 4"/>
          <p:cNvSpPr>
            <a:spLocks noGrp="1"/>
          </p:cNvSpPr>
          <p:nvPr>
            <p:ph type="body" sz="quarter" idx="3"/>
          </p:nvPr>
        </p:nvSpPr>
        <p:spPr>
          <a:xfrm>
            <a:off x="679661" y="4714909"/>
            <a:ext cx="5438359" cy="4467043"/>
          </a:xfrm>
          <a:prstGeom prst="rect">
            <a:avLst/>
          </a:prstGeom>
        </p:spPr>
        <p:txBody>
          <a:bodyPr vert="horz" lIns="62856" tIns="31429" rIns="62856" bIns="3142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28716"/>
            <a:ext cx="2945551" cy="495729"/>
          </a:xfrm>
          <a:prstGeom prst="rect">
            <a:avLst/>
          </a:prstGeom>
        </p:spPr>
        <p:txBody>
          <a:bodyPr vert="horz" lIns="62856" tIns="31429" rIns="62856" bIns="31429"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49961" y="9428716"/>
            <a:ext cx="2946637" cy="495729"/>
          </a:xfrm>
          <a:prstGeom prst="rect">
            <a:avLst/>
          </a:prstGeom>
        </p:spPr>
        <p:txBody>
          <a:bodyPr vert="horz" lIns="62856" tIns="31429" rIns="62856" bIns="31429" rtlCol="0" anchor="b"/>
          <a:lstStyle>
            <a:lvl1pPr algn="r">
              <a:defRPr sz="800"/>
            </a:lvl1pPr>
          </a:lstStyle>
          <a:p>
            <a:fld id="{D494EB4B-5902-496A-98E4-E34585EB1929}" type="slidenum">
              <a:rPr kumimoji="1" lang="ja-JP" altLang="en-US" smtClean="0"/>
              <a:pPr/>
              <a:t>‹#›</a:t>
            </a:fld>
            <a:endParaRPr kumimoji="1" lang="ja-JP" altLang="en-US"/>
          </a:p>
        </p:txBody>
      </p:sp>
    </p:spTree>
    <p:extLst>
      <p:ext uri="{BB962C8B-B14F-4D97-AF65-F5344CB8AC3E}">
        <p14:creationId xmlns:p14="http://schemas.microsoft.com/office/powerpoint/2010/main" val="10328737"/>
      </p:ext>
    </p:extLst>
  </p:cSld>
  <p:clrMap bg1="lt1" tx1="dk1" bg2="lt2" tx2="dk2" accent1="accent1" accent2="accent2" accent3="accent3" accent4="accent4" accent5="accent5" accent6="accent6" hlink="hlink" folHlink="folHlink"/>
  <p:notesStyle>
    <a:lvl1pPr marL="0" algn="l" defTabSz="913906" rtl="0" eaLnBrk="1" latinLnBrk="0" hangingPunct="1">
      <a:defRPr kumimoji="1" sz="1200" kern="1200">
        <a:solidFill>
          <a:schemeClr val="tx1"/>
        </a:solidFill>
        <a:latin typeface="+mn-lt"/>
        <a:ea typeface="+mn-ea"/>
        <a:cs typeface="+mn-cs"/>
      </a:defRPr>
    </a:lvl1pPr>
    <a:lvl2pPr marL="456953" algn="l" defTabSz="913906" rtl="0" eaLnBrk="1" latinLnBrk="0" hangingPunct="1">
      <a:defRPr kumimoji="1" sz="1200" kern="1200">
        <a:solidFill>
          <a:schemeClr val="tx1"/>
        </a:solidFill>
        <a:latin typeface="+mn-lt"/>
        <a:ea typeface="+mn-ea"/>
        <a:cs typeface="+mn-cs"/>
      </a:defRPr>
    </a:lvl2pPr>
    <a:lvl3pPr marL="913906" algn="l" defTabSz="913906" rtl="0" eaLnBrk="1" latinLnBrk="0" hangingPunct="1">
      <a:defRPr kumimoji="1" sz="1200" kern="1200">
        <a:solidFill>
          <a:schemeClr val="tx1"/>
        </a:solidFill>
        <a:latin typeface="+mn-lt"/>
        <a:ea typeface="+mn-ea"/>
        <a:cs typeface="+mn-cs"/>
      </a:defRPr>
    </a:lvl3pPr>
    <a:lvl4pPr marL="1370858" algn="l" defTabSz="913906" rtl="0" eaLnBrk="1" latinLnBrk="0" hangingPunct="1">
      <a:defRPr kumimoji="1" sz="1200" kern="1200">
        <a:solidFill>
          <a:schemeClr val="tx1"/>
        </a:solidFill>
        <a:latin typeface="+mn-lt"/>
        <a:ea typeface="+mn-ea"/>
        <a:cs typeface="+mn-cs"/>
      </a:defRPr>
    </a:lvl4pPr>
    <a:lvl5pPr marL="1827810" algn="l" defTabSz="913906" rtl="0" eaLnBrk="1" latinLnBrk="0" hangingPunct="1">
      <a:defRPr kumimoji="1" sz="1200" kern="1200">
        <a:solidFill>
          <a:schemeClr val="tx1"/>
        </a:solidFill>
        <a:latin typeface="+mn-lt"/>
        <a:ea typeface="+mn-ea"/>
        <a:cs typeface="+mn-cs"/>
      </a:defRPr>
    </a:lvl5pPr>
    <a:lvl6pPr marL="2284763" algn="l" defTabSz="913906" rtl="0" eaLnBrk="1" latinLnBrk="0" hangingPunct="1">
      <a:defRPr kumimoji="1" sz="1200" kern="1200">
        <a:solidFill>
          <a:schemeClr val="tx1"/>
        </a:solidFill>
        <a:latin typeface="+mn-lt"/>
        <a:ea typeface="+mn-ea"/>
        <a:cs typeface="+mn-cs"/>
      </a:defRPr>
    </a:lvl6pPr>
    <a:lvl7pPr marL="2741716" algn="l" defTabSz="913906" rtl="0" eaLnBrk="1" latinLnBrk="0" hangingPunct="1">
      <a:defRPr kumimoji="1" sz="1200" kern="1200">
        <a:solidFill>
          <a:schemeClr val="tx1"/>
        </a:solidFill>
        <a:latin typeface="+mn-lt"/>
        <a:ea typeface="+mn-ea"/>
        <a:cs typeface="+mn-cs"/>
      </a:defRPr>
    </a:lvl7pPr>
    <a:lvl8pPr marL="3198668" algn="l" defTabSz="913906" rtl="0" eaLnBrk="1" latinLnBrk="0" hangingPunct="1">
      <a:defRPr kumimoji="1" sz="1200" kern="1200">
        <a:solidFill>
          <a:schemeClr val="tx1"/>
        </a:solidFill>
        <a:latin typeface="+mn-lt"/>
        <a:ea typeface="+mn-ea"/>
        <a:cs typeface="+mn-cs"/>
      </a:defRPr>
    </a:lvl8pPr>
    <a:lvl9pPr marL="3655621" algn="l" defTabSz="913906"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494EB4B-5902-496A-98E4-E34585EB1929}" type="slidenum">
              <a:rPr kumimoji="1" lang="ja-JP" altLang="en-US" smtClean="0"/>
              <a:pPr/>
              <a:t>1</a:t>
            </a:fld>
            <a:endParaRPr kumimoji="1" lang="ja-JP" altLang="en-US"/>
          </a:p>
        </p:txBody>
      </p:sp>
    </p:spTree>
    <p:extLst>
      <p:ext uri="{BB962C8B-B14F-4D97-AF65-F5344CB8AC3E}">
        <p14:creationId xmlns:p14="http://schemas.microsoft.com/office/powerpoint/2010/main" val="3727045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600"/>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422045" indent="0" algn="ctr">
              <a:buNone/>
              <a:defRPr>
                <a:solidFill>
                  <a:schemeClr val="tx1">
                    <a:tint val="75000"/>
                  </a:schemeClr>
                </a:solidFill>
              </a:defRPr>
            </a:lvl2pPr>
            <a:lvl3pPr marL="844090" indent="0" algn="ctr">
              <a:buNone/>
              <a:defRPr>
                <a:solidFill>
                  <a:schemeClr val="tx1">
                    <a:tint val="75000"/>
                  </a:schemeClr>
                </a:solidFill>
              </a:defRPr>
            </a:lvl3pPr>
            <a:lvl4pPr marL="1266135" indent="0" algn="ctr">
              <a:buNone/>
              <a:defRPr>
                <a:solidFill>
                  <a:schemeClr val="tx1">
                    <a:tint val="75000"/>
                  </a:schemeClr>
                </a:solidFill>
              </a:defRPr>
            </a:lvl4pPr>
            <a:lvl5pPr marL="1688181" indent="0" algn="ctr">
              <a:buNone/>
              <a:defRPr>
                <a:solidFill>
                  <a:schemeClr val="tx1">
                    <a:tint val="75000"/>
                  </a:schemeClr>
                </a:solidFill>
              </a:defRPr>
            </a:lvl5pPr>
            <a:lvl6pPr marL="2110226" indent="0" algn="ctr">
              <a:buNone/>
              <a:defRPr>
                <a:solidFill>
                  <a:schemeClr val="tx1">
                    <a:tint val="75000"/>
                  </a:schemeClr>
                </a:solidFill>
              </a:defRPr>
            </a:lvl6pPr>
            <a:lvl7pPr marL="2532271" indent="0" algn="ctr">
              <a:buNone/>
              <a:defRPr>
                <a:solidFill>
                  <a:schemeClr val="tx1">
                    <a:tint val="75000"/>
                  </a:schemeClr>
                </a:solidFill>
              </a:defRPr>
            </a:lvl7pPr>
            <a:lvl8pPr marL="2954315" indent="0" algn="ctr">
              <a:buNone/>
              <a:defRPr>
                <a:solidFill>
                  <a:schemeClr val="tx1">
                    <a:tint val="75000"/>
                  </a:schemeClr>
                </a:solidFill>
              </a:defRPr>
            </a:lvl8pPr>
            <a:lvl9pPr marL="337636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2023/4/26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2961055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2023/4/26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171752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2023/4/26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396570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2023/4/26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784848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5"/>
            <a:ext cx="10881360" cy="1906905"/>
          </a:xfrm>
        </p:spPr>
        <p:txBody>
          <a:bodyPr anchor="t"/>
          <a:lstStyle>
            <a:lvl1pPr algn="l">
              <a:defRPr sz="3692"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9" y="4069400"/>
            <a:ext cx="10881360" cy="2100262"/>
          </a:xfrm>
        </p:spPr>
        <p:txBody>
          <a:bodyPr anchor="b"/>
          <a:lstStyle>
            <a:lvl1pPr marL="0" indent="0">
              <a:buNone/>
              <a:defRPr sz="1847">
                <a:solidFill>
                  <a:schemeClr val="tx1">
                    <a:tint val="75000"/>
                  </a:schemeClr>
                </a:solidFill>
              </a:defRPr>
            </a:lvl1pPr>
            <a:lvl2pPr marL="422045" indent="0">
              <a:buNone/>
              <a:defRPr sz="1649">
                <a:solidFill>
                  <a:schemeClr val="tx1">
                    <a:tint val="75000"/>
                  </a:schemeClr>
                </a:solidFill>
              </a:defRPr>
            </a:lvl2pPr>
            <a:lvl3pPr marL="844090" indent="0">
              <a:buNone/>
              <a:defRPr sz="1450">
                <a:solidFill>
                  <a:schemeClr val="tx1">
                    <a:tint val="75000"/>
                  </a:schemeClr>
                </a:solidFill>
              </a:defRPr>
            </a:lvl3pPr>
            <a:lvl4pPr marL="1266135" indent="0">
              <a:buNone/>
              <a:defRPr sz="1319">
                <a:solidFill>
                  <a:schemeClr val="tx1">
                    <a:tint val="75000"/>
                  </a:schemeClr>
                </a:solidFill>
              </a:defRPr>
            </a:lvl4pPr>
            <a:lvl5pPr marL="1688181" indent="0">
              <a:buNone/>
              <a:defRPr sz="1319">
                <a:solidFill>
                  <a:schemeClr val="tx1">
                    <a:tint val="75000"/>
                  </a:schemeClr>
                </a:solidFill>
              </a:defRPr>
            </a:lvl5pPr>
            <a:lvl6pPr marL="2110226" indent="0">
              <a:buNone/>
              <a:defRPr sz="1319">
                <a:solidFill>
                  <a:schemeClr val="tx1">
                    <a:tint val="75000"/>
                  </a:schemeClr>
                </a:solidFill>
              </a:defRPr>
            </a:lvl6pPr>
            <a:lvl7pPr marL="2532271" indent="0">
              <a:buNone/>
              <a:defRPr sz="1319">
                <a:solidFill>
                  <a:schemeClr val="tx1">
                    <a:tint val="75000"/>
                  </a:schemeClr>
                </a:solidFill>
              </a:defRPr>
            </a:lvl7pPr>
            <a:lvl8pPr marL="2954315" indent="0">
              <a:buNone/>
              <a:defRPr sz="1319">
                <a:solidFill>
                  <a:schemeClr val="tx1">
                    <a:tint val="75000"/>
                  </a:schemeClr>
                </a:solidFill>
              </a:defRPr>
            </a:lvl8pPr>
            <a:lvl9pPr marL="3376361" indent="0">
              <a:buNone/>
              <a:defRPr sz="1319">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2023/4/26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323402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95671" y="3135948"/>
            <a:ext cx="7958773" cy="8872220"/>
          </a:xfrm>
        </p:spPr>
        <p:txBody>
          <a:bodyPr/>
          <a:lstStyle>
            <a:lvl1pPr>
              <a:defRPr sz="2572"/>
            </a:lvl1pPr>
            <a:lvl2pPr>
              <a:defRPr sz="2242"/>
            </a:lvl2pPr>
            <a:lvl3pPr>
              <a:defRPr sz="1847"/>
            </a:lvl3pPr>
            <a:lvl4pPr>
              <a:defRPr sz="1649"/>
            </a:lvl4pPr>
            <a:lvl5pPr>
              <a:defRPr sz="1649"/>
            </a:lvl5pPr>
            <a:lvl6pPr>
              <a:defRPr sz="1649"/>
            </a:lvl6pPr>
            <a:lvl7pPr>
              <a:defRPr sz="1649"/>
            </a:lvl7pPr>
            <a:lvl8pPr>
              <a:defRPr sz="1649"/>
            </a:lvl8pPr>
            <a:lvl9pPr>
              <a:defRPr sz="1649"/>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067801" y="3135948"/>
            <a:ext cx="7958773" cy="8872220"/>
          </a:xfrm>
        </p:spPr>
        <p:txBody>
          <a:bodyPr/>
          <a:lstStyle>
            <a:lvl1pPr>
              <a:defRPr sz="2572"/>
            </a:lvl1pPr>
            <a:lvl2pPr>
              <a:defRPr sz="2242"/>
            </a:lvl2pPr>
            <a:lvl3pPr>
              <a:defRPr sz="1847"/>
            </a:lvl3pPr>
            <a:lvl4pPr>
              <a:defRPr sz="1649"/>
            </a:lvl4pPr>
            <a:lvl5pPr>
              <a:defRPr sz="1649"/>
            </a:lvl5pPr>
            <a:lvl6pPr>
              <a:defRPr sz="1649"/>
            </a:lvl6pPr>
            <a:lvl7pPr>
              <a:defRPr sz="1649"/>
            </a:lvl7pPr>
            <a:lvl8pPr>
              <a:defRPr sz="1649"/>
            </a:lvl8pPr>
            <a:lvl9pPr>
              <a:defRPr sz="1649"/>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2023/4/26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4276862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2242" b="1"/>
            </a:lvl1pPr>
            <a:lvl2pPr marL="422045" indent="0">
              <a:buNone/>
              <a:defRPr sz="1847" b="1"/>
            </a:lvl2pPr>
            <a:lvl3pPr marL="844090" indent="0">
              <a:buNone/>
              <a:defRPr sz="1649" b="1"/>
            </a:lvl3pPr>
            <a:lvl4pPr marL="1266135" indent="0">
              <a:buNone/>
              <a:defRPr sz="1450" b="1"/>
            </a:lvl4pPr>
            <a:lvl5pPr marL="1688181" indent="0">
              <a:buNone/>
              <a:defRPr sz="1450" b="1"/>
            </a:lvl5pPr>
            <a:lvl6pPr marL="2110226" indent="0">
              <a:buNone/>
              <a:defRPr sz="1450" b="1"/>
            </a:lvl6pPr>
            <a:lvl7pPr marL="2532271" indent="0">
              <a:buNone/>
              <a:defRPr sz="1450" b="1"/>
            </a:lvl7pPr>
            <a:lvl8pPr marL="2954315" indent="0">
              <a:buNone/>
              <a:defRPr sz="1450" b="1"/>
            </a:lvl8pPr>
            <a:lvl9pPr marL="3376361" indent="0">
              <a:buNone/>
              <a:defRPr sz="145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2242"/>
            </a:lvl1pPr>
            <a:lvl2pPr>
              <a:defRPr sz="1847"/>
            </a:lvl2pPr>
            <a:lvl3pPr>
              <a:defRPr sz="1649"/>
            </a:lvl3pPr>
            <a:lvl4pPr>
              <a:defRPr sz="1450"/>
            </a:lvl4pPr>
            <a:lvl5pPr>
              <a:defRPr sz="1450"/>
            </a:lvl5pPr>
            <a:lvl6pPr>
              <a:defRPr sz="1450"/>
            </a:lvl6pPr>
            <a:lvl7pPr>
              <a:defRPr sz="1450"/>
            </a:lvl7pPr>
            <a:lvl8pPr>
              <a:defRPr sz="1450"/>
            </a:lvl8pPr>
            <a:lvl9pPr>
              <a:defRPr sz="14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6" cy="895667"/>
          </a:xfrm>
        </p:spPr>
        <p:txBody>
          <a:bodyPr anchor="b"/>
          <a:lstStyle>
            <a:lvl1pPr marL="0" indent="0">
              <a:buNone/>
              <a:defRPr sz="2242" b="1"/>
            </a:lvl1pPr>
            <a:lvl2pPr marL="422045" indent="0">
              <a:buNone/>
              <a:defRPr sz="1847" b="1"/>
            </a:lvl2pPr>
            <a:lvl3pPr marL="844090" indent="0">
              <a:buNone/>
              <a:defRPr sz="1649" b="1"/>
            </a:lvl3pPr>
            <a:lvl4pPr marL="1266135" indent="0">
              <a:buNone/>
              <a:defRPr sz="1450" b="1"/>
            </a:lvl4pPr>
            <a:lvl5pPr marL="1688181" indent="0">
              <a:buNone/>
              <a:defRPr sz="1450" b="1"/>
            </a:lvl5pPr>
            <a:lvl6pPr marL="2110226" indent="0">
              <a:buNone/>
              <a:defRPr sz="1450" b="1"/>
            </a:lvl6pPr>
            <a:lvl7pPr marL="2532271" indent="0">
              <a:buNone/>
              <a:defRPr sz="1450" b="1"/>
            </a:lvl7pPr>
            <a:lvl8pPr marL="2954315" indent="0">
              <a:buNone/>
              <a:defRPr sz="1450" b="1"/>
            </a:lvl8pPr>
            <a:lvl9pPr marL="3376361" indent="0">
              <a:buNone/>
              <a:defRPr sz="145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6" cy="5531803"/>
          </a:xfrm>
        </p:spPr>
        <p:txBody>
          <a:bodyPr/>
          <a:lstStyle>
            <a:lvl1pPr>
              <a:defRPr sz="2242"/>
            </a:lvl1pPr>
            <a:lvl2pPr>
              <a:defRPr sz="1847"/>
            </a:lvl2pPr>
            <a:lvl3pPr>
              <a:defRPr sz="1649"/>
            </a:lvl3pPr>
            <a:lvl4pPr>
              <a:defRPr sz="1450"/>
            </a:lvl4pPr>
            <a:lvl5pPr>
              <a:defRPr sz="1450"/>
            </a:lvl5pPr>
            <a:lvl6pPr>
              <a:defRPr sz="1450"/>
            </a:lvl6pPr>
            <a:lvl7pPr>
              <a:defRPr sz="1450"/>
            </a:lvl7pPr>
            <a:lvl8pPr>
              <a:defRPr sz="1450"/>
            </a:lvl8pPr>
            <a:lvl9pPr>
              <a:defRPr sz="14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765C7F4-CA2E-4311-90BE-0C97D29E2975}" type="datetimeFigureOut">
              <a:rPr kumimoji="1" lang="ja-JP" altLang="en-US" smtClean="0"/>
              <a:pPr/>
              <a:t>2023/4/26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162510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765C7F4-CA2E-4311-90BE-0C97D29E2975}" type="datetimeFigureOut">
              <a:rPr kumimoji="1" lang="ja-JP" altLang="en-US" smtClean="0"/>
              <a:pPr/>
              <a:t>2023/4/26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4120724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65C7F4-CA2E-4311-90BE-0C97D29E2975}" type="datetimeFigureOut">
              <a:rPr kumimoji="1" lang="ja-JP" altLang="en-US" smtClean="0"/>
              <a:pPr/>
              <a:t>2023/4/26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68223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9" cy="1626870"/>
          </a:xfrm>
        </p:spPr>
        <p:txBody>
          <a:bodyPr anchor="b"/>
          <a:lstStyle>
            <a:lvl1pPr algn="l">
              <a:defRPr sz="1847"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2" y="382272"/>
            <a:ext cx="7156450" cy="8194358"/>
          </a:xfrm>
        </p:spPr>
        <p:txBody>
          <a:bodyPr/>
          <a:lstStyle>
            <a:lvl1pPr>
              <a:defRPr sz="2967"/>
            </a:lvl1pPr>
            <a:lvl2pPr>
              <a:defRPr sz="2572"/>
            </a:lvl2pPr>
            <a:lvl3pPr>
              <a:defRPr sz="2242"/>
            </a:lvl3pPr>
            <a:lvl4pPr>
              <a:defRPr sz="1847"/>
            </a:lvl4pPr>
            <a:lvl5pPr>
              <a:defRPr sz="1847"/>
            </a:lvl5pPr>
            <a:lvl6pPr>
              <a:defRPr sz="1847"/>
            </a:lvl6pPr>
            <a:lvl7pPr>
              <a:defRPr sz="1847"/>
            </a:lvl7pPr>
            <a:lvl8pPr>
              <a:defRPr sz="1847"/>
            </a:lvl8pPr>
            <a:lvl9pPr>
              <a:defRPr sz="184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2"/>
            <a:ext cx="4211639" cy="6567488"/>
          </a:xfrm>
        </p:spPr>
        <p:txBody>
          <a:bodyPr/>
          <a:lstStyle>
            <a:lvl1pPr marL="0" indent="0">
              <a:buNone/>
              <a:defRPr sz="1319"/>
            </a:lvl1pPr>
            <a:lvl2pPr marL="422045" indent="0">
              <a:buNone/>
              <a:defRPr sz="1120"/>
            </a:lvl2pPr>
            <a:lvl3pPr marL="844090" indent="0">
              <a:buNone/>
              <a:defRPr sz="923"/>
            </a:lvl3pPr>
            <a:lvl4pPr marL="1266135" indent="0">
              <a:buNone/>
              <a:defRPr sz="858"/>
            </a:lvl4pPr>
            <a:lvl5pPr marL="1688181" indent="0">
              <a:buNone/>
              <a:defRPr sz="858"/>
            </a:lvl5pPr>
            <a:lvl6pPr marL="2110226" indent="0">
              <a:buNone/>
              <a:defRPr sz="858"/>
            </a:lvl6pPr>
            <a:lvl7pPr marL="2532271" indent="0">
              <a:buNone/>
              <a:defRPr sz="858"/>
            </a:lvl7pPr>
            <a:lvl8pPr marL="2954315" indent="0">
              <a:buNone/>
              <a:defRPr sz="858"/>
            </a:lvl8pPr>
            <a:lvl9pPr marL="3376361" indent="0">
              <a:buNone/>
              <a:defRPr sz="858"/>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2023/4/26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293840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1847"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2967"/>
            </a:lvl1pPr>
            <a:lvl2pPr marL="422045" indent="0">
              <a:buNone/>
              <a:defRPr sz="2572"/>
            </a:lvl2pPr>
            <a:lvl3pPr marL="844090" indent="0">
              <a:buNone/>
              <a:defRPr sz="2242"/>
            </a:lvl3pPr>
            <a:lvl4pPr marL="1266135" indent="0">
              <a:buNone/>
              <a:defRPr sz="1847"/>
            </a:lvl4pPr>
            <a:lvl5pPr marL="1688181" indent="0">
              <a:buNone/>
              <a:defRPr sz="1847"/>
            </a:lvl5pPr>
            <a:lvl6pPr marL="2110226" indent="0">
              <a:buNone/>
              <a:defRPr sz="1847"/>
            </a:lvl6pPr>
            <a:lvl7pPr marL="2532271" indent="0">
              <a:buNone/>
              <a:defRPr sz="1847"/>
            </a:lvl7pPr>
            <a:lvl8pPr marL="2954315" indent="0">
              <a:buNone/>
              <a:defRPr sz="1847"/>
            </a:lvl8pPr>
            <a:lvl9pPr marL="3376361" indent="0">
              <a:buNone/>
              <a:defRPr sz="1847"/>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319"/>
            </a:lvl1pPr>
            <a:lvl2pPr marL="422045" indent="0">
              <a:buNone/>
              <a:defRPr sz="1120"/>
            </a:lvl2pPr>
            <a:lvl3pPr marL="844090" indent="0">
              <a:buNone/>
              <a:defRPr sz="923"/>
            </a:lvl3pPr>
            <a:lvl4pPr marL="1266135" indent="0">
              <a:buNone/>
              <a:defRPr sz="858"/>
            </a:lvl4pPr>
            <a:lvl5pPr marL="1688181" indent="0">
              <a:buNone/>
              <a:defRPr sz="858"/>
            </a:lvl5pPr>
            <a:lvl6pPr marL="2110226" indent="0">
              <a:buNone/>
              <a:defRPr sz="858"/>
            </a:lvl6pPr>
            <a:lvl7pPr marL="2532271" indent="0">
              <a:buNone/>
              <a:defRPr sz="858"/>
            </a:lvl7pPr>
            <a:lvl8pPr marL="2954315" indent="0">
              <a:buNone/>
              <a:defRPr sz="858"/>
            </a:lvl8pPr>
            <a:lvl9pPr marL="3376361" indent="0">
              <a:buNone/>
              <a:defRPr sz="858"/>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2023/4/26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222462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2"/>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5"/>
            <a:ext cx="2987040" cy="511175"/>
          </a:xfrm>
          <a:prstGeom prst="rect">
            <a:avLst/>
          </a:prstGeom>
        </p:spPr>
        <p:txBody>
          <a:bodyPr vert="horz" lIns="128016" tIns="64008" rIns="128016" bIns="64008" rtlCol="0" anchor="ctr"/>
          <a:lstStyle>
            <a:lvl1pPr algn="l">
              <a:defRPr sz="1120">
                <a:solidFill>
                  <a:schemeClr val="tx1">
                    <a:tint val="75000"/>
                  </a:schemeClr>
                </a:solidFill>
              </a:defRPr>
            </a:lvl1pPr>
          </a:lstStyle>
          <a:p>
            <a:fld id="{4765C7F4-CA2E-4311-90BE-0C97D29E2975}" type="datetimeFigureOut">
              <a:rPr kumimoji="1" lang="ja-JP" altLang="en-US" smtClean="0"/>
              <a:pPr/>
              <a:t>2023/4/26</a:t>
            </a:fld>
            <a:endParaRPr kumimoji="1" lang="ja-JP" altLang="en-US"/>
          </a:p>
        </p:txBody>
      </p:sp>
      <p:sp>
        <p:nvSpPr>
          <p:cNvPr id="5" name="フッター プレースホルダー 4"/>
          <p:cNvSpPr>
            <a:spLocks noGrp="1"/>
          </p:cNvSpPr>
          <p:nvPr>
            <p:ph type="ftr" sz="quarter" idx="3"/>
          </p:nvPr>
        </p:nvSpPr>
        <p:spPr>
          <a:xfrm>
            <a:off x="4373880" y="8898895"/>
            <a:ext cx="4053840" cy="511175"/>
          </a:xfrm>
          <a:prstGeom prst="rect">
            <a:avLst/>
          </a:prstGeom>
        </p:spPr>
        <p:txBody>
          <a:bodyPr vert="horz" lIns="128016" tIns="64008" rIns="128016" bIns="64008" rtlCol="0" anchor="ctr"/>
          <a:lstStyle>
            <a:lvl1pPr algn="ctr">
              <a:defRPr sz="112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5"/>
            <a:ext cx="2987040" cy="511175"/>
          </a:xfrm>
          <a:prstGeom prst="rect">
            <a:avLst/>
          </a:prstGeom>
        </p:spPr>
        <p:txBody>
          <a:bodyPr vert="horz" lIns="128016" tIns="64008" rIns="128016" bIns="64008" rtlCol="0" anchor="ctr"/>
          <a:lstStyle>
            <a:lvl1pPr algn="r">
              <a:defRPr sz="1120">
                <a:solidFill>
                  <a:schemeClr val="tx1">
                    <a:tint val="75000"/>
                  </a:schemeClr>
                </a:solidFill>
              </a:defRPr>
            </a:lvl1p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230835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844090" rtl="0" eaLnBrk="1" latinLnBrk="0" hangingPunct="1">
        <a:spcBef>
          <a:spcPct val="0"/>
        </a:spcBef>
        <a:buNone/>
        <a:defRPr kumimoji="1" sz="4089" kern="1200">
          <a:solidFill>
            <a:schemeClr val="tx1"/>
          </a:solidFill>
          <a:latin typeface="+mj-lt"/>
          <a:ea typeface="+mj-ea"/>
          <a:cs typeface="+mj-cs"/>
        </a:defRPr>
      </a:lvl1pPr>
    </p:titleStyle>
    <p:bodyStyle>
      <a:lvl1pPr marL="316533" indent="-316533" algn="l" defTabSz="844090" rtl="0" eaLnBrk="1" latinLnBrk="0" hangingPunct="1">
        <a:spcBef>
          <a:spcPct val="20000"/>
        </a:spcBef>
        <a:buFont typeface="Arial" panose="020B0604020202020204" pitchFamily="34" charset="0"/>
        <a:buChar char="•"/>
        <a:defRPr kumimoji="1" sz="2967" kern="1200">
          <a:solidFill>
            <a:schemeClr val="tx1"/>
          </a:solidFill>
          <a:latin typeface="+mn-lt"/>
          <a:ea typeface="+mn-ea"/>
          <a:cs typeface="+mn-cs"/>
        </a:defRPr>
      </a:lvl1pPr>
      <a:lvl2pPr marL="685824" indent="-263779" algn="l" defTabSz="844090" rtl="0" eaLnBrk="1" latinLnBrk="0" hangingPunct="1">
        <a:spcBef>
          <a:spcPct val="20000"/>
        </a:spcBef>
        <a:buFont typeface="Arial" panose="020B0604020202020204" pitchFamily="34" charset="0"/>
        <a:buChar char="–"/>
        <a:defRPr kumimoji="1" sz="2572" kern="1200">
          <a:solidFill>
            <a:schemeClr val="tx1"/>
          </a:solidFill>
          <a:latin typeface="+mn-lt"/>
          <a:ea typeface="+mn-ea"/>
          <a:cs typeface="+mn-cs"/>
        </a:defRPr>
      </a:lvl2pPr>
      <a:lvl3pPr marL="1055113" indent="-211024" algn="l" defTabSz="844090" rtl="0" eaLnBrk="1" latinLnBrk="0" hangingPunct="1">
        <a:spcBef>
          <a:spcPct val="20000"/>
        </a:spcBef>
        <a:buFont typeface="Arial" panose="020B0604020202020204" pitchFamily="34" charset="0"/>
        <a:buChar char="•"/>
        <a:defRPr kumimoji="1" sz="2242" kern="1200">
          <a:solidFill>
            <a:schemeClr val="tx1"/>
          </a:solidFill>
          <a:latin typeface="+mn-lt"/>
          <a:ea typeface="+mn-ea"/>
          <a:cs typeface="+mn-cs"/>
        </a:defRPr>
      </a:lvl3pPr>
      <a:lvl4pPr marL="1477158" indent="-211024" algn="l" defTabSz="844090" rtl="0" eaLnBrk="1" latinLnBrk="0" hangingPunct="1">
        <a:spcBef>
          <a:spcPct val="20000"/>
        </a:spcBef>
        <a:buFont typeface="Arial" panose="020B0604020202020204" pitchFamily="34" charset="0"/>
        <a:buChar char="–"/>
        <a:defRPr kumimoji="1" sz="1847" kern="1200">
          <a:solidFill>
            <a:schemeClr val="tx1"/>
          </a:solidFill>
          <a:latin typeface="+mn-lt"/>
          <a:ea typeface="+mn-ea"/>
          <a:cs typeface="+mn-cs"/>
        </a:defRPr>
      </a:lvl4pPr>
      <a:lvl5pPr marL="1899203" indent="-211024" algn="l" defTabSz="844090" rtl="0" eaLnBrk="1" latinLnBrk="0" hangingPunct="1">
        <a:spcBef>
          <a:spcPct val="20000"/>
        </a:spcBef>
        <a:buFont typeface="Arial" panose="020B0604020202020204" pitchFamily="34" charset="0"/>
        <a:buChar char="»"/>
        <a:defRPr kumimoji="1" sz="1847" kern="1200">
          <a:solidFill>
            <a:schemeClr val="tx1"/>
          </a:solidFill>
          <a:latin typeface="+mn-lt"/>
          <a:ea typeface="+mn-ea"/>
          <a:cs typeface="+mn-cs"/>
        </a:defRPr>
      </a:lvl5pPr>
      <a:lvl6pPr marL="2321247" indent="-211024" algn="l" defTabSz="844090" rtl="0" eaLnBrk="1" latinLnBrk="0" hangingPunct="1">
        <a:spcBef>
          <a:spcPct val="20000"/>
        </a:spcBef>
        <a:buFont typeface="Arial" panose="020B0604020202020204" pitchFamily="34" charset="0"/>
        <a:buChar char="•"/>
        <a:defRPr kumimoji="1" sz="1847" kern="1200">
          <a:solidFill>
            <a:schemeClr val="tx1"/>
          </a:solidFill>
          <a:latin typeface="+mn-lt"/>
          <a:ea typeface="+mn-ea"/>
          <a:cs typeface="+mn-cs"/>
        </a:defRPr>
      </a:lvl6pPr>
      <a:lvl7pPr marL="2743293" indent="-211024" algn="l" defTabSz="844090" rtl="0" eaLnBrk="1" latinLnBrk="0" hangingPunct="1">
        <a:spcBef>
          <a:spcPct val="20000"/>
        </a:spcBef>
        <a:buFont typeface="Arial" panose="020B0604020202020204" pitchFamily="34" charset="0"/>
        <a:buChar char="•"/>
        <a:defRPr kumimoji="1" sz="1847" kern="1200">
          <a:solidFill>
            <a:schemeClr val="tx1"/>
          </a:solidFill>
          <a:latin typeface="+mn-lt"/>
          <a:ea typeface="+mn-ea"/>
          <a:cs typeface="+mn-cs"/>
        </a:defRPr>
      </a:lvl7pPr>
      <a:lvl8pPr marL="3165339" indent="-211024" algn="l" defTabSz="844090" rtl="0" eaLnBrk="1" latinLnBrk="0" hangingPunct="1">
        <a:spcBef>
          <a:spcPct val="20000"/>
        </a:spcBef>
        <a:buFont typeface="Arial" panose="020B0604020202020204" pitchFamily="34" charset="0"/>
        <a:buChar char="•"/>
        <a:defRPr kumimoji="1" sz="1847" kern="1200">
          <a:solidFill>
            <a:schemeClr val="tx1"/>
          </a:solidFill>
          <a:latin typeface="+mn-lt"/>
          <a:ea typeface="+mn-ea"/>
          <a:cs typeface="+mn-cs"/>
        </a:defRPr>
      </a:lvl8pPr>
      <a:lvl9pPr marL="3587383" indent="-211024" algn="l" defTabSz="844090" rtl="0" eaLnBrk="1" latinLnBrk="0" hangingPunct="1">
        <a:spcBef>
          <a:spcPct val="20000"/>
        </a:spcBef>
        <a:buFont typeface="Arial" panose="020B0604020202020204" pitchFamily="34" charset="0"/>
        <a:buChar char="•"/>
        <a:defRPr kumimoji="1" sz="1847" kern="1200">
          <a:solidFill>
            <a:schemeClr val="tx1"/>
          </a:solidFill>
          <a:latin typeface="+mn-lt"/>
          <a:ea typeface="+mn-ea"/>
          <a:cs typeface="+mn-cs"/>
        </a:defRPr>
      </a:lvl9pPr>
    </p:bodyStyle>
    <p:otherStyle>
      <a:defPPr>
        <a:defRPr lang="ja-JP"/>
      </a:defPPr>
      <a:lvl1pPr marL="0" algn="l" defTabSz="844090" rtl="0" eaLnBrk="1" latinLnBrk="0" hangingPunct="1">
        <a:defRPr kumimoji="1" sz="1649" kern="1200">
          <a:solidFill>
            <a:schemeClr val="tx1"/>
          </a:solidFill>
          <a:latin typeface="+mn-lt"/>
          <a:ea typeface="+mn-ea"/>
          <a:cs typeface="+mn-cs"/>
        </a:defRPr>
      </a:lvl1pPr>
      <a:lvl2pPr marL="422045" algn="l" defTabSz="844090" rtl="0" eaLnBrk="1" latinLnBrk="0" hangingPunct="1">
        <a:defRPr kumimoji="1" sz="1649" kern="1200">
          <a:solidFill>
            <a:schemeClr val="tx1"/>
          </a:solidFill>
          <a:latin typeface="+mn-lt"/>
          <a:ea typeface="+mn-ea"/>
          <a:cs typeface="+mn-cs"/>
        </a:defRPr>
      </a:lvl2pPr>
      <a:lvl3pPr marL="844090" algn="l" defTabSz="844090" rtl="0" eaLnBrk="1" latinLnBrk="0" hangingPunct="1">
        <a:defRPr kumimoji="1" sz="1649" kern="1200">
          <a:solidFill>
            <a:schemeClr val="tx1"/>
          </a:solidFill>
          <a:latin typeface="+mn-lt"/>
          <a:ea typeface="+mn-ea"/>
          <a:cs typeface="+mn-cs"/>
        </a:defRPr>
      </a:lvl3pPr>
      <a:lvl4pPr marL="1266135" algn="l" defTabSz="844090" rtl="0" eaLnBrk="1" latinLnBrk="0" hangingPunct="1">
        <a:defRPr kumimoji="1" sz="1649" kern="1200">
          <a:solidFill>
            <a:schemeClr val="tx1"/>
          </a:solidFill>
          <a:latin typeface="+mn-lt"/>
          <a:ea typeface="+mn-ea"/>
          <a:cs typeface="+mn-cs"/>
        </a:defRPr>
      </a:lvl4pPr>
      <a:lvl5pPr marL="1688181" algn="l" defTabSz="844090" rtl="0" eaLnBrk="1" latinLnBrk="0" hangingPunct="1">
        <a:defRPr kumimoji="1" sz="1649" kern="1200">
          <a:solidFill>
            <a:schemeClr val="tx1"/>
          </a:solidFill>
          <a:latin typeface="+mn-lt"/>
          <a:ea typeface="+mn-ea"/>
          <a:cs typeface="+mn-cs"/>
        </a:defRPr>
      </a:lvl5pPr>
      <a:lvl6pPr marL="2110226" algn="l" defTabSz="844090" rtl="0" eaLnBrk="1" latinLnBrk="0" hangingPunct="1">
        <a:defRPr kumimoji="1" sz="1649" kern="1200">
          <a:solidFill>
            <a:schemeClr val="tx1"/>
          </a:solidFill>
          <a:latin typeface="+mn-lt"/>
          <a:ea typeface="+mn-ea"/>
          <a:cs typeface="+mn-cs"/>
        </a:defRPr>
      </a:lvl6pPr>
      <a:lvl7pPr marL="2532271" algn="l" defTabSz="844090" rtl="0" eaLnBrk="1" latinLnBrk="0" hangingPunct="1">
        <a:defRPr kumimoji="1" sz="1649" kern="1200">
          <a:solidFill>
            <a:schemeClr val="tx1"/>
          </a:solidFill>
          <a:latin typeface="+mn-lt"/>
          <a:ea typeface="+mn-ea"/>
          <a:cs typeface="+mn-cs"/>
        </a:defRPr>
      </a:lvl7pPr>
      <a:lvl8pPr marL="2954315" algn="l" defTabSz="844090" rtl="0" eaLnBrk="1" latinLnBrk="0" hangingPunct="1">
        <a:defRPr kumimoji="1" sz="1649" kern="1200">
          <a:solidFill>
            <a:schemeClr val="tx1"/>
          </a:solidFill>
          <a:latin typeface="+mn-lt"/>
          <a:ea typeface="+mn-ea"/>
          <a:cs typeface="+mn-cs"/>
        </a:defRPr>
      </a:lvl8pPr>
      <a:lvl9pPr marL="3376361" algn="l" defTabSz="844090" rtl="0" eaLnBrk="1" latinLnBrk="0" hangingPunct="1">
        <a:defRPr kumimoji="1" sz="164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descr="＜ はじめに ＞&#10;&#10;　〇基本方針の策定から20年が経過し、人権をめぐる状況の変化を踏まえ、人権についての府民の意識、&#10;　　 人権課題の現状、これからの取組みの方向性などについて見直し、基本方針の変更を行うこととしました。&#10;&#10;　〇今後、この新しい基本方針に基づき、すべての人の人権が尊重される社会の実現をめざして、全庁をあ&#10;　　 げて人権施策の推進に取り組んでまいります。&#10;&#10;＜ 第１　基本理念 ＞&#10;&#10;  〇条例のめざす人権尊重の社会を実現するため、次の二つを府政推進の基本理念として掲げます。&#10;&#10;&#10;&#10;&#10;＜ 第２　大阪府における人権をめぐる状況 ＞&#10;　　 １　国内外の人権尊重の潮流、２　大阪府におけるこれまでの取り組み、３　取り組むべき主要課題&#10;&#10;　〇二十世紀の世界は、二度の大戦をはじめ数多くの戦争を経験してきました。こうした経験を踏まえ、国際&#10;　   連合では、人権の尊重が平和を守ることと密接不可分の関係にあるという考え方に基づいて、国家の枠&#10;     組みを越えた国際的な人権規範の整備に取り組んできました。&#10;&#10;　〇大阪府では、人権局を中心とした横断的な庁内推進体制のもとに、総合的に人権施策を行い、女性、&#10;　　 子ども、高齢者、障がい者、同和問題などの個々の課題については、それぞれの関係部局において施策&#10;  　 推進に取り組んでいます。&#10;&#10;＜ 第３　人権施策の基本方向 ＞&#10;      1　人権意識の高揚を図るための施策、２人権擁護に資する施策　 &#10;&#10;　〇それぞれの人権課題に共通する人権意識の高揚を図るための施策を積極的に推進するとともに、課題&#10;　　 ごとの取り組み、とりわけ府民の自立や社会参加を促進するための施策や人権救済・保護のための制度&#10;     や施策を充実・活用していくことを基本に、人権問題についての実態の把握に努めながら、総合的な人&#10;     権施策を構築していきます。&#10;&#10;　〇府民一人ひとりが、人権の意義や価値についての理解を深め、すべての人の人権を尊重する態度や行&#10;　　 動を身につけるための人権教育を行うとともに、府民の主体的な活動を促進します。&#10;&#10;  〇府民が自立や社会参加を通じて、自己実現を図ることができるよう支援するとともに、人権侵害を受け、&#10;     または受けるおそれのある人に対して、関係機関と連携して、救済・予防を促進・支援します。&#10;&#10;＜ 第４　推進にあたって ＞&#10;      1　庁内の推進体制、２　市町村との連携、３　企業、ＮＰＯ等との連携&#10;&#10;　〇本基本方針に基づき、知事をトップとする人権施策の推進本部体制の下、総合的な見地から整合性の&#10;　　 ある施策を推進します。&#10;&#10;　〇大阪府の人権施策を効果的に推進するためには、府民に最も身近な市町村が実施する諸施策との連&#10;　　 携が不可欠であり、大阪府と市町村との連携をより強化します。&#10;&#10;  〇人権施策を効果的に推進していくため、企業やNPOなどの諸団体が取り組んでいる人権問題の解決の&#10;     ための活動とより一層連携を深め、協働関係の構築を図ります。&#10;" title="＜ はじめに ＞">
            <a:extLst>
              <a:ext uri="{FF2B5EF4-FFF2-40B4-BE49-F238E27FC236}">
                <a16:creationId xmlns:a16="http://schemas.microsoft.com/office/drawing/2014/main" id="{BFDC5DCB-D9D1-45F8-93E5-E0DC5E3FB573}"/>
              </a:ext>
            </a:extLst>
          </p:cNvPr>
          <p:cNvSpPr txBox="1">
            <a:spLocks/>
          </p:cNvSpPr>
          <p:nvPr/>
        </p:nvSpPr>
        <p:spPr>
          <a:xfrm>
            <a:off x="6503684" y="2064296"/>
            <a:ext cx="6084000" cy="7344816"/>
          </a:xfrm>
          <a:prstGeom prst="rect">
            <a:avLst/>
          </a:prstGeom>
          <a:noFill/>
          <a:ln w="12700">
            <a:solidFill>
              <a:schemeClr val="tx1"/>
            </a:solidFill>
          </a:ln>
        </p:spPr>
        <p:txBody>
          <a:bodyPr wrap="square" rtlCol="0" anchor="t">
            <a:noAutofit/>
          </a:bodyPr>
          <a:lstStyle/>
          <a:p>
            <a:pPr>
              <a:lnSpc>
                <a:spcPts val="1200"/>
              </a:lnSpc>
            </a:pPr>
            <a:endParaRPr lang="en-US" altLang="ja-JP" sz="1100" b="1" dirty="0" smtClean="0">
              <a:latin typeface="Meiryo UI" panose="020B0604030504040204" pitchFamily="50" charset="-128"/>
              <a:ea typeface="Meiryo UI" panose="020B0604030504040204" pitchFamily="50" charset="-128"/>
            </a:endParaRPr>
          </a:p>
          <a:p>
            <a:pPr>
              <a:lnSpc>
                <a:spcPts val="1500"/>
              </a:lnSpc>
            </a:pPr>
            <a:r>
              <a:rPr lang="ja-JP" altLang="en-US" sz="1200" b="1" dirty="0" smtClean="0">
                <a:latin typeface="Meiryo UI" panose="020B0604030504040204" pitchFamily="50" charset="-128"/>
                <a:ea typeface="Meiryo UI" panose="020B0604030504040204" pitchFamily="50" charset="-128"/>
              </a:rPr>
              <a:t>　「人権教育」とは</a:t>
            </a:r>
            <a:endParaRPr lang="en-US" altLang="ja-JP" sz="1200" dirty="0">
              <a:latin typeface="Meiryo UI" panose="020B0604030504040204" pitchFamily="50" charset="-128"/>
              <a:ea typeface="Meiryo UI" panose="020B0604030504040204" pitchFamily="50" charset="-128"/>
            </a:endParaRPr>
          </a:p>
          <a:p>
            <a:pPr marL="363538" indent="-363538">
              <a:lnSpc>
                <a:spcPts val="1500"/>
              </a:lnSpc>
            </a:pPr>
            <a:r>
              <a:rPr lang="ja-JP" altLang="en-US" sz="1100" dirty="0" smtClean="0">
                <a:latin typeface="Meiryo UI" panose="020B0604030504040204" pitchFamily="50" charset="-128"/>
                <a:ea typeface="Meiryo UI" panose="020B0604030504040204" pitchFamily="50" charset="-128"/>
              </a:rPr>
              <a:t>　　○　人権教育について、人権教育及び人権啓発の推進に関する法律や、国連人権理事会において採択された人権教育のための世界計画第</a:t>
            </a:r>
            <a:r>
              <a:rPr lang="en-US" altLang="ja-JP" sz="1100" dirty="0" smtClean="0">
                <a:latin typeface="Meiryo UI" panose="020B0604030504040204" pitchFamily="50" charset="-128"/>
                <a:ea typeface="Meiryo UI" panose="020B0604030504040204" pitchFamily="50" charset="-128"/>
              </a:rPr>
              <a:t>4</a:t>
            </a:r>
            <a:r>
              <a:rPr lang="ja-JP" altLang="en-US" sz="1100" dirty="0" smtClean="0">
                <a:latin typeface="Meiryo UI" panose="020B0604030504040204" pitchFamily="50" charset="-128"/>
                <a:ea typeface="Meiryo UI" panose="020B0604030504040204" pitchFamily="50" charset="-128"/>
              </a:rPr>
              <a:t>フェーズ（</a:t>
            </a:r>
            <a:r>
              <a:rPr lang="en-US" altLang="ja-JP" sz="1100" dirty="0" smtClean="0">
                <a:latin typeface="Meiryo UI" panose="020B0604030504040204" pitchFamily="50" charset="-128"/>
                <a:ea typeface="Meiryo UI" panose="020B0604030504040204" pitchFamily="50" charset="-128"/>
              </a:rPr>
              <a:t>2020</a:t>
            </a:r>
            <a:r>
              <a:rPr lang="ja-JP" altLang="en-US" sz="1100" dirty="0" smtClean="0">
                <a:latin typeface="Meiryo UI" panose="020B0604030504040204" pitchFamily="50" charset="-128"/>
                <a:ea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rPr>
              <a:t>2024</a:t>
            </a:r>
            <a:r>
              <a:rPr lang="ja-JP" altLang="en-US" sz="1100" dirty="0" smtClean="0">
                <a:latin typeface="Meiryo UI" panose="020B0604030504040204" pitchFamily="50" charset="-128"/>
                <a:ea typeface="Meiryo UI" panose="020B0604030504040204" pitchFamily="50" charset="-128"/>
              </a:rPr>
              <a:t>）行動計画に示される定義を記載しています。</a:t>
            </a:r>
            <a:endParaRPr lang="en-US" altLang="ja-JP" sz="1100" dirty="0" smtClean="0">
              <a:latin typeface="Meiryo UI" panose="020B0604030504040204" pitchFamily="50" charset="-128"/>
              <a:ea typeface="Meiryo UI" panose="020B0604030504040204" pitchFamily="50" charset="-128"/>
            </a:endParaRPr>
          </a:p>
          <a:p>
            <a:pPr marL="363538" indent="-363538">
              <a:lnSpc>
                <a:spcPts val="1000"/>
              </a:lnSpc>
            </a:pPr>
            <a:r>
              <a:rPr lang="ja-JP" altLang="en-US" sz="1100" dirty="0">
                <a:latin typeface="Meiryo UI" panose="020B0604030504040204" pitchFamily="50" charset="-128"/>
                <a:ea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endParaRPr>
          </a:p>
          <a:p>
            <a:pPr marL="363538" indent="-363538">
              <a:lnSpc>
                <a:spcPts val="1500"/>
              </a:lnSpc>
            </a:pPr>
            <a:r>
              <a:rPr lang="ja-JP" altLang="en-US" sz="1200" b="1" dirty="0" smtClean="0">
                <a:latin typeface="Meiryo UI" panose="020B0604030504040204" pitchFamily="50" charset="-128"/>
                <a:ea typeface="Meiryo UI" panose="020B0604030504040204" pitchFamily="50" charset="-128"/>
              </a:rPr>
              <a:t>　１</a:t>
            </a:r>
            <a:r>
              <a:rPr lang="ja-JP" altLang="en-US" sz="1200" b="1" dirty="0">
                <a:latin typeface="Meiryo UI" panose="020B0604030504040204" pitchFamily="50" charset="-128"/>
                <a:ea typeface="Meiryo UI" panose="020B0604030504040204" pitchFamily="50" charset="-128"/>
              </a:rPr>
              <a:t>　はじめに　－人権教育の今日的意義</a:t>
            </a:r>
            <a:r>
              <a:rPr lang="ja-JP" altLang="en-US" sz="1200" b="1" dirty="0" smtClean="0">
                <a:latin typeface="Meiryo UI" panose="020B0604030504040204" pitchFamily="50" charset="-128"/>
                <a:ea typeface="Meiryo UI" panose="020B0604030504040204" pitchFamily="50" charset="-128"/>
              </a:rPr>
              <a:t>－</a:t>
            </a:r>
            <a:endParaRPr lang="en-US" altLang="ja-JP" sz="1200" b="1" dirty="0">
              <a:latin typeface="Meiryo UI" panose="020B0604030504040204" pitchFamily="50" charset="-128"/>
              <a:ea typeface="Meiryo UI" panose="020B0604030504040204" pitchFamily="50" charset="-128"/>
            </a:endParaRPr>
          </a:p>
          <a:p>
            <a:pPr marL="363538" indent="-363538">
              <a:lnSpc>
                <a:spcPts val="1500"/>
              </a:lnSpc>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一人ひとりが人権尊重社会の実現に向けて、主体的に取組を行うことが求められること、家庭・学校、地域等あらゆる機会や場をとらえて人権教育の取組に対する支援を行う必要があることなど、人権教育を行うにあたり考慮すべき事項を記載しています。</a:t>
            </a:r>
            <a:endParaRPr lang="en-US" altLang="ja-JP" sz="1100" dirty="0">
              <a:latin typeface="Meiryo UI" panose="020B0604030504040204" pitchFamily="50" charset="-128"/>
              <a:ea typeface="Meiryo UI" panose="020B0604030504040204" pitchFamily="50" charset="-128"/>
            </a:endParaRPr>
          </a:p>
          <a:p>
            <a:pPr marL="363538" indent="-363538">
              <a:lnSpc>
                <a:spcPts val="1500"/>
              </a:lnSpc>
            </a:pPr>
            <a:r>
              <a:rPr lang="ja-JP" altLang="en-US" sz="1100" dirty="0" smtClean="0">
                <a:latin typeface="Meiryo UI" panose="020B0604030504040204" pitchFamily="50" charset="-128"/>
                <a:ea typeface="Meiryo UI" panose="020B0604030504040204" pitchFamily="50" charset="-128"/>
              </a:rPr>
              <a:t>　　○　また、公務員における人権研修の必要性や、マスメディアに従事する関係者の取組の必要性について記載しています。</a:t>
            </a:r>
            <a:endParaRPr lang="en-US" altLang="ja-JP" sz="1100" dirty="0" smtClean="0">
              <a:latin typeface="Meiryo UI" panose="020B0604030504040204" pitchFamily="50" charset="-128"/>
              <a:ea typeface="Meiryo UI" panose="020B0604030504040204" pitchFamily="50" charset="-128"/>
            </a:endParaRPr>
          </a:p>
          <a:p>
            <a:pPr marL="180975" indent="-180975">
              <a:lnSpc>
                <a:spcPts val="1000"/>
              </a:lnSpc>
            </a:pPr>
            <a:r>
              <a:rPr lang="ja-JP" altLang="en-US" sz="1100" dirty="0" smtClean="0">
                <a:latin typeface="Meiryo UI" panose="020B0604030504040204" pitchFamily="50" charset="-128"/>
                <a:ea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endParaRPr>
          </a:p>
          <a:p>
            <a:pPr marL="85725" indent="-85725">
              <a:lnSpc>
                <a:spcPts val="1500"/>
              </a:lnSpc>
            </a:pPr>
            <a:r>
              <a:rPr lang="ja-JP" altLang="en-US" sz="1200" b="1" dirty="0" smtClean="0">
                <a:latin typeface="Meiryo UI" panose="020B0604030504040204" pitchFamily="50" charset="-128"/>
                <a:ea typeface="Meiryo UI" panose="020B0604030504040204" pitchFamily="50" charset="-128"/>
              </a:rPr>
              <a:t>　２</a:t>
            </a:r>
            <a:r>
              <a:rPr lang="ja-JP" altLang="en-US" sz="1200" b="1" dirty="0">
                <a:latin typeface="Meiryo UI" panose="020B0604030504040204" pitchFamily="50" charset="-128"/>
                <a:ea typeface="Meiryo UI" panose="020B0604030504040204" pitchFamily="50" charset="-128"/>
              </a:rPr>
              <a:t>　これまでの取組と</a:t>
            </a:r>
            <a:r>
              <a:rPr lang="ja-JP" altLang="en-US" sz="1200" b="1" dirty="0" smtClean="0">
                <a:latin typeface="Meiryo UI" panose="020B0604030504040204" pitchFamily="50" charset="-128"/>
                <a:ea typeface="Meiryo UI" panose="020B0604030504040204" pitchFamily="50" charset="-128"/>
              </a:rPr>
              <a:t>評価</a:t>
            </a:r>
            <a:endParaRPr lang="en-US" altLang="ja-JP" sz="1200" b="1" dirty="0">
              <a:latin typeface="Meiryo UI" panose="020B0604030504040204" pitchFamily="50" charset="-128"/>
              <a:ea typeface="Meiryo UI" panose="020B0604030504040204" pitchFamily="50" charset="-128"/>
            </a:endParaRPr>
          </a:p>
          <a:p>
            <a:pPr marL="361950" indent="-361950">
              <a:lnSpc>
                <a:spcPts val="1500"/>
              </a:lnSpc>
            </a:pPr>
            <a:r>
              <a:rPr lang="ja-JP" altLang="en-US" sz="1100" b="1" dirty="0">
                <a:latin typeface="Meiryo UI" panose="020B0604030504040204" pitchFamily="50" charset="-128"/>
                <a:ea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国連や国の</a:t>
            </a:r>
            <a:r>
              <a:rPr lang="ja-JP" altLang="en-US" sz="1100" dirty="0">
                <a:latin typeface="Meiryo UI" panose="020B0604030504040204" pitchFamily="50" charset="-128"/>
                <a:ea typeface="Meiryo UI" panose="020B0604030504040204" pitchFamily="50" charset="-128"/>
              </a:rPr>
              <a:t>動向</a:t>
            </a:r>
            <a:r>
              <a:rPr lang="ja-JP" altLang="en-US" sz="1100" dirty="0" smtClean="0">
                <a:latin typeface="Meiryo UI" panose="020B0604030504040204" pitchFamily="50" charset="-128"/>
                <a:ea typeface="Meiryo UI" panose="020B0604030504040204" pitchFamily="50" charset="-128"/>
              </a:rPr>
              <a:t>、府民ニーズや社会情勢の変化、法令・制度の変化等これまでの人権</a:t>
            </a:r>
            <a:r>
              <a:rPr lang="ja-JP" altLang="en-US" sz="1100" dirty="0">
                <a:latin typeface="Meiryo UI" panose="020B0604030504040204" pitchFamily="50" charset="-128"/>
                <a:ea typeface="Meiryo UI" panose="020B0604030504040204" pitchFamily="50" charset="-128"/>
              </a:rPr>
              <a:t>をめぐる動き</a:t>
            </a:r>
            <a:r>
              <a:rPr lang="ja-JP" altLang="en-US" sz="1100" dirty="0" smtClean="0">
                <a:latin typeface="Meiryo UI" panose="020B0604030504040204" pitchFamily="50" charset="-128"/>
                <a:ea typeface="Meiryo UI" panose="020B0604030504040204" pitchFamily="50" charset="-128"/>
              </a:rPr>
              <a:t>を記載しています。</a:t>
            </a:r>
            <a:endParaRPr lang="en-US" altLang="ja-JP" sz="1100" b="1" dirty="0">
              <a:latin typeface="Meiryo UI" panose="020B0604030504040204" pitchFamily="50" charset="-128"/>
              <a:ea typeface="Meiryo UI" panose="020B0604030504040204" pitchFamily="50" charset="-128"/>
            </a:endParaRPr>
          </a:p>
          <a:p>
            <a:pPr marL="361950" indent="-361950">
              <a:lnSpc>
                <a:spcPts val="1500"/>
              </a:lnSpc>
            </a:pPr>
            <a:r>
              <a:rPr lang="ja-JP" altLang="en-US" sz="1100" b="1"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　また、これまでの人権</a:t>
            </a:r>
            <a:r>
              <a:rPr lang="ja-JP" altLang="en-US" sz="1100" dirty="0">
                <a:latin typeface="Meiryo UI" panose="020B0604030504040204" pitchFamily="50" charset="-128"/>
                <a:ea typeface="Meiryo UI" panose="020B0604030504040204" pitchFamily="50" charset="-128"/>
              </a:rPr>
              <a:t>教育の</a:t>
            </a:r>
            <a:r>
              <a:rPr lang="ja-JP" altLang="en-US" sz="1100" dirty="0" smtClean="0">
                <a:latin typeface="Meiryo UI" panose="020B0604030504040204" pitchFamily="50" charset="-128"/>
                <a:ea typeface="Meiryo UI" panose="020B0604030504040204" pitchFamily="50" charset="-128"/>
              </a:rPr>
              <a:t>推進等の取組</a:t>
            </a:r>
            <a:r>
              <a:rPr lang="ja-JP" altLang="en-US" sz="1100" dirty="0">
                <a:latin typeface="Meiryo UI" panose="020B0604030504040204" pitchFamily="50" charset="-128"/>
                <a:ea typeface="Meiryo UI" panose="020B0604030504040204" pitchFamily="50" charset="-128"/>
              </a:rPr>
              <a:t>と</a:t>
            </a:r>
            <a:r>
              <a:rPr lang="ja-JP" altLang="en-US" sz="1100" dirty="0" smtClean="0">
                <a:latin typeface="Meiryo UI" panose="020B0604030504040204" pitchFamily="50" charset="-128"/>
                <a:ea typeface="Meiryo UI" panose="020B0604030504040204" pitchFamily="50" charset="-128"/>
              </a:rPr>
              <a:t>評価</a:t>
            </a:r>
            <a:r>
              <a:rPr lang="ja-JP" altLang="en-US" sz="1100" dirty="0">
                <a:latin typeface="Meiryo UI" panose="020B0604030504040204" pitchFamily="50" charset="-128"/>
                <a:ea typeface="Meiryo UI" panose="020B0604030504040204" pitchFamily="50" charset="-128"/>
              </a:rPr>
              <a:t>や</a:t>
            </a:r>
            <a:r>
              <a:rPr lang="ja-JP" altLang="en-US" sz="11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生活</a:t>
            </a:r>
            <a:r>
              <a:rPr lang="ja-JP" altLang="en-US" sz="1100" dirty="0">
                <a:latin typeface="Meiryo UI" panose="020B0604030504040204" pitchFamily="50" charset="-128"/>
                <a:ea typeface="Meiryo UI" panose="020B0604030504040204" pitchFamily="50" charset="-128"/>
              </a:rPr>
              <a:t>困窮（貧困）をめぐる人権</a:t>
            </a:r>
            <a:r>
              <a:rPr lang="ja-JP" altLang="en-US" sz="1100" dirty="0" smtClean="0">
                <a:latin typeface="Meiryo UI" panose="020B0604030504040204" pitchFamily="50" charset="-128"/>
                <a:ea typeface="Meiryo UI" panose="020B0604030504040204" pitchFamily="50" charset="-128"/>
              </a:rPr>
              <a:t>課題や情報化</a:t>
            </a:r>
            <a:r>
              <a:rPr lang="ja-JP" altLang="en-US" sz="1100" dirty="0">
                <a:latin typeface="Meiryo UI" panose="020B0604030504040204" pitchFamily="50" charset="-128"/>
                <a:ea typeface="Meiryo UI" panose="020B0604030504040204" pitchFamily="50" charset="-128"/>
              </a:rPr>
              <a:t>社会の進展による差別や人権侵害の</a:t>
            </a:r>
            <a:r>
              <a:rPr lang="ja-JP" altLang="en-US" sz="1100" dirty="0" smtClean="0">
                <a:latin typeface="Meiryo UI" panose="020B0604030504040204" pitchFamily="50" charset="-128"/>
                <a:ea typeface="Meiryo UI" panose="020B0604030504040204" pitchFamily="50" charset="-128"/>
              </a:rPr>
              <a:t>拡大など現在の人権</a:t>
            </a:r>
            <a:r>
              <a:rPr lang="ja-JP" altLang="en-US" sz="1100" dirty="0">
                <a:latin typeface="Meiryo UI" panose="020B0604030504040204" pitchFamily="50" charset="-128"/>
                <a:ea typeface="Meiryo UI" panose="020B0604030504040204" pitchFamily="50" charset="-128"/>
              </a:rPr>
              <a:t>をめぐる</a:t>
            </a:r>
            <a:r>
              <a:rPr lang="ja-JP" altLang="en-US" sz="1100" dirty="0" smtClean="0">
                <a:latin typeface="Meiryo UI" panose="020B0604030504040204" pitchFamily="50" charset="-128"/>
                <a:ea typeface="Meiryo UI" panose="020B0604030504040204" pitchFamily="50" charset="-128"/>
              </a:rPr>
              <a:t>状況について記載しています。</a:t>
            </a:r>
            <a:endParaRPr lang="en-US" altLang="ja-JP" sz="1100" dirty="0" smtClean="0">
              <a:latin typeface="Meiryo UI" panose="020B0604030504040204" pitchFamily="50" charset="-128"/>
              <a:ea typeface="Meiryo UI" panose="020B0604030504040204" pitchFamily="50" charset="-128"/>
            </a:endParaRPr>
          </a:p>
          <a:p>
            <a:pPr marL="361950" indent="-361950">
              <a:lnSpc>
                <a:spcPts val="1000"/>
              </a:lnSpc>
            </a:pPr>
            <a:endParaRPr lang="en-US" altLang="ja-JP" sz="1100" b="1" dirty="0" smtClean="0">
              <a:latin typeface="Meiryo UI" panose="020B0604030504040204" pitchFamily="50" charset="-128"/>
              <a:ea typeface="Meiryo UI" panose="020B0604030504040204" pitchFamily="50" charset="-128"/>
            </a:endParaRPr>
          </a:p>
          <a:p>
            <a:pPr marL="361950" indent="-361950">
              <a:lnSpc>
                <a:spcPts val="1500"/>
              </a:lnSpc>
            </a:pPr>
            <a:r>
              <a:rPr lang="ja-JP" altLang="en-US" sz="1100" b="1" dirty="0" smtClean="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３　推進計画</a:t>
            </a:r>
            <a:endParaRPr lang="en-US" altLang="ja-JP" sz="1200" b="1" u="sng" dirty="0" smtClean="0">
              <a:latin typeface="Meiryo UI" panose="020B0604030504040204" pitchFamily="50" charset="-128"/>
              <a:ea typeface="Meiryo UI" panose="020B0604030504040204" pitchFamily="50" charset="-128"/>
            </a:endParaRPr>
          </a:p>
          <a:p>
            <a:pPr>
              <a:lnSpc>
                <a:spcPts val="1500"/>
              </a:lnSpc>
            </a:pPr>
            <a:r>
              <a:rPr lang="ja-JP" altLang="en-US" sz="1100" b="1" dirty="0">
                <a:latin typeface="Meiryo UI" panose="020B0604030504040204" pitchFamily="50" charset="-128"/>
                <a:ea typeface="Meiryo UI" panose="020B0604030504040204" pitchFamily="50" charset="-128"/>
              </a:rPr>
              <a:t>　　３－１　人権教育の推進</a:t>
            </a:r>
            <a:endParaRPr lang="en-US" altLang="ja-JP" sz="1100" b="1" dirty="0">
              <a:latin typeface="Meiryo UI" panose="020B0604030504040204" pitchFamily="50" charset="-128"/>
              <a:ea typeface="Meiryo UI" panose="020B0604030504040204" pitchFamily="50" charset="-128"/>
            </a:endParaRPr>
          </a:p>
          <a:p>
            <a:pPr marL="446088" indent="-446088">
              <a:lnSpc>
                <a:spcPts val="1500"/>
              </a:lnSpc>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　メディア・リテラシーの育成やいじめの未然防止等、家庭、学校、地域、職場等における人権教育の取組を支援を進めます。また、性の多様性の理解増進等多様な文化や価値観を持つすべての人々が共生できる人権教育推進します。</a:t>
            </a:r>
            <a:endParaRPr lang="en-US" altLang="ja-JP" sz="1100" dirty="0">
              <a:latin typeface="Meiryo UI" panose="020B0604030504040204" pitchFamily="50" charset="-128"/>
              <a:ea typeface="Meiryo UI" panose="020B0604030504040204" pitchFamily="50" charset="-128"/>
            </a:endParaRPr>
          </a:p>
          <a:p>
            <a:pPr marL="446088" indent="-446088">
              <a:lnSpc>
                <a:spcPts val="1500"/>
              </a:lnSpc>
            </a:pPr>
            <a:r>
              <a:rPr lang="ja-JP" altLang="en-US" sz="1100" b="1" dirty="0">
                <a:latin typeface="Meiryo UI" panose="020B0604030504040204" pitchFamily="50" charset="-128"/>
                <a:ea typeface="Meiryo UI" panose="020B0604030504040204" pitchFamily="50" charset="-128"/>
              </a:rPr>
              <a:t>　　３－２　人権教育に取り組む指導者の養成</a:t>
            </a:r>
            <a:endParaRPr lang="en-US" altLang="ja-JP" sz="1100" b="1" dirty="0">
              <a:latin typeface="Meiryo UI" panose="020B0604030504040204" pitchFamily="50" charset="-128"/>
              <a:ea typeface="Meiryo UI" panose="020B0604030504040204" pitchFamily="50" charset="-128"/>
            </a:endParaRPr>
          </a:p>
          <a:p>
            <a:pPr marL="446088" indent="-446088">
              <a:lnSpc>
                <a:spcPts val="1500"/>
              </a:lnSpc>
            </a:pPr>
            <a:r>
              <a:rPr lang="ja-JP" altLang="en-US" sz="1100" dirty="0" smtClean="0">
                <a:latin typeface="Meiryo UI" panose="020B0604030504040204" pitchFamily="50" charset="-128"/>
                <a:ea typeface="Meiryo UI" panose="020B0604030504040204" pitchFamily="50" charset="-128"/>
              </a:rPr>
              <a:t>　　　○　地域、職場等において人権教育を担う人材、専門的知識を持った人材の養成をします。また、養成した人材の活用を進めます。</a:t>
            </a:r>
            <a:endParaRPr lang="ja-JP" altLang="en-US" sz="1100" dirty="0">
              <a:latin typeface="Meiryo UI" panose="020B0604030504040204" pitchFamily="50" charset="-128"/>
              <a:ea typeface="Meiryo UI" panose="020B0604030504040204" pitchFamily="50" charset="-128"/>
            </a:endParaRPr>
          </a:p>
          <a:p>
            <a:pPr marL="446088" indent="-446088">
              <a:lnSpc>
                <a:spcPts val="1500"/>
              </a:lnSpc>
            </a:pPr>
            <a:r>
              <a:rPr lang="ja-JP" altLang="en-US" sz="1100" b="1" dirty="0">
                <a:latin typeface="Meiryo UI" panose="020B0604030504040204" pitchFamily="50" charset="-128"/>
                <a:ea typeface="Meiryo UI" panose="020B0604030504040204" pitchFamily="50" charset="-128"/>
              </a:rPr>
              <a:t>　　３－３　府民の主体的な人権教育に関する活動の促進</a:t>
            </a:r>
            <a:endParaRPr lang="en-US" altLang="ja-JP" sz="1100" b="1" dirty="0">
              <a:latin typeface="Meiryo UI" panose="020B0604030504040204" pitchFamily="50" charset="-128"/>
              <a:ea typeface="Meiryo UI" panose="020B0604030504040204" pitchFamily="50" charset="-128"/>
            </a:endParaRPr>
          </a:p>
          <a:p>
            <a:pPr marL="446088" indent="-446088">
              <a:lnSpc>
                <a:spcPts val="1500"/>
              </a:lnSpc>
            </a:pPr>
            <a:r>
              <a:rPr lang="ja-JP" altLang="en-US" sz="1100" dirty="0" smtClean="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　○　</a:t>
            </a:r>
            <a:r>
              <a:rPr lang="ja-JP" altLang="en-US" sz="1100" dirty="0" smtClean="0">
                <a:latin typeface="Meiryo UI" panose="020B0604030504040204" pitchFamily="50" charset="-128"/>
                <a:ea typeface="Meiryo UI" panose="020B0604030504040204" pitchFamily="50" charset="-128"/>
              </a:rPr>
              <a:t>具体的</a:t>
            </a:r>
            <a:r>
              <a:rPr lang="ja-JP" altLang="en-US" sz="1100" dirty="0">
                <a:latin typeface="Meiryo UI" panose="020B0604030504040204" pitchFamily="50" charset="-128"/>
                <a:ea typeface="Meiryo UI" panose="020B0604030504040204" pitchFamily="50" charset="-128"/>
              </a:rPr>
              <a:t>な人権問題の解決に際して利用することができる行政サービスや解決のための方策等</a:t>
            </a:r>
            <a:r>
              <a:rPr lang="ja-JP" altLang="en-US" sz="1100" dirty="0" smtClean="0">
                <a:latin typeface="Meiryo UI" panose="020B0604030504040204" pitchFamily="50" charset="-128"/>
                <a:ea typeface="Meiryo UI" panose="020B0604030504040204" pitchFamily="50" charset="-128"/>
              </a:rPr>
              <a:t>を支援する環境づくりを推進します。また、ＮＰＯ等民間団体と連携した取組を推進します。　</a:t>
            </a:r>
            <a:endParaRPr lang="en-US" altLang="ja-JP" sz="1100" dirty="0">
              <a:latin typeface="Meiryo UI" panose="020B0604030504040204" pitchFamily="50" charset="-128"/>
              <a:ea typeface="Meiryo UI" panose="020B0604030504040204" pitchFamily="50" charset="-128"/>
            </a:endParaRPr>
          </a:p>
          <a:p>
            <a:pPr marL="446088" indent="-446088">
              <a:lnSpc>
                <a:spcPts val="1500"/>
              </a:lnSpc>
            </a:pPr>
            <a:r>
              <a:rPr lang="ja-JP" altLang="en-US" sz="1100" b="1" dirty="0">
                <a:latin typeface="Meiryo UI" panose="020B0604030504040204" pitchFamily="50" charset="-128"/>
                <a:ea typeface="Meiryo UI" panose="020B0604030504040204" pitchFamily="50" charset="-128"/>
              </a:rPr>
              <a:t>　　３－４　人権教育に関する情報収集・提供機能の充実</a:t>
            </a:r>
            <a:endParaRPr lang="en-US" altLang="ja-JP" sz="1100" b="1" dirty="0">
              <a:latin typeface="Meiryo UI" panose="020B0604030504040204" pitchFamily="50" charset="-128"/>
              <a:ea typeface="Meiryo UI" panose="020B0604030504040204" pitchFamily="50" charset="-128"/>
            </a:endParaRPr>
          </a:p>
          <a:p>
            <a:pPr marL="446088" indent="-446088">
              <a:lnSpc>
                <a:spcPts val="1500"/>
              </a:lnSpc>
            </a:pPr>
            <a:r>
              <a:rPr lang="ja-JP" altLang="en-US" sz="1100" dirty="0" smtClean="0">
                <a:latin typeface="Meiryo UI" panose="020B0604030504040204" pitchFamily="50" charset="-128"/>
                <a:ea typeface="Meiryo UI" panose="020B0604030504040204" pitchFamily="50" charset="-128"/>
              </a:rPr>
              <a:t>　　　○　人権</a:t>
            </a:r>
            <a:r>
              <a:rPr lang="ja-JP" altLang="en-US" sz="1100" dirty="0">
                <a:latin typeface="Meiryo UI" panose="020B0604030504040204" pitchFamily="50" charset="-128"/>
                <a:ea typeface="Meiryo UI" panose="020B0604030504040204" pitchFamily="50" charset="-128"/>
              </a:rPr>
              <a:t>教育に関する情報の収集や提供を図り、実践的な教材の整備を</a:t>
            </a:r>
            <a:r>
              <a:rPr lang="ja-JP" altLang="en-US" sz="1100" dirty="0" smtClean="0">
                <a:latin typeface="Meiryo UI" panose="020B0604030504040204" pitchFamily="50" charset="-128"/>
                <a:ea typeface="Meiryo UI" panose="020B0604030504040204" pitchFamily="50" charset="-128"/>
              </a:rPr>
              <a:t>推進します。また、人権</a:t>
            </a:r>
            <a:r>
              <a:rPr lang="ja-JP" altLang="en-US" sz="1100" dirty="0">
                <a:latin typeface="Meiryo UI" panose="020B0604030504040204" pitchFamily="50" charset="-128"/>
                <a:ea typeface="Meiryo UI" panose="020B0604030504040204" pitchFamily="50" charset="-128"/>
              </a:rPr>
              <a:t>に関する調査・研究機能の充実を図り、人権教育に係る研究者等との連携を</a:t>
            </a:r>
            <a:r>
              <a:rPr lang="ja-JP" altLang="en-US" sz="1100" dirty="0" smtClean="0">
                <a:latin typeface="Meiryo UI" panose="020B0604030504040204" pitchFamily="50" charset="-128"/>
                <a:ea typeface="Meiryo UI" panose="020B0604030504040204" pitchFamily="50" charset="-128"/>
              </a:rPr>
              <a:t>深めます。</a:t>
            </a:r>
            <a:endParaRPr lang="ja-JP" altLang="en-US" sz="1100" dirty="0">
              <a:latin typeface="Meiryo UI" panose="020B0604030504040204" pitchFamily="50" charset="-128"/>
              <a:ea typeface="Meiryo UI" panose="020B0604030504040204" pitchFamily="50" charset="-128"/>
            </a:endParaRPr>
          </a:p>
          <a:p>
            <a:pPr>
              <a:lnSpc>
                <a:spcPts val="1000"/>
              </a:lnSpc>
            </a:pPr>
            <a:endParaRPr lang="en-US" altLang="ja-JP" sz="1100" dirty="0" smtClean="0">
              <a:latin typeface="Meiryo UI" panose="020B0604030504040204" pitchFamily="50" charset="-128"/>
              <a:ea typeface="Meiryo UI" panose="020B0604030504040204" pitchFamily="50" charset="-128"/>
            </a:endParaRPr>
          </a:p>
          <a:p>
            <a:pPr>
              <a:lnSpc>
                <a:spcPts val="1500"/>
              </a:lnSpc>
            </a:pPr>
            <a:r>
              <a:rPr lang="ja-JP" altLang="en-US" sz="1200" b="1" dirty="0" smtClean="0">
                <a:latin typeface="Meiryo UI" panose="020B0604030504040204" pitchFamily="50" charset="-128"/>
                <a:ea typeface="Meiryo UI" panose="020B0604030504040204" pitchFamily="50" charset="-128"/>
              </a:rPr>
              <a:t>　４　推進計画のフォローアップ、点検</a:t>
            </a:r>
            <a:endParaRPr lang="en-US" altLang="ja-JP" sz="1200" b="1" dirty="0" smtClean="0">
              <a:latin typeface="Meiryo UI" panose="020B0604030504040204" pitchFamily="50" charset="-128"/>
              <a:ea typeface="Meiryo UI" panose="020B0604030504040204" pitchFamily="50" charset="-128"/>
            </a:endParaRPr>
          </a:p>
          <a:p>
            <a:pPr marL="363538" indent="-363538">
              <a:lnSpc>
                <a:spcPts val="1500"/>
              </a:lnSpc>
            </a:pPr>
            <a:r>
              <a:rPr lang="ja-JP" altLang="en-US" sz="1100" b="1" dirty="0">
                <a:latin typeface="Meiryo UI" panose="020B0604030504040204" pitchFamily="50" charset="-128"/>
                <a:ea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rPr>
              <a:t>　○</a:t>
            </a:r>
            <a:r>
              <a:rPr lang="ja-JP" altLang="en-US" sz="1100" b="1"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人権問題の現状や推進計画に基づく施策実施状況について、毎年度、大阪府人権白書「</a:t>
            </a:r>
            <a:r>
              <a:rPr lang="ja-JP" altLang="en-US" sz="1100" dirty="0" err="1" smtClean="0">
                <a:latin typeface="Meiryo UI" panose="020B0604030504040204" pitchFamily="50" charset="-128"/>
                <a:ea typeface="Meiryo UI" panose="020B0604030504040204" pitchFamily="50" charset="-128"/>
              </a:rPr>
              <a:t>ゆまにて</a:t>
            </a:r>
            <a:r>
              <a:rPr lang="ja-JP" altLang="en-US" sz="1100" dirty="0" smtClean="0">
                <a:latin typeface="Meiryo UI" panose="020B0604030504040204" pitchFamily="50" charset="-128"/>
                <a:ea typeface="Meiryo UI" panose="020B0604030504040204" pitchFamily="50" charset="-128"/>
              </a:rPr>
              <a:t>なにわ（施策編）を取りまとめ、公表します。</a:t>
            </a:r>
            <a:endParaRPr lang="en-US" altLang="ja-JP" sz="1100" b="1" dirty="0">
              <a:latin typeface="Meiryo UI" panose="020B0604030504040204" pitchFamily="50" charset="-128"/>
              <a:ea typeface="Meiryo UI" panose="020B0604030504040204" pitchFamily="50" charset="-128"/>
            </a:endParaRPr>
          </a:p>
          <a:p>
            <a:pPr marL="363538" indent="-363538">
              <a:lnSpc>
                <a:spcPts val="1500"/>
              </a:lnSpc>
            </a:pPr>
            <a:r>
              <a:rPr lang="ja-JP" altLang="en-US" sz="1100" dirty="0" smtClean="0">
                <a:latin typeface="Meiryo UI" panose="020B0604030504040204" pitchFamily="50" charset="-128"/>
                <a:ea typeface="Meiryo UI" panose="020B0604030504040204" pitchFamily="50" charset="-128"/>
              </a:rPr>
              <a:t>　　○　国連</a:t>
            </a:r>
            <a:r>
              <a:rPr lang="ja-JP" altLang="en-US" sz="1100" dirty="0">
                <a:latin typeface="Meiryo UI" panose="020B0604030504040204" pitchFamily="50" charset="-128"/>
                <a:ea typeface="Meiryo UI" panose="020B0604030504040204" pitchFamily="50" charset="-128"/>
              </a:rPr>
              <a:t>や国の動向、府民ニーズや社会情勢の変化、法令・制度の</a:t>
            </a:r>
            <a:r>
              <a:rPr lang="ja-JP" altLang="en-US" sz="1100" dirty="0" smtClean="0">
                <a:latin typeface="Meiryo UI" panose="020B0604030504040204" pitchFamily="50" charset="-128"/>
                <a:ea typeface="Meiryo UI" panose="020B0604030504040204" pitchFamily="50" charset="-128"/>
              </a:rPr>
              <a:t>変化等に対応するため、３年ごとに推進計画の内容を点検します。</a:t>
            </a:r>
            <a:endParaRPr lang="en-US" altLang="ja-JP" sz="1100" dirty="0">
              <a:latin typeface="Meiryo UI" panose="020B0604030504040204" pitchFamily="50" charset="-128"/>
              <a:ea typeface="Meiryo UI" panose="020B0604030504040204" pitchFamily="50" charset="-128"/>
            </a:endParaRPr>
          </a:p>
        </p:txBody>
      </p:sp>
      <p:sp>
        <p:nvSpPr>
          <p:cNvPr id="23" name="正方形/長方形 22" descr="■これまでの大阪府における人権施策推進の取組み&#10;&#10;　〇大阪府は、「人権尊重の社会づくり条例」（以下、「条例」という。）に基づき、大阪府人権施策推進基&#10;　　 本方針（以下「基本方針」という。）を策定し、以降、この条例及び基本方針を基本に、すべての人の人&#10;　　 権が尊重される豊かな社会の実現に向け、人権施策、すなわち「人権意識の高揚を図るための施策」及び&#10;　　　「人権擁護に資する施策」の推進に努めてきました。&#10;&#10; ■新たな人権課題や個別の人権に係る法律や条例の施行を踏まえた基本方針の見直し&#10;&#10;　〇近年、インターネット上における人権侵害事例が多発するなど、社会情勢や価値観は大きく変化しており、&#10;　　 人権課題が複雑多様化しています。　　&#10;&#10;　〇平成28年に、障がい者差別解消法、ヘイトスピーチ解消法、部落差別解消推進法が施行されました。&#10;&#10;　○大阪府においても、平成28年に障がい者差別解消条例を施行し、令和元年には、ヘイトスピーチ解消推&#10;　　 進条例及び性の多様性理解増進条例の施行と人権尊重の社会づくり条例を改正しました。&#10;&#10;  ○基本方針策定後のこうした動きに的確に対応するため、今般、令和3年８月に大阪府知事あて提出され&#10;　　 た大阪府人権施策推進審議会の答申を踏まえ、基本方針の変更案を取りまとめることとしました。  " title="■これまでの大阪府における人権施策推進の取組み">
            <a:extLst>
              <a:ext uri="{FF2B5EF4-FFF2-40B4-BE49-F238E27FC236}">
                <a16:creationId xmlns:a16="http://schemas.microsoft.com/office/drawing/2014/main" id="{F64A5CF2-1E09-417E-B73B-27FC0C0B28C9}"/>
              </a:ext>
            </a:extLst>
          </p:cNvPr>
          <p:cNvSpPr/>
          <p:nvPr/>
        </p:nvSpPr>
        <p:spPr>
          <a:xfrm>
            <a:off x="231298" y="2090194"/>
            <a:ext cx="6075034" cy="4112318"/>
          </a:xfrm>
          <a:prstGeom prst="rect">
            <a:avLst/>
          </a:prstGeom>
          <a:ln w="12700">
            <a:solidFill>
              <a:schemeClr val="tx2">
                <a:lumMod val="50000"/>
              </a:schemeClr>
            </a:solidFill>
            <a:prstDash val="solid"/>
          </a:ln>
        </p:spPr>
        <p:style>
          <a:lnRef idx="2">
            <a:schemeClr val="dk1"/>
          </a:lnRef>
          <a:fillRef idx="1">
            <a:schemeClr val="lt1"/>
          </a:fillRef>
          <a:effectRef idx="0">
            <a:schemeClr val="dk1"/>
          </a:effectRef>
          <a:fontRef idx="minor">
            <a:schemeClr val="dk1"/>
          </a:fontRef>
        </p:style>
        <p:txBody>
          <a:bodyPr wrap="square" lIns="23736" tIns="23736" rIns="23736" bIns="23736" anchor="ctr">
            <a:noAutofit/>
          </a:bodyPr>
          <a:lstStyle/>
          <a:p>
            <a:pPr marL="180975" indent="-95250">
              <a:lnSpc>
                <a:spcPts val="1800"/>
              </a:lnSpc>
            </a:pPr>
            <a:r>
              <a:rPr lang="ja-JP" altLang="en-US"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　大阪府人権尊重の社会づくり条例</a:t>
            </a:r>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446088" indent="-360363">
              <a:lnSpc>
                <a:spcPts val="1500"/>
              </a:lnSpc>
            </a:pP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　大阪府では</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、すべての人の人権が尊重される豊かな社会の実現をめざして、平成</a:t>
            </a:r>
            <a:r>
              <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1998</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月に、人権尊重の社会づくりを進めるための大阪府の責務や基本方針の策定などについて定めた「大阪府人権</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尊重の</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社会づくり条例」を制定しました。</a:t>
            </a: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363538" indent="-277813">
              <a:lnSpc>
                <a:spcPts val="9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363538" indent="-277813">
              <a:lnSpc>
                <a:spcPts val="1500"/>
              </a:lnSpc>
            </a:pPr>
            <a:r>
              <a:rPr lang="ja-JP" altLang="en-US"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大阪府人権施策推進基本方針</a:t>
            </a:r>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446088" indent="-360363">
              <a:lnSpc>
                <a:spcPts val="15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　平成</a:t>
            </a:r>
            <a:r>
              <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13</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2001</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月には、条例のめざす「すべての人の人権が尊重される豊かな社会」を実現するため、「大阪府人権</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施策推進基本</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方針」を策定しました。基本方針においては、二つの基本理念を掲げ、すべての行政分野において、基本理念を踏まえた総合的な施策の推進に努めるとともに</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、人権</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施策の基本</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方向を定めています。</a:t>
            </a: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80975" indent="-95250">
              <a:lnSpc>
                <a:spcPts val="1500"/>
              </a:lnSpc>
            </a:pP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（基本</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理念</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）一人</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ひとりがかけがえのない存在として尊重される差別のない社会の実現</a:t>
            </a:r>
          </a:p>
          <a:p>
            <a:pPr marL="180975" indent="-95250">
              <a:lnSpc>
                <a:spcPts val="1500"/>
              </a:lnSpc>
            </a:pP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誰</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もが個性や能力をいかして自己実現を図ることのできる豊かな人権文化の創造</a:t>
            </a:r>
          </a:p>
          <a:p>
            <a:pPr marL="180975" indent="-95250">
              <a:lnSpc>
                <a:spcPts val="1500"/>
              </a:lnSpc>
            </a:pP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（基本方向）人権意識の高揚を図るための施策</a:t>
            </a:r>
            <a:r>
              <a:rPr lang="ja-JP" altLang="en-US"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（人権教育、人権教育に取り組む指導者の育成等）</a:t>
            </a: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80975" indent="-95250">
              <a:lnSpc>
                <a:spcPts val="15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人権擁護に資する施策</a:t>
            </a:r>
            <a:r>
              <a:rPr lang="ja-JP" altLang="en-US"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（府民の主体的な判断・自己実現の支援、人権相談の充実等）</a:t>
            </a:r>
            <a:endParaRPr lang="en-US" altLang="ja-JP" sz="9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80975" indent="-95250">
              <a:lnSpc>
                <a:spcPts val="900"/>
              </a:lnSpc>
            </a:pP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363538" indent="-277813">
              <a:lnSpc>
                <a:spcPts val="1500"/>
              </a:lnSpc>
            </a:pP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u="sng"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大阪府人権教育推進計画</a:t>
            </a:r>
            <a:endParaRPr lang="en-US" altLang="ja-JP" sz="1200" b="1" u="sng"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446088" indent="-360363">
              <a:lnSpc>
                <a:spcPts val="15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大阪府人権教育推進計画</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は、平成</a:t>
            </a:r>
            <a:r>
              <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17</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2005</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）年３月、大阪府人権施策推進基本方針において示す「人権意識の高揚を図るための施策」を総合的</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推進を図る</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ために、計画期間を</a:t>
            </a:r>
            <a:r>
              <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年間とする「大阪府人権教育推進計画」を</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策定しました。</a:t>
            </a: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446088" indent="-360363">
              <a:lnSpc>
                <a:spcPts val="1500"/>
              </a:lnSpc>
            </a:pP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　平成</a:t>
            </a:r>
            <a:r>
              <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2015</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月に、計画期間の満了に伴い改定し、以後、</a:t>
            </a:r>
            <a:r>
              <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3</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年ごとに推進計画の内容</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を点検しているところです。</a:t>
            </a: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23"/>
          <p:cNvSpPr txBox="1"/>
          <p:nvPr/>
        </p:nvSpPr>
        <p:spPr>
          <a:xfrm>
            <a:off x="231297" y="6600800"/>
            <a:ext cx="6075035" cy="2808312"/>
          </a:xfrm>
          <a:prstGeom prst="rect">
            <a:avLst/>
          </a:prstGeom>
          <a:noFill/>
          <a:ln>
            <a:solidFill>
              <a:schemeClr val="tx1"/>
            </a:solidFill>
          </a:ln>
        </p:spPr>
        <p:txBody>
          <a:bodyPr wrap="square" rtlCol="0" anchor="t">
            <a:noAutofit/>
          </a:bodyPr>
          <a:lstStyle/>
          <a:p>
            <a:pPr marL="269875" indent="-184150">
              <a:lnSpc>
                <a:spcPts val="1500"/>
              </a:lnSpc>
              <a:tabLst>
                <a:tab pos="539750" algn="l"/>
              </a:tabLst>
            </a:pPr>
            <a:endParaRPr lang="en-US" altLang="ja-JP" sz="1100" dirty="0" smtClean="0">
              <a:latin typeface="Meiryo UI" panose="020B0604030504040204" pitchFamily="50" charset="-128"/>
              <a:ea typeface="Meiryo UI" panose="020B0604030504040204" pitchFamily="50" charset="-128"/>
            </a:endParaRPr>
          </a:p>
          <a:p>
            <a:pPr marL="269875" indent="-184150">
              <a:lnSpc>
                <a:spcPts val="1500"/>
              </a:lnSpc>
              <a:tabLst>
                <a:tab pos="539750" algn="l"/>
              </a:tabLst>
            </a:pPr>
            <a:r>
              <a:rPr lang="ja-JP" altLang="en-US" sz="1100" dirty="0" smtClean="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これまでの国連や</a:t>
            </a:r>
            <a:r>
              <a:rPr lang="ja-JP" altLang="en-US" sz="1100" dirty="0">
                <a:latin typeface="Meiryo UI" panose="020B0604030504040204" pitchFamily="50" charset="-128"/>
                <a:ea typeface="Meiryo UI" panose="020B0604030504040204" pitchFamily="50" charset="-128"/>
              </a:rPr>
              <a:t>国の動向、府民ニーズや社会情勢の変化、法令・制度</a:t>
            </a:r>
            <a:r>
              <a:rPr lang="ja-JP" altLang="en-US" sz="1100" dirty="0" smtClean="0">
                <a:latin typeface="Meiryo UI" panose="020B0604030504040204" pitchFamily="50" charset="-128"/>
                <a:ea typeface="Meiryo UI" panose="020B0604030504040204" pitchFamily="50" charset="-128"/>
              </a:rPr>
              <a:t>の</a:t>
            </a:r>
            <a:r>
              <a:rPr lang="ja-JP" altLang="en-US" sz="1100" dirty="0">
                <a:latin typeface="Meiryo UI" panose="020B0604030504040204" pitchFamily="50" charset="-128"/>
                <a:ea typeface="Meiryo UI" panose="020B0604030504040204" pitchFamily="50" charset="-128"/>
              </a:rPr>
              <a:t>変更</a:t>
            </a:r>
            <a:r>
              <a:rPr lang="ja-JP" altLang="en-US" sz="1100" dirty="0" smtClean="0">
                <a:latin typeface="Meiryo UI" panose="020B0604030504040204" pitchFamily="50" charset="-128"/>
                <a:ea typeface="Meiryo UI" panose="020B0604030504040204" pitchFamily="50" charset="-128"/>
              </a:rPr>
              <a:t>等、人権</a:t>
            </a:r>
            <a:r>
              <a:rPr lang="ja-JP" altLang="en-US" sz="1100" dirty="0">
                <a:latin typeface="Meiryo UI" panose="020B0604030504040204" pitchFamily="50" charset="-128"/>
                <a:ea typeface="Meiryo UI" panose="020B0604030504040204" pitchFamily="50" charset="-128"/>
              </a:rPr>
              <a:t>をめぐる</a:t>
            </a:r>
            <a:r>
              <a:rPr lang="ja-JP" altLang="en-US" sz="1100" dirty="0" smtClean="0">
                <a:latin typeface="Meiryo UI" panose="020B0604030504040204" pitchFamily="50" charset="-128"/>
                <a:ea typeface="Meiryo UI" panose="020B0604030504040204" pitchFamily="50" charset="-128"/>
              </a:rPr>
              <a:t>動きを踏まえ、記載内容の見直しを行いました。</a:t>
            </a:r>
            <a:endParaRPr lang="en-US" altLang="ja-JP" sz="1100" dirty="0" smtClean="0">
              <a:latin typeface="Meiryo UI" panose="020B0604030504040204" pitchFamily="50" charset="-128"/>
              <a:ea typeface="Meiryo UI" panose="020B0604030504040204" pitchFamily="50" charset="-128"/>
            </a:endParaRPr>
          </a:p>
          <a:p>
            <a:pPr marL="446088" indent="-360363">
              <a:lnSpc>
                <a:spcPts val="500"/>
              </a:lnSpc>
              <a:tabLst>
                <a:tab pos="539750" algn="l"/>
              </a:tabLst>
            </a:pPr>
            <a:r>
              <a:rPr lang="ja-JP" altLang="en-US" sz="1100" dirty="0" smtClean="0">
                <a:latin typeface="Meiryo UI" panose="020B0604030504040204" pitchFamily="50" charset="-128"/>
                <a:ea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endParaRPr>
          </a:p>
          <a:p>
            <a:pPr marL="269875" indent="-184150">
              <a:lnSpc>
                <a:spcPts val="1500"/>
              </a:lnSpc>
              <a:tabLst>
                <a:tab pos="539750" algn="l"/>
              </a:tabLst>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インターネット上</a:t>
            </a:r>
            <a:r>
              <a:rPr lang="ja-JP" altLang="en-US" sz="1100" dirty="0">
                <a:latin typeface="Meiryo UI" panose="020B0604030504040204" pitchFamily="50" charset="-128"/>
                <a:ea typeface="Meiryo UI" panose="020B0604030504040204" pitchFamily="50" charset="-128"/>
              </a:rPr>
              <a:t>に</a:t>
            </a:r>
            <a:r>
              <a:rPr lang="ja-JP" altLang="en-US" sz="1100" dirty="0" smtClean="0">
                <a:latin typeface="Meiryo UI" panose="020B0604030504040204" pitchFamily="50" charset="-128"/>
                <a:ea typeface="Meiryo UI" panose="020B0604030504040204" pitchFamily="50" charset="-128"/>
              </a:rPr>
              <a:t>おいて人権侵害事象が多く見られることを踏まえ、情報発信者のモラルや人権意識を高め、また、インターネットの利用者のメディア・リテラシーを育成する取組を</a:t>
            </a:r>
            <a:r>
              <a:rPr lang="ja-JP" altLang="en-US" sz="1100" dirty="0">
                <a:latin typeface="Meiryo UI" panose="020B0604030504040204" pitchFamily="50" charset="-128"/>
                <a:ea typeface="Meiryo UI" panose="020B0604030504040204" pitchFamily="50" charset="-128"/>
              </a:rPr>
              <a:t>進めることを明記しました。</a:t>
            </a:r>
            <a:endParaRPr lang="en-US" altLang="ja-JP" sz="1100" dirty="0" smtClean="0">
              <a:latin typeface="Meiryo UI" panose="020B0604030504040204" pitchFamily="50" charset="-128"/>
              <a:ea typeface="Meiryo UI" panose="020B0604030504040204" pitchFamily="50" charset="-128"/>
            </a:endParaRPr>
          </a:p>
          <a:p>
            <a:pPr marL="363538" indent="-363538">
              <a:lnSpc>
                <a:spcPts val="500"/>
              </a:lnSpc>
              <a:tabLst>
                <a:tab pos="539750" algn="l"/>
              </a:tabLst>
            </a:pPr>
            <a:endParaRPr lang="en-US" altLang="ja-JP" sz="1100" dirty="0" smtClean="0">
              <a:latin typeface="Meiryo UI" panose="020B0604030504040204" pitchFamily="50" charset="-128"/>
              <a:ea typeface="Meiryo UI" panose="020B0604030504040204" pitchFamily="50" charset="-128"/>
            </a:endParaRPr>
          </a:p>
          <a:p>
            <a:pPr marL="269875" indent="-184150">
              <a:lnSpc>
                <a:spcPts val="1500"/>
              </a:lnSpc>
              <a:tabLst>
                <a:tab pos="539750" algn="l"/>
              </a:tabLst>
            </a:pPr>
            <a:r>
              <a:rPr lang="ja-JP" altLang="en-US" sz="1100" dirty="0" smtClean="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多様な文化や価値観を持つすべての人々が共生できる人権教育を推進するとして、ヘイトスピーチを許さない社会機運の醸成に加え、性</a:t>
            </a:r>
            <a:r>
              <a:rPr lang="ja-JP" altLang="en-US" sz="1100" dirty="0">
                <a:latin typeface="Meiryo UI" panose="020B0604030504040204" pitchFamily="50" charset="-128"/>
                <a:ea typeface="Meiryo UI" panose="020B0604030504040204" pitchFamily="50" charset="-128"/>
              </a:rPr>
              <a:t>の多様性の理解</a:t>
            </a:r>
            <a:r>
              <a:rPr lang="ja-JP" altLang="en-US" sz="1100" dirty="0" smtClean="0">
                <a:latin typeface="Meiryo UI" panose="020B0604030504040204" pitchFamily="50" charset="-128"/>
                <a:ea typeface="Meiryo UI" panose="020B0604030504040204" pitchFamily="50" charset="-128"/>
              </a:rPr>
              <a:t>増進に資する教育・啓発の取組を進めること</a:t>
            </a:r>
            <a:r>
              <a:rPr lang="ja-JP" altLang="en-US" sz="1100" dirty="0">
                <a:latin typeface="Meiryo UI" panose="020B0604030504040204" pitchFamily="50" charset="-128"/>
                <a:ea typeface="Meiryo UI" panose="020B0604030504040204" pitchFamily="50" charset="-128"/>
              </a:rPr>
              <a:t>を明記しました。</a:t>
            </a:r>
            <a:endParaRPr lang="en-US" altLang="ja-JP" sz="1100" dirty="0">
              <a:latin typeface="Meiryo UI" panose="020B0604030504040204" pitchFamily="50" charset="-128"/>
              <a:ea typeface="Meiryo UI" panose="020B0604030504040204" pitchFamily="50" charset="-128"/>
            </a:endParaRPr>
          </a:p>
          <a:p>
            <a:pPr marL="363538" indent="-363538">
              <a:lnSpc>
                <a:spcPts val="500"/>
              </a:lnSpc>
              <a:tabLst>
                <a:tab pos="539750" algn="l"/>
              </a:tabLst>
            </a:pPr>
            <a:endParaRPr lang="en-US" altLang="ja-JP" sz="1100" dirty="0" smtClean="0">
              <a:latin typeface="Meiryo UI" panose="020B0604030504040204" pitchFamily="50" charset="-128"/>
              <a:ea typeface="Meiryo UI" panose="020B0604030504040204" pitchFamily="50" charset="-128"/>
            </a:endParaRPr>
          </a:p>
          <a:p>
            <a:pPr marL="269875" indent="-184150">
              <a:lnSpc>
                <a:spcPts val="1500"/>
              </a:lnSpc>
              <a:tabLst>
                <a:tab pos="539750" algn="l"/>
              </a:tabLst>
            </a:pPr>
            <a:r>
              <a:rPr lang="ja-JP" altLang="en-US" sz="1100" dirty="0" smtClean="0">
                <a:latin typeface="Meiryo UI" panose="020B0604030504040204" pitchFamily="50" charset="-128"/>
                <a:ea typeface="Meiryo UI" panose="020B0604030504040204" pitchFamily="50" charset="-128"/>
              </a:rPr>
              <a:t> ○　仲間はずしや言葉・暴力によるいじめについて、重大な人権問題であるとし、学校</a:t>
            </a:r>
            <a:r>
              <a:rPr lang="ja-JP" altLang="en-US" sz="1100" dirty="0">
                <a:latin typeface="Meiryo UI" panose="020B0604030504040204" pitchFamily="50" charset="-128"/>
                <a:ea typeface="Meiryo UI" panose="020B0604030504040204" pitchFamily="50" charset="-128"/>
              </a:rPr>
              <a:t>・家庭・地域等が協働して、いじめの未然防止に向けた取組を進めることを明記しました</a:t>
            </a:r>
            <a:r>
              <a:rPr lang="ja-JP" altLang="en-US" sz="1100" dirty="0" smtClean="0">
                <a:latin typeface="Meiryo UI" panose="020B0604030504040204" pitchFamily="50" charset="-128"/>
                <a:ea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endParaRPr>
          </a:p>
          <a:p>
            <a:pPr marL="363538" indent="-363538">
              <a:lnSpc>
                <a:spcPts val="500"/>
              </a:lnSpc>
              <a:tabLst>
                <a:tab pos="539750" algn="l"/>
              </a:tabLst>
            </a:pPr>
            <a:endParaRPr lang="en-US" altLang="ja-JP" sz="1100" dirty="0" smtClean="0">
              <a:latin typeface="Meiryo UI" panose="020B0604030504040204" pitchFamily="50" charset="-128"/>
              <a:ea typeface="Meiryo UI" panose="020B0604030504040204" pitchFamily="50" charset="-128"/>
            </a:endParaRPr>
          </a:p>
          <a:p>
            <a:pPr marL="363538" indent="-363538">
              <a:lnSpc>
                <a:spcPts val="500"/>
              </a:lnSpc>
              <a:tabLst>
                <a:tab pos="539750" algn="l"/>
              </a:tabLst>
            </a:pPr>
            <a:endParaRPr lang="en-US" altLang="ja-JP" sz="1100" dirty="0">
              <a:latin typeface="Meiryo UI" panose="020B0604030504040204" pitchFamily="50" charset="-128"/>
              <a:ea typeface="Meiryo UI" panose="020B0604030504040204" pitchFamily="50" charset="-128"/>
            </a:endParaRPr>
          </a:p>
          <a:p>
            <a:pPr marL="363538" indent="-363538">
              <a:lnSpc>
                <a:spcPts val="500"/>
              </a:lnSpc>
              <a:tabLst>
                <a:tab pos="539750" algn="l"/>
              </a:tabLst>
            </a:pPr>
            <a:endParaRPr lang="en-US" altLang="ja-JP" sz="1100" dirty="0">
              <a:latin typeface="Meiryo UI" panose="020B0604030504040204" pitchFamily="50" charset="-128"/>
              <a:ea typeface="Meiryo UI" panose="020B0604030504040204" pitchFamily="50" charset="-128"/>
            </a:endParaRPr>
          </a:p>
          <a:p>
            <a:pPr marL="269875" indent="-269875">
              <a:lnSpc>
                <a:spcPts val="1500"/>
              </a:lnSpc>
              <a:tabLst>
                <a:tab pos="539750" algn="l"/>
              </a:tabLst>
            </a:pPr>
            <a:r>
              <a:rPr lang="ja-JP" altLang="en-US" sz="1100" dirty="0" smtClean="0">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この大阪府人権教育推進計画の改定案については、</a:t>
            </a:r>
            <a:r>
              <a:rPr lang="ja-JP" altLang="en-US" sz="1100" dirty="0">
                <a:latin typeface="Meiryo UI" panose="020B0604030504040204" pitchFamily="50" charset="-128"/>
                <a:ea typeface="Meiryo UI" panose="020B0604030504040204" pitchFamily="50" charset="-128"/>
              </a:rPr>
              <a:t>大阪府人権施策推進審議会の意見を</a:t>
            </a:r>
            <a:r>
              <a:rPr lang="ja-JP" altLang="en-US" sz="1100" dirty="0" smtClean="0">
                <a:latin typeface="Meiryo UI" panose="020B0604030504040204" pitchFamily="50" charset="-128"/>
                <a:ea typeface="Meiryo UI" panose="020B0604030504040204" pitchFamily="50" charset="-128"/>
              </a:rPr>
              <a:t>聞き</a:t>
            </a:r>
            <a:r>
              <a:rPr lang="ja-JP" altLang="en-US" sz="1100" dirty="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策定しています。</a:t>
            </a:r>
            <a:endParaRPr lang="en-US" altLang="ja-JP" sz="1100" dirty="0">
              <a:latin typeface="Meiryo UI" panose="020B0604030504040204" pitchFamily="50" charset="-128"/>
              <a:ea typeface="Meiryo UI" panose="020B0604030504040204" pitchFamily="50" charset="-128"/>
            </a:endParaRPr>
          </a:p>
          <a:p>
            <a:pPr marL="363538" indent="-363538">
              <a:lnSpc>
                <a:spcPts val="1500"/>
              </a:lnSpc>
            </a:pPr>
            <a:endParaRPr lang="en-US" altLang="ja-JP" sz="1100" dirty="0">
              <a:latin typeface="Meiryo UI" panose="020B0604030504040204" pitchFamily="50" charset="-128"/>
              <a:ea typeface="Meiryo UI" panose="020B0604030504040204" pitchFamily="50" charset="-128"/>
            </a:endParaRPr>
          </a:p>
          <a:p>
            <a:pPr marL="85725" indent="-85725"/>
            <a:r>
              <a:rPr lang="ja-JP" altLang="en-US" sz="1100" dirty="0">
                <a:latin typeface="Meiryo UI" panose="020B0604030504040204" pitchFamily="50" charset="-128"/>
                <a:ea typeface="Meiryo UI" panose="020B0604030504040204" pitchFamily="50" charset="-128"/>
              </a:rPr>
              <a:t> </a:t>
            </a:r>
          </a:p>
        </p:txBody>
      </p:sp>
      <p:sp>
        <p:nvSpPr>
          <p:cNvPr id="26" name="正方形/長方形 25" descr="■これまでの大阪府における人権施策推進の取組み&#10;&#10;　〇大阪府は、「人権尊重の社会づくり条例」（以下、「条例」という。）に基づき、大阪府人権施策推進基&#10;　　 本方針（以下「基本方針」という。）を策定し、以降、この条例及び基本方針を基本に、すべての人の人&#10;　　 権が尊重される豊かな社会の実現に向け、人権施策、すなわち「人権意識の高揚を図るための施策」及び&#10;　　　「人権擁護に資する施策」の推進に努めてきました。&#10;&#10; ■新たな人権課題や個別の人権に係る法律や条例の施行を踏まえた基本方針の見直し&#10;&#10;　〇近年、インターネット上における人権侵害事例が多発するなど、社会情勢や価値観は大きく変化しており、&#10;　　 人権課題が複雑多様化しています。　　&#10;&#10;　〇平成28年に、障がい者差別解消法、ヘイトスピーチ解消法、部落差別解消推進法が施行されました。&#10;&#10;　○大阪府においても、平成28年に障がい者差別解消条例を施行し、令和元年には、ヘイトスピーチ解消推&#10;　　 進条例及び性の多様性理解増進条例の施行と人権尊重の社会づくり条例を改正しました。&#10;&#10;  ○基本方針策定後のこうした動きに的確に対応するため、今般、令和3年８月に大阪府知事あて提出され&#10;　　 た大阪府人権施策推進審議会の答申を踏まえ、基本方針の変更案を取りまとめることとしました。  " title="■これまでの大阪府における人権施策推進の取組み">
            <a:extLst>
              <a:ext uri="{FF2B5EF4-FFF2-40B4-BE49-F238E27FC236}">
                <a16:creationId xmlns:a16="http://schemas.microsoft.com/office/drawing/2014/main" id="{F64A5CF2-1E09-417E-B73B-27FC0C0B28C9}"/>
              </a:ext>
            </a:extLst>
          </p:cNvPr>
          <p:cNvSpPr/>
          <p:nvPr/>
        </p:nvSpPr>
        <p:spPr>
          <a:xfrm>
            <a:off x="231297" y="408112"/>
            <a:ext cx="12362191" cy="1295997"/>
          </a:xfrm>
          <a:prstGeom prst="rect">
            <a:avLst/>
          </a:prstGeom>
          <a:ln w="12700">
            <a:solidFill>
              <a:schemeClr val="tx2">
                <a:lumMod val="50000"/>
              </a:schemeClr>
            </a:solidFill>
            <a:prstDash val="solid"/>
          </a:ln>
        </p:spPr>
        <p:style>
          <a:lnRef idx="2">
            <a:schemeClr val="dk1"/>
          </a:lnRef>
          <a:fillRef idx="1">
            <a:schemeClr val="lt1"/>
          </a:fillRef>
          <a:effectRef idx="0">
            <a:schemeClr val="dk1"/>
          </a:effectRef>
          <a:fontRef idx="minor">
            <a:schemeClr val="dk1"/>
          </a:fontRef>
        </p:style>
        <p:txBody>
          <a:bodyPr wrap="square" lIns="23736" tIns="23736" rIns="23736" bIns="23736" anchor="t">
            <a:noAutofit/>
          </a:bodyPr>
          <a:lstStyle/>
          <a:p>
            <a:pPr marL="180975" indent="-95250">
              <a:lnSpc>
                <a:spcPts val="1400"/>
              </a:lnSpc>
            </a:pPr>
            <a:endParaRPr lang="en-US"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marL="180975" indent="-95250">
              <a:lnSpc>
                <a:spcPts val="1400"/>
              </a:lnSpc>
            </a:pPr>
            <a:r>
              <a:rPr lang="ja-JP" altLang="en-US"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　</a:t>
            </a:r>
            <a:r>
              <a:rPr lang="ja-JP" altLang="en-US" sz="11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　すべての人の人権が尊重される豊かな社会の実現には、一人ひとりの人権尊重の精神を育むことが不可欠であり、そのために行われる人権教育・人権啓発は重要なものです。</a:t>
            </a:r>
            <a:endParaRPr lang="en-US"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marL="180975" indent="-95250">
              <a:lnSpc>
                <a:spcPts val="1400"/>
              </a:lnSpc>
            </a:pP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　　　　大阪府では、</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17</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2005</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）年３月に、大阪府人権教育推進計画を策定し、これに基づき、人権教育・人権啓発を総合的に推進しています。</a:t>
            </a: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363538" indent="-277813">
              <a:lnSpc>
                <a:spcPts val="700"/>
              </a:lnSpc>
            </a:pPr>
            <a:endParaRPr lang="en-US"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marL="477838" indent="-392113">
              <a:lnSpc>
                <a:spcPts val="1400"/>
              </a:lnSpc>
            </a:pP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　 ○　昨年</a:t>
            </a:r>
            <a:r>
              <a:rPr lang="en-US"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12</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月、大阪府では、インターネット上に</a:t>
            </a:r>
            <a:r>
              <a:rPr lang="ja-JP" altLang="en-US"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おいて</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人権侵害が多発するなど社会情勢や価値観が大きく変化し人権課題が複雑多様化していることなどを踏まえ、大阪府人権施策</a:t>
            </a:r>
            <a:r>
              <a:rPr lang="ja-JP" altLang="en-US"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推進</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基本方針を変更したところです。</a:t>
            </a:r>
            <a:endParaRPr lang="en-US"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marL="477838" indent="-392113">
              <a:lnSpc>
                <a:spcPts val="500"/>
              </a:lnSpc>
            </a:pPr>
            <a:endParaRPr lang="en-US"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marL="446088" indent="-360363">
              <a:lnSpc>
                <a:spcPts val="1400"/>
              </a:lnSpc>
            </a:pP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　 ○　今回、この変更を踏まえ、</a:t>
            </a:r>
            <a:r>
              <a:rPr lang="ja-JP" altLang="en-US" sz="11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smtClean="0">
                <a:latin typeface="Meiryo UI" panose="020B0604030504040204" pitchFamily="50" charset="-128"/>
                <a:ea typeface="Meiryo UI" panose="020B0604030504040204" pitchFamily="50" charset="-128"/>
                <a:cs typeface="Arial" panose="020B0604020202020204" pitchFamily="34" charset="0"/>
              </a:rPr>
              <a:t>メディア</a:t>
            </a:r>
            <a:r>
              <a:rPr lang="ja-JP" altLang="en-US" sz="1100" kern="100" dirty="0">
                <a:latin typeface="Meiryo UI" panose="020B0604030504040204" pitchFamily="50" charset="-128"/>
                <a:ea typeface="Meiryo UI" panose="020B0604030504040204" pitchFamily="50" charset="-128"/>
                <a:cs typeface="Arial" panose="020B0604020202020204" pitchFamily="34" charset="0"/>
              </a:rPr>
              <a:t>・リテラシーの</a:t>
            </a:r>
            <a:r>
              <a:rPr lang="ja-JP" altLang="en-US" sz="1100" kern="100" dirty="0" smtClean="0">
                <a:latin typeface="Meiryo UI" panose="020B0604030504040204" pitchFamily="50" charset="-128"/>
                <a:ea typeface="Meiryo UI" panose="020B0604030504040204" pitchFamily="50" charset="-128"/>
                <a:cs typeface="Arial" panose="020B0604020202020204" pitchFamily="34" charset="0"/>
              </a:rPr>
              <a:t>育成</a:t>
            </a:r>
            <a:r>
              <a:rPr lang="ja-JP" altLang="en-US" sz="1100" kern="100" dirty="0">
                <a:latin typeface="Meiryo UI" panose="020B0604030504040204" pitchFamily="50" charset="-128"/>
                <a:ea typeface="Meiryo UI" panose="020B0604030504040204" pitchFamily="50" charset="-128"/>
                <a:cs typeface="Arial" panose="020B0604020202020204" pitchFamily="34" charset="0"/>
              </a:rPr>
              <a:t>の</a:t>
            </a:r>
            <a:r>
              <a:rPr lang="ja-JP" altLang="en-US" sz="1100" kern="100" dirty="0" smtClean="0">
                <a:latin typeface="Meiryo UI" panose="020B0604030504040204" pitchFamily="50" charset="-128"/>
                <a:ea typeface="Meiryo UI" panose="020B0604030504040204" pitchFamily="50" charset="-128"/>
                <a:cs typeface="Arial" panose="020B0604020202020204" pitchFamily="34" charset="0"/>
              </a:rPr>
              <a:t>推進や</a:t>
            </a:r>
            <a:r>
              <a:rPr lang="ja-JP" altLang="en-US" sz="1100" kern="100" dirty="0">
                <a:latin typeface="Meiryo UI" panose="020B0604030504040204" pitchFamily="50" charset="-128"/>
                <a:ea typeface="Meiryo UI" panose="020B0604030504040204" pitchFamily="50" charset="-128"/>
                <a:cs typeface="Arial" panose="020B0604020202020204" pitchFamily="34" charset="0"/>
              </a:rPr>
              <a:t>、「いのち輝く未来社会の実現」をテーマとする大阪・関西万博を控え、性の多様性の理解増進など国際都市にふさわしい環境</a:t>
            </a:r>
            <a:r>
              <a:rPr lang="ja-JP" altLang="en-US" sz="1100" kern="100" dirty="0" smtClean="0">
                <a:latin typeface="Meiryo UI" panose="020B0604030504040204" pitchFamily="50" charset="-128"/>
                <a:ea typeface="Meiryo UI" panose="020B0604030504040204" pitchFamily="50" charset="-128"/>
                <a:cs typeface="Arial" panose="020B0604020202020204" pitchFamily="34" charset="0"/>
              </a:rPr>
              <a:t>整備など、</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新たな課題に関する</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人権</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教育・人権啓発</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を推進するため、大阪府</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人権教育推進</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計画を改定するものです。</a:t>
            </a:r>
            <a:endParaRPr lang="en-US"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endParaRPr>
          </a:p>
        </p:txBody>
      </p:sp>
      <p:sp>
        <p:nvSpPr>
          <p:cNvPr id="27" name="角丸四角形 9" descr="（１）大阪府人権施策推進基本方針の変更が必要とされる背景" title="（１）大阪府人権施策推進基本方針の変更が必要とされる背景">
            <a:extLst>
              <a:ext uri="{FF2B5EF4-FFF2-40B4-BE49-F238E27FC236}">
                <a16:creationId xmlns:a16="http://schemas.microsoft.com/office/drawing/2014/main" id="{12B35F04-A9DE-40A7-9AFE-9630A212F153}"/>
              </a:ext>
            </a:extLst>
          </p:cNvPr>
          <p:cNvSpPr/>
          <p:nvPr/>
        </p:nvSpPr>
        <p:spPr>
          <a:xfrm>
            <a:off x="223757" y="6374425"/>
            <a:ext cx="6093915" cy="36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　</a:t>
            </a:r>
            <a:r>
              <a:rPr lang="ja-JP" altLang="en-US" sz="16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２　</a:t>
            </a:r>
            <a:r>
              <a:rPr lang="ja-JP" altLang="en-US" sz="16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改定の主なポイント</a:t>
            </a:r>
            <a:endParaRPr lang="en-US" altLang="zh-TW" sz="16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14" name="角丸四角形 9" descr="（１）大阪府人権施策推進基本方針の変更が必要とされる背景" title="（１）大阪府人権施策推進基本方針の変更が必要とされる背景">
            <a:extLst>
              <a:ext uri="{FF2B5EF4-FFF2-40B4-BE49-F238E27FC236}">
                <a16:creationId xmlns:a16="http://schemas.microsoft.com/office/drawing/2014/main" id="{12B35F04-A9DE-40A7-9AFE-9630A212F153}"/>
              </a:ext>
            </a:extLst>
          </p:cNvPr>
          <p:cNvSpPr/>
          <p:nvPr/>
        </p:nvSpPr>
        <p:spPr>
          <a:xfrm>
            <a:off x="223757" y="1776264"/>
            <a:ext cx="6093915" cy="36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　１　</a:t>
            </a:r>
            <a:r>
              <a:rPr lang="zh-TW" altLang="en-US" sz="16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大阪府人権教育推進計画</a:t>
            </a:r>
            <a:r>
              <a:rPr lang="ja-JP" altLang="en-US" sz="16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について</a:t>
            </a:r>
            <a:r>
              <a:rPr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（大阪府の人権施策の推進の体系</a:t>
            </a:r>
            <a:r>
              <a:rPr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a:t>
            </a:r>
            <a:endParaRPr lang="en-US" altLang="zh-TW" sz="18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28" name="角丸四角形 9" descr="（１）大阪府人権施策推進基本方針の変更が必要とされる背景" title="（１）大阪府人権施策推進基本方針の変更が必要とされる背景">
            <a:extLst>
              <a:ext uri="{FF2B5EF4-FFF2-40B4-BE49-F238E27FC236}">
                <a16:creationId xmlns:a16="http://schemas.microsoft.com/office/drawing/2014/main" id="{12B35F04-A9DE-40A7-9AFE-9630A212F153}"/>
              </a:ext>
            </a:extLst>
          </p:cNvPr>
          <p:cNvSpPr/>
          <p:nvPr/>
        </p:nvSpPr>
        <p:spPr>
          <a:xfrm>
            <a:off x="6493769" y="1776264"/>
            <a:ext cx="6093915" cy="36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　３　改定後の</a:t>
            </a:r>
            <a:r>
              <a:rPr lang="zh-TW" altLang="en-US" sz="16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大阪府人権教育推進計画</a:t>
            </a:r>
            <a:r>
              <a:rPr lang="ja-JP" altLang="en-US" sz="16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の概要</a:t>
            </a:r>
            <a:endParaRPr lang="en-US" altLang="zh-TW" sz="18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4" name="Rectangle 4" descr="大阪府人権施策推進基本方針の変更案の概要について" title="大阪府人権施策推進基本方針の変更案の概要について"/>
          <p:cNvSpPr>
            <a:spLocks noChangeArrowheads="1"/>
          </p:cNvSpPr>
          <p:nvPr/>
        </p:nvSpPr>
        <p:spPr bwMode="auto">
          <a:xfrm>
            <a:off x="231297" y="120128"/>
            <a:ext cx="12385375" cy="432000"/>
          </a:xfrm>
          <a:prstGeom prst="rect">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tIns="0" bIns="0" anchor="ctr"/>
          <a:lstStyle/>
          <a:p>
            <a:pPr>
              <a:lnSpc>
                <a:spcPts val="725"/>
              </a:lnSpc>
            </a:pPr>
            <a:r>
              <a:rPr lang="ja-JP" altLang="en-US" sz="1400" b="1" dirty="0">
                <a:solidFill>
                  <a:schemeClr val="bg1"/>
                </a:solidFill>
              </a:rPr>
              <a:t>　　　　</a:t>
            </a:r>
            <a:endParaRPr lang="en-US" altLang="ja-JP" sz="2000" b="1" dirty="0">
              <a:solidFill>
                <a:schemeClr val="bg1"/>
              </a:solidFill>
            </a:endParaRPr>
          </a:p>
          <a:p>
            <a:pPr algn="ctr">
              <a:lnSpc>
                <a:spcPts val="1055"/>
              </a:lnSpc>
            </a:pPr>
            <a:r>
              <a:rPr lang="ja-JP" altLang="en-US" sz="2000" b="1" dirty="0">
                <a:solidFill>
                  <a:schemeClr val="bg1"/>
                </a:solidFill>
                <a:latin typeface="Meiryo UI" pitchFamily="50" charset="-128"/>
                <a:ea typeface="Meiryo UI" pitchFamily="50" charset="-128"/>
                <a:cs typeface="Meiryo UI" pitchFamily="50" charset="-128"/>
              </a:rPr>
              <a:t>「大阪府人権教育推進計画」の</a:t>
            </a:r>
            <a:r>
              <a:rPr lang="ja-JP" altLang="en-US" sz="2000" b="1" dirty="0" smtClean="0">
                <a:solidFill>
                  <a:schemeClr val="bg1"/>
                </a:solidFill>
                <a:latin typeface="Meiryo UI" pitchFamily="50" charset="-128"/>
                <a:ea typeface="Meiryo UI" pitchFamily="50" charset="-128"/>
                <a:cs typeface="Meiryo UI" pitchFamily="50" charset="-128"/>
              </a:rPr>
              <a:t>改定の概要</a:t>
            </a:r>
            <a:r>
              <a:rPr lang="ja-JP" altLang="en-US" sz="2000" b="1" dirty="0">
                <a:solidFill>
                  <a:schemeClr val="bg1"/>
                </a:solidFill>
                <a:latin typeface="Meiryo UI" pitchFamily="50" charset="-128"/>
                <a:ea typeface="Meiryo UI" pitchFamily="50" charset="-128"/>
                <a:cs typeface="Meiryo UI" pitchFamily="50" charset="-128"/>
              </a:rPr>
              <a:t>　</a:t>
            </a:r>
          </a:p>
        </p:txBody>
      </p:sp>
      <p:pic>
        <p:nvPicPr>
          <p:cNvPr id="5" name="図 4"/>
          <p:cNvPicPr>
            <a:picLocks noChangeAspect="1"/>
          </p:cNvPicPr>
          <p:nvPr/>
        </p:nvPicPr>
        <p:blipFill>
          <a:blip r:embed="rId3"/>
          <a:stretch>
            <a:fillRect/>
          </a:stretch>
        </p:blipFill>
        <p:spPr>
          <a:xfrm>
            <a:off x="11366551" y="105298"/>
            <a:ext cx="1409897" cy="533474"/>
          </a:xfrm>
          <a:prstGeom prst="rect">
            <a:avLst/>
          </a:prstGeom>
        </p:spPr>
      </p:pic>
    </p:spTree>
    <p:extLst>
      <p:ext uri="{BB962C8B-B14F-4D97-AF65-F5344CB8AC3E}">
        <p14:creationId xmlns:p14="http://schemas.microsoft.com/office/powerpoint/2010/main" val="19806268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2700"/>
      </a:spPr>
      <a:bodyPr rtlCol="0" anchor="t" anchorCtr="0"/>
      <a:lstStyle>
        <a:defPPr algn="ctr">
          <a:lnSpc>
            <a:spcPts val="1300"/>
          </a:lnSpc>
          <a:defRPr kumimoji="1"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4"/>
        </a:lnRef>
        <a:fillRef idx="1">
          <a:schemeClr val="lt1"/>
        </a:fillRef>
        <a:effectRef idx="0">
          <a:schemeClr val="accent4"/>
        </a:effectRef>
        <a:fontRef idx="minor">
          <a:schemeClr val="dk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7116C7A2EEC6E3468F68BEDF12CEBB32" ma:contentTypeVersion="0" ma:contentTypeDescription="新しいドキュメントを作成します。" ma:contentTypeScope="" ma:versionID="848e456176acf9a55071bd2a1b610f96">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6F8F60B8-E50E-496A-A400-982829A5F873}">
  <ds:schemaRefs>
    <ds:schemaRef ds:uri="http://purl.org/dc/terms/"/>
    <ds:schemaRef ds:uri="http://schemas.microsoft.com/office/2006/documentManagement/types"/>
    <ds:schemaRef ds:uri="http://purl.org/dc/elements/1.1/"/>
    <ds:schemaRef ds:uri="http://www.w3.org/XML/1998/namespace"/>
    <ds:schemaRef ds:uri="http://schemas.openxmlformats.org/package/2006/metadata/core-properties"/>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8DA50154-025E-40AC-89BB-0C2793CAF68C}">
  <ds:schemaRefs>
    <ds:schemaRef ds:uri="http://schemas.microsoft.com/sharepoint/v3/contenttype/forms"/>
  </ds:schemaRefs>
</ds:datastoreItem>
</file>

<file path=customXml/itemProps3.xml><?xml version="1.0" encoding="utf-8"?>
<ds:datastoreItem xmlns:ds="http://schemas.openxmlformats.org/officeDocument/2006/customXml" ds:itemID="{35524692-710C-4AB8-929F-51CA11DB23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9242</TotalTime>
  <Words>1531</Words>
  <Application>Microsoft Office PowerPoint</Application>
  <PresentationFormat>A3 297x420 mm</PresentationFormat>
  <Paragraphs>65</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ＭＳ Ｐゴシック</vt:lpstr>
      <vt:lpstr>Arial</vt:lpstr>
      <vt:lpstr>Calibri</vt:lpstr>
      <vt:lpstr>Office ​​テーマ</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和田　真貴子</dc:creator>
  <cp:lastModifiedBy>山下　梨紗</cp:lastModifiedBy>
  <cp:revision>1189</cp:revision>
  <cp:lastPrinted>2023-03-31T04:38:33Z</cp:lastPrinted>
  <dcterms:created xsi:type="dcterms:W3CDTF">2014-05-26T00:07:34Z</dcterms:created>
  <dcterms:modified xsi:type="dcterms:W3CDTF">2023-04-26T05:28:51Z</dcterms:modified>
</cp:coreProperties>
</file>