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drawings/drawing1.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drawings/drawing2.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drawings/drawing3.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2.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3.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4.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5.xml" ContentType="application/vnd.openxmlformats-officedocument.themeOverr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6.xml" ContentType="application/vnd.openxmlformats-officedocument.themeOverr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7.xml" ContentType="application/vnd.openxmlformats-officedocument.themeOverr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18.xml" ContentType="application/vnd.openxmlformats-officedocument.themeOverr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19.xml" ContentType="application/vnd.openxmlformats-officedocument.themeOverr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20.xml" ContentType="application/vnd.openxmlformats-officedocument.themeOverr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21.xml" ContentType="application/vnd.openxmlformats-officedocument.themeOverr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theme/themeOverride22.xml" ContentType="application/vnd.openxmlformats-officedocument.themeOverr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theme/themeOverride23.xml" ContentType="application/vnd.openxmlformats-officedocument.themeOverr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theme/themeOverride24.xml" ContentType="application/vnd.openxmlformats-officedocument.themeOverr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theme/themeOverride25.xml" ContentType="application/vnd.openxmlformats-officedocument.themeOverr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theme/themeOverride26.xml" ContentType="application/vnd.openxmlformats-officedocument.themeOverr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theme/themeOverride27.xml" ContentType="application/vnd.openxmlformats-officedocument.themeOverr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theme/themeOverride28.xml" ContentType="application/vnd.openxmlformats-officedocument.themeOverr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theme/themeOverride29.xml" ContentType="application/vnd.openxmlformats-officedocument.themeOverr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theme/themeOverride30.xml" ContentType="application/vnd.openxmlformats-officedocument.themeOverr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theme/themeOverride31.xml" ContentType="application/vnd.openxmlformats-officedocument.themeOverrid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theme/themeOverride32.xml" ContentType="application/vnd.openxmlformats-officedocument.themeOverrid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theme/themeOverride33.xml" ContentType="application/vnd.openxmlformats-officedocument.themeOverrid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theme/themeOverride34.xml" ContentType="application/vnd.openxmlformats-officedocument.themeOverrid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theme/themeOverride35.xml" ContentType="application/vnd.openxmlformats-officedocument.themeOverrid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theme/themeOverride36.xml" ContentType="application/vnd.openxmlformats-officedocument.themeOverrid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theme/themeOverride3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58" r:id="rId3"/>
    <p:sldId id="257" r:id="rId4"/>
    <p:sldId id="259" r:id="rId5"/>
    <p:sldId id="262" r:id="rId6"/>
    <p:sldId id="263" r:id="rId7"/>
    <p:sldId id="264" r:id="rId8"/>
    <p:sldId id="265" r:id="rId9"/>
    <p:sldId id="266" r:id="rId10"/>
    <p:sldId id="267" r:id="rId11"/>
    <p:sldId id="269" r:id="rId12"/>
    <p:sldId id="273" r:id="rId13"/>
    <p:sldId id="274" r:id="rId14"/>
    <p:sldId id="276" r:id="rId15"/>
    <p:sldId id="277" r:id="rId16"/>
    <p:sldId id="278" r:id="rId17"/>
    <p:sldId id="279" r:id="rId18"/>
    <p:sldId id="280" r:id="rId19"/>
    <p:sldId id="281" r:id="rId20"/>
    <p:sldId id="282" r:id="rId21"/>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2" d="100"/>
          <a:sy n="52" d="100"/>
        </p:scale>
        <p:origin x="2316" y="7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7;.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2.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12381;&#12398;&#65298;.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5" Type="http://schemas.openxmlformats.org/officeDocument/2006/relationships/chartUserShapes" Target="../drawings/drawing3.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12381;&#12398;&#65298;.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7;.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7;.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7;.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7;.xlsx"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8;.xlsx"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8;.xlsx" TargetMode="Externa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8;.xlsx" TargetMode="Externa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9.xm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8;.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20.xm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8;.xlsx" TargetMode="External"/></Relationships>
</file>

<file path=ppt/charts/_rels/chart21.xml.rels><?xml version="1.0" encoding="UTF-8" standalone="yes"?>
<Relationships xmlns="http://schemas.openxmlformats.org/package/2006/relationships"><Relationship Id="rId3" Type="http://schemas.openxmlformats.org/officeDocument/2006/relationships/themeOverride" Target="../theme/themeOverride21.xm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8;.xlsx" TargetMode="External"/></Relationships>
</file>

<file path=ppt/charts/_rels/chart22.xml.rels><?xml version="1.0" encoding="UTF-8" standalone="yes"?>
<Relationships xmlns="http://schemas.openxmlformats.org/package/2006/relationships"><Relationship Id="rId3" Type="http://schemas.openxmlformats.org/officeDocument/2006/relationships/themeOverride" Target="../theme/themeOverride22.xml"/><Relationship Id="rId2" Type="http://schemas.microsoft.com/office/2011/relationships/chartColorStyle" Target="colors22.xml"/><Relationship Id="rId1" Type="http://schemas.microsoft.com/office/2011/relationships/chartStyle" Target="style22.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039;&#26009;&#38598;&#12288;&#12499;&#12472;&#12517;&#12450;&#12523;&#29256;&#65297;.xlsx" TargetMode="External"/></Relationships>
</file>

<file path=ppt/charts/_rels/chart23.xml.rels><?xml version="1.0" encoding="UTF-8" standalone="yes"?>
<Relationships xmlns="http://schemas.openxmlformats.org/package/2006/relationships"><Relationship Id="rId3" Type="http://schemas.openxmlformats.org/officeDocument/2006/relationships/themeOverride" Target="../theme/themeOverride23.xml"/><Relationship Id="rId2" Type="http://schemas.microsoft.com/office/2011/relationships/chartColorStyle" Target="colors23.xml"/><Relationship Id="rId1" Type="http://schemas.microsoft.com/office/2011/relationships/chartStyle" Target="style23.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24.xml.rels><?xml version="1.0" encoding="UTF-8" standalone="yes"?>
<Relationships xmlns="http://schemas.openxmlformats.org/package/2006/relationships"><Relationship Id="rId3" Type="http://schemas.openxmlformats.org/officeDocument/2006/relationships/themeOverride" Target="../theme/themeOverride24.xml"/><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25.xml.rels><?xml version="1.0" encoding="UTF-8" standalone="yes"?>
<Relationships xmlns="http://schemas.openxmlformats.org/package/2006/relationships"><Relationship Id="rId3" Type="http://schemas.openxmlformats.org/officeDocument/2006/relationships/themeOverride" Target="../theme/themeOverride25.xml"/><Relationship Id="rId2" Type="http://schemas.microsoft.com/office/2011/relationships/chartColorStyle" Target="colors25.xml"/><Relationship Id="rId1" Type="http://schemas.microsoft.com/office/2011/relationships/chartStyle" Target="style25.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26.xml.rels><?xml version="1.0" encoding="UTF-8" standalone="yes"?>
<Relationships xmlns="http://schemas.openxmlformats.org/package/2006/relationships"><Relationship Id="rId3" Type="http://schemas.openxmlformats.org/officeDocument/2006/relationships/themeOverride" Target="../theme/themeOverride26.xml"/><Relationship Id="rId2" Type="http://schemas.microsoft.com/office/2011/relationships/chartColorStyle" Target="colors26.xml"/><Relationship Id="rId1" Type="http://schemas.microsoft.com/office/2011/relationships/chartStyle" Target="style26.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27.xml.rels><?xml version="1.0" encoding="UTF-8" standalone="yes"?>
<Relationships xmlns="http://schemas.openxmlformats.org/package/2006/relationships"><Relationship Id="rId3" Type="http://schemas.openxmlformats.org/officeDocument/2006/relationships/themeOverride" Target="../theme/themeOverride27.xm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28.xml.rels><?xml version="1.0" encoding="UTF-8" standalone="yes"?>
<Relationships xmlns="http://schemas.openxmlformats.org/package/2006/relationships"><Relationship Id="rId3" Type="http://schemas.openxmlformats.org/officeDocument/2006/relationships/themeOverride" Target="../theme/themeOverride28.xml"/><Relationship Id="rId2" Type="http://schemas.microsoft.com/office/2011/relationships/chartColorStyle" Target="colors28.xml"/><Relationship Id="rId1" Type="http://schemas.microsoft.com/office/2011/relationships/chartStyle" Target="style28.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0027;&#12395;&#21033;&#29992;&#12377;&#12427;&#12513;&#12487;&#12451;&#12450;.xlsx" TargetMode="External"/></Relationships>
</file>

<file path=ppt/charts/_rels/chart29.xml.rels><?xml version="1.0" encoding="UTF-8" standalone="yes"?>
<Relationships xmlns="http://schemas.openxmlformats.org/package/2006/relationships"><Relationship Id="rId3" Type="http://schemas.openxmlformats.org/officeDocument/2006/relationships/themeOverride" Target="../theme/themeOverride29.xml"/><Relationship Id="rId2" Type="http://schemas.microsoft.com/office/2011/relationships/chartColorStyle" Target="colors29.xml"/><Relationship Id="rId1" Type="http://schemas.microsoft.com/office/2011/relationships/chartStyle" Target="style29.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12381;&#12398;&#65298;.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7;.xlsx" TargetMode="External"/></Relationships>
</file>

<file path=ppt/charts/_rels/chart30.xml.rels><?xml version="1.0" encoding="UTF-8" standalone="yes"?>
<Relationships xmlns="http://schemas.openxmlformats.org/package/2006/relationships"><Relationship Id="rId3" Type="http://schemas.openxmlformats.org/officeDocument/2006/relationships/themeOverride" Target="../theme/themeOverride30.xml"/><Relationship Id="rId2" Type="http://schemas.microsoft.com/office/2011/relationships/chartColorStyle" Target="colors30.xml"/><Relationship Id="rId1" Type="http://schemas.microsoft.com/office/2011/relationships/chartStyle" Target="style30.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12381;&#12398;&#65298;.xlsx" TargetMode="External"/></Relationships>
</file>

<file path=ppt/charts/_rels/chart31.xml.rels><?xml version="1.0" encoding="UTF-8" standalone="yes"?>
<Relationships xmlns="http://schemas.openxmlformats.org/package/2006/relationships"><Relationship Id="rId3" Type="http://schemas.openxmlformats.org/officeDocument/2006/relationships/themeOverride" Target="../theme/themeOverride31.xml"/><Relationship Id="rId2" Type="http://schemas.microsoft.com/office/2011/relationships/chartColorStyle" Target="colors31.xml"/><Relationship Id="rId1" Type="http://schemas.microsoft.com/office/2011/relationships/chartStyle" Target="style31.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12381;&#12398;&#65298;.xlsx" TargetMode="External"/></Relationships>
</file>

<file path=ppt/charts/_rels/chart32.xml.rels><?xml version="1.0" encoding="UTF-8" standalone="yes"?>
<Relationships xmlns="http://schemas.openxmlformats.org/package/2006/relationships"><Relationship Id="rId3" Type="http://schemas.openxmlformats.org/officeDocument/2006/relationships/themeOverride" Target="../theme/themeOverride32.xml"/><Relationship Id="rId2" Type="http://schemas.microsoft.com/office/2011/relationships/chartColorStyle" Target="colors32.xml"/><Relationship Id="rId1" Type="http://schemas.microsoft.com/office/2011/relationships/chartStyle" Target="style32.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12381;&#12398;&#65298;.xlsx" TargetMode="External"/></Relationships>
</file>

<file path=ppt/charts/_rels/chart33.xml.rels><?xml version="1.0" encoding="UTF-8" standalone="yes"?>
<Relationships xmlns="http://schemas.openxmlformats.org/package/2006/relationships"><Relationship Id="rId3" Type="http://schemas.openxmlformats.org/officeDocument/2006/relationships/themeOverride" Target="../theme/themeOverride33.xml"/><Relationship Id="rId2" Type="http://schemas.microsoft.com/office/2011/relationships/chartColorStyle" Target="colors33.xml"/><Relationship Id="rId1" Type="http://schemas.microsoft.com/office/2011/relationships/chartStyle" Target="style33.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12381;&#12398;&#65298;.xlsx" TargetMode="External"/></Relationships>
</file>

<file path=ppt/charts/_rels/chart34.xml.rels><?xml version="1.0" encoding="UTF-8" standalone="yes"?>
<Relationships xmlns="http://schemas.openxmlformats.org/package/2006/relationships"><Relationship Id="rId3" Type="http://schemas.openxmlformats.org/officeDocument/2006/relationships/themeOverride" Target="../theme/themeOverride34.xml"/><Relationship Id="rId2" Type="http://schemas.microsoft.com/office/2011/relationships/chartColorStyle" Target="colors34.xml"/><Relationship Id="rId1" Type="http://schemas.microsoft.com/office/2011/relationships/chartStyle" Target="style34.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12381;&#12398;&#65298;.xlsx" TargetMode="External"/></Relationships>
</file>

<file path=ppt/charts/_rels/chart35.xml.rels><?xml version="1.0" encoding="UTF-8" standalone="yes"?>
<Relationships xmlns="http://schemas.openxmlformats.org/package/2006/relationships"><Relationship Id="rId3" Type="http://schemas.openxmlformats.org/officeDocument/2006/relationships/themeOverride" Target="../theme/themeOverride35.xml"/><Relationship Id="rId2" Type="http://schemas.microsoft.com/office/2011/relationships/chartColorStyle" Target="colors35.xml"/><Relationship Id="rId1" Type="http://schemas.microsoft.com/office/2011/relationships/chartStyle" Target="style35.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36.xml.rels><?xml version="1.0" encoding="UTF-8" standalone="yes"?>
<Relationships xmlns="http://schemas.openxmlformats.org/package/2006/relationships"><Relationship Id="rId3" Type="http://schemas.openxmlformats.org/officeDocument/2006/relationships/themeOverride" Target="../theme/themeOverride36.xml"/><Relationship Id="rId2" Type="http://schemas.microsoft.com/office/2011/relationships/chartColorStyle" Target="colors36.xml"/><Relationship Id="rId1" Type="http://schemas.microsoft.com/office/2011/relationships/chartStyle" Target="style36.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37.xml.rels><?xml version="1.0" encoding="UTF-8" standalone="yes"?>
<Relationships xmlns="http://schemas.openxmlformats.org/package/2006/relationships"><Relationship Id="rId3" Type="http://schemas.openxmlformats.org/officeDocument/2006/relationships/themeOverride" Target="../theme/themeOverride37.xml"/><Relationship Id="rId2" Type="http://schemas.microsoft.com/office/2011/relationships/chartColorStyle" Target="colors37.xml"/><Relationship Id="rId1" Type="http://schemas.microsoft.com/office/2011/relationships/chartStyle" Target="style37.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039;&#26009;&#38598;&#12288;&#12499;&#12472;&#12517;&#12450;&#12523;&#29256;&#65297;.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7;.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7;.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210513&#26045;&#31574;&#12395;&#29983;&#12363;&#12377;(&#12464;&#12521;&#12501;&#20803;&#12487;&#12540;&#12479;)&#65297;.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36039;&#26009;&#38598;.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5" Type="http://schemas.openxmlformats.org/officeDocument/2006/relationships/chartUserShapes" Target="../drawings/drawing1.xml"/><Relationship Id="rId4" Type="http://schemas.openxmlformats.org/officeDocument/2006/relationships/oleObject" Target="file:///\\G0000SV0NS101\D11462w$\&#20316;&#26989;&#29992;\&#25945;&#32946;&#12539;&#21843;&#30330;G\05.&#21508;&#20107;&#26989;&#38306;&#20418;\00.&#24220;&#27665;&#24847;&#35672;&#35519;&#26619;&#38306;&#20418;\000&#24220;&#27665;&#24847;&#35672;&#35519;&#26619;&#65288;R2&#24180;&#24230;&#65289;\&#20998;&#26512;&#36039;&#26009;\&#26045;&#31574;&#12395;&#29983;&#12363;&#12377;\&#36861;&#21152;&#29256;&#12288;&#12381;&#12398;&#6529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'D 認知度'!$C$2</c:f>
              <c:strCache>
                <c:ptCount val="1"/>
                <c:pt idx="0">
                  <c:v>R2</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 認知度'!$B$3:$B$18</c:f>
              <c:strCache>
                <c:ptCount val="16"/>
                <c:pt idx="0">
                  <c:v>子ども</c:v>
                </c:pt>
                <c:pt idx="1">
                  <c:v>高齢者</c:v>
                </c:pt>
                <c:pt idx="2">
                  <c:v>女性</c:v>
                </c:pt>
                <c:pt idx="3">
                  <c:v>セクハラ、
パワハラ</c:v>
                </c:pt>
                <c:pt idx="4">
                  <c:v>障がい者</c:v>
                </c:pt>
                <c:pt idx="5">
                  <c:v>インターネット</c:v>
                </c:pt>
                <c:pt idx="6">
                  <c:v>部落差別
（同和問題）</c:v>
                </c:pt>
                <c:pt idx="7">
                  <c:v>新型コロナ
ウィルス感染症</c:v>
                </c:pt>
                <c:pt idx="8">
                  <c:v>職業や雇用</c:v>
                </c:pt>
                <c:pt idx="9">
                  <c:v>犯罪被害者や
その家族</c:v>
                </c:pt>
                <c:pt idx="10">
                  <c:v>ホームレス</c:v>
                </c:pt>
                <c:pt idx="11">
                  <c:v>ヘイトスピーチ</c:v>
                </c:pt>
                <c:pt idx="12">
                  <c:v>外国人</c:v>
                </c:pt>
                <c:pt idx="13">
                  <c:v>こころの病</c:v>
                </c:pt>
                <c:pt idx="14">
                  <c:v>性的
マイノリティ</c:v>
                </c:pt>
                <c:pt idx="15">
                  <c:v>HIV陽性者、
ハンセン病
回復者</c:v>
                </c:pt>
              </c:strCache>
            </c:strRef>
          </c:cat>
          <c:val>
            <c:numRef>
              <c:f>'D 認知度'!$C$3:$C$18</c:f>
              <c:numCache>
                <c:formatCode>General</c:formatCode>
                <c:ptCount val="16"/>
                <c:pt idx="0">
                  <c:v>94.3</c:v>
                </c:pt>
                <c:pt idx="1">
                  <c:v>92</c:v>
                </c:pt>
                <c:pt idx="2">
                  <c:v>90.9</c:v>
                </c:pt>
                <c:pt idx="3">
                  <c:v>90.9</c:v>
                </c:pt>
                <c:pt idx="4">
                  <c:v>88.2</c:v>
                </c:pt>
                <c:pt idx="5">
                  <c:v>86.8</c:v>
                </c:pt>
                <c:pt idx="6">
                  <c:v>86.6</c:v>
                </c:pt>
                <c:pt idx="7">
                  <c:v>86.6</c:v>
                </c:pt>
                <c:pt idx="8">
                  <c:v>83.5</c:v>
                </c:pt>
                <c:pt idx="9">
                  <c:v>82.7</c:v>
                </c:pt>
                <c:pt idx="10">
                  <c:v>80.7</c:v>
                </c:pt>
                <c:pt idx="11">
                  <c:v>78.8</c:v>
                </c:pt>
                <c:pt idx="12">
                  <c:v>78.2</c:v>
                </c:pt>
                <c:pt idx="13">
                  <c:v>77</c:v>
                </c:pt>
                <c:pt idx="14">
                  <c:v>75.5</c:v>
                </c:pt>
                <c:pt idx="15">
                  <c:v>73.3</c:v>
                </c:pt>
              </c:numCache>
            </c:numRef>
          </c:val>
          <c:extLst>
            <c:ext xmlns:c16="http://schemas.microsoft.com/office/drawing/2014/chart" uri="{C3380CC4-5D6E-409C-BE32-E72D297353CC}">
              <c16:uniqueId val="{00000000-ED09-4F3D-8955-A7FA8604341B}"/>
            </c:ext>
          </c:extLst>
        </c:ser>
        <c:ser>
          <c:idx val="1"/>
          <c:order val="1"/>
          <c:tx>
            <c:strRef>
              <c:f>'D 認知度'!$D$2</c:f>
              <c:strCache>
                <c:ptCount val="1"/>
                <c:pt idx="0">
                  <c:v>H27</c:v>
                </c:pt>
              </c:strCache>
            </c:strRef>
          </c:tx>
          <c:spPr>
            <a:solidFill>
              <a:schemeClr val="bg1">
                <a:lumMod val="9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 認知度'!$B$3:$B$18</c:f>
              <c:strCache>
                <c:ptCount val="16"/>
                <c:pt idx="0">
                  <c:v>子ども</c:v>
                </c:pt>
                <c:pt idx="1">
                  <c:v>高齢者</c:v>
                </c:pt>
                <c:pt idx="2">
                  <c:v>女性</c:v>
                </c:pt>
                <c:pt idx="3">
                  <c:v>セクハラ、
パワハラ</c:v>
                </c:pt>
                <c:pt idx="4">
                  <c:v>障がい者</c:v>
                </c:pt>
                <c:pt idx="5">
                  <c:v>インターネット</c:v>
                </c:pt>
                <c:pt idx="6">
                  <c:v>部落差別
（同和問題）</c:v>
                </c:pt>
                <c:pt idx="7">
                  <c:v>新型コロナ
ウィルス感染症</c:v>
                </c:pt>
                <c:pt idx="8">
                  <c:v>職業や雇用</c:v>
                </c:pt>
                <c:pt idx="9">
                  <c:v>犯罪被害者や
その家族</c:v>
                </c:pt>
                <c:pt idx="10">
                  <c:v>ホームレス</c:v>
                </c:pt>
                <c:pt idx="11">
                  <c:v>ヘイトスピーチ</c:v>
                </c:pt>
                <c:pt idx="12">
                  <c:v>外国人</c:v>
                </c:pt>
                <c:pt idx="13">
                  <c:v>こころの病</c:v>
                </c:pt>
                <c:pt idx="14">
                  <c:v>性的
マイノリティ</c:v>
                </c:pt>
                <c:pt idx="15">
                  <c:v>HIV陽性者、
ハンセン病
回復者</c:v>
                </c:pt>
              </c:strCache>
            </c:strRef>
          </c:cat>
          <c:val>
            <c:numRef>
              <c:f>'D 認知度'!$D$3:$D$18</c:f>
              <c:numCache>
                <c:formatCode>General</c:formatCode>
                <c:ptCount val="16"/>
                <c:pt idx="0">
                  <c:v>85.3</c:v>
                </c:pt>
                <c:pt idx="1">
                  <c:v>80.099999999999994</c:v>
                </c:pt>
                <c:pt idx="2">
                  <c:v>77</c:v>
                </c:pt>
                <c:pt idx="3">
                  <c:v>76.2</c:v>
                </c:pt>
                <c:pt idx="4">
                  <c:v>75.599999999999994</c:v>
                </c:pt>
                <c:pt idx="5">
                  <c:v>64.099999999999994</c:v>
                </c:pt>
                <c:pt idx="6">
                  <c:v>74.2</c:v>
                </c:pt>
                <c:pt idx="7">
                  <c:v>0</c:v>
                </c:pt>
                <c:pt idx="8">
                  <c:v>57.3</c:v>
                </c:pt>
                <c:pt idx="9">
                  <c:v>56</c:v>
                </c:pt>
                <c:pt idx="10">
                  <c:v>51</c:v>
                </c:pt>
                <c:pt idx="11">
                  <c:v>58</c:v>
                </c:pt>
                <c:pt idx="12">
                  <c:v>53.2</c:v>
                </c:pt>
                <c:pt idx="13">
                  <c:v>55.7</c:v>
                </c:pt>
                <c:pt idx="14">
                  <c:v>43.3</c:v>
                </c:pt>
                <c:pt idx="15">
                  <c:v>61.8</c:v>
                </c:pt>
              </c:numCache>
            </c:numRef>
          </c:val>
          <c:extLst>
            <c:ext xmlns:c16="http://schemas.microsoft.com/office/drawing/2014/chart" uri="{C3380CC4-5D6E-409C-BE32-E72D297353CC}">
              <c16:uniqueId val="{00000001-ED09-4F3D-8955-A7FA8604341B}"/>
            </c:ext>
          </c:extLst>
        </c:ser>
        <c:dLbls>
          <c:dLblPos val="outEnd"/>
          <c:showLegendKey val="0"/>
          <c:showVal val="1"/>
          <c:showCatName val="0"/>
          <c:showSerName val="0"/>
          <c:showPercent val="0"/>
          <c:showBubbleSize val="0"/>
        </c:dLbls>
        <c:gapWidth val="47"/>
        <c:axId val="572278608"/>
        <c:axId val="572267376"/>
      </c:barChart>
      <c:catAx>
        <c:axId val="57227860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572267376"/>
        <c:crosses val="autoZero"/>
        <c:auto val="1"/>
        <c:lblAlgn val="ctr"/>
        <c:lblOffset val="100"/>
        <c:noMultiLvlLbl val="0"/>
      </c:catAx>
      <c:valAx>
        <c:axId val="572267376"/>
        <c:scaling>
          <c:orientation val="minMax"/>
        </c:scaling>
        <c:delete val="1"/>
        <c:axPos val="t"/>
        <c:majorGridlines>
          <c:spPr>
            <a:ln w="9525" cap="flat" cmpd="sng" algn="ctr">
              <a:noFill/>
              <a:round/>
            </a:ln>
            <a:effectLst/>
          </c:spPr>
        </c:majorGridlines>
        <c:numFmt formatCode="0&quot;％&quot;" sourceLinked="0"/>
        <c:majorTickMark val="none"/>
        <c:minorTickMark val="none"/>
        <c:tickLblPos val="nextTo"/>
        <c:crossAx val="572278608"/>
        <c:crosses val="autoZero"/>
        <c:crossBetween val="between"/>
      </c:valAx>
      <c:spPr>
        <a:noFill/>
        <a:ln>
          <a:noFill/>
        </a:ln>
        <a:effectLst/>
      </c:spPr>
    </c:plotArea>
    <c:legend>
      <c:legendPos val="r"/>
      <c:layout>
        <c:manualLayout>
          <c:xMode val="edge"/>
          <c:yMode val="edge"/>
          <c:x val="0.88891280256634586"/>
          <c:y val="0.82611768344400427"/>
          <c:w val="8.3309419655876349E-2"/>
          <c:h val="5.2074353299994457E-2"/>
        </c:manualLayout>
      </c:layout>
      <c:overlay val="1"/>
      <c:spPr>
        <a:noFill/>
        <a:ln>
          <a:solidFill>
            <a:sysClr val="windowText" lastClr="000000"/>
          </a:solidFill>
        </a:ln>
        <a:effectLst/>
      </c:spPr>
      <c:txPr>
        <a:bodyPr rot="0" spcFirstLastPara="1" vertOverflow="ellipsis" vert="horz" wrap="square" anchor="ctr" anchorCtr="1"/>
        <a:lstStyle/>
        <a:p>
          <a:pPr>
            <a:defRPr sz="12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rich>
      </c:tx>
      <c:layout>
        <c:manualLayout>
          <c:xMode val="edge"/>
          <c:yMode val="edge"/>
          <c:x val="0.42623053249027765"/>
          <c:y val="1.3888888888888888E-2"/>
        </c:manualLayout>
      </c:layout>
      <c:overlay val="0"/>
      <c:spPr>
        <a:noFill/>
        <a:ln>
          <a:noFill/>
        </a:ln>
        <a:effectLst/>
      </c:spPr>
      <c:txPr>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27496462962962964"/>
          <c:y val="0.12212830687830691"/>
          <c:w val="0.69916500000000004"/>
          <c:h val="0.86331249999999993"/>
        </c:manualLayout>
      </c:layout>
      <c:barChart>
        <c:barDir val="bar"/>
        <c:grouping val="clustered"/>
        <c:varyColors val="0"/>
        <c:ser>
          <c:idx val="0"/>
          <c:order val="0"/>
          <c:tx>
            <c:strRef>
              <c:f>'結婚と学習経験　データ'!$C$45</c:f>
              <c:strCache>
                <c:ptCount val="1"/>
                <c:pt idx="0">
                  <c:v>国籍、民族</c:v>
                </c:pt>
              </c:strCache>
            </c:strRef>
          </c:tx>
          <c:spPr>
            <a:solidFill>
              <a:schemeClr val="accent1"/>
            </a:solidFill>
            <a:ln>
              <a:noFill/>
            </a:ln>
            <a:effectLst/>
          </c:spPr>
          <c:invertIfNegative val="0"/>
          <c:dPt>
            <c:idx val="0"/>
            <c:invertIfNegative val="0"/>
            <c:bubble3D val="0"/>
            <c:spPr>
              <a:solidFill>
                <a:schemeClr val="tx1"/>
              </a:solidFill>
              <a:ln>
                <a:noFill/>
              </a:ln>
              <a:effectLst/>
            </c:spPr>
            <c:extLst>
              <c:ext xmlns:c16="http://schemas.microsoft.com/office/drawing/2014/chart" uri="{C3380CC4-5D6E-409C-BE32-E72D297353CC}">
                <c16:uniqueId val="{00000001-DB8F-4B04-BA64-A67CA2A2C4B9}"/>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'結婚と学習経験　データ'!$B$46:$B$52</c:f>
              <c:strCache>
                <c:ptCount val="7"/>
                <c:pt idx="0">
                  <c:v>全体</c:v>
                </c:pt>
                <c:pt idx="1">
                  <c:v>小学校で受けた</c:v>
                </c:pt>
                <c:pt idx="2">
                  <c:v>中学校で受けた</c:v>
                </c:pt>
                <c:pt idx="3">
                  <c:v>高校で受けた</c:v>
                </c:pt>
                <c:pt idx="4">
                  <c:v>大学、短大、専門学校で受けた</c:v>
                </c:pt>
                <c:pt idx="5">
                  <c:v>はっきりと覚えていない</c:v>
                </c:pt>
                <c:pt idx="6">
                  <c:v>受けたことはない</c:v>
                </c:pt>
              </c:strCache>
            </c:strRef>
          </c:cat>
          <c:val>
            <c:numRef>
              <c:f>'結婚と学習経験　データ'!$C$46:$C$52</c:f>
              <c:numCache>
                <c:formatCode>General</c:formatCode>
                <c:ptCount val="7"/>
                <c:pt idx="0">
                  <c:v>0.16700000000000001</c:v>
                </c:pt>
                <c:pt idx="1">
                  <c:v>0.13700000000000001</c:v>
                </c:pt>
                <c:pt idx="2">
                  <c:v>0.13100000000000001</c:v>
                </c:pt>
                <c:pt idx="3">
                  <c:v>0.125</c:v>
                </c:pt>
                <c:pt idx="4">
                  <c:v>6.8000000000000005E-2</c:v>
                </c:pt>
                <c:pt idx="5">
                  <c:v>0.153</c:v>
                </c:pt>
                <c:pt idx="6">
                  <c:v>0.20100000000000001</c:v>
                </c:pt>
              </c:numCache>
            </c:numRef>
          </c:val>
          <c:extLst>
            <c:ext xmlns:c16="http://schemas.microsoft.com/office/drawing/2014/chart" uri="{C3380CC4-5D6E-409C-BE32-E72D297353CC}">
              <c16:uniqueId val="{00000002-DB8F-4B04-BA64-A67CA2A2C4B9}"/>
            </c:ext>
          </c:extLst>
        </c:ser>
        <c:dLbls>
          <c:dLblPos val="outEnd"/>
          <c:showLegendKey val="0"/>
          <c:showVal val="1"/>
          <c:showCatName val="0"/>
          <c:showSerName val="0"/>
          <c:showPercent val="0"/>
          <c:showBubbleSize val="0"/>
        </c:dLbls>
        <c:gapWidth val="182"/>
        <c:axId val="1870123248"/>
        <c:axId val="1870108688"/>
      </c:barChart>
      <c:catAx>
        <c:axId val="18701232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870108688"/>
        <c:crosses val="autoZero"/>
        <c:auto val="1"/>
        <c:lblAlgn val="ctr"/>
        <c:lblOffset val="100"/>
        <c:noMultiLvlLbl val="0"/>
      </c:catAx>
      <c:valAx>
        <c:axId val="1870108688"/>
        <c:scaling>
          <c:orientation val="minMax"/>
        </c:scaling>
        <c:delete val="1"/>
        <c:axPos val="t"/>
        <c:majorGridlines>
          <c:spPr>
            <a:ln w="9525" cap="flat" cmpd="sng" algn="ctr">
              <a:noFill/>
              <a:round/>
            </a:ln>
            <a:effectLst/>
          </c:spPr>
        </c:majorGridlines>
        <c:numFmt formatCode="0%" sourceLinked="0"/>
        <c:majorTickMark val="none"/>
        <c:minorTickMark val="none"/>
        <c:tickLblPos val="nextTo"/>
        <c:crossAx val="187012324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rich>
      </c:tx>
      <c:overlay val="0"/>
      <c:spPr>
        <a:noFill/>
        <a:ln>
          <a:noFill/>
        </a:ln>
        <a:effectLst/>
      </c:spPr>
      <c:txPr>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2632053703703704"/>
          <c:y val="0.14468468468468471"/>
          <c:w val="0.71092425925925917"/>
          <c:h val="0.82528528528528533"/>
        </c:manualLayout>
      </c:layout>
      <c:barChart>
        <c:barDir val="bar"/>
        <c:grouping val="clustered"/>
        <c:varyColors val="0"/>
        <c:ser>
          <c:idx val="0"/>
          <c:order val="0"/>
          <c:tx>
            <c:strRef>
              <c:f>'結婚と学習経験　データ'!$C$66</c:f>
              <c:strCache>
                <c:ptCount val="1"/>
                <c:pt idx="0">
                  <c:v>同和地区の出身であると言われて</c:v>
                </c:pt>
              </c:strCache>
            </c:strRef>
          </c:tx>
          <c:spPr>
            <a:solidFill>
              <a:schemeClr val="accent1"/>
            </a:solidFill>
            <a:ln>
              <a:noFill/>
            </a:ln>
            <a:effectLst/>
          </c:spPr>
          <c:invertIfNegative val="0"/>
          <c:dPt>
            <c:idx val="0"/>
            <c:invertIfNegative val="0"/>
            <c:bubble3D val="0"/>
            <c:spPr>
              <a:solidFill>
                <a:schemeClr val="tx1"/>
              </a:solidFill>
              <a:ln>
                <a:noFill/>
              </a:ln>
              <a:effectLst/>
            </c:spPr>
            <c:extLst>
              <c:ext xmlns:c16="http://schemas.microsoft.com/office/drawing/2014/chart" uri="{C3380CC4-5D6E-409C-BE32-E72D297353CC}">
                <c16:uniqueId val="{00000001-0CF8-4FC9-AF36-971BB2B7C6A4}"/>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'結婚と学習経験　データ'!$B$67:$B$73</c:f>
              <c:strCache>
                <c:ptCount val="7"/>
                <c:pt idx="0">
                  <c:v>全体</c:v>
                </c:pt>
                <c:pt idx="1">
                  <c:v>小学校で受けた</c:v>
                </c:pt>
                <c:pt idx="2">
                  <c:v>中学校で受けた</c:v>
                </c:pt>
                <c:pt idx="3">
                  <c:v>高校で受けた</c:v>
                </c:pt>
                <c:pt idx="4">
                  <c:v>大学、短大、専門学校で受けた</c:v>
                </c:pt>
                <c:pt idx="5">
                  <c:v>はっきりと覚えていない</c:v>
                </c:pt>
                <c:pt idx="6">
                  <c:v>受けたことはない</c:v>
                </c:pt>
              </c:strCache>
            </c:strRef>
          </c:cat>
          <c:val>
            <c:numRef>
              <c:f>'結婚と学習経験　データ'!$C$67:$C$73</c:f>
              <c:numCache>
                <c:formatCode>General</c:formatCode>
                <c:ptCount val="7"/>
                <c:pt idx="0">
                  <c:v>0.13300000000000001</c:v>
                </c:pt>
                <c:pt idx="1">
                  <c:v>0.123</c:v>
                </c:pt>
                <c:pt idx="2">
                  <c:v>0.10199999999999999</c:v>
                </c:pt>
                <c:pt idx="3">
                  <c:v>7.5999999999999998E-2</c:v>
                </c:pt>
                <c:pt idx="4">
                  <c:v>8.3000000000000004E-2</c:v>
                </c:pt>
                <c:pt idx="5">
                  <c:v>0.158</c:v>
                </c:pt>
                <c:pt idx="6">
                  <c:v>0.14699999999999999</c:v>
                </c:pt>
              </c:numCache>
            </c:numRef>
          </c:val>
          <c:extLst>
            <c:ext xmlns:c16="http://schemas.microsoft.com/office/drawing/2014/chart" uri="{C3380CC4-5D6E-409C-BE32-E72D297353CC}">
              <c16:uniqueId val="{00000002-0CF8-4FC9-AF36-971BB2B7C6A4}"/>
            </c:ext>
          </c:extLst>
        </c:ser>
        <c:dLbls>
          <c:dLblPos val="outEnd"/>
          <c:showLegendKey val="0"/>
          <c:showVal val="1"/>
          <c:showCatName val="0"/>
          <c:showSerName val="0"/>
          <c:showPercent val="0"/>
          <c:showBubbleSize val="0"/>
        </c:dLbls>
        <c:gapWidth val="182"/>
        <c:axId val="1522125519"/>
        <c:axId val="1522121359"/>
      </c:barChart>
      <c:catAx>
        <c:axId val="1522125519"/>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522121359"/>
        <c:crosses val="autoZero"/>
        <c:auto val="1"/>
        <c:lblAlgn val="ctr"/>
        <c:lblOffset val="100"/>
        <c:noMultiLvlLbl val="0"/>
      </c:catAx>
      <c:valAx>
        <c:axId val="1522121359"/>
        <c:scaling>
          <c:orientation val="minMax"/>
          <c:max val="0.25"/>
        </c:scaling>
        <c:delete val="1"/>
        <c:axPos val="t"/>
        <c:majorGridlines>
          <c:spPr>
            <a:ln w="9525" cap="flat" cmpd="sng" algn="ctr">
              <a:noFill/>
              <a:round/>
            </a:ln>
            <a:effectLst/>
          </c:spPr>
        </c:majorGridlines>
        <c:numFmt formatCode="0%" sourceLinked="0"/>
        <c:majorTickMark val="none"/>
        <c:minorTickMark val="none"/>
        <c:tickLblPos val="nextTo"/>
        <c:crossAx val="1522125519"/>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userShapes r:id="rId5"/>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843350831146104"/>
          <c:y val="1.4496669812973243E-2"/>
          <c:w val="0.63156649168853896"/>
          <c:h val="0.97100666037405348"/>
        </c:manualLayout>
      </c:layout>
      <c:barChart>
        <c:barDir val="bar"/>
        <c:grouping val="clustered"/>
        <c:varyColors val="0"/>
        <c:ser>
          <c:idx val="0"/>
          <c:order val="0"/>
          <c:tx>
            <c:strRef>
              <c:f>'D 問2'!$B$47</c:f>
              <c:strCache>
                <c:ptCount val="1"/>
                <c:pt idx="0">
                  <c:v>R2</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問2'!$A$48:$A$65</c:f>
              <c:strCache>
                <c:ptCount val="18"/>
                <c:pt idx="0">
                  <c:v>職場で顔を合わせるたびに
「まだ結婚しないのか」と言う</c:v>
                </c:pt>
                <c:pt idx="1">
                  <c:v>中学生の携帯電話やスマートフォンの
使用を親の判断で制限する</c:v>
                </c:pt>
                <c:pt idx="2">
                  <c:v>家族が不在の際、介護が必要な
高齢者を家から出られなくする</c:v>
                </c:pt>
                <c:pt idx="3">
                  <c:v>視覚障がい者との会話ではテレビや映画、
風景などは意識して話題にしないようにする</c:v>
                </c:pt>
                <c:pt idx="4">
                  <c:v>結婚する際、興信所や探偵業者などを
使って相手の出自を調べる</c:v>
                </c:pt>
                <c:pt idx="5">
                  <c:v>同じマンションに住む外国人とは生活文化が
異なるので、付き合わないようにする</c:v>
                </c:pt>
                <c:pt idx="6">
                  <c:v>ＨＩＶ陽性者やハンセン病回復者とは
一緒に食事や入浴をしない</c:v>
                </c:pt>
                <c:pt idx="7">
                  <c:v>こころの病のある人には関わらないようにする</c:v>
                </c:pt>
                <c:pt idx="8">
                  <c:v>痴漢の被害者に「あなたにも問題があったので
はないか」と言う</c:v>
                </c:pt>
                <c:pt idx="9">
                  <c:v>公園でホームレスが近づいてきたので、足早に立ち去る</c:v>
                </c:pt>
                <c:pt idx="10">
                  <c:v>職場で性的マイノリティであることを公表
している人と席が隣になることを嫌がる</c:v>
                </c:pt>
                <c:pt idx="11">
                  <c:v>人前で部下を長時間にわたり大声で叱る</c:v>
                </c:pt>
                <c:pt idx="12">
                  <c:v>TwitterやFacebookなど、インターネットの
サイトに他人の誹謗中傷を書き込む</c:v>
                </c:pt>
                <c:pt idx="13">
                  <c:v>災害時に要支援者リスト作成のため、住民に緊急時
連絡先や疾病、障がいの有無などを尋ねる</c:v>
                </c:pt>
                <c:pt idx="14">
                  <c:v>ニートや引きこもりの人に「怠けていないで
働きなさい」と言う</c:v>
                </c:pt>
                <c:pt idx="15">
                  <c:v>恋人や配偶者・パートナーの携帯電話や
スマートフォンの通信履歴を見る</c:v>
                </c:pt>
                <c:pt idx="16">
                  <c:v>街頭などで、特定の国の出身の人々について、
「日本から出て行け」と言う</c:v>
                </c:pt>
                <c:pt idx="17">
                  <c:v>新型コロナ感染症の回復者・医療従事者等やその家族
に、交通機関の利用や保育所の受入れなどを断る</c:v>
                </c:pt>
              </c:strCache>
            </c:strRef>
          </c:cat>
          <c:val>
            <c:numRef>
              <c:f>'D 問2'!$B$48:$B$65</c:f>
              <c:numCache>
                <c:formatCode>0.0_ </c:formatCode>
                <c:ptCount val="18"/>
                <c:pt idx="0">
                  <c:v>84.5</c:v>
                </c:pt>
                <c:pt idx="1">
                  <c:v>13.5</c:v>
                </c:pt>
                <c:pt idx="2">
                  <c:v>44.4</c:v>
                </c:pt>
                <c:pt idx="3">
                  <c:v>36.900000000000006</c:v>
                </c:pt>
                <c:pt idx="4">
                  <c:v>56.1</c:v>
                </c:pt>
                <c:pt idx="5">
                  <c:v>64</c:v>
                </c:pt>
                <c:pt idx="6">
                  <c:v>59.3</c:v>
                </c:pt>
                <c:pt idx="7">
                  <c:v>66.2</c:v>
                </c:pt>
                <c:pt idx="8">
                  <c:v>81.199999999999989</c:v>
                </c:pt>
                <c:pt idx="9">
                  <c:v>37.299999999999997</c:v>
                </c:pt>
                <c:pt idx="10">
                  <c:v>75.599999999999994</c:v>
                </c:pt>
                <c:pt idx="11">
                  <c:v>96.2</c:v>
                </c:pt>
                <c:pt idx="12">
                  <c:v>95.9</c:v>
                </c:pt>
                <c:pt idx="13">
                  <c:v>30.1</c:v>
                </c:pt>
                <c:pt idx="14">
                  <c:v>64.8</c:v>
                </c:pt>
                <c:pt idx="15">
                  <c:v>83</c:v>
                </c:pt>
                <c:pt idx="16">
                  <c:v>93.6</c:v>
                </c:pt>
                <c:pt idx="17">
                  <c:v>93.1</c:v>
                </c:pt>
              </c:numCache>
            </c:numRef>
          </c:val>
          <c:extLst>
            <c:ext xmlns:c16="http://schemas.microsoft.com/office/drawing/2014/chart" uri="{C3380CC4-5D6E-409C-BE32-E72D297353CC}">
              <c16:uniqueId val="{00000000-1596-4E46-A137-F97888102967}"/>
            </c:ext>
          </c:extLst>
        </c:ser>
        <c:ser>
          <c:idx val="1"/>
          <c:order val="1"/>
          <c:tx>
            <c:strRef>
              <c:f>'D 問2'!$C$47</c:f>
              <c:strCache>
                <c:ptCount val="1"/>
                <c:pt idx="0">
                  <c:v>H27</c:v>
                </c:pt>
              </c:strCache>
            </c:strRef>
          </c:tx>
          <c:spPr>
            <a:solidFill>
              <a:schemeClr val="bg1">
                <a:lumMod val="95000"/>
              </a:schemeClr>
            </a:solidFill>
            <a:ln>
              <a:solidFill>
                <a:schemeClr val="tx1"/>
              </a:solidFill>
            </a:ln>
            <a:effectLst/>
          </c:spPr>
          <c:invertIfNegative val="0"/>
          <c:dLbls>
            <c:dLbl>
              <c:idx val="16"/>
              <c:tx>
                <c:rich>
                  <a:bodyPr/>
                  <a:lstStyle/>
                  <a:p>
                    <a:fld id="{DD60EBA1-E662-43A2-86F5-44F73959A58D}" type="SERIESNAME">
                      <a:rPr lang="en-US" altLang="ja-JP"/>
                      <a:pPr/>
                      <a:t>[系列名]</a:t>
                    </a:fld>
                    <a:r>
                      <a:rPr lang="en-US" altLang="ja-JP" baseline="0"/>
                      <a:t> </a:t>
                    </a:r>
                    <a:r>
                      <a:rPr lang="ja-JP" altLang="en-US" baseline="0"/>
                      <a:t>未調査</a:t>
                    </a:r>
                  </a:p>
                </c:rich>
              </c:tx>
              <c:dLblPos val="outEnd"/>
              <c:showLegendKey val="0"/>
              <c:showVal val="1"/>
              <c:showCatName val="0"/>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1596-4E46-A137-F97888102967}"/>
                </c:ext>
              </c:extLst>
            </c:dLbl>
            <c:dLbl>
              <c:idx val="17"/>
              <c:tx>
                <c:rich>
                  <a:bodyPr/>
                  <a:lstStyle/>
                  <a:p>
                    <a:fld id="{4B6BD0C9-50D3-4F63-9D11-E5B579212E54}" type="SERIESNAME">
                      <a:rPr lang="en-US" altLang="ja-JP"/>
                      <a:pPr/>
                      <a:t>[系列名]</a:t>
                    </a:fld>
                    <a:r>
                      <a:rPr lang="en-US" altLang="ja-JP" baseline="0"/>
                      <a:t> </a:t>
                    </a:r>
                    <a:r>
                      <a:rPr lang="ja-JP" altLang="en-US" baseline="0"/>
                      <a:t>未調査</a:t>
                    </a:r>
                  </a:p>
                </c:rich>
              </c:tx>
              <c:dLblPos val="outEnd"/>
              <c:showLegendKey val="0"/>
              <c:showVal val="1"/>
              <c:showCatName val="0"/>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2-1596-4E46-A137-F97888102967}"/>
                </c:ext>
              </c:extLst>
            </c:dLbl>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問2'!$A$48:$A$65</c:f>
              <c:strCache>
                <c:ptCount val="18"/>
                <c:pt idx="0">
                  <c:v>職場で顔を合わせるたびに
「まだ結婚しないのか」と言う</c:v>
                </c:pt>
                <c:pt idx="1">
                  <c:v>中学生の携帯電話やスマートフォンの
使用を親の判断で制限する</c:v>
                </c:pt>
                <c:pt idx="2">
                  <c:v>家族が不在の際、介護が必要な
高齢者を家から出られなくする</c:v>
                </c:pt>
                <c:pt idx="3">
                  <c:v>視覚障がい者との会話ではテレビや映画、
風景などは意識して話題にしないようにする</c:v>
                </c:pt>
                <c:pt idx="4">
                  <c:v>結婚する際、興信所や探偵業者などを
使って相手の出自を調べる</c:v>
                </c:pt>
                <c:pt idx="5">
                  <c:v>同じマンションに住む外国人とは生活文化が
異なるので、付き合わないようにする</c:v>
                </c:pt>
                <c:pt idx="6">
                  <c:v>ＨＩＶ陽性者やハンセン病回復者とは
一緒に食事や入浴をしない</c:v>
                </c:pt>
                <c:pt idx="7">
                  <c:v>こころの病のある人には関わらないようにする</c:v>
                </c:pt>
                <c:pt idx="8">
                  <c:v>痴漢の被害者に「あなたにも問題があったので
はないか」と言う</c:v>
                </c:pt>
                <c:pt idx="9">
                  <c:v>公園でホームレスが近づいてきたので、足早に立ち去る</c:v>
                </c:pt>
                <c:pt idx="10">
                  <c:v>職場で性的マイノリティであることを公表
している人と席が隣になることを嫌がる</c:v>
                </c:pt>
                <c:pt idx="11">
                  <c:v>人前で部下を長時間にわたり大声で叱る</c:v>
                </c:pt>
                <c:pt idx="12">
                  <c:v>TwitterやFacebookなど、インターネットの
サイトに他人の誹謗中傷を書き込む</c:v>
                </c:pt>
                <c:pt idx="13">
                  <c:v>災害時に要支援者リスト作成のため、住民に緊急時
連絡先や疾病、障がいの有無などを尋ねる</c:v>
                </c:pt>
                <c:pt idx="14">
                  <c:v>ニートや引きこもりの人に「怠けていないで
働きなさい」と言う</c:v>
                </c:pt>
                <c:pt idx="15">
                  <c:v>恋人や配偶者・パートナーの携帯電話や
スマートフォンの通信履歴を見る</c:v>
                </c:pt>
                <c:pt idx="16">
                  <c:v>街頭などで、特定の国の出身の人々について、
「日本から出て行け」と言う</c:v>
                </c:pt>
                <c:pt idx="17">
                  <c:v>新型コロナ感染症の回復者・医療従事者等やその家族
に、交通機関の利用や保育所の受入れなどを断る</c:v>
                </c:pt>
              </c:strCache>
            </c:strRef>
          </c:cat>
          <c:val>
            <c:numRef>
              <c:f>'D 問2'!$C$48:$C$65</c:f>
              <c:numCache>
                <c:formatCode>0.0_ </c:formatCode>
                <c:ptCount val="18"/>
                <c:pt idx="0">
                  <c:v>76</c:v>
                </c:pt>
                <c:pt idx="1">
                  <c:v>12.1</c:v>
                </c:pt>
                <c:pt idx="2">
                  <c:v>49.5</c:v>
                </c:pt>
                <c:pt idx="3">
                  <c:v>35.799999999999997</c:v>
                </c:pt>
                <c:pt idx="4">
                  <c:v>57.5</c:v>
                </c:pt>
                <c:pt idx="5">
                  <c:v>59.9</c:v>
                </c:pt>
                <c:pt idx="6">
                  <c:v>50.4</c:v>
                </c:pt>
                <c:pt idx="7">
                  <c:v>54.9</c:v>
                </c:pt>
                <c:pt idx="8">
                  <c:v>72.7</c:v>
                </c:pt>
                <c:pt idx="9">
                  <c:v>28.8</c:v>
                </c:pt>
                <c:pt idx="10">
                  <c:v>59.9</c:v>
                </c:pt>
                <c:pt idx="11">
                  <c:v>94.8</c:v>
                </c:pt>
                <c:pt idx="12">
                  <c:v>96.4</c:v>
                </c:pt>
                <c:pt idx="13">
                  <c:v>21</c:v>
                </c:pt>
                <c:pt idx="14">
                  <c:v>54.8</c:v>
                </c:pt>
                <c:pt idx="15">
                  <c:v>82.7</c:v>
                </c:pt>
              </c:numCache>
            </c:numRef>
          </c:val>
          <c:extLst>
            <c:ext xmlns:c16="http://schemas.microsoft.com/office/drawing/2014/chart" uri="{C3380CC4-5D6E-409C-BE32-E72D297353CC}">
              <c16:uniqueId val="{00000003-1596-4E46-A137-F97888102967}"/>
            </c:ext>
          </c:extLst>
        </c:ser>
        <c:dLbls>
          <c:dLblPos val="outEnd"/>
          <c:showLegendKey val="0"/>
          <c:showVal val="1"/>
          <c:showCatName val="0"/>
          <c:showSerName val="0"/>
          <c:showPercent val="0"/>
          <c:showBubbleSize val="0"/>
        </c:dLbls>
        <c:gapWidth val="50"/>
        <c:axId val="887399744"/>
        <c:axId val="887400576"/>
      </c:barChart>
      <c:catAx>
        <c:axId val="8873997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887400576"/>
        <c:crosses val="autoZero"/>
        <c:auto val="1"/>
        <c:lblAlgn val="ctr"/>
        <c:lblOffset val="100"/>
        <c:noMultiLvlLbl val="0"/>
      </c:catAx>
      <c:valAx>
        <c:axId val="887400576"/>
        <c:scaling>
          <c:orientation val="minMax"/>
          <c:max val="110"/>
          <c:min val="0"/>
        </c:scaling>
        <c:delete val="1"/>
        <c:axPos val="t"/>
        <c:majorGridlines>
          <c:spPr>
            <a:ln w="9525" cap="flat" cmpd="sng" algn="ctr">
              <a:noFill/>
              <a:round/>
            </a:ln>
            <a:effectLst/>
          </c:spPr>
        </c:majorGridlines>
        <c:numFmt formatCode="0&quot;％&quot;" sourceLinked="0"/>
        <c:majorTickMark val="none"/>
        <c:minorTickMark val="none"/>
        <c:tickLblPos val="nextTo"/>
        <c:crossAx val="887399744"/>
        <c:crosses val="autoZero"/>
        <c:crossBetween val="between"/>
      </c:valAx>
      <c:spPr>
        <a:noFill/>
        <a:ln>
          <a:noFill/>
        </a:ln>
        <a:effectLst/>
      </c:spPr>
    </c:plotArea>
    <c:legend>
      <c:legendPos val="r"/>
      <c:layout>
        <c:manualLayout>
          <c:xMode val="edge"/>
          <c:yMode val="edge"/>
          <c:x val="0.88798979294254887"/>
          <c:y val="0.18102978448215035"/>
          <c:w val="9.5343540390784479E-2"/>
          <c:h val="5.8073638516769645E-2"/>
        </c:manualLayout>
      </c:layout>
      <c:overlay val="1"/>
      <c:spPr>
        <a:noFill/>
        <a:ln>
          <a:solidFill>
            <a:sysClr val="windowText" lastClr="000000"/>
          </a:solid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0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ltLang="en-US" sz="900"/>
              <a:t>職場で性的マイノリティであることを公表している人と席が隣になることを嫌がる（問題がある）</a:t>
            </a:r>
            <a:endParaRPr lang="en-US" altLang="ja-JP" sz="900"/>
          </a:p>
        </c:rich>
      </c:tx>
      <c:overlay val="0"/>
      <c:spPr>
        <a:noFill/>
        <a:ln>
          <a:noFill/>
        </a:ln>
        <a:effectLst/>
      </c:spPr>
      <c:txPr>
        <a:bodyPr rot="0" spcFirstLastPara="1" vertOverflow="ellipsis" vert="horz" wrap="square" anchor="ctr" anchorCtr="1"/>
        <a:lstStyle/>
        <a:p>
          <a:pPr>
            <a:defRPr sz="90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barChart>
        <c:barDir val="bar"/>
        <c:grouping val="clustered"/>
        <c:varyColors val="0"/>
        <c:ser>
          <c:idx val="0"/>
          <c:order val="0"/>
          <c:tx>
            <c:strRef>
              <c:f>'D 問2'!$J$20</c:f>
              <c:strCache>
                <c:ptCount val="1"/>
                <c:pt idx="0">
                  <c:v>R2</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問2'!$I$21:$I$27</c:f>
              <c:strCache>
                <c:ptCount val="7"/>
                <c:pt idx="0">
                  <c:v>全体</c:v>
                </c:pt>
                <c:pt idx="1">
                  <c:v>18～29歳</c:v>
                </c:pt>
                <c:pt idx="2">
                  <c:v>30歳代</c:v>
                </c:pt>
                <c:pt idx="3">
                  <c:v>40歳代</c:v>
                </c:pt>
                <c:pt idx="4">
                  <c:v>50歳代</c:v>
                </c:pt>
                <c:pt idx="5">
                  <c:v>60歳代</c:v>
                </c:pt>
                <c:pt idx="6">
                  <c:v>70歳以上</c:v>
                </c:pt>
              </c:strCache>
            </c:strRef>
          </c:cat>
          <c:val>
            <c:numRef>
              <c:f>'D 問2'!$J$21:$J$27</c:f>
              <c:numCache>
                <c:formatCode>0.0</c:formatCode>
                <c:ptCount val="7"/>
                <c:pt idx="0">
                  <c:v>75.599999999999994</c:v>
                </c:pt>
                <c:pt idx="1">
                  <c:v>86.3</c:v>
                </c:pt>
                <c:pt idx="2">
                  <c:v>83.7</c:v>
                </c:pt>
                <c:pt idx="3">
                  <c:v>84.8</c:v>
                </c:pt>
                <c:pt idx="4">
                  <c:v>83.2</c:v>
                </c:pt>
                <c:pt idx="5">
                  <c:v>74.7</c:v>
                </c:pt>
                <c:pt idx="6">
                  <c:v>56.9</c:v>
                </c:pt>
              </c:numCache>
            </c:numRef>
          </c:val>
          <c:extLst>
            <c:ext xmlns:c16="http://schemas.microsoft.com/office/drawing/2014/chart" uri="{C3380CC4-5D6E-409C-BE32-E72D297353CC}">
              <c16:uniqueId val="{00000000-48C1-4E85-9A56-DBF602B6C20A}"/>
            </c:ext>
          </c:extLst>
        </c:ser>
        <c:ser>
          <c:idx val="1"/>
          <c:order val="1"/>
          <c:tx>
            <c:strRef>
              <c:f>'D 問2'!$K$20</c:f>
              <c:strCache>
                <c:ptCount val="1"/>
                <c:pt idx="0">
                  <c:v>H27</c:v>
                </c:pt>
              </c:strCache>
            </c:strRef>
          </c:tx>
          <c:spPr>
            <a:solidFill>
              <a:schemeClr val="bg1">
                <a:lumMod val="9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問2'!$I$21:$I$27</c:f>
              <c:strCache>
                <c:ptCount val="7"/>
                <c:pt idx="0">
                  <c:v>全体</c:v>
                </c:pt>
                <c:pt idx="1">
                  <c:v>18～29歳</c:v>
                </c:pt>
                <c:pt idx="2">
                  <c:v>30歳代</c:v>
                </c:pt>
                <c:pt idx="3">
                  <c:v>40歳代</c:v>
                </c:pt>
                <c:pt idx="4">
                  <c:v>50歳代</c:v>
                </c:pt>
                <c:pt idx="5">
                  <c:v>60歳代</c:v>
                </c:pt>
                <c:pt idx="6">
                  <c:v>70歳以上</c:v>
                </c:pt>
              </c:strCache>
            </c:strRef>
          </c:cat>
          <c:val>
            <c:numRef>
              <c:f>'D 問2'!$K$21:$K$27</c:f>
              <c:numCache>
                <c:formatCode>0.0</c:formatCode>
                <c:ptCount val="7"/>
                <c:pt idx="0">
                  <c:v>59.9</c:v>
                </c:pt>
                <c:pt idx="1">
                  <c:v>82.1</c:v>
                </c:pt>
                <c:pt idx="2">
                  <c:v>81</c:v>
                </c:pt>
                <c:pt idx="3">
                  <c:v>69.7</c:v>
                </c:pt>
                <c:pt idx="4">
                  <c:v>65.599999999999994</c:v>
                </c:pt>
                <c:pt idx="5">
                  <c:v>54.8</c:v>
                </c:pt>
                <c:pt idx="6">
                  <c:v>37.099999999999994</c:v>
                </c:pt>
              </c:numCache>
            </c:numRef>
          </c:val>
          <c:extLst>
            <c:ext xmlns:c16="http://schemas.microsoft.com/office/drawing/2014/chart" uri="{C3380CC4-5D6E-409C-BE32-E72D297353CC}">
              <c16:uniqueId val="{00000001-48C1-4E85-9A56-DBF602B6C20A}"/>
            </c:ext>
          </c:extLst>
        </c:ser>
        <c:dLbls>
          <c:dLblPos val="outEnd"/>
          <c:showLegendKey val="0"/>
          <c:showVal val="1"/>
          <c:showCatName val="0"/>
          <c:showSerName val="0"/>
          <c:showPercent val="0"/>
          <c:showBubbleSize val="0"/>
        </c:dLbls>
        <c:gapWidth val="50"/>
        <c:axId val="1737525888"/>
        <c:axId val="1737526304"/>
      </c:barChart>
      <c:catAx>
        <c:axId val="173752588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737526304"/>
        <c:crosses val="autoZero"/>
        <c:auto val="1"/>
        <c:lblAlgn val="ctr"/>
        <c:lblOffset val="100"/>
        <c:noMultiLvlLbl val="0"/>
      </c:catAx>
      <c:valAx>
        <c:axId val="1737526304"/>
        <c:scaling>
          <c:orientation val="minMax"/>
        </c:scaling>
        <c:delete val="1"/>
        <c:axPos val="t"/>
        <c:majorGridlines>
          <c:spPr>
            <a:ln w="9525" cap="flat" cmpd="sng" algn="ctr">
              <a:noFill/>
              <a:round/>
            </a:ln>
            <a:effectLst/>
          </c:spPr>
        </c:majorGridlines>
        <c:numFmt formatCode="0&quot;％&quot;" sourceLinked="0"/>
        <c:majorTickMark val="none"/>
        <c:minorTickMark val="none"/>
        <c:tickLblPos val="nextTo"/>
        <c:crossAx val="1737525888"/>
        <c:crosses val="autoZero"/>
        <c:crossBetween val="between"/>
      </c:valAx>
      <c:spPr>
        <a:noFill/>
        <a:ln>
          <a:noFill/>
        </a:ln>
        <a:effectLst/>
      </c:spPr>
    </c:plotArea>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t>こころの病のある人には関わらないようにする（問題がある）</a:t>
            </a:r>
          </a:p>
        </c:rich>
      </c:tx>
      <c:overlay val="0"/>
      <c:spPr>
        <a:noFill/>
        <a:ln>
          <a:noFill/>
        </a:ln>
        <a:effectLst/>
      </c:spPr>
      <c:txPr>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barChart>
        <c:barDir val="bar"/>
        <c:grouping val="clustered"/>
        <c:varyColors val="0"/>
        <c:ser>
          <c:idx val="0"/>
          <c:order val="0"/>
          <c:tx>
            <c:strRef>
              <c:f>'D 問2'!$F$29</c:f>
              <c:strCache>
                <c:ptCount val="1"/>
                <c:pt idx="0">
                  <c:v>R2</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問2'!$E$30:$E$36</c:f>
              <c:strCache>
                <c:ptCount val="7"/>
                <c:pt idx="0">
                  <c:v>全体</c:v>
                </c:pt>
                <c:pt idx="1">
                  <c:v>18～29歳</c:v>
                </c:pt>
                <c:pt idx="2">
                  <c:v>30歳代</c:v>
                </c:pt>
                <c:pt idx="3">
                  <c:v>40歳代</c:v>
                </c:pt>
                <c:pt idx="4">
                  <c:v>50歳代</c:v>
                </c:pt>
                <c:pt idx="5">
                  <c:v>60歳代</c:v>
                </c:pt>
                <c:pt idx="6">
                  <c:v>70歳以上</c:v>
                </c:pt>
              </c:strCache>
            </c:strRef>
          </c:cat>
          <c:val>
            <c:numRef>
              <c:f>'D 問2'!$F$30:$F$36</c:f>
              <c:numCache>
                <c:formatCode>0.0</c:formatCode>
                <c:ptCount val="7"/>
                <c:pt idx="0">
                  <c:v>66.2</c:v>
                </c:pt>
                <c:pt idx="1">
                  <c:v>70.599999999999994</c:v>
                </c:pt>
                <c:pt idx="2">
                  <c:v>70.599999999999994</c:v>
                </c:pt>
                <c:pt idx="3">
                  <c:v>71.5</c:v>
                </c:pt>
                <c:pt idx="4">
                  <c:v>70.5</c:v>
                </c:pt>
                <c:pt idx="5">
                  <c:v>64.3</c:v>
                </c:pt>
                <c:pt idx="6">
                  <c:v>57.4</c:v>
                </c:pt>
              </c:numCache>
            </c:numRef>
          </c:val>
          <c:extLst>
            <c:ext xmlns:c16="http://schemas.microsoft.com/office/drawing/2014/chart" uri="{C3380CC4-5D6E-409C-BE32-E72D297353CC}">
              <c16:uniqueId val="{00000000-22B8-4D4B-A51D-4EDCCB5975D6}"/>
            </c:ext>
          </c:extLst>
        </c:ser>
        <c:ser>
          <c:idx val="1"/>
          <c:order val="1"/>
          <c:tx>
            <c:strRef>
              <c:f>'D 問2'!$G$29</c:f>
              <c:strCache>
                <c:ptCount val="1"/>
                <c:pt idx="0">
                  <c:v>H27</c:v>
                </c:pt>
              </c:strCache>
            </c:strRef>
          </c:tx>
          <c:spPr>
            <a:solidFill>
              <a:schemeClr val="bg1">
                <a:lumMod val="9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問2'!$E$30:$E$36</c:f>
              <c:strCache>
                <c:ptCount val="7"/>
                <c:pt idx="0">
                  <c:v>全体</c:v>
                </c:pt>
                <c:pt idx="1">
                  <c:v>18～29歳</c:v>
                </c:pt>
                <c:pt idx="2">
                  <c:v>30歳代</c:v>
                </c:pt>
                <c:pt idx="3">
                  <c:v>40歳代</c:v>
                </c:pt>
                <c:pt idx="4">
                  <c:v>50歳代</c:v>
                </c:pt>
                <c:pt idx="5">
                  <c:v>60歳代</c:v>
                </c:pt>
                <c:pt idx="6">
                  <c:v>70歳以上</c:v>
                </c:pt>
              </c:strCache>
            </c:strRef>
          </c:cat>
          <c:val>
            <c:numRef>
              <c:f>'D 問2'!$G$30:$G$36</c:f>
              <c:numCache>
                <c:formatCode>0.0</c:formatCode>
                <c:ptCount val="7"/>
                <c:pt idx="0">
                  <c:v>54.9</c:v>
                </c:pt>
                <c:pt idx="1">
                  <c:v>63.2</c:v>
                </c:pt>
                <c:pt idx="2">
                  <c:v>60.099999999999994</c:v>
                </c:pt>
                <c:pt idx="3">
                  <c:v>62.4</c:v>
                </c:pt>
                <c:pt idx="4">
                  <c:v>55.6</c:v>
                </c:pt>
                <c:pt idx="5">
                  <c:v>53</c:v>
                </c:pt>
                <c:pt idx="6">
                  <c:v>45.6</c:v>
                </c:pt>
              </c:numCache>
            </c:numRef>
          </c:val>
          <c:extLst>
            <c:ext xmlns:c16="http://schemas.microsoft.com/office/drawing/2014/chart" uri="{C3380CC4-5D6E-409C-BE32-E72D297353CC}">
              <c16:uniqueId val="{00000001-22B8-4D4B-A51D-4EDCCB5975D6}"/>
            </c:ext>
          </c:extLst>
        </c:ser>
        <c:dLbls>
          <c:dLblPos val="outEnd"/>
          <c:showLegendKey val="0"/>
          <c:showVal val="1"/>
          <c:showCatName val="0"/>
          <c:showSerName val="0"/>
          <c:showPercent val="0"/>
          <c:showBubbleSize val="0"/>
        </c:dLbls>
        <c:gapWidth val="50"/>
        <c:axId val="1643413600"/>
        <c:axId val="1643415680"/>
      </c:barChart>
      <c:catAx>
        <c:axId val="1643413600"/>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643415680"/>
        <c:crosses val="autoZero"/>
        <c:auto val="1"/>
        <c:lblAlgn val="ctr"/>
        <c:lblOffset val="100"/>
        <c:noMultiLvlLbl val="0"/>
      </c:catAx>
      <c:valAx>
        <c:axId val="1643415680"/>
        <c:scaling>
          <c:orientation val="minMax"/>
          <c:max val="100"/>
        </c:scaling>
        <c:delete val="1"/>
        <c:axPos val="t"/>
        <c:majorGridlines>
          <c:spPr>
            <a:ln w="9525" cap="flat" cmpd="sng" algn="ctr">
              <a:noFill/>
              <a:round/>
            </a:ln>
            <a:effectLst/>
          </c:spPr>
        </c:majorGridlines>
        <c:numFmt formatCode="0&quot;％&quot;" sourceLinked="0"/>
        <c:majorTickMark val="none"/>
        <c:minorTickMark val="none"/>
        <c:tickLblPos val="nextTo"/>
        <c:crossAx val="1643413600"/>
        <c:crosses val="autoZero"/>
        <c:crossBetween val="between"/>
      </c:valAx>
      <c:spPr>
        <a:noFill/>
        <a:ln>
          <a:noFill/>
        </a:ln>
        <a:effectLst/>
      </c:spPr>
    </c:plotArea>
    <c:legend>
      <c:legendPos val="r"/>
      <c:layout>
        <c:manualLayout>
          <c:xMode val="edge"/>
          <c:yMode val="edge"/>
          <c:x val="0.88613794109069699"/>
          <c:y val="0.4115336601307189"/>
          <c:w val="9.5343540390784479E-2"/>
          <c:h val="0.18288823529411766"/>
        </c:manualLayout>
      </c:layout>
      <c:overlay val="1"/>
      <c:spPr>
        <a:noFill/>
        <a:ln>
          <a:solidFill>
            <a:sysClr val="windowText" lastClr="000000"/>
          </a:solid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0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ltLang="en-US" sz="900"/>
              <a:t>ニートや引きこもりの人に「怠けていないで働きなさい」と言う（問題がある）</a:t>
            </a:r>
            <a:endParaRPr lang="ja-JP" sz="900"/>
          </a:p>
        </c:rich>
      </c:tx>
      <c:overlay val="0"/>
      <c:spPr>
        <a:noFill/>
        <a:ln>
          <a:noFill/>
        </a:ln>
        <a:effectLst/>
      </c:spPr>
      <c:txPr>
        <a:bodyPr rot="0" spcFirstLastPara="1" vertOverflow="ellipsis" vert="horz" wrap="square" anchor="ctr" anchorCtr="1"/>
        <a:lstStyle/>
        <a:p>
          <a:pPr>
            <a:defRPr sz="90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barChart>
        <c:barDir val="bar"/>
        <c:grouping val="clustered"/>
        <c:varyColors val="0"/>
        <c:ser>
          <c:idx val="0"/>
          <c:order val="0"/>
          <c:tx>
            <c:strRef>
              <c:f>'D 問2'!$N$20</c:f>
              <c:strCache>
                <c:ptCount val="1"/>
                <c:pt idx="0">
                  <c:v>R2</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問2'!$M$21:$M$27</c:f>
              <c:strCache>
                <c:ptCount val="7"/>
                <c:pt idx="0">
                  <c:v>全体</c:v>
                </c:pt>
                <c:pt idx="1">
                  <c:v>18～29歳</c:v>
                </c:pt>
                <c:pt idx="2">
                  <c:v>30歳代</c:v>
                </c:pt>
                <c:pt idx="3">
                  <c:v>40歳代</c:v>
                </c:pt>
                <c:pt idx="4">
                  <c:v>50歳代</c:v>
                </c:pt>
                <c:pt idx="5">
                  <c:v>60歳代</c:v>
                </c:pt>
                <c:pt idx="6">
                  <c:v>70歳以上</c:v>
                </c:pt>
              </c:strCache>
            </c:strRef>
          </c:cat>
          <c:val>
            <c:numRef>
              <c:f>'D 問2'!$N$21:$N$27</c:f>
              <c:numCache>
                <c:formatCode>0.0</c:formatCode>
                <c:ptCount val="7"/>
                <c:pt idx="0">
                  <c:v>64.8</c:v>
                </c:pt>
                <c:pt idx="1">
                  <c:v>52.9</c:v>
                </c:pt>
                <c:pt idx="2">
                  <c:v>55</c:v>
                </c:pt>
                <c:pt idx="3">
                  <c:v>61.6</c:v>
                </c:pt>
                <c:pt idx="4">
                  <c:v>71.900000000000006</c:v>
                </c:pt>
                <c:pt idx="5">
                  <c:v>75.5</c:v>
                </c:pt>
                <c:pt idx="6">
                  <c:v>63.3</c:v>
                </c:pt>
              </c:numCache>
            </c:numRef>
          </c:val>
          <c:extLst>
            <c:ext xmlns:c16="http://schemas.microsoft.com/office/drawing/2014/chart" uri="{C3380CC4-5D6E-409C-BE32-E72D297353CC}">
              <c16:uniqueId val="{00000000-013B-4737-AB85-FEC7CD21BC70}"/>
            </c:ext>
          </c:extLst>
        </c:ser>
        <c:ser>
          <c:idx val="1"/>
          <c:order val="1"/>
          <c:tx>
            <c:strRef>
              <c:f>'D 問2'!$O$20</c:f>
              <c:strCache>
                <c:ptCount val="1"/>
                <c:pt idx="0">
                  <c:v>H27</c:v>
                </c:pt>
              </c:strCache>
            </c:strRef>
          </c:tx>
          <c:spPr>
            <a:solidFill>
              <a:schemeClr val="bg1">
                <a:lumMod val="9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問2'!$M$21:$M$27</c:f>
              <c:strCache>
                <c:ptCount val="7"/>
                <c:pt idx="0">
                  <c:v>全体</c:v>
                </c:pt>
                <c:pt idx="1">
                  <c:v>18～29歳</c:v>
                </c:pt>
                <c:pt idx="2">
                  <c:v>30歳代</c:v>
                </c:pt>
                <c:pt idx="3">
                  <c:v>40歳代</c:v>
                </c:pt>
                <c:pt idx="4">
                  <c:v>50歳代</c:v>
                </c:pt>
                <c:pt idx="5">
                  <c:v>60歳代</c:v>
                </c:pt>
                <c:pt idx="6">
                  <c:v>70歳以上</c:v>
                </c:pt>
              </c:strCache>
            </c:strRef>
          </c:cat>
          <c:val>
            <c:numRef>
              <c:f>'D 問2'!$O$21:$O$27</c:f>
              <c:numCache>
                <c:formatCode>0.0</c:formatCode>
                <c:ptCount val="7"/>
                <c:pt idx="0">
                  <c:v>54.8</c:v>
                </c:pt>
                <c:pt idx="1">
                  <c:v>43.4</c:v>
                </c:pt>
                <c:pt idx="2">
                  <c:v>47.5</c:v>
                </c:pt>
                <c:pt idx="3">
                  <c:v>54.1</c:v>
                </c:pt>
                <c:pt idx="4">
                  <c:v>59.1</c:v>
                </c:pt>
                <c:pt idx="5">
                  <c:v>60.9</c:v>
                </c:pt>
                <c:pt idx="6">
                  <c:v>53.099999999999994</c:v>
                </c:pt>
              </c:numCache>
            </c:numRef>
          </c:val>
          <c:extLst>
            <c:ext xmlns:c16="http://schemas.microsoft.com/office/drawing/2014/chart" uri="{C3380CC4-5D6E-409C-BE32-E72D297353CC}">
              <c16:uniqueId val="{00000001-013B-4737-AB85-FEC7CD21BC70}"/>
            </c:ext>
          </c:extLst>
        </c:ser>
        <c:dLbls>
          <c:dLblPos val="outEnd"/>
          <c:showLegendKey val="0"/>
          <c:showVal val="1"/>
          <c:showCatName val="0"/>
          <c:showSerName val="0"/>
          <c:showPercent val="0"/>
          <c:showBubbleSize val="0"/>
        </c:dLbls>
        <c:gapWidth val="50"/>
        <c:axId val="1455887072"/>
        <c:axId val="1455906208"/>
      </c:barChart>
      <c:catAx>
        <c:axId val="145588707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455906208"/>
        <c:crosses val="autoZero"/>
        <c:auto val="1"/>
        <c:lblAlgn val="ctr"/>
        <c:lblOffset val="100"/>
        <c:noMultiLvlLbl val="0"/>
      </c:catAx>
      <c:valAx>
        <c:axId val="1455906208"/>
        <c:scaling>
          <c:orientation val="minMax"/>
          <c:max val="100"/>
        </c:scaling>
        <c:delete val="1"/>
        <c:axPos val="t"/>
        <c:majorGridlines>
          <c:spPr>
            <a:ln w="9525" cap="flat" cmpd="sng" algn="ctr">
              <a:noFill/>
              <a:round/>
            </a:ln>
            <a:effectLst/>
          </c:spPr>
        </c:majorGridlines>
        <c:numFmt formatCode="0&quot;％&quot;" sourceLinked="0"/>
        <c:majorTickMark val="none"/>
        <c:minorTickMark val="none"/>
        <c:tickLblPos val="nextTo"/>
        <c:crossAx val="145588707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ltLang="en-US"/>
              <a:t>障害者差別解消法律について知っていますか</a:t>
            </a:r>
            <a:endParaRPr lang="ja-JP"/>
          </a:p>
        </c:rich>
      </c:tx>
      <c:overlay val="0"/>
      <c:spPr>
        <a:noFill/>
        <a:ln>
          <a:noFill/>
        </a:ln>
        <a:effectLst/>
      </c:spPr>
      <c:txPr>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barChart>
        <c:barDir val="bar"/>
        <c:grouping val="stacked"/>
        <c:varyColors val="0"/>
        <c:ser>
          <c:idx val="0"/>
          <c:order val="0"/>
          <c:tx>
            <c:strRef>
              <c:f>'法律等の認知データ（帯グラフ）'!$D$3</c:f>
              <c:strCache>
                <c:ptCount val="1"/>
                <c:pt idx="0">
                  <c:v>内容(趣旨)を知っている</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'法律等の認知データ（帯グラフ）'!$C$4:$C$10</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'法律等の認知データ（帯グラフ）'!$D$4:$D$10</c:f>
              <c:numCache>
                <c:formatCode>General</c:formatCode>
                <c:ptCount val="7"/>
                <c:pt idx="0">
                  <c:v>8.1</c:v>
                </c:pt>
                <c:pt idx="1">
                  <c:v>11.1</c:v>
                </c:pt>
                <c:pt idx="2">
                  <c:v>7.9</c:v>
                </c:pt>
                <c:pt idx="3">
                  <c:v>9.1</c:v>
                </c:pt>
                <c:pt idx="4">
                  <c:v>8.8000000000000007</c:v>
                </c:pt>
                <c:pt idx="5">
                  <c:v>8.1999999999999993</c:v>
                </c:pt>
                <c:pt idx="6">
                  <c:v>5.9</c:v>
                </c:pt>
              </c:numCache>
            </c:numRef>
          </c:val>
          <c:extLst>
            <c:ext xmlns:c16="http://schemas.microsoft.com/office/drawing/2014/chart" uri="{C3380CC4-5D6E-409C-BE32-E72D297353CC}">
              <c16:uniqueId val="{00000000-032D-46B7-BD2D-AF14B72C1B13}"/>
            </c:ext>
          </c:extLst>
        </c:ser>
        <c:ser>
          <c:idx val="1"/>
          <c:order val="1"/>
          <c:tx>
            <c:strRef>
              <c:f>'法律等の認知データ（帯グラフ）'!$E$3</c:f>
              <c:strCache>
                <c:ptCount val="1"/>
                <c:pt idx="0">
                  <c:v>あることは知っている</c:v>
                </c:pt>
              </c:strCache>
            </c:strRef>
          </c:tx>
          <c:spPr>
            <a:solidFill>
              <a:schemeClr val="bg1">
                <a:lumMod val="8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'法律等の認知データ（帯グラフ）'!$C$4:$C$10</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'法律等の認知データ（帯グラフ）'!$E$4:$E$10</c:f>
              <c:numCache>
                <c:formatCode>General</c:formatCode>
                <c:ptCount val="7"/>
                <c:pt idx="0">
                  <c:v>34.700000000000003</c:v>
                </c:pt>
                <c:pt idx="1">
                  <c:v>31.4</c:v>
                </c:pt>
                <c:pt idx="2">
                  <c:v>34</c:v>
                </c:pt>
                <c:pt idx="3">
                  <c:v>29.7</c:v>
                </c:pt>
                <c:pt idx="4">
                  <c:v>34</c:v>
                </c:pt>
                <c:pt idx="5">
                  <c:v>34.200000000000003</c:v>
                </c:pt>
                <c:pt idx="6">
                  <c:v>39.9</c:v>
                </c:pt>
              </c:numCache>
            </c:numRef>
          </c:val>
          <c:extLst>
            <c:ext xmlns:c16="http://schemas.microsoft.com/office/drawing/2014/chart" uri="{C3380CC4-5D6E-409C-BE32-E72D297353CC}">
              <c16:uniqueId val="{00000001-032D-46B7-BD2D-AF14B72C1B13}"/>
            </c:ext>
          </c:extLst>
        </c:ser>
        <c:ser>
          <c:idx val="2"/>
          <c:order val="2"/>
          <c:tx>
            <c:strRef>
              <c:f>'法律等の認知データ（帯グラフ）'!$F$3</c:f>
              <c:strCache>
                <c:ptCount val="1"/>
                <c:pt idx="0">
                  <c:v>知らない</c:v>
                </c:pt>
              </c:strCache>
            </c:strRef>
          </c:tx>
          <c:spPr>
            <a:solidFill>
              <a:schemeClr val="bg1">
                <a:lumMod val="50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'法律等の認知データ（帯グラフ）'!$C$4:$C$10</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'法律等の認知データ（帯グラフ）'!$F$4:$F$10</c:f>
              <c:numCache>
                <c:formatCode>General</c:formatCode>
                <c:ptCount val="7"/>
                <c:pt idx="0">
                  <c:v>56.1</c:v>
                </c:pt>
                <c:pt idx="1">
                  <c:v>57.5</c:v>
                </c:pt>
                <c:pt idx="2">
                  <c:v>57.1</c:v>
                </c:pt>
                <c:pt idx="3">
                  <c:v>60.5</c:v>
                </c:pt>
                <c:pt idx="4">
                  <c:v>56.1</c:v>
                </c:pt>
                <c:pt idx="5">
                  <c:v>56.9</c:v>
                </c:pt>
                <c:pt idx="6">
                  <c:v>52.3</c:v>
                </c:pt>
              </c:numCache>
            </c:numRef>
          </c:val>
          <c:extLst>
            <c:ext xmlns:c16="http://schemas.microsoft.com/office/drawing/2014/chart" uri="{C3380CC4-5D6E-409C-BE32-E72D297353CC}">
              <c16:uniqueId val="{00000002-032D-46B7-BD2D-AF14B72C1B13}"/>
            </c:ext>
          </c:extLst>
        </c:ser>
        <c:dLbls>
          <c:dLblPos val="ctr"/>
          <c:showLegendKey val="0"/>
          <c:showVal val="1"/>
          <c:showCatName val="0"/>
          <c:showSerName val="0"/>
          <c:showPercent val="0"/>
          <c:showBubbleSize val="0"/>
        </c:dLbls>
        <c:gapWidth val="150"/>
        <c:overlap val="100"/>
        <c:axId val="777126896"/>
        <c:axId val="777147280"/>
        <c:extLst>
          <c:ext xmlns:c15="http://schemas.microsoft.com/office/drawing/2012/chart" uri="{02D57815-91ED-43cb-92C2-25804820EDAC}">
            <c15:filteredBarSeries>
              <c15:ser>
                <c:idx val="3"/>
                <c:order val="3"/>
                <c:tx>
                  <c:strRef>
                    <c:extLst>
                      <c:ext uri="{02D57815-91ED-43cb-92C2-25804820EDAC}">
                        <c15:formulaRef>
                          <c15:sqref>'法律等の認知データ（帯グラフ）'!$G$3</c15:sqref>
                        </c15:formulaRef>
                      </c:ext>
                    </c:extLst>
                    <c:strCache>
                      <c:ptCount val="1"/>
                      <c:pt idx="0">
                        <c:v>無回答・不明</c:v>
                      </c:pt>
                    </c:strCache>
                  </c:strRef>
                </c:tx>
                <c:spPr>
                  <a:noFill/>
                  <a:ln>
                    <a:solidFill>
                      <a:schemeClr val="tx1"/>
                    </a:solidFill>
                  </a:ln>
                  <a:effectLst/>
                </c:spPr>
                <c:invertIfNegative val="0"/>
                <c:dLbls>
                  <c:dLbl>
                    <c:idx val="0"/>
                    <c:layout>
                      <c:manualLayout>
                        <c:x val="3.0139892682996189E-2"/>
                        <c:y val="1.9240971168775621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3-032D-46B7-BD2D-AF14B72C1B13}"/>
                      </c:ext>
                    </c:extLst>
                  </c:dLbl>
                  <c:dLbl>
                    <c:idx val="1"/>
                    <c:layout>
                      <c:manualLayout>
                        <c:x val="3.013989268299639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4-032D-46B7-BD2D-AF14B72C1B13}"/>
                      </c:ext>
                    </c:extLst>
                  </c:dLbl>
                  <c:dLbl>
                    <c:idx val="2"/>
                    <c:layout>
                      <c:manualLayout>
                        <c:x val="3.0139892682996189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5-032D-46B7-BD2D-AF14B72C1B13}"/>
                      </c:ext>
                    </c:extLst>
                  </c:dLbl>
                  <c:dLbl>
                    <c:idx val="3"/>
                    <c:layout>
                      <c:manualLayout>
                        <c:x val="3.1509887804950565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6-032D-46B7-BD2D-AF14B72C1B13}"/>
                      </c:ext>
                    </c:extLst>
                  </c:dLbl>
                  <c:dLbl>
                    <c:idx val="4"/>
                    <c:layout>
                      <c:manualLayout>
                        <c:x val="3.2879882926904941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7-032D-46B7-BD2D-AF14B72C1B13}"/>
                      </c:ext>
                    </c:extLst>
                  </c:dLbl>
                  <c:dLbl>
                    <c:idx val="5"/>
                    <c:layout>
                      <c:manualLayout>
                        <c:x val="3.0139892682996289E-2"/>
                        <c:y val="1.5392776935020497E-16"/>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8-032D-46B7-BD2D-AF14B72C1B13}"/>
                      </c:ext>
                    </c:extLst>
                  </c:dLbl>
                  <c:dLbl>
                    <c:idx val="6"/>
                    <c:layout>
                      <c:manualLayout>
                        <c:x val="3.6989868292767972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9-032D-46B7-BD2D-AF14B72C1B13}"/>
                      </c:ext>
                    </c:extLst>
                  </c:dLbl>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'法律等の認知データ（帯グラフ）'!$C$4:$C$10</c15:sqref>
                        </c15:formulaRef>
                      </c:ext>
                    </c:extLst>
                    <c:strCache>
                      <c:ptCount val="7"/>
                      <c:pt idx="0">
                        <c:v>全      体</c:v>
                      </c:pt>
                      <c:pt idx="1">
                        <c:v>18～29歳</c:v>
                      </c:pt>
                      <c:pt idx="2">
                        <c:v>30歳代</c:v>
                      </c:pt>
                      <c:pt idx="3">
                        <c:v>40歳代</c:v>
                      </c:pt>
                      <c:pt idx="4">
                        <c:v>50歳代</c:v>
                      </c:pt>
                      <c:pt idx="5">
                        <c:v>60歳代</c:v>
                      </c:pt>
                      <c:pt idx="6">
                        <c:v>70歳以上</c:v>
                      </c:pt>
                    </c:strCache>
                  </c:strRef>
                </c:cat>
                <c:val>
                  <c:numRef>
                    <c:extLst>
                      <c:ext uri="{02D57815-91ED-43cb-92C2-25804820EDAC}">
                        <c15:formulaRef>
                          <c15:sqref>'法律等の認知データ（帯グラフ）'!$G$4:$G$10</c15:sqref>
                        </c15:formulaRef>
                      </c:ext>
                    </c:extLst>
                    <c:numCache>
                      <c:formatCode>General</c:formatCode>
                      <c:ptCount val="7"/>
                      <c:pt idx="0">
                        <c:v>1</c:v>
                      </c:pt>
                      <c:pt idx="1">
                        <c:v>0</c:v>
                      </c:pt>
                      <c:pt idx="2">
                        <c:v>1</c:v>
                      </c:pt>
                      <c:pt idx="3">
                        <c:v>0.8</c:v>
                      </c:pt>
                      <c:pt idx="4">
                        <c:v>1.1000000000000001</c:v>
                      </c:pt>
                      <c:pt idx="5">
                        <c:v>0.7</c:v>
                      </c:pt>
                      <c:pt idx="6">
                        <c:v>1.9</c:v>
                      </c:pt>
                    </c:numCache>
                  </c:numRef>
                </c:val>
                <c:extLst>
                  <c:ext xmlns:c16="http://schemas.microsoft.com/office/drawing/2014/chart" uri="{C3380CC4-5D6E-409C-BE32-E72D297353CC}">
                    <c16:uniqueId val="{0000000A-032D-46B7-BD2D-AF14B72C1B13}"/>
                  </c:ext>
                </c:extLst>
              </c15:ser>
            </c15:filteredBarSeries>
          </c:ext>
        </c:extLst>
      </c:barChart>
      <c:catAx>
        <c:axId val="77712689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77147280"/>
        <c:crosses val="autoZero"/>
        <c:auto val="1"/>
        <c:lblAlgn val="ctr"/>
        <c:lblOffset val="100"/>
        <c:noMultiLvlLbl val="0"/>
      </c:catAx>
      <c:valAx>
        <c:axId val="777147280"/>
        <c:scaling>
          <c:orientation val="minMax"/>
          <c:max val="110"/>
          <c:min val="0"/>
        </c:scaling>
        <c:delete val="1"/>
        <c:axPos val="t"/>
        <c:majorGridlines>
          <c:spPr>
            <a:ln w="9525" cap="flat" cmpd="sng" algn="ctr">
              <a:noFill/>
              <a:round/>
            </a:ln>
            <a:effectLst/>
          </c:spPr>
        </c:majorGridlines>
        <c:numFmt formatCode="0&quot;％&quot;" sourceLinked="0"/>
        <c:majorTickMark val="none"/>
        <c:minorTickMark val="none"/>
        <c:tickLblPos val="nextTo"/>
        <c:crossAx val="777126896"/>
        <c:crosses val="autoZero"/>
        <c:crossBetween val="between"/>
      </c:valAx>
      <c:spPr>
        <a:noFill/>
        <a:ln>
          <a:noFill/>
        </a:ln>
        <a:effectLst/>
      </c:spPr>
    </c:plotArea>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ltLang="en-US"/>
              <a:t>ヘイトスピーチ解消法について知っていますか</a:t>
            </a:r>
          </a:p>
        </c:rich>
      </c:tx>
      <c:overlay val="0"/>
      <c:spPr>
        <a:noFill/>
        <a:ln>
          <a:noFill/>
        </a:ln>
        <a:effectLst/>
      </c:spPr>
      <c:txPr>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barChart>
        <c:barDir val="bar"/>
        <c:grouping val="stacked"/>
        <c:varyColors val="0"/>
        <c:ser>
          <c:idx val="0"/>
          <c:order val="0"/>
          <c:tx>
            <c:strRef>
              <c:f>'法律等の認知データ（帯グラフ）'!$D$19</c:f>
              <c:strCache>
                <c:ptCount val="1"/>
                <c:pt idx="0">
                  <c:v>内容(趣旨)を知っている</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'法律等の認知データ（帯グラフ）'!$C$20:$C$26</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'法律等の認知データ（帯グラフ）'!$D$20:$D$26</c:f>
              <c:numCache>
                <c:formatCode>General</c:formatCode>
                <c:ptCount val="7"/>
                <c:pt idx="0">
                  <c:v>8.1</c:v>
                </c:pt>
                <c:pt idx="1">
                  <c:v>7.8</c:v>
                </c:pt>
                <c:pt idx="2">
                  <c:v>9.9</c:v>
                </c:pt>
                <c:pt idx="3">
                  <c:v>7.2</c:v>
                </c:pt>
                <c:pt idx="4">
                  <c:v>9.5</c:v>
                </c:pt>
                <c:pt idx="5">
                  <c:v>8.9</c:v>
                </c:pt>
                <c:pt idx="6">
                  <c:v>6.2</c:v>
                </c:pt>
              </c:numCache>
            </c:numRef>
          </c:val>
          <c:extLst>
            <c:ext xmlns:c16="http://schemas.microsoft.com/office/drawing/2014/chart" uri="{C3380CC4-5D6E-409C-BE32-E72D297353CC}">
              <c16:uniqueId val="{00000000-69E4-448D-95F9-61062C456EE0}"/>
            </c:ext>
          </c:extLst>
        </c:ser>
        <c:ser>
          <c:idx val="1"/>
          <c:order val="1"/>
          <c:tx>
            <c:strRef>
              <c:f>'法律等の認知データ（帯グラフ）'!$E$19</c:f>
              <c:strCache>
                <c:ptCount val="1"/>
                <c:pt idx="0">
                  <c:v>あることは知っている</c:v>
                </c:pt>
              </c:strCache>
            </c:strRef>
          </c:tx>
          <c:spPr>
            <a:solidFill>
              <a:schemeClr val="bg1">
                <a:lumMod val="8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'法律等の認知データ（帯グラフ）'!$C$20:$C$26</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'法律等の認知データ（帯グラフ）'!$E$20:$E$26</c:f>
              <c:numCache>
                <c:formatCode>General</c:formatCode>
                <c:ptCount val="7"/>
                <c:pt idx="0">
                  <c:v>38.299999999999997</c:v>
                </c:pt>
                <c:pt idx="1">
                  <c:v>35.299999999999997</c:v>
                </c:pt>
                <c:pt idx="2">
                  <c:v>37.700000000000003</c:v>
                </c:pt>
                <c:pt idx="3">
                  <c:v>36.1</c:v>
                </c:pt>
                <c:pt idx="4">
                  <c:v>38.200000000000003</c:v>
                </c:pt>
                <c:pt idx="5">
                  <c:v>39.799999999999997</c:v>
                </c:pt>
                <c:pt idx="6">
                  <c:v>40.4</c:v>
                </c:pt>
              </c:numCache>
            </c:numRef>
          </c:val>
          <c:extLst>
            <c:ext xmlns:c16="http://schemas.microsoft.com/office/drawing/2014/chart" uri="{C3380CC4-5D6E-409C-BE32-E72D297353CC}">
              <c16:uniqueId val="{00000001-69E4-448D-95F9-61062C456EE0}"/>
            </c:ext>
          </c:extLst>
        </c:ser>
        <c:ser>
          <c:idx val="2"/>
          <c:order val="2"/>
          <c:tx>
            <c:strRef>
              <c:f>'法律等の認知データ（帯グラフ）'!$F$19</c:f>
              <c:strCache>
                <c:ptCount val="1"/>
                <c:pt idx="0">
                  <c:v>知らない</c:v>
                </c:pt>
              </c:strCache>
            </c:strRef>
          </c:tx>
          <c:spPr>
            <a:solidFill>
              <a:schemeClr val="bg1">
                <a:lumMod val="50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'法律等の認知データ（帯グラフ）'!$C$20:$C$26</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'法律等の認知データ（帯グラフ）'!$F$20:$F$26</c:f>
              <c:numCache>
                <c:formatCode>General</c:formatCode>
                <c:ptCount val="7"/>
                <c:pt idx="0">
                  <c:v>52.4</c:v>
                </c:pt>
                <c:pt idx="1">
                  <c:v>56.9</c:v>
                </c:pt>
                <c:pt idx="2">
                  <c:v>51.3</c:v>
                </c:pt>
                <c:pt idx="3">
                  <c:v>55.9</c:v>
                </c:pt>
                <c:pt idx="4">
                  <c:v>51.2</c:v>
                </c:pt>
                <c:pt idx="5">
                  <c:v>50.6</c:v>
                </c:pt>
                <c:pt idx="6">
                  <c:v>50.7</c:v>
                </c:pt>
              </c:numCache>
            </c:numRef>
          </c:val>
          <c:extLst>
            <c:ext xmlns:c16="http://schemas.microsoft.com/office/drawing/2014/chart" uri="{C3380CC4-5D6E-409C-BE32-E72D297353CC}">
              <c16:uniqueId val="{00000002-69E4-448D-95F9-61062C456EE0}"/>
            </c:ext>
          </c:extLst>
        </c:ser>
        <c:dLbls>
          <c:dLblPos val="ctr"/>
          <c:showLegendKey val="0"/>
          <c:showVal val="1"/>
          <c:showCatName val="0"/>
          <c:showSerName val="0"/>
          <c:showPercent val="0"/>
          <c:showBubbleSize val="0"/>
        </c:dLbls>
        <c:gapWidth val="150"/>
        <c:overlap val="100"/>
        <c:axId val="785392496"/>
        <c:axId val="785370032"/>
        <c:extLst>
          <c:ext xmlns:c15="http://schemas.microsoft.com/office/drawing/2012/chart" uri="{02D57815-91ED-43cb-92C2-25804820EDAC}">
            <c15:filteredBarSeries>
              <c15:ser>
                <c:idx val="3"/>
                <c:order val="3"/>
                <c:tx>
                  <c:strRef>
                    <c:extLst>
                      <c:ext uri="{02D57815-91ED-43cb-92C2-25804820EDAC}">
                        <c15:formulaRef>
                          <c15:sqref>'法律等の認知データ（帯グラフ）'!$G$19</c15:sqref>
                        </c15:formulaRef>
                      </c:ext>
                    </c:extLst>
                    <c:strCache>
                      <c:ptCount val="1"/>
                      <c:pt idx="0">
                        <c:v>無回答・不明</c:v>
                      </c:pt>
                    </c:strCache>
                  </c:strRef>
                </c:tx>
                <c:spPr>
                  <a:noFill/>
                  <a:ln>
                    <a:solidFill>
                      <a:schemeClr val="tx1"/>
                    </a:solidFill>
                  </a:ln>
                  <a:effectLst/>
                </c:spPr>
                <c:invertIfNegative val="0"/>
                <c:dLbls>
                  <c:dLbl>
                    <c:idx val="0"/>
                    <c:layout>
                      <c:manualLayout>
                        <c:x val="3.6989868292768076E-2"/>
                        <c:y val="1.9240971168775621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3-69E4-448D-95F9-61062C456EE0}"/>
                      </c:ext>
                    </c:extLst>
                  </c:dLbl>
                  <c:dLbl>
                    <c:idx val="1"/>
                    <c:layout>
                      <c:manualLayout>
                        <c:x val="2.8769897561041913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4-69E4-448D-95F9-61062C456EE0}"/>
                      </c:ext>
                    </c:extLst>
                  </c:dLbl>
                  <c:dLbl>
                    <c:idx val="2"/>
                    <c:layout>
                      <c:manualLayout>
                        <c:x val="3.6989868292768076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5-69E4-448D-95F9-61062C456EE0}"/>
                      </c:ext>
                    </c:extLst>
                  </c:dLbl>
                  <c:dLbl>
                    <c:idx val="3"/>
                    <c:layout>
                      <c:manualLayout>
                        <c:x val="3.1509887804950766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6-69E4-448D-95F9-61062C456EE0}"/>
                      </c:ext>
                    </c:extLst>
                  </c:dLbl>
                  <c:dLbl>
                    <c:idx val="4"/>
                    <c:layout>
                      <c:manualLayout>
                        <c:x val="3.1509887804950565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7-69E4-448D-95F9-61062C456EE0}"/>
                      </c:ext>
                    </c:extLst>
                  </c:dLbl>
                  <c:dLbl>
                    <c:idx val="5"/>
                    <c:layout>
                      <c:manualLayout>
                        <c:x val="3.0139892682996289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8-69E4-448D-95F9-61062C456EE0}"/>
                      </c:ext>
                    </c:extLst>
                  </c:dLbl>
                  <c:dLbl>
                    <c:idx val="6"/>
                    <c:layout>
                      <c:manualLayout>
                        <c:x val="3.4249878048859317E-2"/>
                        <c:y val="1.5392776935020497E-16"/>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9-69E4-448D-95F9-61062C456EE0}"/>
                      </c:ext>
                    </c:extLst>
                  </c:dLbl>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'法律等の認知データ（帯グラフ）'!$C$20:$C$26</c15:sqref>
                        </c15:formulaRef>
                      </c:ext>
                    </c:extLst>
                    <c:strCache>
                      <c:ptCount val="7"/>
                      <c:pt idx="0">
                        <c:v>全      体</c:v>
                      </c:pt>
                      <c:pt idx="1">
                        <c:v>18～29歳</c:v>
                      </c:pt>
                      <c:pt idx="2">
                        <c:v>30歳代</c:v>
                      </c:pt>
                      <c:pt idx="3">
                        <c:v>40歳代</c:v>
                      </c:pt>
                      <c:pt idx="4">
                        <c:v>50歳代</c:v>
                      </c:pt>
                      <c:pt idx="5">
                        <c:v>60歳代</c:v>
                      </c:pt>
                      <c:pt idx="6">
                        <c:v>70歳以上</c:v>
                      </c:pt>
                    </c:strCache>
                  </c:strRef>
                </c:cat>
                <c:val>
                  <c:numRef>
                    <c:extLst>
                      <c:ext uri="{02D57815-91ED-43cb-92C2-25804820EDAC}">
                        <c15:formulaRef>
                          <c15:sqref>'法律等の認知データ（帯グラフ）'!$G$20:$G$26</c15:sqref>
                        </c15:formulaRef>
                      </c:ext>
                    </c:extLst>
                    <c:numCache>
                      <c:formatCode>General</c:formatCode>
                      <c:ptCount val="7"/>
                      <c:pt idx="0">
                        <c:v>1.2</c:v>
                      </c:pt>
                      <c:pt idx="1">
                        <c:v>0</c:v>
                      </c:pt>
                      <c:pt idx="2">
                        <c:v>1</c:v>
                      </c:pt>
                      <c:pt idx="3">
                        <c:v>0.8</c:v>
                      </c:pt>
                      <c:pt idx="4">
                        <c:v>1.1000000000000001</c:v>
                      </c:pt>
                      <c:pt idx="5">
                        <c:v>0.7</c:v>
                      </c:pt>
                      <c:pt idx="6">
                        <c:v>2.7</c:v>
                      </c:pt>
                    </c:numCache>
                  </c:numRef>
                </c:val>
                <c:extLst>
                  <c:ext xmlns:c16="http://schemas.microsoft.com/office/drawing/2014/chart" uri="{C3380CC4-5D6E-409C-BE32-E72D297353CC}">
                    <c16:uniqueId val="{0000000A-69E4-448D-95F9-61062C456EE0}"/>
                  </c:ext>
                </c:extLst>
              </c15:ser>
            </c15:filteredBarSeries>
          </c:ext>
        </c:extLst>
      </c:barChart>
      <c:catAx>
        <c:axId val="78539249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85370032"/>
        <c:crosses val="autoZero"/>
        <c:auto val="1"/>
        <c:lblAlgn val="ctr"/>
        <c:lblOffset val="100"/>
        <c:noMultiLvlLbl val="0"/>
      </c:catAx>
      <c:valAx>
        <c:axId val="785370032"/>
        <c:scaling>
          <c:orientation val="minMax"/>
          <c:max val="110"/>
          <c:min val="0"/>
        </c:scaling>
        <c:delete val="1"/>
        <c:axPos val="t"/>
        <c:majorGridlines>
          <c:spPr>
            <a:ln w="9525" cap="flat" cmpd="sng" algn="ctr">
              <a:noFill/>
              <a:round/>
            </a:ln>
            <a:effectLst/>
          </c:spPr>
        </c:majorGridlines>
        <c:numFmt formatCode="0&quot;％&quot;" sourceLinked="0"/>
        <c:majorTickMark val="none"/>
        <c:minorTickMark val="none"/>
        <c:tickLblPos val="nextTo"/>
        <c:crossAx val="785392496"/>
        <c:crosses val="autoZero"/>
        <c:crossBetween val="between"/>
      </c:valAx>
      <c:spPr>
        <a:noFill/>
        <a:ln>
          <a:noFill/>
        </a:ln>
        <a:effectLst/>
      </c:spPr>
    </c:plotArea>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ltLang="en-US"/>
              <a:t>部落差別解消推進法について知っていますか</a:t>
            </a:r>
          </a:p>
        </c:rich>
      </c:tx>
      <c:overlay val="0"/>
      <c:spPr>
        <a:noFill/>
        <a:ln>
          <a:noFill/>
        </a:ln>
        <a:effectLst/>
      </c:spPr>
      <c:txPr>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barChart>
        <c:barDir val="bar"/>
        <c:grouping val="stacked"/>
        <c:varyColors val="0"/>
        <c:ser>
          <c:idx val="0"/>
          <c:order val="0"/>
          <c:tx>
            <c:strRef>
              <c:f>'法律等の認知データ（帯グラフ）'!$D$35</c:f>
              <c:strCache>
                <c:ptCount val="1"/>
                <c:pt idx="0">
                  <c:v>内容(趣旨)を知っている</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'法律等の認知データ（帯グラフ）'!$C$36:$C$42</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'法律等の認知データ（帯グラフ）'!$D$36:$D$42</c:f>
              <c:numCache>
                <c:formatCode>General</c:formatCode>
                <c:ptCount val="7"/>
                <c:pt idx="0">
                  <c:v>9.6999999999999993</c:v>
                </c:pt>
                <c:pt idx="1">
                  <c:v>7.8</c:v>
                </c:pt>
                <c:pt idx="2">
                  <c:v>11</c:v>
                </c:pt>
                <c:pt idx="3">
                  <c:v>8.6999999999999993</c:v>
                </c:pt>
                <c:pt idx="4">
                  <c:v>11.6</c:v>
                </c:pt>
                <c:pt idx="5">
                  <c:v>12.3</c:v>
                </c:pt>
                <c:pt idx="6">
                  <c:v>7.5</c:v>
                </c:pt>
              </c:numCache>
            </c:numRef>
          </c:val>
          <c:extLst>
            <c:ext xmlns:c16="http://schemas.microsoft.com/office/drawing/2014/chart" uri="{C3380CC4-5D6E-409C-BE32-E72D297353CC}">
              <c16:uniqueId val="{00000000-8421-4602-A730-E8F0F5D69B44}"/>
            </c:ext>
          </c:extLst>
        </c:ser>
        <c:ser>
          <c:idx val="1"/>
          <c:order val="1"/>
          <c:tx>
            <c:strRef>
              <c:f>'法律等の認知データ（帯グラフ）'!$E$35</c:f>
              <c:strCache>
                <c:ptCount val="1"/>
                <c:pt idx="0">
                  <c:v>あることは知っている</c:v>
                </c:pt>
              </c:strCache>
            </c:strRef>
          </c:tx>
          <c:spPr>
            <a:solidFill>
              <a:schemeClr val="bg1">
                <a:lumMod val="8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'法律等の認知データ（帯グラフ）'!$C$36:$C$42</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'法律等の認知データ（帯グラフ）'!$E$36:$E$42</c:f>
              <c:numCache>
                <c:formatCode>General</c:formatCode>
                <c:ptCount val="7"/>
                <c:pt idx="0">
                  <c:v>41.6</c:v>
                </c:pt>
                <c:pt idx="1">
                  <c:v>35.9</c:v>
                </c:pt>
                <c:pt idx="2">
                  <c:v>38.200000000000003</c:v>
                </c:pt>
                <c:pt idx="3">
                  <c:v>36.9</c:v>
                </c:pt>
                <c:pt idx="4">
                  <c:v>44.2</c:v>
                </c:pt>
                <c:pt idx="5">
                  <c:v>44.2</c:v>
                </c:pt>
                <c:pt idx="6">
                  <c:v>45.6</c:v>
                </c:pt>
              </c:numCache>
            </c:numRef>
          </c:val>
          <c:extLst>
            <c:ext xmlns:c16="http://schemas.microsoft.com/office/drawing/2014/chart" uri="{C3380CC4-5D6E-409C-BE32-E72D297353CC}">
              <c16:uniqueId val="{00000001-8421-4602-A730-E8F0F5D69B44}"/>
            </c:ext>
          </c:extLst>
        </c:ser>
        <c:ser>
          <c:idx val="2"/>
          <c:order val="2"/>
          <c:tx>
            <c:strRef>
              <c:f>'法律等の認知データ（帯グラフ）'!$F$35</c:f>
              <c:strCache>
                <c:ptCount val="1"/>
                <c:pt idx="0">
                  <c:v>知らない</c:v>
                </c:pt>
              </c:strCache>
            </c:strRef>
          </c:tx>
          <c:spPr>
            <a:solidFill>
              <a:schemeClr val="bg1">
                <a:lumMod val="50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'法律等の認知データ（帯グラフ）'!$C$36:$C$42</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'法律等の認知データ（帯グラフ）'!$F$36:$F$42</c:f>
              <c:numCache>
                <c:formatCode>General</c:formatCode>
                <c:ptCount val="7"/>
                <c:pt idx="0">
                  <c:v>47.8</c:v>
                </c:pt>
                <c:pt idx="1">
                  <c:v>56.2</c:v>
                </c:pt>
                <c:pt idx="2">
                  <c:v>50.3</c:v>
                </c:pt>
                <c:pt idx="3">
                  <c:v>53.6</c:v>
                </c:pt>
                <c:pt idx="4">
                  <c:v>43.2</c:v>
                </c:pt>
                <c:pt idx="5">
                  <c:v>43.1</c:v>
                </c:pt>
                <c:pt idx="6">
                  <c:v>45</c:v>
                </c:pt>
              </c:numCache>
            </c:numRef>
          </c:val>
          <c:extLst>
            <c:ext xmlns:c16="http://schemas.microsoft.com/office/drawing/2014/chart" uri="{C3380CC4-5D6E-409C-BE32-E72D297353CC}">
              <c16:uniqueId val="{00000002-8421-4602-A730-E8F0F5D69B44}"/>
            </c:ext>
          </c:extLst>
        </c:ser>
        <c:dLbls>
          <c:dLblPos val="ctr"/>
          <c:showLegendKey val="0"/>
          <c:showVal val="1"/>
          <c:showCatName val="0"/>
          <c:showSerName val="0"/>
          <c:showPercent val="0"/>
          <c:showBubbleSize val="0"/>
        </c:dLbls>
        <c:gapWidth val="150"/>
        <c:overlap val="100"/>
        <c:axId val="785390832"/>
        <c:axId val="785391664"/>
        <c:extLst>
          <c:ext xmlns:c15="http://schemas.microsoft.com/office/drawing/2012/chart" uri="{02D57815-91ED-43cb-92C2-25804820EDAC}">
            <c15:filteredBarSeries>
              <c15:ser>
                <c:idx val="3"/>
                <c:order val="3"/>
                <c:tx>
                  <c:strRef>
                    <c:extLst>
                      <c:ext uri="{02D57815-91ED-43cb-92C2-25804820EDAC}">
                        <c15:formulaRef>
                          <c15:sqref>'法律等の認知データ（帯グラフ）'!$G$35</c15:sqref>
                        </c15:formulaRef>
                      </c:ext>
                    </c:extLst>
                    <c:strCache>
                      <c:ptCount val="1"/>
                      <c:pt idx="0">
                        <c:v>無回答・不明</c:v>
                      </c:pt>
                    </c:strCache>
                  </c:strRef>
                </c:tx>
                <c:spPr>
                  <a:noFill/>
                  <a:ln>
                    <a:solidFill>
                      <a:schemeClr val="tx1"/>
                    </a:solidFill>
                  </a:ln>
                  <a:effectLst/>
                </c:spPr>
                <c:invertIfNegative val="0"/>
                <c:dLbls>
                  <c:dLbl>
                    <c:idx val="0"/>
                    <c:layout>
                      <c:manualLayout>
                        <c:x val="3.2879882926904844E-2"/>
                        <c:y val="1.9240971168775621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3-8421-4602-A730-E8F0F5D69B44}"/>
                      </c:ext>
                    </c:extLst>
                  </c:dLbl>
                  <c:dLbl>
                    <c:idx val="1"/>
                    <c:layout>
                      <c:manualLayout>
                        <c:x val="2.6029907317133158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4-8421-4602-A730-E8F0F5D69B44}"/>
                      </c:ext>
                    </c:extLst>
                  </c:dLbl>
                  <c:dLbl>
                    <c:idx val="2"/>
                    <c:layout>
                      <c:manualLayout>
                        <c:x val="2.6029907317133259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5-8421-4602-A730-E8F0F5D69B44}"/>
                      </c:ext>
                    </c:extLst>
                  </c:dLbl>
                  <c:dLbl>
                    <c:idx val="3"/>
                    <c:layout>
                      <c:manualLayout>
                        <c:x val="2.8769897561041913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6-8421-4602-A730-E8F0F5D69B44}"/>
                      </c:ext>
                    </c:extLst>
                  </c:dLbl>
                  <c:dLbl>
                    <c:idx val="4"/>
                    <c:layout>
                      <c:manualLayout>
                        <c:x val="3.0139892682996189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7-8421-4602-A730-E8F0F5D69B44}"/>
                      </c:ext>
                    </c:extLst>
                  </c:dLbl>
                  <c:dLbl>
                    <c:idx val="5"/>
                    <c:layout>
                      <c:manualLayout>
                        <c:x val="2.7399902439087537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8-8421-4602-A730-E8F0F5D69B44}"/>
                      </c:ext>
                    </c:extLst>
                  </c:dLbl>
                  <c:dLbl>
                    <c:idx val="6"/>
                    <c:layout>
                      <c:manualLayout>
                        <c:x val="3.1509887804950565E-2"/>
                        <c:y val="1.5392776935020497E-16"/>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9-8421-4602-A730-E8F0F5D69B44}"/>
                      </c:ext>
                    </c:extLst>
                  </c:dLbl>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'法律等の認知データ（帯グラフ）'!$C$36:$C$42</c15:sqref>
                        </c15:formulaRef>
                      </c:ext>
                    </c:extLst>
                    <c:strCache>
                      <c:ptCount val="7"/>
                      <c:pt idx="0">
                        <c:v>全      体</c:v>
                      </c:pt>
                      <c:pt idx="1">
                        <c:v>18～29歳</c:v>
                      </c:pt>
                      <c:pt idx="2">
                        <c:v>30歳代</c:v>
                      </c:pt>
                      <c:pt idx="3">
                        <c:v>40歳代</c:v>
                      </c:pt>
                      <c:pt idx="4">
                        <c:v>50歳代</c:v>
                      </c:pt>
                      <c:pt idx="5">
                        <c:v>60歳代</c:v>
                      </c:pt>
                      <c:pt idx="6">
                        <c:v>70歳以上</c:v>
                      </c:pt>
                    </c:strCache>
                  </c:strRef>
                </c:cat>
                <c:val>
                  <c:numRef>
                    <c:extLst>
                      <c:ext uri="{02D57815-91ED-43cb-92C2-25804820EDAC}">
                        <c15:formulaRef>
                          <c15:sqref>'法律等の認知データ（帯グラフ）'!$G$36:$G$42</c15:sqref>
                        </c15:formulaRef>
                      </c:ext>
                    </c:extLst>
                    <c:numCache>
                      <c:formatCode>General</c:formatCode>
                      <c:ptCount val="7"/>
                      <c:pt idx="0">
                        <c:v>0.9</c:v>
                      </c:pt>
                      <c:pt idx="1">
                        <c:v>0</c:v>
                      </c:pt>
                      <c:pt idx="2">
                        <c:v>0.5</c:v>
                      </c:pt>
                      <c:pt idx="3">
                        <c:v>0.8</c:v>
                      </c:pt>
                      <c:pt idx="4">
                        <c:v>1.1000000000000001</c:v>
                      </c:pt>
                      <c:pt idx="5">
                        <c:v>0.4</c:v>
                      </c:pt>
                      <c:pt idx="6">
                        <c:v>1.9</c:v>
                      </c:pt>
                    </c:numCache>
                  </c:numRef>
                </c:val>
                <c:extLst>
                  <c:ext xmlns:c16="http://schemas.microsoft.com/office/drawing/2014/chart" uri="{C3380CC4-5D6E-409C-BE32-E72D297353CC}">
                    <c16:uniqueId val="{0000000A-8421-4602-A730-E8F0F5D69B44}"/>
                  </c:ext>
                </c:extLst>
              </c15:ser>
            </c15:filteredBarSeries>
          </c:ext>
        </c:extLst>
      </c:barChart>
      <c:catAx>
        <c:axId val="78539083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85391664"/>
        <c:crosses val="autoZero"/>
        <c:auto val="1"/>
        <c:lblAlgn val="ctr"/>
        <c:lblOffset val="100"/>
        <c:noMultiLvlLbl val="0"/>
      </c:catAx>
      <c:valAx>
        <c:axId val="785391664"/>
        <c:scaling>
          <c:orientation val="minMax"/>
          <c:max val="110"/>
          <c:min val="0"/>
        </c:scaling>
        <c:delete val="1"/>
        <c:axPos val="t"/>
        <c:majorGridlines>
          <c:spPr>
            <a:ln w="9525" cap="flat" cmpd="sng" algn="ctr">
              <a:noFill/>
              <a:round/>
            </a:ln>
            <a:effectLst/>
          </c:spPr>
        </c:majorGridlines>
        <c:numFmt formatCode="0&quot;％&quot;" sourceLinked="0"/>
        <c:majorTickMark val="none"/>
        <c:minorTickMark val="none"/>
        <c:tickLblPos val="nextTo"/>
        <c:crossAx val="785390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ltLang="en-US"/>
              <a:t>大阪府障がい者差別解消条例について知っていますか</a:t>
            </a:r>
          </a:p>
        </c:rich>
      </c:tx>
      <c:overlay val="0"/>
      <c:spPr>
        <a:noFill/>
        <a:ln>
          <a:noFill/>
        </a:ln>
        <a:effectLst/>
      </c:spPr>
      <c:txPr>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barChart>
        <c:barDir val="bar"/>
        <c:grouping val="stacked"/>
        <c:varyColors val="0"/>
        <c:ser>
          <c:idx val="0"/>
          <c:order val="0"/>
          <c:tx>
            <c:strRef>
              <c:f>'法律等の認知データ（帯グラフ）'!$D$51</c:f>
              <c:strCache>
                <c:ptCount val="1"/>
                <c:pt idx="0">
                  <c:v>内容(趣旨)を知っている</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'法律等の認知データ（帯グラフ）'!$C$52:$C$58</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'法律等の認知データ（帯グラフ）'!$D$52:$D$58</c:f>
              <c:numCache>
                <c:formatCode>General</c:formatCode>
                <c:ptCount val="7"/>
                <c:pt idx="0">
                  <c:v>4.5999999999999996</c:v>
                </c:pt>
                <c:pt idx="1">
                  <c:v>2.6</c:v>
                </c:pt>
                <c:pt idx="2">
                  <c:v>6.3</c:v>
                </c:pt>
                <c:pt idx="3">
                  <c:v>4.2</c:v>
                </c:pt>
                <c:pt idx="4">
                  <c:v>6</c:v>
                </c:pt>
                <c:pt idx="5">
                  <c:v>5.6</c:v>
                </c:pt>
                <c:pt idx="6">
                  <c:v>3.5</c:v>
                </c:pt>
              </c:numCache>
            </c:numRef>
          </c:val>
          <c:extLst>
            <c:ext xmlns:c16="http://schemas.microsoft.com/office/drawing/2014/chart" uri="{C3380CC4-5D6E-409C-BE32-E72D297353CC}">
              <c16:uniqueId val="{00000000-8C2A-4823-8BDB-327D3B206475}"/>
            </c:ext>
          </c:extLst>
        </c:ser>
        <c:ser>
          <c:idx val="1"/>
          <c:order val="1"/>
          <c:tx>
            <c:strRef>
              <c:f>'法律等の認知データ（帯グラフ）'!$E$51</c:f>
              <c:strCache>
                <c:ptCount val="1"/>
                <c:pt idx="0">
                  <c:v>あることは知っている</c:v>
                </c:pt>
              </c:strCache>
            </c:strRef>
          </c:tx>
          <c:spPr>
            <a:solidFill>
              <a:schemeClr val="bg1">
                <a:lumMod val="8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'法律等の認知データ（帯グラフ）'!$C$52:$C$58</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'法律等の認知データ（帯グラフ）'!$E$52:$E$58</c:f>
              <c:numCache>
                <c:formatCode>General</c:formatCode>
                <c:ptCount val="7"/>
                <c:pt idx="0">
                  <c:v>26.1</c:v>
                </c:pt>
                <c:pt idx="1">
                  <c:v>24.2</c:v>
                </c:pt>
                <c:pt idx="2">
                  <c:v>24.1</c:v>
                </c:pt>
                <c:pt idx="3">
                  <c:v>22.4</c:v>
                </c:pt>
                <c:pt idx="4">
                  <c:v>28.4</c:v>
                </c:pt>
                <c:pt idx="5">
                  <c:v>25.7</c:v>
                </c:pt>
                <c:pt idx="6">
                  <c:v>29.4</c:v>
                </c:pt>
              </c:numCache>
            </c:numRef>
          </c:val>
          <c:extLst>
            <c:ext xmlns:c16="http://schemas.microsoft.com/office/drawing/2014/chart" uri="{C3380CC4-5D6E-409C-BE32-E72D297353CC}">
              <c16:uniqueId val="{00000001-8C2A-4823-8BDB-327D3B206475}"/>
            </c:ext>
          </c:extLst>
        </c:ser>
        <c:ser>
          <c:idx val="2"/>
          <c:order val="2"/>
          <c:tx>
            <c:strRef>
              <c:f>'法律等の認知データ（帯グラフ）'!$F$51</c:f>
              <c:strCache>
                <c:ptCount val="1"/>
                <c:pt idx="0">
                  <c:v>知らない</c:v>
                </c:pt>
              </c:strCache>
            </c:strRef>
          </c:tx>
          <c:spPr>
            <a:solidFill>
              <a:schemeClr val="bg1">
                <a:lumMod val="50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'法律等の認知データ（帯グラフ）'!$C$52:$C$58</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'法律等の認知データ（帯グラフ）'!$F$52:$F$58</c:f>
              <c:numCache>
                <c:formatCode>General</c:formatCode>
                <c:ptCount val="7"/>
                <c:pt idx="0">
                  <c:v>68</c:v>
                </c:pt>
                <c:pt idx="1">
                  <c:v>73.2</c:v>
                </c:pt>
                <c:pt idx="2">
                  <c:v>68.599999999999994</c:v>
                </c:pt>
                <c:pt idx="3">
                  <c:v>72.2</c:v>
                </c:pt>
                <c:pt idx="4">
                  <c:v>64.599999999999994</c:v>
                </c:pt>
                <c:pt idx="5">
                  <c:v>68.400000000000006</c:v>
                </c:pt>
                <c:pt idx="6">
                  <c:v>64.2</c:v>
                </c:pt>
              </c:numCache>
            </c:numRef>
          </c:val>
          <c:extLst>
            <c:ext xmlns:c16="http://schemas.microsoft.com/office/drawing/2014/chart" uri="{C3380CC4-5D6E-409C-BE32-E72D297353CC}">
              <c16:uniqueId val="{00000002-8C2A-4823-8BDB-327D3B206475}"/>
            </c:ext>
          </c:extLst>
        </c:ser>
        <c:dLbls>
          <c:dLblPos val="ctr"/>
          <c:showLegendKey val="0"/>
          <c:showVal val="1"/>
          <c:showCatName val="0"/>
          <c:showSerName val="0"/>
          <c:showPercent val="0"/>
          <c:showBubbleSize val="0"/>
        </c:dLbls>
        <c:gapWidth val="150"/>
        <c:overlap val="100"/>
        <c:axId val="777146032"/>
        <c:axId val="777141040"/>
        <c:extLst>
          <c:ext xmlns:c15="http://schemas.microsoft.com/office/drawing/2012/chart" uri="{02D57815-91ED-43cb-92C2-25804820EDAC}">
            <c15:filteredBarSeries>
              <c15:ser>
                <c:idx val="3"/>
                <c:order val="3"/>
                <c:tx>
                  <c:strRef>
                    <c:extLst>
                      <c:ext uri="{02D57815-91ED-43cb-92C2-25804820EDAC}">
                        <c15:formulaRef>
                          <c15:sqref>'法律等の認知データ（帯グラフ）'!$G$51</c15:sqref>
                        </c15:formulaRef>
                      </c:ext>
                    </c:extLst>
                    <c:strCache>
                      <c:ptCount val="1"/>
                      <c:pt idx="0">
                        <c:v>無回答・不明</c:v>
                      </c:pt>
                    </c:strCache>
                  </c:strRef>
                </c:tx>
                <c:spPr>
                  <a:noFill/>
                  <a:ln>
                    <a:solidFill>
                      <a:schemeClr val="tx1"/>
                    </a:solidFill>
                  </a:ln>
                  <a:effectLst/>
                </c:spPr>
                <c:invertIfNegative val="0"/>
                <c:dLbls>
                  <c:dLbl>
                    <c:idx val="0"/>
                    <c:layout>
                      <c:manualLayout>
                        <c:x val="3.1509887804950669E-2"/>
                        <c:y val="1.9240971168775621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3-8C2A-4823-8BDB-327D3B206475}"/>
                      </c:ext>
                    </c:extLst>
                  </c:dLbl>
                  <c:dLbl>
                    <c:idx val="1"/>
                    <c:layout>
                      <c:manualLayout>
                        <c:x val="2.6029907317133259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4-8C2A-4823-8BDB-327D3B206475}"/>
                      </c:ext>
                    </c:extLst>
                  </c:dLbl>
                  <c:dLbl>
                    <c:idx val="2"/>
                    <c:layout>
                      <c:manualLayout>
                        <c:x val="3.2879882926905045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5-8C2A-4823-8BDB-327D3B206475}"/>
                      </c:ext>
                    </c:extLst>
                  </c:dLbl>
                  <c:dLbl>
                    <c:idx val="3"/>
                    <c:layout>
                      <c:manualLayout>
                        <c:x val="2.7399902439087635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6-8C2A-4823-8BDB-327D3B206475}"/>
                      </c:ext>
                    </c:extLst>
                  </c:dLbl>
                  <c:dLbl>
                    <c:idx val="4"/>
                    <c:layout>
                      <c:manualLayout>
                        <c:x val="2.8769897561041913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7-8C2A-4823-8BDB-327D3B206475}"/>
                      </c:ext>
                    </c:extLst>
                  </c:dLbl>
                  <c:dLbl>
                    <c:idx val="5"/>
                    <c:layout>
                      <c:manualLayout>
                        <c:x val="3.1509887804950766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8-8C2A-4823-8BDB-327D3B206475}"/>
                      </c:ext>
                    </c:extLst>
                  </c:dLbl>
                  <c:dLbl>
                    <c:idx val="6"/>
                    <c:layout>
                      <c:manualLayout>
                        <c:x val="4.1099853658631301E-2"/>
                        <c:y val="1.5392776935020497E-16"/>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9-8C2A-4823-8BDB-327D3B206475}"/>
                      </c:ext>
                    </c:extLst>
                  </c:dLbl>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'法律等の認知データ（帯グラフ）'!$C$52:$C$58</c15:sqref>
                        </c15:formulaRef>
                      </c:ext>
                    </c:extLst>
                    <c:strCache>
                      <c:ptCount val="7"/>
                      <c:pt idx="0">
                        <c:v>全      体</c:v>
                      </c:pt>
                      <c:pt idx="1">
                        <c:v>18～29歳</c:v>
                      </c:pt>
                      <c:pt idx="2">
                        <c:v>30歳代</c:v>
                      </c:pt>
                      <c:pt idx="3">
                        <c:v>40歳代</c:v>
                      </c:pt>
                      <c:pt idx="4">
                        <c:v>50歳代</c:v>
                      </c:pt>
                      <c:pt idx="5">
                        <c:v>60歳代</c:v>
                      </c:pt>
                      <c:pt idx="6">
                        <c:v>70歳以上</c:v>
                      </c:pt>
                    </c:strCache>
                  </c:strRef>
                </c:cat>
                <c:val>
                  <c:numRef>
                    <c:extLst>
                      <c:ext uri="{02D57815-91ED-43cb-92C2-25804820EDAC}">
                        <c15:formulaRef>
                          <c15:sqref>'法律等の認知データ（帯グラフ）'!$G$52:$G$58</c15:sqref>
                        </c15:formulaRef>
                      </c:ext>
                    </c:extLst>
                    <c:numCache>
                      <c:formatCode>General</c:formatCode>
                      <c:ptCount val="7"/>
                      <c:pt idx="0">
                        <c:v>1.3</c:v>
                      </c:pt>
                      <c:pt idx="1">
                        <c:v>0</c:v>
                      </c:pt>
                      <c:pt idx="2">
                        <c:v>1</c:v>
                      </c:pt>
                      <c:pt idx="3">
                        <c:v>1.1000000000000001</c:v>
                      </c:pt>
                      <c:pt idx="4">
                        <c:v>1.1000000000000001</c:v>
                      </c:pt>
                      <c:pt idx="5">
                        <c:v>0.4</c:v>
                      </c:pt>
                      <c:pt idx="6">
                        <c:v>3</c:v>
                      </c:pt>
                    </c:numCache>
                  </c:numRef>
                </c:val>
                <c:extLst>
                  <c:ext xmlns:c16="http://schemas.microsoft.com/office/drawing/2014/chart" uri="{C3380CC4-5D6E-409C-BE32-E72D297353CC}">
                    <c16:uniqueId val="{0000000A-8C2A-4823-8BDB-327D3B206475}"/>
                  </c:ext>
                </c:extLst>
              </c15:ser>
            </c15:filteredBarSeries>
          </c:ext>
        </c:extLst>
      </c:barChart>
      <c:catAx>
        <c:axId val="77714603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77141040"/>
        <c:crosses val="autoZero"/>
        <c:auto val="1"/>
        <c:lblAlgn val="ctr"/>
        <c:lblOffset val="100"/>
        <c:noMultiLvlLbl val="0"/>
      </c:catAx>
      <c:valAx>
        <c:axId val="777141040"/>
        <c:scaling>
          <c:orientation val="minMax"/>
          <c:max val="110"/>
          <c:min val="0"/>
        </c:scaling>
        <c:delete val="1"/>
        <c:axPos val="t"/>
        <c:majorGridlines>
          <c:spPr>
            <a:ln w="9525" cap="flat" cmpd="sng" algn="ctr">
              <a:noFill/>
              <a:round/>
            </a:ln>
            <a:effectLst/>
          </c:spPr>
        </c:majorGridlines>
        <c:numFmt formatCode="0&quot;％&quot;" sourceLinked="0"/>
        <c:majorTickMark val="none"/>
        <c:minorTickMark val="none"/>
        <c:tickLblPos val="nextTo"/>
        <c:crossAx val="777146032"/>
        <c:crosses val="autoZero"/>
        <c:crossBetween val="between"/>
      </c:valAx>
      <c:spPr>
        <a:noFill/>
        <a:ln>
          <a:noFill/>
        </a:ln>
        <a:effectLst/>
      </c:spPr>
    </c:plotArea>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111200307144603"/>
          <c:y val="0"/>
          <c:w val="0.84945681595904343"/>
          <c:h val="0.99975411258272673"/>
        </c:manualLayout>
      </c:layout>
      <c:barChart>
        <c:barDir val="bar"/>
        <c:grouping val="clustered"/>
        <c:varyColors val="0"/>
        <c:ser>
          <c:idx val="0"/>
          <c:order val="0"/>
          <c:tx>
            <c:strRef>
              <c:f>'侵害事象　データ'!$B$1</c:f>
              <c:strCache>
                <c:ptCount val="1"/>
                <c:pt idx="0">
                  <c:v>差別的な扱い</c:v>
                </c:pt>
              </c:strCache>
            </c:strRef>
          </c:tx>
          <c:spPr>
            <a:solidFill>
              <a:sysClr val="window" lastClr="FFFFFF">
                <a:lumMod val="6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データ'!$B$2:$B$8</c:f>
              <c:numCache>
                <c:formatCode>0.0%</c:formatCode>
                <c:ptCount val="7"/>
                <c:pt idx="0">
                  <c:v>0.219</c:v>
                </c:pt>
                <c:pt idx="1">
                  <c:v>0.33900000000000002</c:v>
                </c:pt>
                <c:pt idx="2">
                  <c:v>0.154</c:v>
                </c:pt>
                <c:pt idx="3">
                  <c:v>9.6000000000000002E-2</c:v>
                </c:pt>
                <c:pt idx="4">
                  <c:v>0.38</c:v>
                </c:pt>
                <c:pt idx="5">
                  <c:v>9.7000000000000003E-2</c:v>
                </c:pt>
                <c:pt idx="6">
                  <c:v>0.22900000000000001</c:v>
                </c:pt>
              </c:numCache>
            </c:numRef>
          </c:val>
          <c:extLst>
            <c:ext xmlns:c16="http://schemas.microsoft.com/office/drawing/2014/chart" uri="{C3380CC4-5D6E-409C-BE32-E72D297353CC}">
              <c16:uniqueId val="{00000000-0E86-4B2E-BF78-C38A0D0AC74E}"/>
            </c:ext>
          </c:extLst>
        </c:ser>
        <c:ser>
          <c:idx val="1"/>
          <c:order val="1"/>
          <c:tx>
            <c:strRef>
              <c:f>'侵害事象　データ'!$C$1</c:f>
              <c:strCache>
                <c:ptCount val="1"/>
                <c:pt idx="0">
                  <c:v>学校、地域における
嫌がらせやいじめ
</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データ'!$C$2:$C$8</c:f>
              <c:numCache>
                <c:formatCode>0.0%</c:formatCode>
                <c:ptCount val="7"/>
                <c:pt idx="0">
                  <c:v>0.19</c:v>
                </c:pt>
                <c:pt idx="1">
                  <c:v>0.14299999999999999</c:v>
                </c:pt>
                <c:pt idx="2">
                  <c:v>0.44600000000000001</c:v>
                </c:pt>
                <c:pt idx="3">
                  <c:v>0.21199999999999999</c:v>
                </c:pt>
                <c:pt idx="4">
                  <c:v>0.26</c:v>
                </c:pt>
                <c:pt idx="5">
                  <c:v>8.4000000000000005E-2</c:v>
                </c:pt>
                <c:pt idx="6">
                  <c:v>0.49399999999999999</c:v>
                </c:pt>
              </c:numCache>
            </c:numRef>
          </c:val>
          <c:extLst>
            <c:ext xmlns:c16="http://schemas.microsoft.com/office/drawing/2014/chart" uri="{C3380CC4-5D6E-409C-BE32-E72D297353CC}">
              <c16:uniqueId val="{00000001-0E86-4B2E-BF78-C38A0D0AC74E}"/>
            </c:ext>
          </c:extLst>
        </c:ser>
        <c:ser>
          <c:idx val="2"/>
          <c:order val="2"/>
          <c:tx>
            <c:strRef>
              <c:f>'侵害事象　データ'!$D$1</c:f>
              <c:strCache>
                <c:ptCount val="1"/>
                <c:pt idx="0">
                  <c:v>差別的な言動、誹謗
中傷、あらぬうわさ</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データ'!$D$2:$D$8</c:f>
              <c:numCache>
                <c:formatCode>0.0%</c:formatCode>
                <c:ptCount val="7"/>
                <c:pt idx="0">
                  <c:v>0.34300000000000003</c:v>
                </c:pt>
                <c:pt idx="1">
                  <c:v>0.35699999999999998</c:v>
                </c:pt>
                <c:pt idx="2">
                  <c:v>0.308</c:v>
                </c:pt>
                <c:pt idx="3">
                  <c:v>0.40400000000000003</c:v>
                </c:pt>
                <c:pt idx="4">
                  <c:v>0.38</c:v>
                </c:pt>
                <c:pt idx="5">
                  <c:v>0.21299999999999999</c:v>
                </c:pt>
                <c:pt idx="6">
                  <c:v>0.60199999999999998</c:v>
                </c:pt>
              </c:numCache>
            </c:numRef>
          </c:val>
          <c:extLst>
            <c:ext xmlns:c16="http://schemas.microsoft.com/office/drawing/2014/chart" uri="{C3380CC4-5D6E-409C-BE32-E72D297353CC}">
              <c16:uniqueId val="{00000002-0E86-4B2E-BF78-C38A0D0AC74E}"/>
            </c:ext>
          </c:extLst>
        </c:ser>
        <c:ser>
          <c:idx val="3"/>
          <c:order val="3"/>
          <c:tx>
            <c:strRef>
              <c:f>'侵害事象　データ'!$E$1</c:f>
              <c:strCache>
                <c:ptCount val="1"/>
                <c:pt idx="0">
                  <c:v>育児や介護の
放棄・放任</c:v>
                </c:pt>
              </c:strCache>
            </c:strRef>
          </c:tx>
          <c:spPr>
            <a:pattFill prst="pct50">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データ'!$E$2:$E$8</c:f>
              <c:numCache>
                <c:formatCode>0.0%</c:formatCode>
                <c:ptCount val="7"/>
                <c:pt idx="0">
                  <c:v>9.9000000000000005E-2</c:v>
                </c:pt>
                <c:pt idx="1">
                  <c:v>0.161</c:v>
                </c:pt>
                <c:pt idx="2">
                  <c:v>0.41499999999999998</c:v>
                </c:pt>
                <c:pt idx="3">
                  <c:v>0.40400000000000003</c:v>
                </c:pt>
                <c:pt idx="4">
                  <c:v>0.1</c:v>
                </c:pt>
                <c:pt idx="5">
                  <c:v>6.5000000000000002E-2</c:v>
                </c:pt>
                <c:pt idx="6">
                  <c:v>0.14499999999999999</c:v>
                </c:pt>
              </c:numCache>
            </c:numRef>
          </c:val>
          <c:extLst>
            <c:ext xmlns:c16="http://schemas.microsoft.com/office/drawing/2014/chart" uri="{C3380CC4-5D6E-409C-BE32-E72D297353CC}">
              <c16:uniqueId val="{00000003-0E86-4B2E-BF78-C38A0D0AC74E}"/>
            </c:ext>
          </c:extLst>
        </c:ser>
        <c:ser>
          <c:idx val="4"/>
          <c:order val="4"/>
          <c:tx>
            <c:strRef>
              <c:f>'侵害事象　データ'!$F$1</c:f>
              <c:strCache>
                <c:ptCount val="1"/>
                <c:pt idx="0">
                  <c:v>虐待</c:v>
                </c:pt>
              </c:strCache>
            </c:strRef>
          </c:tx>
          <c:spPr>
            <a:pattFill prst="pct30">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データ'!$F$2:$F$8</c:f>
              <c:numCache>
                <c:formatCode>0.0%</c:formatCode>
                <c:ptCount val="7"/>
                <c:pt idx="0">
                  <c:v>0.105</c:v>
                </c:pt>
                <c:pt idx="1">
                  <c:v>0.14299999999999999</c:v>
                </c:pt>
                <c:pt idx="2">
                  <c:v>0.38500000000000001</c:v>
                </c:pt>
                <c:pt idx="3">
                  <c:v>0.26900000000000002</c:v>
                </c:pt>
                <c:pt idx="4">
                  <c:v>0.12</c:v>
                </c:pt>
                <c:pt idx="5">
                  <c:v>3.2000000000000001E-2</c:v>
                </c:pt>
                <c:pt idx="6">
                  <c:v>0.13300000000000001</c:v>
                </c:pt>
              </c:numCache>
            </c:numRef>
          </c:val>
          <c:extLst>
            <c:ext xmlns:c16="http://schemas.microsoft.com/office/drawing/2014/chart" uri="{C3380CC4-5D6E-409C-BE32-E72D297353CC}">
              <c16:uniqueId val="{00000004-0E86-4B2E-BF78-C38A0D0AC74E}"/>
            </c:ext>
          </c:extLst>
        </c:ser>
        <c:ser>
          <c:idx val="5"/>
          <c:order val="5"/>
          <c:tx>
            <c:strRef>
              <c:f>'侵害事象　データ'!$G$1</c:f>
              <c:strCache>
                <c:ptCount val="1"/>
                <c:pt idx="0">
                  <c:v>暴力行為、脅迫、
強要</c:v>
                </c:pt>
              </c:strCache>
            </c:strRef>
          </c:tx>
          <c:spPr>
            <a:pattFill prst="ltDnDiag">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データ'!$G$2:$G$8</c:f>
              <c:numCache>
                <c:formatCode>0.0%</c:formatCode>
                <c:ptCount val="7"/>
                <c:pt idx="0">
                  <c:v>0.10100000000000001</c:v>
                </c:pt>
                <c:pt idx="1">
                  <c:v>0.161</c:v>
                </c:pt>
                <c:pt idx="2">
                  <c:v>7.6999999999999999E-2</c:v>
                </c:pt>
                <c:pt idx="3">
                  <c:v>0.17299999999999999</c:v>
                </c:pt>
                <c:pt idx="4">
                  <c:v>0.1</c:v>
                </c:pt>
                <c:pt idx="5">
                  <c:v>0.13500000000000001</c:v>
                </c:pt>
                <c:pt idx="6">
                  <c:v>7.1999999999999995E-2</c:v>
                </c:pt>
              </c:numCache>
            </c:numRef>
          </c:val>
          <c:extLst>
            <c:ext xmlns:c16="http://schemas.microsoft.com/office/drawing/2014/chart" uri="{C3380CC4-5D6E-409C-BE32-E72D297353CC}">
              <c16:uniqueId val="{00000005-0E86-4B2E-BF78-C38A0D0AC74E}"/>
            </c:ext>
          </c:extLst>
        </c:ser>
        <c:ser>
          <c:idx val="6"/>
          <c:order val="6"/>
          <c:tx>
            <c:strRef>
              <c:f>'侵害事象　データ'!$H$1</c:f>
              <c:strCache>
                <c:ptCount val="1"/>
                <c:pt idx="0">
                  <c:v>ＤＶ</c:v>
                </c:pt>
              </c:strCache>
            </c:strRef>
          </c:tx>
          <c:spPr>
            <a:pattFill prst="smGrid">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データ'!$H$2:$H$8</c:f>
              <c:numCache>
                <c:formatCode>0.0%</c:formatCode>
                <c:ptCount val="7"/>
                <c:pt idx="0">
                  <c:v>8.4000000000000005E-2</c:v>
                </c:pt>
                <c:pt idx="1">
                  <c:v>0.30399999999999999</c:v>
                </c:pt>
                <c:pt idx="2">
                  <c:v>0.108</c:v>
                </c:pt>
                <c:pt idx="3">
                  <c:v>0.13500000000000001</c:v>
                </c:pt>
                <c:pt idx="4">
                  <c:v>0.02</c:v>
                </c:pt>
                <c:pt idx="5">
                  <c:v>0.10299999999999999</c:v>
                </c:pt>
                <c:pt idx="6">
                  <c:v>7.1999999999999995E-2</c:v>
                </c:pt>
              </c:numCache>
            </c:numRef>
          </c:val>
          <c:extLst>
            <c:ext xmlns:c16="http://schemas.microsoft.com/office/drawing/2014/chart" uri="{C3380CC4-5D6E-409C-BE32-E72D297353CC}">
              <c16:uniqueId val="{00000006-0E86-4B2E-BF78-C38A0D0AC74E}"/>
            </c:ext>
          </c:extLst>
        </c:ser>
        <c:ser>
          <c:idx val="7"/>
          <c:order val="7"/>
          <c:tx>
            <c:strRef>
              <c:f>'侵害事象　データ'!$I$1</c:f>
              <c:strCache>
                <c:ptCount val="1"/>
                <c:pt idx="0">
                  <c:v>職場における
ハラスメント</c:v>
                </c:pt>
              </c:strCache>
            </c:strRef>
          </c:tx>
          <c:spPr>
            <a:pattFill prst="dashUpDiag">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データ'!$I$2:$I$8</c:f>
              <c:numCache>
                <c:formatCode>0.0%</c:formatCode>
                <c:ptCount val="7"/>
                <c:pt idx="0">
                  <c:v>0.35199999999999998</c:v>
                </c:pt>
                <c:pt idx="1">
                  <c:v>0.44600000000000001</c:v>
                </c:pt>
                <c:pt idx="2">
                  <c:v>0.13800000000000001</c:v>
                </c:pt>
                <c:pt idx="3">
                  <c:v>0.13500000000000001</c:v>
                </c:pt>
                <c:pt idx="4">
                  <c:v>0.18</c:v>
                </c:pt>
                <c:pt idx="5">
                  <c:v>0.89</c:v>
                </c:pt>
                <c:pt idx="6">
                  <c:v>0.157</c:v>
                </c:pt>
              </c:numCache>
            </c:numRef>
          </c:val>
          <c:extLst>
            <c:ext xmlns:c16="http://schemas.microsoft.com/office/drawing/2014/chart" uri="{C3380CC4-5D6E-409C-BE32-E72D297353CC}">
              <c16:uniqueId val="{00000007-0E86-4B2E-BF78-C38A0D0AC74E}"/>
            </c:ext>
          </c:extLst>
        </c:ser>
        <c:ser>
          <c:idx val="8"/>
          <c:order val="8"/>
          <c:tx>
            <c:strRef>
              <c:f>'侵害事象　データ'!$J$1</c:f>
              <c:strCache>
                <c:ptCount val="1"/>
                <c:pt idx="0">
                  <c:v>プライバシーの
侵害</c:v>
                </c:pt>
              </c:strCache>
            </c:strRef>
          </c:tx>
          <c:spPr>
            <a:pattFill prst="narVert">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データ'!$J$2:$J$8</c:f>
              <c:numCache>
                <c:formatCode>0.0%</c:formatCode>
                <c:ptCount val="7"/>
                <c:pt idx="0">
                  <c:v>0.13100000000000001</c:v>
                </c:pt>
                <c:pt idx="1">
                  <c:v>0.19600000000000001</c:v>
                </c:pt>
                <c:pt idx="2">
                  <c:v>9.1999999999999998E-2</c:v>
                </c:pt>
                <c:pt idx="3">
                  <c:v>0.21199999999999999</c:v>
                </c:pt>
                <c:pt idx="4">
                  <c:v>0.18</c:v>
                </c:pt>
                <c:pt idx="5">
                  <c:v>0.129</c:v>
                </c:pt>
                <c:pt idx="6">
                  <c:v>0.217</c:v>
                </c:pt>
              </c:numCache>
            </c:numRef>
          </c:val>
          <c:extLst>
            <c:ext xmlns:c16="http://schemas.microsoft.com/office/drawing/2014/chart" uri="{C3380CC4-5D6E-409C-BE32-E72D297353CC}">
              <c16:uniqueId val="{00000008-0E86-4B2E-BF78-C38A0D0AC74E}"/>
            </c:ext>
          </c:extLst>
        </c:ser>
        <c:ser>
          <c:idx val="9"/>
          <c:order val="9"/>
          <c:tx>
            <c:strRef>
              <c:f>'侵害事象　データ'!$K$1</c:f>
              <c:strCache>
                <c:ptCount val="1"/>
                <c:pt idx="0">
                  <c:v>インターネットに
よる人権侵害</c:v>
                </c:pt>
              </c:strCache>
            </c:strRef>
          </c:tx>
          <c:spPr>
            <a:pattFill prst="ltVert">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'侵害事象　データ'!$A$2:$A$8</c:f>
              <c:strCache>
                <c:ptCount val="7"/>
                <c:pt idx="0">
                  <c:v>全体
525</c:v>
                </c:pt>
                <c:pt idx="1">
                  <c:v>女性
56</c:v>
                </c:pt>
                <c:pt idx="2">
                  <c:v>子ども
65</c:v>
                </c:pt>
                <c:pt idx="3">
                  <c:v>高齢者
52</c:v>
                </c:pt>
                <c:pt idx="4">
                  <c:v>障がい者
50</c:v>
                </c:pt>
                <c:pt idx="5">
                  <c:v>セクハラ、
パワハラ
155</c:v>
                </c:pt>
                <c:pt idx="6">
                  <c:v>新型コロナ
ウィルス
83</c:v>
                </c:pt>
              </c:strCache>
            </c:strRef>
          </c:cat>
          <c:val>
            <c:numRef>
              <c:f>'侵害事象　データ'!$K$2:$K$8</c:f>
              <c:numCache>
                <c:formatCode>0.0%</c:formatCode>
                <c:ptCount val="7"/>
                <c:pt idx="0">
                  <c:v>0.109</c:v>
                </c:pt>
                <c:pt idx="1">
                  <c:v>0.161</c:v>
                </c:pt>
                <c:pt idx="2">
                  <c:v>0.16900000000000001</c:v>
                </c:pt>
                <c:pt idx="3">
                  <c:v>0.115</c:v>
                </c:pt>
                <c:pt idx="4">
                  <c:v>0.12</c:v>
                </c:pt>
                <c:pt idx="5">
                  <c:v>0.11600000000000001</c:v>
                </c:pt>
                <c:pt idx="6">
                  <c:v>0.26500000000000001</c:v>
                </c:pt>
              </c:numCache>
            </c:numRef>
          </c:val>
          <c:extLst>
            <c:ext xmlns:c16="http://schemas.microsoft.com/office/drawing/2014/chart" uri="{C3380CC4-5D6E-409C-BE32-E72D297353CC}">
              <c16:uniqueId val="{00000009-0E86-4B2E-BF78-C38A0D0AC74E}"/>
            </c:ext>
          </c:extLst>
        </c:ser>
        <c:dLbls>
          <c:dLblPos val="outEnd"/>
          <c:showLegendKey val="0"/>
          <c:showVal val="1"/>
          <c:showCatName val="0"/>
          <c:showSerName val="0"/>
          <c:showPercent val="0"/>
          <c:showBubbleSize val="0"/>
        </c:dLbls>
        <c:gapWidth val="182"/>
        <c:axId val="361131536"/>
        <c:axId val="361125712"/>
      </c:barChart>
      <c:catAx>
        <c:axId val="36113153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361125712"/>
        <c:crosses val="autoZero"/>
        <c:auto val="1"/>
        <c:lblAlgn val="ctr"/>
        <c:lblOffset val="100"/>
        <c:noMultiLvlLbl val="0"/>
      </c:catAx>
      <c:valAx>
        <c:axId val="361125712"/>
        <c:scaling>
          <c:orientation val="minMax"/>
        </c:scaling>
        <c:delete val="1"/>
        <c:axPos val="t"/>
        <c:majorGridlines>
          <c:spPr>
            <a:ln w="9525" cap="flat" cmpd="sng" algn="ctr">
              <a:noFill/>
              <a:round/>
            </a:ln>
            <a:effectLst/>
          </c:spPr>
        </c:majorGridlines>
        <c:numFmt formatCode="0.0%" sourceLinked="1"/>
        <c:majorTickMark val="none"/>
        <c:minorTickMark val="none"/>
        <c:tickLblPos val="nextTo"/>
        <c:crossAx val="361131536"/>
        <c:crosses val="autoZero"/>
        <c:crossBetween val="between"/>
      </c:valAx>
      <c:spPr>
        <a:noFill/>
        <a:ln>
          <a:noFill/>
        </a:ln>
        <a:effectLst/>
      </c:spPr>
    </c:plotArea>
    <c:legend>
      <c:legendPos val="r"/>
      <c:layout>
        <c:manualLayout>
          <c:xMode val="edge"/>
          <c:yMode val="edge"/>
          <c:x val="0.72864789674574837"/>
          <c:y val="0.21704668722624748"/>
          <c:w val="0.23932910497173296"/>
          <c:h val="0.55445093280744318"/>
        </c:manualLayout>
      </c:layout>
      <c:overlay val="1"/>
      <c:spPr>
        <a:noFill/>
        <a:ln>
          <a:solidFill>
            <a:schemeClr val="tx1"/>
          </a:solidFill>
        </a:ln>
        <a:effectLst/>
      </c:spPr>
      <c:txPr>
        <a:bodyPr rot="0" spcFirstLastPara="1" vertOverflow="ellipsis" vert="horz" wrap="square" anchor="ctr" anchorCtr="1"/>
        <a:lstStyle/>
        <a:p>
          <a:pPr>
            <a:defRPr sz="12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900">
          <a:solidFill>
            <a:schemeClr val="tx1"/>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t>大阪府性的指向及び性自認の多様性に関する府民の理解の増進に関する条例</a:t>
            </a:r>
            <a:r>
              <a:rPr lang="ja-JP" altLang="en-US"/>
              <a:t>について知っていますか</a:t>
            </a:r>
          </a:p>
        </c:rich>
      </c:tx>
      <c:overlay val="0"/>
      <c:spPr>
        <a:noFill/>
        <a:ln>
          <a:noFill/>
        </a:ln>
        <a:effectLst/>
      </c:spPr>
      <c:txPr>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barChart>
        <c:barDir val="bar"/>
        <c:grouping val="stacked"/>
        <c:varyColors val="0"/>
        <c:ser>
          <c:idx val="0"/>
          <c:order val="0"/>
          <c:tx>
            <c:strRef>
              <c:f>'法律等の認知データ（帯グラフ）'!$D$67</c:f>
              <c:strCache>
                <c:ptCount val="1"/>
                <c:pt idx="0">
                  <c:v>内容(趣旨)を知っている</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'法律等の認知データ（帯グラフ）'!$C$68:$C$74</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'法律等の認知データ（帯グラフ）'!$D$68:$D$74</c:f>
              <c:numCache>
                <c:formatCode>General</c:formatCode>
                <c:ptCount val="7"/>
                <c:pt idx="0">
                  <c:v>3</c:v>
                </c:pt>
                <c:pt idx="1">
                  <c:v>2</c:v>
                </c:pt>
                <c:pt idx="2">
                  <c:v>5.2</c:v>
                </c:pt>
                <c:pt idx="3">
                  <c:v>3</c:v>
                </c:pt>
                <c:pt idx="4">
                  <c:v>3.5</c:v>
                </c:pt>
                <c:pt idx="5">
                  <c:v>3</c:v>
                </c:pt>
                <c:pt idx="6">
                  <c:v>1.9</c:v>
                </c:pt>
              </c:numCache>
            </c:numRef>
          </c:val>
          <c:extLst>
            <c:ext xmlns:c16="http://schemas.microsoft.com/office/drawing/2014/chart" uri="{C3380CC4-5D6E-409C-BE32-E72D297353CC}">
              <c16:uniqueId val="{00000000-43C7-4981-A930-48F573B3136A}"/>
            </c:ext>
          </c:extLst>
        </c:ser>
        <c:ser>
          <c:idx val="1"/>
          <c:order val="1"/>
          <c:tx>
            <c:strRef>
              <c:f>'法律等の認知データ（帯グラフ）'!$E$67</c:f>
              <c:strCache>
                <c:ptCount val="1"/>
                <c:pt idx="0">
                  <c:v>あることは知っている</c:v>
                </c:pt>
              </c:strCache>
            </c:strRef>
          </c:tx>
          <c:spPr>
            <a:solidFill>
              <a:schemeClr val="bg1">
                <a:lumMod val="8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'法律等の認知データ（帯グラフ）'!$C$68:$C$74</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'法律等の認知データ（帯グラフ）'!$E$68:$E$74</c:f>
              <c:numCache>
                <c:formatCode>General</c:formatCode>
                <c:ptCount val="7"/>
                <c:pt idx="0">
                  <c:v>16.7</c:v>
                </c:pt>
                <c:pt idx="1">
                  <c:v>21.6</c:v>
                </c:pt>
                <c:pt idx="2">
                  <c:v>20.399999999999999</c:v>
                </c:pt>
                <c:pt idx="3">
                  <c:v>14.1</c:v>
                </c:pt>
                <c:pt idx="4">
                  <c:v>16.100000000000001</c:v>
                </c:pt>
                <c:pt idx="5">
                  <c:v>15.2</c:v>
                </c:pt>
                <c:pt idx="6">
                  <c:v>17</c:v>
                </c:pt>
              </c:numCache>
            </c:numRef>
          </c:val>
          <c:extLst>
            <c:ext xmlns:c16="http://schemas.microsoft.com/office/drawing/2014/chart" uri="{C3380CC4-5D6E-409C-BE32-E72D297353CC}">
              <c16:uniqueId val="{00000001-43C7-4981-A930-48F573B3136A}"/>
            </c:ext>
          </c:extLst>
        </c:ser>
        <c:ser>
          <c:idx val="2"/>
          <c:order val="2"/>
          <c:tx>
            <c:strRef>
              <c:f>'法律等の認知データ（帯グラフ）'!$F$67</c:f>
              <c:strCache>
                <c:ptCount val="1"/>
                <c:pt idx="0">
                  <c:v>知らない</c:v>
                </c:pt>
              </c:strCache>
            </c:strRef>
          </c:tx>
          <c:spPr>
            <a:solidFill>
              <a:schemeClr val="bg1">
                <a:lumMod val="50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'法律等の認知データ（帯グラフ）'!$C$68:$C$74</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'法律等の認知データ（帯グラフ）'!$F$68:$F$74</c:f>
              <c:numCache>
                <c:formatCode>General</c:formatCode>
                <c:ptCount val="7"/>
                <c:pt idx="0">
                  <c:v>79.099999999999994</c:v>
                </c:pt>
                <c:pt idx="1">
                  <c:v>76.5</c:v>
                </c:pt>
                <c:pt idx="2">
                  <c:v>73.3</c:v>
                </c:pt>
                <c:pt idx="3">
                  <c:v>82.1</c:v>
                </c:pt>
                <c:pt idx="4">
                  <c:v>78.599999999999994</c:v>
                </c:pt>
                <c:pt idx="5">
                  <c:v>81.400000000000006</c:v>
                </c:pt>
                <c:pt idx="6">
                  <c:v>78.7</c:v>
                </c:pt>
              </c:numCache>
            </c:numRef>
          </c:val>
          <c:extLst>
            <c:ext xmlns:c16="http://schemas.microsoft.com/office/drawing/2014/chart" uri="{C3380CC4-5D6E-409C-BE32-E72D297353CC}">
              <c16:uniqueId val="{00000002-43C7-4981-A930-48F573B3136A}"/>
            </c:ext>
          </c:extLst>
        </c:ser>
        <c:dLbls>
          <c:dLblPos val="ctr"/>
          <c:showLegendKey val="0"/>
          <c:showVal val="1"/>
          <c:showCatName val="0"/>
          <c:showSerName val="0"/>
          <c:showPercent val="0"/>
          <c:showBubbleSize val="0"/>
        </c:dLbls>
        <c:gapWidth val="150"/>
        <c:overlap val="100"/>
        <c:axId val="777126896"/>
        <c:axId val="777129808"/>
        <c:extLst>
          <c:ext xmlns:c15="http://schemas.microsoft.com/office/drawing/2012/chart" uri="{02D57815-91ED-43cb-92C2-25804820EDAC}">
            <c15:filteredBarSeries>
              <c15:ser>
                <c:idx val="3"/>
                <c:order val="3"/>
                <c:tx>
                  <c:strRef>
                    <c:extLst>
                      <c:ext uri="{02D57815-91ED-43cb-92C2-25804820EDAC}">
                        <c15:formulaRef>
                          <c15:sqref>'法律等の認知データ（帯グラフ）'!$G$67</c15:sqref>
                        </c15:formulaRef>
                      </c:ext>
                    </c:extLst>
                    <c:strCache>
                      <c:ptCount val="1"/>
                      <c:pt idx="0">
                        <c:v>無回答・不明</c:v>
                      </c:pt>
                    </c:strCache>
                  </c:strRef>
                </c:tx>
                <c:spPr>
                  <a:noFill/>
                  <a:ln>
                    <a:solidFill>
                      <a:schemeClr val="tx1"/>
                    </a:solidFill>
                  </a:ln>
                  <a:effectLst/>
                </c:spPr>
                <c:invertIfNegative val="0"/>
                <c:dLbls>
                  <c:dLbl>
                    <c:idx val="0"/>
                    <c:layout>
                      <c:manualLayout>
                        <c:x val="3.4249878048859421E-2"/>
                        <c:y val="1.9240971168775621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3-43C7-4981-A930-48F573B3136A}"/>
                      </c:ext>
                    </c:extLst>
                  </c:dLbl>
                  <c:dLbl>
                    <c:idx val="1"/>
                    <c:layout>
                      <c:manualLayout>
                        <c:x val="2.8769897561041813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4-43C7-4981-A930-48F573B3136A}"/>
                      </c:ext>
                    </c:extLst>
                  </c:dLbl>
                  <c:dLbl>
                    <c:idx val="2"/>
                    <c:layout>
                      <c:manualLayout>
                        <c:x val="3.4249878048859421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5-43C7-4981-A930-48F573B3136A}"/>
                      </c:ext>
                    </c:extLst>
                  </c:dLbl>
                  <c:dLbl>
                    <c:idx val="3"/>
                    <c:layout>
                      <c:manualLayout>
                        <c:x val="3.0139892682996289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6-43C7-4981-A930-48F573B3136A}"/>
                      </c:ext>
                    </c:extLst>
                  </c:dLbl>
                  <c:dLbl>
                    <c:idx val="4"/>
                    <c:layout>
                      <c:manualLayout>
                        <c:x val="3.6989868292768076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7-43C7-4981-A930-48F573B3136A}"/>
                      </c:ext>
                    </c:extLst>
                  </c:dLbl>
                  <c:dLbl>
                    <c:idx val="5"/>
                    <c:layout>
                      <c:manualLayout>
                        <c:x val="3.2879882926905045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8-43C7-4981-A930-48F573B3136A}"/>
                      </c:ext>
                    </c:extLst>
                  </c:dLbl>
                  <c:dLbl>
                    <c:idx val="6"/>
                    <c:layout>
                      <c:manualLayout>
                        <c:x val="4.1099853658631405E-2"/>
                        <c:y val="1.5392776935020497E-16"/>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9-43C7-4981-A930-48F573B3136A}"/>
                      </c:ext>
                    </c:extLst>
                  </c:dLbl>
                  <c:numFmt formatCode="0.0&quot;%&quot;"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'法律等の認知データ（帯グラフ）'!$C$68:$C$74</c15:sqref>
                        </c15:formulaRef>
                      </c:ext>
                    </c:extLst>
                    <c:strCache>
                      <c:ptCount val="7"/>
                      <c:pt idx="0">
                        <c:v>全      体</c:v>
                      </c:pt>
                      <c:pt idx="1">
                        <c:v>18～29歳</c:v>
                      </c:pt>
                      <c:pt idx="2">
                        <c:v>30歳代</c:v>
                      </c:pt>
                      <c:pt idx="3">
                        <c:v>40歳代</c:v>
                      </c:pt>
                      <c:pt idx="4">
                        <c:v>50歳代</c:v>
                      </c:pt>
                      <c:pt idx="5">
                        <c:v>60歳代</c:v>
                      </c:pt>
                      <c:pt idx="6">
                        <c:v>70歳以上</c:v>
                      </c:pt>
                    </c:strCache>
                  </c:strRef>
                </c:cat>
                <c:val>
                  <c:numRef>
                    <c:extLst>
                      <c:ext uri="{02D57815-91ED-43cb-92C2-25804820EDAC}">
                        <c15:formulaRef>
                          <c15:sqref>'法律等の認知データ（帯グラフ）'!$G$68:$G$74</c15:sqref>
                        </c15:formulaRef>
                      </c:ext>
                    </c:extLst>
                    <c:numCache>
                      <c:formatCode>General</c:formatCode>
                      <c:ptCount val="7"/>
                      <c:pt idx="0">
                        <c:v>1.2</c:v>
                      </c:pt>
                      <c:pt idx="1">
                        <c:v>0</c:v>
                      </c:pt>
                      <c:pt idx="2">
                        <c:v>1</c:v>
                      </c:pt>
                      <c:pt idx="3">
                        <c:v>0.8</c:v>
                      </c:pt>
                      <c:pt idx="4">
                        <c:v>1.8</c:v>
                      </c:pt>
                      <c:pt idx="5">
                        <c:v>0.4</c:v>
                      </c:pt>
                      <c:pt idx="6">
                        <c:v>2.4</c:v>
                      </c:pt>
                    </c:numCache>
                  </c:numRef>
                </c:val>
                <c:extLst>
                  <c:ext xmlns:c16="http://schemas.microsoft.com/office/drawing/2014/chart" uri="{C3380CC4-5D6E-409C-BE32-E72D297353CC}">
                    <c16:uniqueId val="{0000000A-43C7-4981-A930-48F573B3136A}"/>
                  </c:ext>
                </c:extLst>
              </c15:ser>
            </c15:filteredBarSeries>
          </c:ext>
        </c:extLst>
      </c:barChart>
      <c:catAx>
        <c:axId val="7771268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77129808"/>
        <c:crosses val="autoZero"/>
        <c:auto val="1"/>
        <c:lblAlgn val="ctr"/>
        <c:lblOffset val="100"/>
        <c:noMultiLvlLbl val="0"/>
      </c:catAx>
      <c:valAx>
        <c:axId val="777129808"/>
        <c:scaling>
          <c:orientation val="minMax"/>
          <c:max val="110"/>
          <c:min val="0"/>
        </c:scaling>
        <c:delete val="1"/>
        <c:axPos val="t"/>
        <c:majorGridlines>
          <c:spPr>
            <a:ln w="9525" cap="flat" cmpd="sng" algn="ctr">
              <a:noFill/>
              <a:round/>
            </a:ln>
            <a:effectLst/>
          </c:spPr>
        </c:majorGridlines>
        <c:numFmt formatCode="0&quot;％&quot;" sourceLinked="0"/>
        <c:majorTickMark val="none"/>
        <c:minorTickMark val="none"/>
        <c:tickLblPos val="nextTo"/>
        <c:crossAx val="777126896"/>
        <c:crosses val="autoZero"/>
        <c:crossBetween val="between"/>
      </c:valAx>
      <c:spPr>
        <a:noFill/>
        <a:ln>
          <a:noFill/>
        </a:ln>
        <a:effectLst/>
      </c:spPr>
    </c:plotArea>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t>大阪府人種又は民族を理由とする不当な差別的言動の解消の推進に関する条例について知っていますか</a:t>
            </a:r>
          </a:p>
        </c:rich>
      </c:tx>
      <c:overlay val="0"/>
      <c:spPr>
        <a:noFill/>
        <a:ln>
          <a:noFill/>
        </a:ln>
        <a:effectLst/>
      </c:spPr>
      <c:txPr>
        <a:bodyPr rot="0" spcFirstLastPara="1" vertOverflow="ellipsis" vert="horz" wrap="square" anchor="ctr" anchorCtr="1"/>
        <a:lstStyle/>
        <a:p>
          <a:pPr>
            <a:defRPr sz="96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barChart>
        <c:barDir val="bar"/>
        <c:grouping val="stacked"/>
        <c:varyColors val="0"/>
        <c:ser>
          <c:idx val="0"/>
          <c:order val="0"/>
          <c:tx>
            <c:strRef>
              <c:f>'法律等の認知データ（帯グラフ）'!$D$83</c:f>
              <c:strCache>
                <c:ptCount val="1"/>
                <c:pt idx="0">
                  <c:v>内容(趣旨)を知っている</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'法律等の認知データ（帯グラフ）'!$C$84:$C$90</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'法律等の認知データ（帯グラフ）'!$D$84:$D$90</c:f>
              <c:numCache>
                <c:formatCode>General</c:formatCode>
                <c:ptCount val="7"/>
                <c:pt idx="0">
                  <c:v>5.2</c:v>
                </c:pt>
                <c:pt idx="1">
                  <c:v>4.5999999999999996</c:v>
                </c:pt>
                <c:pt idx="2">
                  <c:v>8.4</c:v>
                </c:pt>
                <c:pt idx="3">
                  <c:v>4.2</c:v>
                </c:pt>
                <c:pt idx="4">
                  <c:v>6.3</c:v>
                </c:pt>
                <c:pt idx="5">
                  <c:v>4.8</c:v>
                </c:pt>
                <c:pt idx="6">
                  <c:v>4</c:v>
                </c:pt>
              </c:numCache>
            </c:numRef>
          </c:val>
          <c:extLst>
            <c:ext xmlns:c16="http://schemas.microsoft.com/office/drawing/2014/chart" uri="{C3380CC4-5D6E-409C-BE32-E72D297353CC}">
              <c16:uniqueId val="{00000000-96BC-4D58-AB3C-E25B10B1AFBD}"/>
            </c:ext>
          </c:extLst>
        </c:ser>
        <c:ser>
          <c:idx val="1"/>
          <c:order val="1"/>
          <c:tx>
            <c:strRef>
              <c:f>'法律等の認知データ（帯グラフ）'!$E$83</c:f>
              <c:strCache>
                <c:ptCount val="1"/>
                <c:pt idx="0">
                  <c:v>あることは知っている</c:v>
                </c:pt>
              </c:strCache>
            </c:strRef>
          </c:tx>
          <c:spPr>
            <a:solidFill>
              <a:schemeClr val="bg1">
                <a:lumMod val="8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'法律等の認知データ（帯グラフ）'!$C$84:$C$90</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'法律等の認知データ（帯グラフ）'!$E$84:$E$90</c:f>
              <c:numCache>
                <c:formatCode>General</c:formatCode>
                <c:ptCount val="7"/>
                <c:pt idx="0">
                  <c:v>28.7</c:v>
                </c:pt>
                <c:pt idx="1">
                  <c:v>20.9</c:v>
                </c:pt>
                <c:pt idx="2">
                  <c:v>26.7</c:v>
                </c:pt>
                <c:pt idx="3">
                  <c:v>25.5</c:v>
                </c:pt>
                <c:pt idx="4">
                  <c:v>33</c:v>
                </c:pt>
                <c:pt idx="5">
                  <c:v>30.5</c:v>
                </c:pt>
                <c:pt idx="6">
                  <c:v>31</c:v>
                </c:pt>
              </c:numCache>
            </c:numRef>
          </c:val>
          <c:extLst>
            <c:ext xmlns:c16="http://schemas.microsoft.com/office/drawing/2014/chart" uri="{C3380CC4-5D6E-409C-BE32-E72D297353CC}">
              <c16:uniqueId val="{00000001-96BC-4D58-AB3C-E25B10B1AFBD}"/>
            </c:ext>
          </c:extLst>
        </c:ser>
        <c:ser>
          <c:idx val="2"/>
          <c:order val="2"/>
          <c:tx>
            <c:strRef>
              <c:f>'法律等の認知データ（帯グラフ）'!$F$83</c:f>
              <c:strCache>
                <c:ptCount val="1"/>
                <c:pt idx="0">
                  <c:v>知らない</c:v>
                </c:pt>
              </c:strCache>
            </c:strRef>
          </c:tx>
          <c:spPr>
            <a:solidFill>
              <a:schemeClr val="bg1">
                <a:lumMod val="50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'法律等の認知データ（帯グラフ）'!$C$84:$C$90</c:f>
              <c:strCache>
                <c:ptCount val="7"/>
                <c:pt idx="0">
                  <c:v>全      体</c:v>
                </c:pt>
                <c:pt idx="1">
                  <c:v>18～29歳</c:v>
                </c:pt>
                <c:pt idx="2">
                  <c:v>30歳代</c:v>
                </c:pt>
                <c:pt idx="3">
                  <c:v>40歳代</c:v>
                </c:pt>
                <c:pt idx="4">
                  <c:v>50歳代</c:v>
                </c:pt>
                <c:pt idx="5">
                  <c:v>60歳代</c:v>
                </c:pt>
                <c:pt idx="6">
                  <c:v>70歳以上</c:v>
                </c:pt>
              </c:strCache>
            </c:strRef>
          </c:cat>
          <c:val>
            <c:numRef>
              <c:f>'法律等の認知データ（帯グラフ）'!$F$84:$F$90</c:f>
              <c:numCache>
                <c:formatCode>General</c:formatCode>
                <c:ptCount val="7"/>
                <c:pt idx="0">
                  <c:v>65</c:v>
                </c:pt>
                <c:pt idx="1">
                  <c:v>74.5</c:v>
                </c:pt>
                <c:pt idx="2">
                  <c:v>64.400000000000006</c:v>
                </c:pt>
                <c:pt idx="3">
                  <c:v>69.599999999999994</c:v>
                </c:pt>
                <c:pt idx="4">
                  <c:v>59.6</c:v>
                </c:pt>
                <c:pt idx="5">
                  <c:v>64.3</c:v>
                </c:pt>
                <c:pt idx="6">
                  <c:v>62.3</c:v>
                </c:pt>
              </c:numCache>
            </c:numRef>
          </c:val>
          <c:extLst>
            <c:ext xmlns:c16="http://schemas.microsoft.com/office/drawing/2014/chart" uri="{C3380CC4-5D6E-409C-BE32-E72D297353CC}">
              <c16:uniqueId val="{00000002-96BC-4D58-AB3C-E25B10B1AFBD}"/>
            </c:ext>
          </c:extLst>
        </c:ser>
        <c:dLbls>
          <c:dLblPos val="ctr"/>
          <c:showLegendKey val="0"/>
          <c:showVal val="1"/>
          <c:showCatName val="0"/>
          <c:showSerName val="0"/>
          <c:showPercent val="0"/>
          <c:showBubbleSize val="0"/>
        </c:dLbls>
        <c:gapWidth val="150"/>
        <c:overlap val="100"/>
        <c:axId val="785377104"/>
        <c:axId val="785393744"/>
        <c:extLst>
          <c:ext xmlns:c15="http://schemas.microsoft.com/office/drawing/2012/chart" uri="{02D57815-91ED-43cb-92C2-25804820EDAC}">
            <c15:filteredBarSeries>
              <c15:ser>
                <c:idx val="3"/>
                <c:order val="3"/>
                <c:tx>
                  <c:strRef>
                    <c:extLst>
                      <c:ext uri="{02D57815-91ED-43cb-92C2-25804820EDAC}">
                        <c15:formulaRef>
                          <c15:sqref>'法律等の認知データ（帯グラフ）'!$G$83</c15:sqref>
                        </c15:formulaRef>
                      </c:ext>
                    </c:extLst>
                    <c:strCache>
                      <c:ptCount val="1"/>
                      <c:pt idx="0">
                        <c:v>無回答・不明</c:v>
                      </c:pt>
                    </c:strCache>
                  </c:strRef>
                </c:tx>
                <c:spPr>
                  <a:noFill/>
                  <a:ln>
                    <a:solidFill>
                      <a:schemeClr val="tx1"/>
                    </a:solidFill>
                  </a:ln>
                  <a:effectLst/>
                </c:spPr>
                <c:invertIfNegative val="0"/>
                <c:dLbls>
                  <c:dLbl>
                    <c:idx val="0"/>
                    <c:layout>
                      <c:manualLayout>
                        <c:x val="3.8359863414722452E-2"/>
                        <c:y val="1.9240971168775621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3-96BC-4D58-AB3C-E25B10B1AFBD}"/>
                      </c:ext>
                    </c:extLst>
                  </c:dLbl>
                  <c:dLbl>
                    <c:idx val="1"/>
                    <c:layout>
                      <c:manualLayout>
                        <c:x val="2.8769897561041913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4-96BC-4D58-AB3C-E25B10B1AFBD}"/>
                      </c:ext>
                    </c:extLst>
                  </c:dLbl>
                  <c:dLbl>
                    <c:idx val="2"/>
                    <c:layout>
                      <c:manualLayout>
                        <c:x val="3.4249878048859317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5-96BC-4D58-AB3C-E25B10B1AFBD}"/>
                      </c:ext>
                    </c:extLst>
                  </c:dLbl>
                  <c:dLbl>
                    <c:idx val="3"/>
                    <c:layout>
                      <c:manualLayout>
                        <c:x val="3.424987804885922E-2"/>
                        <c:y val="7.6963884675102484E-17"/>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6-96BC-4D58-AB3C-E25B10B1AFBD}"/>
                      </c:ext>
                    </c:extLst>
                  </c:dLbl>
                  <c:dLbl>
                    <c:idx val="4"/>
                    <c:layout>
                      <c:manualLayout>
                        <c:x val="3.2879882926904941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7-96BC-4D58-AB3C-E25B10B1AFBD}"/>
                      </c:ext>
                    </c:extLst>
                  </c:dLbl>
                  <c:dLbl>
                    <c:idx val="5"/>
                    <c:layout>
                      <c:manualLayout>
                        <c:x val="3.2879882926905045E-2"/>
                        <c:y val="0"/>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8-96BC-4D58-AB3C-E25B10B1AFBD}"/>
                      </c:ext>
                    </c:extLst>
                  </c:dLbl>
                  <c:dLbl>
                    <c:idx val="6"/>
                    <c:layout>
                      <c:manualLayout>
                        <c:x val="3.8359863414722549E-2"/>
                        <c:y val="1.5392776935020497E-16"/>
                      </c:manualLayout>
                    </c:layout>
                    <c:dLblPos val="ctr"/>
                    <c:showLegendKey val="0"/>
                    <c:showVal val="1"/>
                    <c:showCatName val="0"/>
                    <c:showSerName val="0"/>
                    <c:showPercent val="0"/>
                    <c:showBubbleSize val="0"/>
                    <c:extLst>
                      <c:ext uri="{CE6537A1-D6FC-4f65-9D91-7224C49458BB}"/>
                      <c:ext xmlns:c16="http://schemas.microsoft.com/office/drawing/2014/chart" uri="{C3380CC4-5D6E-409C-BE32-E72D297353CC}">
                        <c16:uniqueId val="{00000009-96BC-4D58-AB3C-E25B10B1AFBD}"/>
                      </c:ext>
                    </c:extLst>
                  </c:dLbl>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'法律等の認知データ（帯グラフ）'!$C$84:$C$90</c15:sqref>
                        </c15:formulaRef>
                      </c:ext>
                    </c:extLst>
                    <c:strCache>
                      <c:ptCount val="7"/>
                      <c:pt idx="0">
                        <c:v>全      体</c:v>
                      </c:pt>
                      <c:pt idx="1">
                        <c:v>18～29歳</c:v>
                      </c:pt>
                      <c:pt idx="2">
                        <c:v>30歳代</c:v>
                      </c:pt>
                      <c:pt idx="3">
                        <c:v>40歳代</c:v>
                      </c:pt>
                      <c:pt idx="4">
                        <c:v>50歳代</c:v>
                      </c:pt>
                      <c:pt idx="5">
                        <c:v>60歳代</c:v>
                      </c:pt>
                      <c:pt idx="6">
                        <c:v>70歳以上</c:v>
                      </c:pt>
                    </c:strCache>
                  </c:strRef>
                </c:cat>
                <c:val>
                  <c:numRef>
                    <c:extLst>
                      <c:ext uri="{02D57815-91ED-43cb-92C2-25804820EDAC}">
                        <c15:formulaRef>
                          <c15:sqref>'法律等の認知データ（帯グラフ）'!$G$84:$G$90</c15:sqref>
                        </c15:formulaRef>
                      </c:ext>
                    </c:extLst>
                    <c:numCache>
                      <c:formatCode>General</c:formatCode>
                      <c:ptCount val="7"/>
                      <c:pt idx="0">
                        <c:v>1.1000000000000001</c:v>
                      </c:pt>
                      <c:pt idx="1">
                        <c:v>0</c:v>
                      </c:pt>
                      <c:pt idx="2">
                        <c:v>0.5</c:v>
                      </c:pt>
                      <c:pt idx="3">
                        <c:v>0.8</c:v>
                      </c:pt>
                      <c:pt idx="4">
                        <c:v>1.1000000000000001</c:v>
                      </c:pt>
                      <c:pt idx="5">
                        <c:v>0.4</c:v>
                      </c:pt>
                      <c:pt idx="6">
                        <c:v>2.7</c:v>
                      </c:pt>
                    </c:numCache>
                  </c:numRef>
                </c:val>
                <c:extLst>
                  <c:ext xmlns:c16="http://schemas.microsoft.com/office/drawing/2014/chart" uri="{C3380CC4-5D6E-409C-BE32-E72D297353CC}">
                    <c16:uniqueId val="{0000000A-96BC-4D58-AB3C-E25B10B1AFBD}"/>
                  </c:ext>
                </c:extLst>
              </c15:ser>
            </c15:filteredBarSeries>
          </c:ext>
        </c:extLst>
      </c:barChart>
      <c:catAx>
        <c:axId val="7853771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85393744"/>
        <c:crosses val="autoZero"/>
        <c:auto val="1"/>
        <c:lblAlgn val="ctr"/>
        <c:lblOffset val="100"/>
        <c:noMultiLvlLbl val="0"/>
      </c:catAx>
      <c:valAx>
        <c:axId val="785393744"/>
        <c:scaling>
          <c:orientation val="minMax"/>
          <c:max val="110"/>
          <c:min val="0"/>
        </c:scaling>
        <c:delete val="1"/>
        <c:axPos val="t"/>
        <c:majorGridlines>
          <c:spPr>
            <a:ln w="9525" cap="flat" cmpd="sng" algn="ctr">
              <a:noFill/>
              <a:round/>
            </a:ln>
            <a:effectLst/>
          </c:spPr>
        </c:majorGridlines>
        <c:numFmt formatCode="0&quot;％&quot;" sourceLinked="0"/>
        <c:majorTickMark val="none"/>
        <c:minorTickMark val="none"/>
        <c:tickLblPos val="nextTo"/>
        <c:crossAx val="785377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986947999492347"/>
          <c:y val="1.054444924887827E-2"/>
          <c:w val="0.7191721666917712"/>
          <c:h val="0.98483950276926413"/>
        </c:manualLayout>
      </c:layout>
      <c:barChart>
        <c:barDir val="bar"/>
        <c:grouping val="clustered"/>
        <c:varyColors val="0"/>
        <c:ser>
          <c:idx val="0"/>
          <c:order val="0"/>
          <c:tx>
            <c:strRef>
              <c:f>[2]Sheet1!$B$1</c:f>
              <c:strCache>
                <c:ptCount val="1"/>
                <c:pt idx="0">
                  <c:v>全体</c:v>
                </c:pt>
              </c:strCache>
            </c:strRef>
          </c:tx>
          <c:spPr>
            <a:solidFill>
              <a:schemeClr val="tx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[2]Sheet1!$A$2:$A$10</c:f>
              <c:strCache>
                <c:ptCount val="9"/>
                <c:pt idx="0">
                  <c:v>街頭での啓発、
デジタルサイネージや
啓発ポスターの掲示</c:v>
                </c:pt>
                <c:pt idx="1">
                  <c:v>新聞・テレビ
・ラジオによる広報</c:v>
                </c:pt>
                <c:pt idx="2">
                  <c:v>広報誌、啓発冊子、
教育教材</c:v>
                </c:pt>
                <c:pt idx="3">
                  <c:v>講演会・研修会</c:v>
                </c:pt>
                <c:pt idx="4">
                  <c:v>ホームページによる
情報発信</c:v>
                </c:pt>
                <c:pt idx="5">
                  <c:v>スポーツ組織と
連携・協力した
啓発イベント</c:v>
                </c:pt>
                <c:pt idx="6">
                  <c:v>作文、詩、読書感想文、
ポスター等の募集・表彰</c:v>
                </c:pt>
                <c:pt idx="7">
                  <c:v>人権相談窓口の
開設</c:v>
                </c:pt>
                <c:pt idx="8">
                  <c:v>本人通知制度</c:v>
                </c:pt>
              </c:strCache>
            </c:strRef>
          </c:cat>
          <c:val>
            <c:numRef>
              <c:f>[2]Sheet1!$B$2:$B$10</c:f>
              <c:numCache>
                <c:formatCode>0.0%</c:formatCode>
                <c:ptCount val="9"/>
                <c:pt idx="0">
                  <c:v>0.45700000000000002</c:v>
                </c:pt>
                <c:pt idx="1">
                  <c:v>0.58899999999999997</c:v>
                </c:pt>
                <c:pt idx="2">
                  <c:v>0.45600000000000002</c:v>
                </c:pt>
                <c:pt idx="3">
                  <c:v>0.27900000000000003</c:v>
                </c:pt>
                <c:pt idx="4">
                  <c:v>0.23300000000000001</c:v>
                </c:pt>
                <c:pt idx="5">
                  <c:v>0.189</c:v>
                </c:pt>
                <c:pt idx="6">
                  <c:v>0.41299999999999998</c:v>
                </c:pt>
                <c:pt idx="7">
                  <c:v>0.45100000000000001</c:v>
                </c:pt>
                <c:pt idx="8">
                  <c:v>0.129</c:v>
                </c:pt>
              </c:numCache>
            </c:numRef>
          </c:val>
          <c:extLst>
            <c:ext xmlns:c16="http://schemas.microsoft.com/office/drawing/2014/chart" uri="{C3380CC4-5D6E-409C-BE32-E72D297353CC}">
              <c16:uniqueId val="{00000000-3E0C-4CAE-A500-2BF9EAB4F729}"/>
            </c:ext>
          </c:extLst>
        </c:ser>
        <c:ser>
          <c:idx val="1"/>
          <c:order val="1"/>
          <c:tx>
            <c:strRef>
              <c:f>[2]Sheet1!$C$1</c:f>
              <c:strCache>
                <c:ptCount val="1"/>
                <c:pt idx="0">
                  <c:v>18～29歳</c:v>
                </c:pt>
              </c:strCache>
            </c:strRef>
          </c:tx>
          <c:spPr>
            <a:pattFill prst="pct10">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[2]Sheet1!$A$2:$A$10</c:f>
              <c:strCache>
                <c:ptCount val="9"/>
                <c:pt idx="0">
                  <c:v>街頭での啓発、
デジタルサイネージや
啓発ポスターの掲示</c:v>
                </c:pt>
                <c:pt idx="1">
                  <c:v>新聞・テレビ
・ラジオによる広報</c:v>
                </c:pt>
                <c:pt idx="2">
                  <c:v>広報誌、啓発冊子、
教育教材</c:v>
                </c:pt>
                <c:pt idx="3">
                  <c:v>講演会・研修会</c:v>
                </c:pt>
                <c:pt idx="4">
                  <c:v>ホームページによる
情報発信</c:v>
                </c:pt>
                <c:pt idx="5">
                  <c:v>スポーツ組織と
連携・協力した
啓発イベント</c:v>
                </c:pt>
                <c:pt idx="6">
                  <c:v>作文、詩、読書感想文、
ポスター等の募集・表彰</c:v>
                </c:pt>
                <c:pt idx="7">
                  <c:v>人権相談窓口の
開設</c:v>
                </c:pt>
                <c:pt idx="8">
                  <c:v>本人通知制度</c:v>
                </c:pt>
              </c:strCache>
            </c:strRef>
          </c:cat>
          <c:val>
            <c:numRef>
              <c:f>[2]Sheet1!$C$2:$C$10</c:f>
              <c:numCache>
                <c:formatCode>0.0%</c:formatCode>
                <c:ptCount val="9"/>
                <c:pt idx="0">
                  <c:v>0.56899999999999995</c:v>
                </c:pt>
                <c:pt idx="1">
                  <c:v>0.627</c:v>
                </c:pt>
                <c:pt idx="2">
                  <c:v>0.44400000000000001</c:v>
                </c:pt>
                <c:pt idx="3">
                  <c:v>0.41199999999999998</c:v>
                </c:pt>
                <c:pt idx="4">
                  <c:v>0.39200000000000002</c:v>
                </c:pt>
                <c:pt idx="5">
                  <c:v>0.22900000000000001</c:v>
                </c:pt>
                <c:pt idx="6">
                  <c:v>0.60099999999999998</c:v>
                </c:pt>
                <c:pt idx="7">
                  <c:v>0.56899999999999995</c:v>
                </c:pt>
                <c:pt idx="8">
                  <c:v>0.15</c:v>
                </c:pt>
              </c:numCache>
            </c:numRef>
          </c:val>
          <c:extLst>
            <c:ext xmlns:c16="http://schemas.microsoft.com/office/drawing/2014/chart" uri="{C3380CC4-5D6E-409C-BE32-E72D297353CC}">
              <c16:uniqueId val="{00000001-3E0C-4CAE-A500-2BF9EAB4F729}"/>
            </c:ext>
          </c:extLst>
        </c:ser>
        <c:ser>
          <c:idx val="2"/>
          <c:order val="2"/>
          <c:tx>
            <c:strRef>
              <c:f>[2]Sheet1!$D$1</c:f>
              <c:strCache>
                <c:ptCount val="1"/>
                <c:pt idx="0">
                  <c:v>30歳代</c:v>
                </c:pt>
              </c:strCache>
            </c:strRef>
          </c:tx>
          <c:spPr>
            <a:solidFill>
              <a:schemeClr val="bg1">
                <a:lumMod val="7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[2]Sheet1!$A$2:$A$10</c:f>
              <c:strCache>
                <c:ptCount val="9"/>
                <c:pt idx="0">
                  <c:v>街頭での啓発、
デジタルサイネージや
啓発ポスターの掲示</c:v>
                </c:pt>
                <c:pt idx="1">
                  <c:v>新聞・テレビ
・ラジオによる広報</c:v>
                </c:pt>
                <c:pt idx="2">
                  <c:v>広報誌、啓発冊子、
教育教材</c:v>
                </c:pt>
                <c:pt idx="3">
                  <c:v>講演会・研修会</c:v>
                </c:pt>
                <c:pt idx="4">
                  <c:v>ホームページによる
情報発信</c:v>
                </c:pt>
                <c:pt idx="5">
                  <c:v>スポーツ組織と
連携・協力した
啓発イベント</c:v>
                </c:pt>
                <c:pt idx="6">
                  <c:v>作文、詩、読書感想文、
ポスター等の募集・表彰</c:v>
                </c:pt>
                <c:pt idx="7">
                  <c:v>人権相談窓口の
開設</c:v>
                </c:pt>
                <c:pt idx="8">
                  <c:v>本人通知制度</c:v>
                </c:pt>
              </c:strCache>
            </c:strRef>
          </c:cat>
          <c:val>
            <c:numRef>
              <c:f>[2]Sheet1!$D$2:$D$10</c:f>
              <c:numCache>
                <c:formatCode>0.0%</c:formatCode>
                <c:ptCount val="9"/>
                <c:pt idx="0">
                  <c:v>0.57099999999999995</c:v>
                </c:pt>
                <c:pt idx="1">
                  <c:v>0.59199999999999997</c:v>
                </c:pt>
                <c:pt idx="2">
                  <c:v>0.45500000000000002</c:v>
                </c:pt>
                <c:pt idx="3">
                  <c:v>0.314</c:v>
                </c:pt>
                <c:pt idx="4">
                  <c:v>0.35099999999999998</c:v>
                </c:pt>
                <c:pt idx="5">
                  <c:v>0.23</c:v>
                </c:pt>
                <c:pt idx="6">
                  <c:v>0.49199999999999999</c:v>
                </c:pt>
                <c:pt idx="7">
                  <c:v>0.46600000000000003</c:v>
                </c:pt>
                <c:pt idx="8">
                  <c:v>0.14699999999999999</c:v>
                </c:pt>
              </c:numCache>
            </c:numRef>
          </c:val>
          <c:extLst>
            <c:ext xmlns:c16="http://schemas.microsoft.com/office/drawing/2014/chart" uri="{C3380CC4-5D6E-409C-BE32-E72D297353CC}">
              <c16:uniqueId val="{00000002-3E0C-4CAE-A500-2BF9EAB4F729}"/>
            </c:ext>
          </c:extLst>
        </c:ser>
        <c:ser>
          <c:idx val="3"/>
          <c:order val="3"/>
          <c:tx>
            <c:strRef>
              <c:f>[2]Sheet1!$E$1</c:f>
              <c:strCache>
                <c:ptCount val="1"/>
                <c:pt idx="0">
                  <c:v>40歳代</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[2]Sheet1!$A$2:$A$10</c:f>
              <c:strCache>
                <c:ptCount val="9"/>
                <c:pt idx="0">
                  <c:v>街頭での啓発、
デジタルサイネージや
啓発ポスターの掲示</c:v>
                </c:pt>
                <c:pt idx="1">
                  <c:v>新聞・テレビ
・ラジオによる広報</c:v>
                </c:pt>
                <c:pt idx="2">
                  <c:v>広報誌、啓発冊子、
教育教材</c:v>
                </c:pt>
                <c:pt idx="3">
                  <c:v>講演会・研修会</c:v>
                </c:pt>
                <c:pt idx="4">
                  <c:v>ホームページによる
情報発信</c:v>
                </c:pt>
                <c:pt idx="5">
                  <c:v>スポーツ組織と
連携・協力した
啓発イベント</c:v>
                </c:pt>
                <c:pt idx="6">
                  <c:v>作文、詩、読書感想文、
ポスター等の募集・表彰</c:v>
                </c:pt>
                <c:pt idx="7">
                  <c:v>人権相談窓口の
開設</c:v>
                </c:pt>
                <c:pt idx="8">
                  <c:v>本人通知制度</c:v>
                </c:pt>
              </c:strCache>
            </c:strRef>
          </c:cat>
          <c:val>
            <c:numRef>
              <c:f>[2]Sheet1!$E$2:$E$10</c:f>
              <c:numCache>
                <c:formatCode>0.0%</c:formatCode>
                <c:ptCount val="9"/>
                <c:pt idx="0">
                  <c:v>0.53200000000000003</c:v>
                </c:pt>
                <c:pt idx="1">
                  <c:v>0.62</c:v>
                </c:pt>
                <c:pt idx="2">
                  <c:v>0.49</c:v>
                </c:pt>
                <c:pt idx="3">
                  <c:v>0.316</c:v>
                </c:pt>
                <c:pt idx="4">
                  <c:v>0.23599999999999999</c:v>
                </c:pt>
                <c:pt idx="5">
                  <c:v>0.22800000000000001</c:v>
                </c:pt>
                <c:pt idx="6">
                  <c:v>0.47899999999999998</c:v>
                </c:pt>
                <c:pt idx="7">
                  <c:v>0.47499999999999998</c:v>
                </c:pt>
                <c:pt idx="8">
                  <c:v>0.14399999999999999</c:v>
                </c:pt>
              </c:numCache>
            </c:numRef>
          </c:val>
          <c:extLst>
            <c:ext xmlns:c16="http://schemas.microsoft.com/office/drawing/2014/chart" uri="{C3380CC4-5D6E-409C-BE32-E72D297353CC}">
              <c16:uniqueId val="{00000003-3E0C-4CAE-A500-2BF9EAB4F729}"/>
            </c:ext>
          </c:extLst>
        </c:ser>
        <c:ser>
          <c:idx val="4"/>
          <c:order val="4"/>
          <c:tx>
            <c:strRef>
              <c:f>[2]Sheet1!$F$1</c:f>
              <c:strCache>
                <c:ptCount val="1"/>
                <c:pt idx="0">
                  <c:v>50歳代</c:v>
                </c:pt>
              </c:strCache>
            </c:strRef>
          </c:tx>
          <c:spPr>
            <a:pattFill prst="pct30">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[2]Sheet1!$A$2:$A$10</c:f>
              <c:strCache>
                <c:ptCount val="9"/>
                <c:pt idx="0">
                  <c:v>街頭での啓発、
デジタルサイネージや
啓発ポスターの掲示</c:v>
                </c:pt>
                <c:pt idx="1">
                  <c:v>新聞・テレビ
・ラジオによる広報</c:v>
                </c:pt>
                <c:pt idx="2">
                  <c:v>広報誌、啓発冊子、
教育教材</c:v>
                </c:pt>
                <c:pt idx="3">
                  <c:v>講演会・研修会</c:v>
                </c:pt>
                <c:pt idx="4">
                  <c:v>ホームページによる
情報発信</c:v>
                </c:pt>
                <c:pt idx="5">
                  <c:v>スポーツ組織と
連携・協力した
啓発イベント</c:v>
                </c:pt>
                <c:pt idx="6">
                  <c:v>作文、詩、読書感想文、
ポスター等の募集・表彰</c:v>
                </c:pt>
                <c:pt idx="7">
                  <c:v>人権相談窓口の
開設</c:v>
                </c:pt>
                <c:pt idx="8">
                  <c:v>本人通知制度</c:v>
                </c:pt>
              </c:strCache>
            </c:strRef>
          </c:cat>
          <c:val>
            <c:numRef>
              <c:f>[2]Sheet1!$F$2:$F$10</c:f>
              <c:numCache>
                <c:formatCode>0.0%</c:formatCode>
                <c:ptCount val="9"/>
                <c:pt idx="0">
                  <c:v>0.46300000000000002</c:v>
                </c:pt>
                <c:pt idx="1">
                  <c:v>0.60399999999999998</c:v>
                </c:pt>
                <c:pt idx="2">
                  <c:v>0.502</c:v>
                </c:pt>
                <c:pt idx="3">
                  <c:v>0.26300000000000001</c:v>
                </c:pt>
                <c:pt idx="4">
                  <c:v>0.22800000000000001</c:v>
                </c:pt>
                <c:pt idx="5">
                  <c:v>0.20399999999999999</c:v>
                </c:pt>
                <c:pt idx="6">
                  <c:v>0.39600000000000002</c:v>
                </c:pt>
                <c:pt idx="7">
                  <c:v>0.46300000000000002</c:v>
                </c:pt>
                <c:pt idx="8">
                  <c:v>0.16800000000000001</c:v>
                </c:pt>
              </c:numCache>
            </c:numRef>
          </c:val>
          <c:extLst>
            <c:ext xmlns:c16="http://schemas.microsoft.com/office/drawing/2014/chart" uri="{C3380CC4-5D6E-409C-BE32-E72D297353CC}">
              <c16:uniqueId val="{00000004-3E0C-4CAE-A500-2BF9EAB4F729}"/>
            </c:ext>
          </c:extLst>
        </c:ser>
        <c:ser>
          <c:idx val="5"/>
          <c:order val="5"/>
          <c:tx>
            <c:strRef>
              <c:f>[2]Sheet1!$G$1</c:f>
              <c:strCache>
                <c:ptCount val="1"/>
                <c:pt idx="0">
                  <c:v>60歳代</c:v>
                </c:pt>
              </c:strCache>
            </c:strRef>
          </c:tx>
          <c:spPr>
            <a:pattFill prst="wdDnDiag">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[2]Sheet1!$A$2:$A$10</c:f>
              <c:strCache>
                <c:ptCount val="9"/>
                <c:pt idx="0">
                  <c:v>街頭での啓発、
デジタルサイネージや
啓発ポスターの掲示</c:v>
                </c:pt>
                <c:pt idx="1">
                  <c:v>新聞・テレビ
・ラジオによる広報</c:v>
                </c:pt>
                <c:pt idx="2">
                  <c:v>広報誌、啓発冊子、
教育教材</c:v>
                </c:pt>
                <c:pt idx="3">
                  <c:v>講演会・研修会</c:v>
                </c:pt>
                <c:pt idx="4">
                  <c:v>ホームページによる
情報発信</c:v>
                </c:pt>
                <c:pt idx="5">
                  <c:v>スポーツ組織と
連携・協力した
啓発イベント</c:v>
                </c:pt>
                <c:pt idx="6">
                  <c:v>作文、詩、読書感想文、
ポスター等の募集・表彰</c:v>
                </c:pt>
                <c:pt idx="7">
                  <c:v>人権相談窓口の
開設</c:v>
                </c:pt>
                <c:pt idx="8">
                  <c:v>本人通知制度</c:v>
                </c:pt>
              </c:strCache>
            </c:strRef>
          </c:cat>
          <c:val>
            <c:numRef>
              <c:f>[2]Sheet1!$G$2:$G$10</c:f>
              <c:numCache>
                <c:formatCode>0.0%</c:formatCode>
                <c:ptCount val="9"/>
                <c:pt idx="0">
                  <c:v>0.41599999999999998</c:v>
                </c:pt>
                <c:pt idx="1">
                  <c:v>0.54300000000000004</c:v>
                </c:pt>
                <c:pt idx="2">
                  <c:v>0.435</c:v>
                </c:pt>
                <c:pt idx="3">
                  <c:v>0.26800000000000002</c:v>
                </c:pt>
                <c:pt idx="4">
                  <c:v>0.182</c:v>
                </c:pt>
                <c:pt idx="5">
                  <c:v>0.152</c:v>
                </c:pt>
                <c:pt idx="6">
                  <c:v>0.35699999999999998</c:v>
                </c:pt>
                <c:pt idx="7">
                  <c:v>0.38300000000000001</c:v>
                </c:pt>
                <c:pt idx="8">
                  <c:v>9.2999999999999999E-2</c:v>
                </c:pt>
              </c:numCache>
            </c:numRef>
          </c:val>
          <c:extLst>
            <c:ext xmlns:c16="http://schemas.microsoft.com/office/drawing/2014/chart" uri="{C3380CC4-5D6E-409C-BE32-E72D297353CC}">
              <c16:uniqueId val="{00000005-3E0C-4CAE-A500-2BF9EAB4F729}"/>
            </c:ext>
          </c:extLst>
        </c:ser>
        <c:ser>
          <c:idx val="6"/>
          <c:order val="6"/>
          <c:tx>
            <c:strRef>
              <c:f>[2]Sheet1!$H$1</c:f>
              <c:strCache>
                <c:ptCount val="1"/>
                <c:pt idx="0">
                  <c:v>70歳以上</c:v>
                </c:pt>
              </c:strCache>
            </c:strRef>
          </c:tx>
          <c:spPr>
            <a:pattFill prst="ltVert">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[2]Sheet1!$A$2:$A$10</c:f>
              <c:strCache>
                <c:ptCount val="9"/>
                <c:pt idx="0">
                  <c:v>街頭での啓発、
デジタルサイネージや
啓発ポスターの掲示</c:v>
                </c:pt>
                <c:pt idx="1">
                  <c:v>新聞・テレビ
・ラジオによる広報</c:v>
                </c:pt>
                <c:pt idx="2">
                  <c:v>広報誌、啓発冊子、
教育教材</c:v>
                </c:pt>
                <c:pt idx="3">
                  <c:v>講演会・研修会</c:v>
                </c:pt>
                <c:pt idx="4">
                  <c:v>ホームページによる
情報発信</c:v>
                </c:pt>
                <c:pt idx="5">
                  <c:v>スポーツ組織と
連携・協力した
啓発イベント</c:v>
                </c:pt>
                <c:pt idx="6">
                  <c:v>作文、詩、読書感想文、
ポスター等の募集・表彰</c:v>
                </c:pt>
                <c:pt idx="7">
                  <c:v>人権相談窓口の
開設</c:v>
                </c:pt>
                <c:pt idx="8">
                  <c:v>本人通知制度</c:v>
                </c:pt>
              </c:strCache>
            </c:strRef>
          </c:cat>
          <c:val>
            <c:numRef>
              <c:f>[2]Sheet1!$H$2:$H$10</c:f>
              <c:numCache>
                <c:formatCode>0.0%</c:formatCode>
                <c:ptCount val="9"/>
                <c:pt idx="0">
                  <c:v>0.33400000000000002</c:v>
                </c:pt>
                <c:pt idx="1">
                  <c:v>0.57399999999999995</c:v>
                </c:pt>
                <c:pt idx="2">
                  <c:v>0.42299999999999999</c:v>
                </c:pt>
                <c:pt idx="3">
                  <c:v>0.19700000000000001</c:v>
                </c:pt>
                <c:pt idx="4">
                  <c:v>0.14599999999999999</c:v>
                </c:pt>
                <c:pt idx="5">
                  <c:v>0.13500000000000001</c:v>
                </c:pt>
                <c:pt idx="6">
                  <c:v>0.29599999999999999</c:v>
                </c:pt>
                <c:pt idx="7">
                  <c:v>0.41499999999999998</c:v>
                </c:pt>
                <c:pt idx="8">
                  <c:v>0.1</c:v>
                </c:pt>
              </c:numCache>
            </c:numRef>
          </c:val>
          <c:extLst>
            <c:ext xmlns:c16="http://schemas.microsoft.com/office/drawing/2014/chart" uri="{C3380CC4-5D6E-409C-BE32-E72D297353CC}">
              <c16:uniqueId val="{00000006-3E0C-4CAE-A500-2BF9EAB4F729}"/>
            </c:ext>
          </c:extLst>
        </c:ser>
        <c:dLbls>
          <c:dLblPos val="outEnd"/>
          <c:showLegendKey val="0"/>
          <c:showVal val="1"/>
          <c:showCatName val="0"/>
          <c:showSerName val="0"/>
          <c:showPercent val="0"/>
          <c:showBubbleSize val="0"/>
        </c:dLbls>
        <c:gapWidth val="154"/>
        <c:axId val="1045323920"/>
        <c:axId val="1045336400"/>
      </c:barChart>
      <c:catAx>
        <c:axId val="1045323920"/>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045336400"/>
        <c:crosses val="autoZero"/>
        <c:auto val="1"/>
        <c:lblAlgn val="ctr"/>
        <c:lblOffset val="100"/>
        <c:noMultiLvlLbl val="0"/>
      </c:catAx>
      <c:valAx>
        <c:axId val="1045336400"/>
        <c:scaling>
          <c:orientation val="minMax"/>
        </c:scaling>
        <c:delete val="1"/>
        <c:axPos val="t"/>
        <c:majorGridlines>
          <c:spPr>
            <a:ln w="9525" cap="flat" cmpd="sng" algn="ctr">
              <a:noFill/>
              <a:round/>
            </a:ln>
            <a:effectLst/>
          </c:spPr>
        </c:majorGridlines>
        <c:numFmt formatCode="0%" sourceLinked="0"/>
        <c:majorTickMark val="none"/>
        <c:minorTickMark val="none"/>
        <c:tickLblPos val="nextTo"/>
        <c:crossAx val="1045323920"/>
        <c:crosses val="autoZero"/>
        <c:crossBetween val="between"/>
      </c:valAx>
      <c:spPr>
        <a:noFill/>
        <a:ln>
          <a:noFill/>
        </a:ln>
        <a:effectLst/>
      </c:spPr>
    </c:plotArea>
    <c:legend>
      <c:legendPos val="r"/>
      <c:overlay val="1"/>
      <c:spPr>
        <a:noFill/>
        <a:ln>
          <a:solidFill>
            <a:sysClr val="windowText" lastClr="000000"/>
          </a:solid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w="9525" cap="flat" cmpd="sng" algn="ctr">
      <a:noFill/>
      <a:round/>
    </a:ln>
    <a:effectLst/>
  </c:spPr>
  <c:txPr>
    <a:bodyPr/>
    <a:lstStyle/>
    <a:p>
      <a:pPr>
        <a:defRPr sz="12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sz="1050"/>
              <a:t>障がい者の人権問題に関する学習経験</a:t>
            </a:r>
          </a:p>
        </c:rich>
      </c:tx>
      <c:layout>
        <c:manualLayout>
          <c:xMode val="edge"/>
          <c:yMode val="edge"/>
          <c:x val="0.29035537915706366"/>
          <c:y val="9.9502461575988414E-3"/>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20356425925925925"/>
          <c:y val="9.985019841269839E-2"/>
          <c:w val="0.7081305555555556"/>
          <c:h val="0.88356613756613755"/>
        </c:manualLayout>
      </c:layout>
      <c:barChart>
        <c:barDir val="bar"/>
        <c:grouping val="clustered"/>
        <c:varyColors val="0"/>
        <c:ser>
          <c:idx val="0"/>
          <c:order val="0"/>
          <c:tx>
            <c:strRef>
              <c:f>'人権学習の経験　データ'!$B$1</c:f>
              <c:strCache>
                <c:ptCount val="1"/>
                <c:pt idx="0">
                  <c:v>全体</c:v>
                </c:pt>
              </c:strCache>
            </c:strRef>
          </c:tx>
          <c:spPr>
            <a:solidFill>
              <a:schemeClr val="tx1"/>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データ'!$A$2:$A$5</c:f>
              <c:strCache>
                <c:ptCount val="4"/>
                <c:pt idx="0">
                  <c:v>小学校で受けた</c:v>
                </c:pt>
                <c:pt idx="1">
                  <c:v>中学校で受けた</c:v>
                </c:pt>
                <c:pt idx="2">
                  <c:v>高校で受けた</c:v>
                </c:pt>
                <c:pt idx="3">
                  <c:v>大学、短大、
専門学校で受けた</c:v>
                </c:pt>
              </c:strCache>
            </c:strRef>
          </c:cat>
          <c:val>
            <c:numRef>
              <c:f>'人権学習の経験　データ'!$B$2:$B$5</c:f>
              <c:numCache>
                <c:formatCode>0.0%</c:formatCode>
                <c:ptCount val="4"/>
                <c:pt idx="0">
                  <c:v>0.25</c:v>
                </c:pt>
                <c:pt idx="1">
                  <c:v>0.153</c:v>
                </c:pt>
                <c:pt idx="2">
                  <c:v>7.8E-2</c:v>
                </c:pt>
                <c:pt idx="3">
                  <c:v>5.1999999999999998E-2</c:v>
                </c:pt>
              </c:numCache>
            </c:numRef>
          </c:val>
          <c:extLst>
            <c:ext xmlns:c16="http://schemas.microsoft.com/office/drawing/2014/chart" uri="{C3380CC4-5D6E-409C-BE32-E72D297353CC}">
              <c16:uniqueId val="{00000000-6BFF-46D7-A170-9242CAD8C69B}"/>
            </c:ext>
          </c:extLst>
        </c:ser>
        <c:ser>
          <c:idx val="1"/>
          <c:order val="1"/>
          <c:tx>
            <c:strRef>
              <c:f>'人権学習の経験　データ'!$C$1</c:f>
              <c:strCache>
                <c:ptCount val="1"/>
                <c:pt idx="0">
                  <c:v>18～29歳</c:v>
                </c:pt>
              </c:strCache>
            </c:strRef>
          </c:tx>
          <c:spPr>
            <a:pattFill prst="pct5">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データ'!$A$2:$A$5</c:f>
              <c:strCache>
                <c:ptCount val="4"/>
                <c:pt idx="0">
                  <c:v>小学校で受けた</c:v>
                </c:pt>
                <c:pt idx="1">
                  <c:v>中学校で受けた</c:v>
                </c:pt>
                <c:pt idx="2">
                  <c:v>高校で受けた</c:v>
                </c:pt>
                <c:pt idx="3">
                  <c:v>大学、短大、
専門学校で受けた</c:v>
                </c:pt>
              </c:strCache>
            </c:strRef>
          </c:cat>
          <c:val>
            <c:numRef>
              <c:f>'人権学習の経験　データ'!$C$2:$C$5</c:f>
              <c:numCache>
                <c:formatCode>0.0%</c:formatCode>
                <c:ptCount val="4"/>
                <c:pt idx="0">
                  <c:v>0.497</c:v>
                </c:pt>
                <c:pt idx="1">
                  <c:v>0.41799999999999998</c:v>
                </c:pt>
                <c:pt idx="2">
                  <c:v>0.222</c:v>
                </c:pt>
                <c:pt idx="3">
                  <c:v>0.124</c:v>
                </c:pt>
              </c:numCache>
            </c:numRef>
          </c:val>
          <c:extLst>
            <c:ext xmlns:c16="http://schemas.microsoft.com/office/drawing/2014/chart" uri="{C3380CC4-5D6E-409C-BE32-E72D297353CC}">
              <c16:uniqueId val="{00000001-6BFF-46D7-A170-9242CAD8C69B}"/>
            </c:ext>
          </c:extLst>
        </c:ser>
        <c:ser>
          <c:idx val="2"/>
          <c:order val="2"/>
          <c:tx>
            <c:strRef>
              <c:f>'人権学習の経験　データ'!$D$1</c:f>
              <c:strCache>
                <c:ptCount val="1"/>
                <c:pt idx="0">
                  <c:v>30歳代</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データ'!$A$2:$A$5</c:f>
              <c:strCache>
                <c:ptCount val="4"/>
                <c:pt idx="0">
                  <c:v>小学校で受けた</c:v>
                </c:pt>
                <c:pt idx="1">
                  <c:v>中学校で受けた</c:v>
                </c:pt>
                <c:pt idx="2">
                  <c:v>高校で受けた</c:v>
                </c:pt>
                <c:pt idx="3">
                  <c:v>大学、短大、
専門学校で受けた</c:v>
                </c:pt>
              </c:strCache>
            </c:strRef>
          </c:cat>
          <c:val>
            <c:numRef>
              <c:f>'人権学習の経験　データ'!$D$2:$D$5</c:f>
              <c:numCache>
                <c:formatCode>0.0%</c:formatCode>
                <c:ptCount val="4"/>
                <c:pt idx="0">
                  <c:v>0.44</c:v>
                </c:pt>
                <c:pt idx="1">
                  <c:v>0.27700000000000002</c:v>
                </c:pt>
                <c:pt idx="2">
                  <c:v>0.152</c:v>
                </c:pt>
                <c:pt idx="3">
                  <c:v>8.8999999999999996E-2</c:v>
                </c:pt>
              </c:numCache>
            </c:numRef>
          </c:val>
          <c:extLst>
            <c:ext xmlns:c16="http://schemas.microsoft.com/office/drawing/2014/chart" uri="{C3380CC4-5D6E-409C-BE32-E72D297353CC}">
              <c16:uniqueId val="{00000002-6BFF-46D7-A170-9242CAD8C69B}"/>
            </c:ext>
          </c:extLst>
        </c:ser>
        <c:ser>
          <c:idx val="3"/>
          <c:order val="3"/>
          <c:tx>
            <c:strRef>
              <c:f>'人権学習の経験　データ'!$E$1</c:f>
              <c:strCache>
                <c:ptCount val="1"/>
                <c:pt idx="0">
                  <c:v>40歳代</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データ'!$A$2:$A$5</c:f>
              <c:strCache>
                <c:ptCount val="4"/>
                <c:pt idx="0">
                  <c:v>小学校で受けた</c:v>
                </c:pt>
                <c:pt idx="1">
                  <c:v>中学校で受けた</c:v>
                </c:pt>
                <c:pt idx="2">
                  <c:v>高校で受けた</c:v>
                </c:pt>
                <c:pt idx="3">
                  <c:v>大学、短大、
専門学校で受けた</c:v>
                </c:pt>
              </c:strCache>
            </c:strRef>
          </c:cat>
          <c:val>
            <c:numRef>
              <c:f>'人権学習の経験　データ'!$E$2:$E$5</c:f>
              <c:numCache>
                <c:formatCode>0.0%</c:formatCode>
                <c:ptCount val="4"/>
                <c:pt idx="0">
                  <c:v>0.41399999999999998</c:v>
                </c:pt>
                <c:pt idx="1">
                  <c:v>0.183</c:v>
                </c:pt>
                <c:pt idx="2">
                  <c:v>0.08</c:v>
                </c:pt>
                <c:pt idx="3">
                  <c:v>4.9000000000000002E-2</c:v>
                </c:pt>
              </c:numCache>
            </c:numRef>
          </c:val>
          <c:extLst>
            <c:ext xmlns:c16="http://schemas.microsoft.com/office/drawing/2014/chart" uri="{C3380CC4-5D6E-409C-BE32-E72D297353CC}">
              <c16:uniqueId val="{00000003-6BFF-46D7-A170-9242CAD8C69B}"/>
            </c:ext>
          </c:extLst>
        </c:ser>
        <c:ser>
          <c:idx val="4"/>
          <c:order val="4"/>
          <c:tx>
            <c:strRef>
              <c:f>'人権学習の経験　データ'!$F$1</c:f>
              <c:strCache>
                <c:ptCount val="1"/>
                <c:pt idx="0">
                  <c:v>50歳代</c:v>
                </c:pt>
              </c:strCache>
            </c:strRef>
          </c:tx>
          <c:spPr>
            <a:pattFill prst="pct30">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データ'!$A$2:$A$5</c:f>
              <c:strCache>
                <c:ptCount val="4"/>
                <c:pt idx="0">
                  <c:v>小学校で受けた</c:v>
                </c:pt>
                <c:pt idx="1">
                  <c:v>中学校で受けた</c:v>
                </c:pt>
                <c:pt idx="2">
                  <c:v>高校で受けた</c:v>
                </c:pt>
                <c:pt idx="3">
                  <c:v>大学、短大、
専門学校で受けた</c:v>
                </c:pt>
              </c:strCache>
            </c:strRef>
          </c:cat>
          <c:val>
            <c:numRef>
              <c:f>'人権学習の経験　データ'!$F$2:$F$5</c:f>
              <c:numCache>
                <c:formatCode>0.0%</c:formatCode>
                <c:ptCount val="4"/>
                <c:pt idx="0">
                  <c:v>0.249</c:v>
                </c:pt>
                <c:pt idx="1">
                  <c:v>0.112</c:v>
                </c:pt>
                <c:pt idx="2">
                  <c:v>0.06</c:v>
                </c:pt>
                <c:pt idx="3">
                  <c:v>0.06</c:v>
                </c:pt>
              </c:numCache>
            </c:numRef>
          </c:val>
          <c:extLst>
            <c:ext xmlns:c16="http://schemas.microsoft.com/office/drawing/2014/chart" uri="{C3380CC4-5D6E-409C-BE32-E72D297353CC}">
              <c16:uniqueId val="{00000004-6BFF-46D7-A170-9242CAD8C69B}"/>
            </c:ext>
          </c:extLst>
        </c:ser>
        <c:ser>
          <c:idx val="5"/>
          <c:order val="5"/>
          <c:tx>
            <c:strRef>
              <c:f>'人権学習の経験　データ'!$G$1</c:f>
              <c:strCache>
                <c:ptCount val="1"/>
                <c:pt idx="0">
                  <c:v>60歳代</c:v>
                </c:pt>
              </c:strCache>
            </c:strRef>
          </c:tx>
          <c:spPr>
            <a:pattFill prst="wdDnDiag">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データ'!$A$2:$A$5</c:f>
              <c:strCache>
                <c:ptCount val="4"/>
                <c:pt idx="0">
                  <c:v>小学校で受けた</c:v>
                </c:pt>
                <c:pt idx="1">
                  <c:v>中学校で受けた</c:v>
                </c:pt>
                <c:pt idx="2">
                  <c:v>高校で受けた</c:v>
                </c:pt>
                <c:pt idx="3">
                  <c:v>大学、短大、
専門学校で受けた</c:v>
                </c:pt>
              </c:strCache>
            </c:strRef>
          </c:cat>
          <c:val>
            <c:numRef>
              <c:f>'人権学習の経験　データ'!$G$2:$G$5</c:f>
              <c:numCache>
                <c:formatCode>0.0%</c:formatCode>
                <c:ptCount val="4"/>
                <c:pt idx="0">
                  <c:v>0.115</c:v>
                </c:pt>
                <c:pt idx="1">
                  <c:v>8.8999999999999996E-2</c:v>
                </c:pt>
                <c:pt idx="2">
                  <c:v>2.1999999999999999E-2</c:v>
                </c:pt>
                <c:pt idx="3">
                  <c:v>2.1999999999999999E-2</c:v>
                </c:pt>
              </c:numCache>
            </c:numRef>
          </c:val>
          <c:extLst>
            <c:ext xmlns:c16="http://schemas.microsoft.com/office/drawing/2014/chart" uri="{C3380CC4-5D6E-409C-BE32-E72D297353CC}">
              <c16:uniqueId val="{00000005-6BFF-46D7-A170-9242CAD8C69B}"/>
            </c:ext>
          </c:extLst>
        </c:ser>
        <c:ser>
          <c:idx val="6"/>
          <c:order val="6"/>
          <c:tx>
            <c:strRef>
              <c:f>'人権学習の経験　データ'!$H$1</c:f>
              <c:strCache>
                <c:ptCount val="1"/>
                <c:pt idx="0">
                  <c:v>70歳以上</c:v>
                </c:pt>
              </c:strCache>
            </c:strRef>
          </c:tx>
          <c:spPr>
            <a:pattFill prst="ltVert">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データ'!$A$2:$A$5</c:f>
              <c:strCache>
                <c:ptCount val="4"/>
                <c:pt idx="0">
                  <c:v>小学校で受けた</c:v>
                </c:pt>
                <c:pt idx="1">
                  <c:v>中学校で受けた</c:v>
                </c:pt>
                <c:pt idx="2">
                  <c:v>高校で受けた</c:v>
                </c:pt>
                <c:pt idx="3">
                  <c:v>大学、短大、
専門学校で受けた</c:v>
                </c:pt>
              </c:strCache>
            </c:strRef>
          </c:cat>
          <c:val>
            <c:numRef>
              <c:f>'人権学習の経験　データ'!$H$2:$H$5</c:f>
              <c:numCache>
                <c:formatCode>0.0%</c:formatCode>
                <c:ptCount val="4"/>
                <c:pt idx="0">
                  <c:v>4.2999999999999997E-2</c:v>
                </c:pt>
                <c:pt idx="1">
                  <c:v>3.7999999999999999E-2</c:v>
                </c:pt>
                <c:pt idx="2">
                  <c:v>3.7999999999999999E-2</c:v>
                </c:pt>
                <c:pt idx="3">
                  <c:v>2.1999999999999999E-2</c:v>
                </c:pt>
              </c:numCache>
            </c:numRef>
          </c:val>
          <c:extLst>
            <c:ext xmlns:c16="http://schemas.microsoft.com/office/drawing/2014/chart" uri="{C3380CC4-5D6E-409C-BE32-E72D297353CC}">
              <c16:uniqueId val="{00000006-6BFF-46D7-A170-9242CAD8C69B}"/>
            </c:ext>
          </c:extLst>
        </c:ser>
        <c:dLbls>
          <c:dLblPos val="outEnd"/>
          <c:showLegendKey val="0"/>
          <c:showVal val="1"/>
          <c:showCatName val="0"/>
          <c:showSerName val="0"/>
          <c:showPercent val="0"/>
          <c:showBubbleSize val="0"/>
        </c:dLbls>
        <c:gapWidth val="150"/>
        <c:axId val="679988128"/>
        <c:axId val="679993952"/>
      </c:barChart>
      <c:catAx>
        <c:axId val="67998812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679993952"/>
        <c:crosses val="autoZero"/>
        <c:auto val="1"/>
        <c:lblAlgn val="ctr"/>
        <c:lblOffset val="100"/>
        <c:noMultiLvlLbl val="0"/>
      </c:catAx>
      <c:valAx>
        <c:axId val="679993952"/>
        <c:scaling>
          <c:orientation val="minMax"/>
          <c:max val="0.65000000000000013"/>
          <c:min val="0"/>
        </c:scaling>
        <c:delete val="1"/>
        <c:axPos val="t"/>
        <c:majorGridlines>
          <c:spPr>
            <a:ln w="9525" cap="flat" cmpd="sng" algn="ctr">
              <a:noFill/>
              <a:round/>
            </a:ln>
            <a:effectLst/>
          </c:spPr>
        </c:majorGridlines>
        <c:numFmt formatCode="0%" sourceLinked="0"/>
        <c:majorTickMark val="none"/>
        <c:minorTickMark val="none"/>
        <c:tickLblPos val="nextTo"/>
        <c:crossAx val="679988128"/>
        <c:crosses val="autoZero"/>
        <c:crossBetween val="between"/>
      </c:valAx>
      <c:spPr>
        <a:noFill/>
        <a:ln>
          <a:noFill/>
        </a:ln>
        <a:effectLst/>
      </c:spPr>
    </c:plotArea>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sz="1050"/>
              <a:t>外国人の人権問題に関する学習経験</a:t>
            </a:r>
          </a:p>
        </c:rich>
      </c:tx>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9884864094269511"/>
          <c:y val="0.10802124183006535"/>
          <c:w val="0.71049654070585966"/>
          <c:h val="0.88027189542483675"/>
        </c:manualLayout>
      </c:layout>
      <c:barChart>
        <c:barDir val="bar"/>
        <c:grouping val="clustered"/>
        <c:varyColors val="0"/>
        <c:ser>
          <c:idx val="0"/>
          <c:order val="0"/>
          <c:tx>
            <c:strRef>
              <c:f>'人権学習の経験　データ'!$B$7</c:f>
              <c:strCache>
                <c:ptCount val="1"/>
                <c:pt idx="0">
                  <c:v>全体</c:v>
                </c:pt>
              </c:strCache>
            </c:strRef>
          </c:tx>
          <c:spPr>
            <a:solidFill>
              <a:schemeClr val="tx1"/>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データ'!$A$8:$A$11</c:f>
              <c:strCache>
                <c:ptCount val="4"/>
                <c:pt idx="0">
                  <c:v>小学校で受けた</c:v>
                </c:pt>
                <c:pt idx="1">
                  <c:v>中学校で受けた</c:v>
                </c:pt>
                <c:pt idx="2">
                  <c:v>高校で受けた</c:v>
                </c:pt>
                <c:pt idx="3">
                  <c:v>大学、短大、
専門学校で受けた</c:v>
                </c:pt>
              </c:strCache>
            </c:strRef>
          </c:cat>
          <c:val>
            <c:numRef>
              <c:f>'人権学習の経験　データ'!$B$8:$B$11</c:f>
              <c:numCache>
                <c:formatCode>0.0%</c:formatCode>
                <c:ptCount val="4"/>
                <c:pt idx="0">
                  <c:v>9.4E-2</c:v>
                </c:pt>
                <c:pt idx="1">
                  <c:v>0.113</c:v>
                </c:pt>
                <c:pt idx="2">
                  <c:v>6.7000000000000004E-2</c:v>
                </c:pt>
                <c:pt idx="3">
                  <c:v>3.7999999999999999E-2</c:v>
                </c:pt>
              </c:numCache>
            </c:numRef>
          </c:val>
          <c:extLst>
            <c:ext xmlns:c16="http://schemas.microsoft.com/office/drawing/2014/chart" uri="{C3380CC4-5D6E-409C-BE32-E72D297353CC}">
              <c16:uniqueId val="{00000000-DE84-4361-87F0-2B14302CADA4}"/>
            </c:ext>
          </c:extLst>
        </c:ser>
        <c:ser>
          <c:idx val="1"/>
          <c:order val="1"/>
          <c:tx>
            <c:strRef>
              <c:f>'人権学習の経験　データ'!$C$7</c:f>
              <c:strCache>
                <c:ptCount val="1"/>
                <c:pt idx="0">
                  <c:v>18～29歳</c:v>
                </c:pt>
              </c:strCache>
            </c:strRef>
          </c:tx>
          <c:spPr>
            <a:pattFill prst="pct5">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データ'!$A$8:$A$11</c:f>
              <c:strCache>
                <c:ptCount val="4"/>
                <c:pt idx="0">
                  <c:v>小学校で受けた</c:v>
                </c:pt>
                <c:pt idx="1">
                  <c:v>中学校で受けた</c:v>
                </c:pt>
                <c:pt idx="2">
                  <c:v>高校で受けた</c:v>
                </c:pt>
                <c:pt idx="3">
                  <c:v>大学、短大、
専門学校で受けた</c:v>
                </c:pt>
              </c:strCache>
            </c:strRef>
          </c:cat>
          <c:val>
            <c:numRef>
              <c:f>'人権学習の経験　データ'!$C$8:$C$11</c:f>
              <c:numCache>
                <c:formatCode>0.0%</c:formatCode>
                <c:ptCount val="4"/>
                <c:pt idx="0">
                  <c:v>0.19600000000000001</c:v>
                </c:pt>
                <c:pt idx="1">
                  <c:v>0.314</c:v>
                </c:pt>
                <c:pt idx="2">
                  <c:v>0.20300000000000001</c:v>
                </c:pt>
                <c:pt idx="3">
                  <c:v>0.11799999999999999</c:v>
                </c:pt>
              </c:numCache>
            </c:numRef>
          </c:val>
          <c:extLst>
            <c:ext xmlns:c16="http://schemas.microsoft.com/office/drawing/2014/chart" uri="{C3380CC4-5D6E-409C-BE32-E72D297353CC}">
              <c16:uniqueId val="{00000001-DE84-4361-87F0-2B14302CADA4}"/>
            </c:ext>
          </c:extLst>
        </c:ser>
        <c:ser>
          <c:idx val="2"/>
          <c:order val="2"/>
          <c:tx>
            <c:strRef>
              <c:f>'人権学習の経験　データ'!$D$7</c:f>
              <c:strCache>
                <c:ptCount val="1"/>
                <c:pt idx="0">
                  <c:v>30歳代</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データ'!$A$8:$A$11</c:f>
              <c:strCache>
                <c:ptCount val="4"/>
                <c:pt idx="0">
                  <c:v>小学校で受けた</c:v>
                </c:pt>
                <c:pt idx="1">
                  <c:v>中学校で受けた</c:v>
                </c:pt>
                <c:pt idx="2">
                  <c:v>高校で受けた</c:v>
                </c:pt>
                <c:pt idx="3">
                  <c:v>大学、短大、
専門学校で受けた</c:v>
                </c:pt>
              </c:strCache>
            </c:strRef>
          </c:cat>
          <c:val>
            <c:numRef>
              <c:f>'人権学習の経験　データ'!$D$8:$D$11</c:f>
              <c:numCache>
                <c:formatCode>0.0%</c:formatCode>
                <c:ptCount val="4"/>
                <c:pt idx="0">
                  <c:v>0.14699999999999999</c:v>
                </c:pt>
                <c:pt idx="1">
                  <c:v>0.14699999999999999</c:v>
                </c:pt>
                <c:pt idx="2">
                  <c:v>8.8999999999999996E-2</c:v>
                </c:pt>
                <c:pt idx="3">
                  <c:v>7.2999999999999995E-2</c:v>
                </c:pt>
              </c:numCache>
            </c:numRef>
          </c:val>
          <c:extLst>
            <c:ext xmlns:c16="http://schemas.microsoft.com/office/drawing/2014/chart" uri="{C3380CC4-5D6E-409C-BE32-E72D297353CC}">
              <c16:uniqueId val="{00000002-DE84-4361-87F0-2B14302CADA4}"/>
            </c:ext>
          </c:extLst>
        </c:ser>
        <c:ser>
          <c:idx val="3"/>
          <c:order val="3"/>
          <c:tx>
            <c:strRef>
              <c:f>'人権学習の経験　データ'!$E$7</c:f>
              <c:strCache>
                <c:ptCount val="1"/>
                <c:pt idx="0">
                  <c:v>40歳代</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データ'!$A$8:$A$11</c:f>
              <c:strCache>
                <c:ptCount val="4"/>
                <c:pt idx="0">
                  <c:v>小学校で受けた</c:v>
                </c:pt>
                <c:pt idx="1">
                  <c:v>中学校で受けた</c:v>
                </c:pt>
                <c:pt idx="2">
                  <c:v>高校で受けた</c:v>
                </c:pt>
                <c:pt idx="3">
                  <c:v>大学、短大、
専門学校で受けた</c:v>
                </c:pt>
              </c:strCache>
            </c:strRef>
          </c:cat>
          <c:val>
            <c:numRef>
              <c:f>'人権学習の経験　データ'!$E$8:$E$11</c:f>
              <c:numCache>
                <c:formatCode>0.0%</c:formatCode>
                <c:ptCount val="4"/>
                <c:pt idx="0">
                  <c:v>0.16700000000000001</c:v>
                </c:pt>
                <c:pt idx="1">
                  <c:v>0.16700000000000001</c:v>
                </c:pt>
                <c:pt idx="2">
                  <c:v>8.6999999999999994E-2</c:v>
                </c:pt>
                <c:pt idx="3">
                  <c:v>0.03</c:v>
                </c:pt>
              </c:numCache>
            </c:numRef>
          </c:val>
          <c:extLst>
            <c:ext xmlns:c16="http://schemas.microsoft.com/office/drawing/2014/chart" uri="{C3380CC4-5D6E-409C-BE32-E72D297353CC}">
              <c16:uniqueId val="{00000003-DE84-4361-87F0-2B14302CADA4}"/>
            </c:ext>
          </c:extLst>
        </c:ser>
        <c:ser>
          <c:idx val="4"/>
          <c:order val="4"/>
          <c:tx>
            <c:strRef>
              <c:f>'人権学習の経験　データ'!$F$7</c:f>
              <c:strCache>
                <c:ptCount val="1"/>
                <c:pt idx="0">
                  <c:v>50歳代</c:v>
                </c:pt>
              </c:strCache>
            </c:strRef>
          </c:tx>
          <c:spPr>
            <a:pattFill prst="pct30">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データ'!$A$8:$A$11</c:f>
              <c:strCache>
                <c:ptCount val="4"/>
                <c:pt idx="0">
                  <c:v>小学校で受けた</c:v>
                </c:pt>
                <c:pt idx="1">
                  <c:v>中学校で受けた</c:v>
                </c:pt>
                <c:pt idx="2">
                  <c:v>高校で受けた</c:v>
                </c:pt>
                <c:pt idx="3">
                  <c:v>大学、短大、
専門学校で受けた</c:v>
                </c:pt>
              </c:strCache>
            </c:strRef>
          </c:cat>
          <c:val>
            <c:numRef>
              <c:f>'人権学習の経験　データ'!$F$8:$F$11</c:f>
              <c:numCache>
                <c:formatCode>0.0%</c:formatCode>
                <c:ptCount val="4"/>
                <c:pt idx="0">
                  <c:v>9.8000000000000004E-2</c:v>
                </c:pt>
                <c:pt idx="1">
                  <c:v>9.5000000000000001E-2</c:v>
                </c:pt>
                <c:pt idx="2">
                  <c:v>5.2999999999999999E-2</c:v>
                </c:pt>
                <c:pt idx="3">
                  <c:v>2.8000000000000001E-2</c:v>
                </c:pt>
              </c:numCache>
            </c:numRef>
          </c:val>
          <c:extLst>
            <c:ext xmlns:c16="http://schemas.microsoft.com/office/drawing/2014/chart" uri="{C3380CC4-5D6E-409C-BE32-E72D297353CC}">
              <c16:uniqueId val="{00000004-DE84-4361-87F0-2B14302CADA4}"/>
            </c:ext>
          </c:extLst>
        </c:ser>
        <c:ser>
          <c:idx val="5"/>
          <c:order val="5"/>
          <c:tx>
            <c:strRef>
              <c:f>'人権学習の経験　データ'!$G$7</c:f>
              <c:strCache>
                <c:ptCount val="1"/>
                <c:pt idx="0">
                  <c:v>60歳代</c:v>
                </c:pt>
              </c:strCache>
            </c:strRef>
          </c:tx>
          <c:spPr>
            <a:pattFill prst="wdDnDiag">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データ'!$A$8:$A$11</c:f>
              <c:strCache>
                <c:ptCount val="4"/>
                <c:pt idx="0">
                  <c:v>小学校で受けた</c:v>
                </c:pt>
                <c:pt idx="1">
                  <c:v>中学校で受けた</c:v>
                </c:pt>
                <c:pt idx="2">
                  <c:v>高校で受けた</c:v>
                </c:pt>
                <c:pt idx="3">
                  <c:v>大学、短大、
専門学校で受けた</c:v>
                </c:pt>
              </c:strCache>
            </c:strRef>
          </c:cat>
          <c:val>
            <c:numRef>
              <c:f>'人権学習の経験　データ'!$G$8:$G$11</c:f>
              <c:numCache>
                <c:formatCode>0.0%</c:formatCode>
                <c:ptCount val="4"/>
                <c:pt idx="0">
                  <c:v>4.1000000000000002E-2</c:v>
                </c:pt>
                <c:pt idx="1">
                  <c:v>6.3E-2</c:v>
                </c:pt>
                <c:pt idx="2">
                  <c:v>3.3000000000000002E-2</c:v>
                </c:pt>
                <c:pt idx="3">
                  <c:v>2.5999999999999999E-2</c:v>
                </c:pt>
              </c:numCache>
            </c:numRef>
          </c:val>
          <c:extLst>
            <c:ext xmlns:c16="http://schemas.microsoft.com/office/drawing/2014/chart" uri="{C3380CC4-5D6E-409C-BE32-E72D297353CC}">
              <c16:uniqueId val="{00000005-DE84-4361-87F0-2B14302CADA4}"/>
            </c:ext>
          </c:extLst>
        </c:ser>
        <c:ser>
          <c:idx val="6"/>
          <c:order val="6"/>
          <c:tx>
            <c:strRef>
              <c:f>'人権学習の経験　データ'!$H$7</c:f>
              <c:strCache>
                <c:ptCount val="1"/>
                <c:pt idx="0">
                  <c:v>70歳以上</c:v>
                </c:pt>
              </c:strCache>
            </c:strRef>
          </c:tx>
          <c:spPr>
            <a:pattFill prst="ltVert">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データ'!$A$8:$A$11</c:f>
              <c:strCache>
                <c:ptCount val="4"/>
                <c:pt idx="0">
                  <c:v>小学校で受けた</c:v>
                </c:pt>
                <c:pt idx="1">
                  <c:v>中学校で受けた</c:v>
                </c:pt>
                <c:pt idx="2">
                  <c:v>高校で受けた</c:v>
                </c:pt>
                <c:pt idx="3">
                  <c:v>大学、短大、
専門学校で受けた</c:v>
                </c:pt>
              </c:strCache>
            </c:strRef>
          </c:cat>
          <c:val>
            <c:numRef>
              <c:f>'人権学習の経験　データ'!$H$8:$H$11</c:f>
              <c:numCache>
                <c:formatCode>0.0%</c:formatCode>
                <c:ptCount val="4"/>
                <c:pt idx="0">
                  <c:v>1.2999999999999999E-2</c:v>
                </c:pt>
                <c:pt idx="1">
                  <c:v>2.4E-2</c:v>
                </c:pt>
                <c:pt idx="2">
                  <c:v>2.1999999999999999E-2</c:v>
                </c:pt>
                <c:pt idx="3">
                  <c:v>8.0000000000000002E-3</c:v>
                </c:pt>
              </c:numCache>
            </c:numRef>
          </c:val>
          <c:extLst>
            <c:ext xmlns:c16="http://schemas.microsoft.com/office/drawing/2014/chart" uri="{C3380CC4-5D6E-409C-BE32-E72D297353CC}">
              <c16:uniqueId val="{00000006-DE84-4361-87F0-2B14302CADA4}"/>
            </c:ext>
          </c:extLst>
        </c:ser>
        <c:dLbls>
          <c:dLblPos val="outEnd"/>
          <c:showLegendKey val="0"/>
          <c:showVal val="1"/>
          <c:showCatName val="0"/>
          <c:showSerName val="0"/>
          <c:showPercent val="0"/>
          <c:showBubbleSize val="0"/>
        </c:dLbls>
        <c:gapWidth val="150"/>
        <c:axId val="680012256"/>
        <c:axId val="680007264"/>
      </c:barChart>
      <c:catAx>
        <c:axId val="68001225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680007264"/>
        <c:crosses val="autoZero"/>
        <c:auto val="1"/>
        <c:lblAlgn val="ctr"/>
        <c:lblOffset val="100"/>
        <c:noMultiLvlLbl val="0"/>
      </c:catAx>
      <c:valAx>
        <c:axId val="680007264"/>
        <c:scaling>
          <c:orientation val="minMax"/>
          <c:max val="0.65000000000000013"/>
          <c:min val="0"/>
        </c:scaling>
        <c:delete val="1"/>
        <c:axPos val="t"/>
        <c:majorGridlines>
          <c:spPr>
            <a:ln w="9525" cap="flat" cmpd="sng" algn="ctr">
              <a:noFill/>
              <a:round/>
            </a:ln>
            <a:effectLst/>
          </c:spPr>
        </c:majorGridlines>
        <c:numFmt formatCode="0%" sourceLinked="0"/>
        <c:majorTickMark val="none"/>
        <c:minorTickMark val="none"/>
        <c:tickLblPos val="nextTo"/>
        <c:crossAx val="680012256"/>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Entry>
      <c:layout>
        <c:manualLayout>
          <c:xMode val="edge"/>
          <c:yMode val="edge"/>
          <c:x val="0.84543861184018665"/>
          <c:y val="0.35540988372093024"/>
          <c:w val="0.13598583500541492"/>
          <c:h val="0.54395381136950915"/>
        </c:manualLayout>
      </c:layout>
      <c:overlay val="0"/>
      <c:spPr>
        <a:noFill/>
        <a:ln>
          <a:solidFill>
            <a:schemeClr val="tx1"/>
          </a:solid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sz="1050"/>
              <a:t>部落差別（同和問題）に関する学習経験</a:t>
            </a:r>
          </a:p>
        </c:rich>
      </c:tx>
      <c:layout>
        <c:manualLayout>
          <c:xMode val="edge"/>
          <c:yMode val="edge"/>
          <c:x val="0.28281753932319764"/>
          <c:y val="4.1997354497354498E-3"/>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9955190751204704"/>
          <c:y val="7.1290674603174606E-2"/>
          <c:w val="0.7356937524738284"/>
          <c:h val="0.92030985449735447"/>
        </c:manualLayout>
      </c:layout>
      <c:barChart>
        <c:barDir val="bar"/>
        <c:grouping val="clustered"/>
        <c:varyColors val="0"/>
        <c:ser>
          <c:idx val="0"/>
          <c:order val="0"/>
          <c:tx>
            <c:strRef>
              <c:f>'人権学習の経験　データ'!$B$13</c:f>
              <c:strCache>
                <c:ptCount val="1"/>
                <c:pt idx="0">
                  <c:v>全体</c:v>
                </c:pt>
              </c:strCache>
            </c:strRef>
          </c:tx>
          <c:spPr>
            <a:solidFill>
              <a:schemeClr val="tx1"/>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データ'!$A$14:$A$17</c:f>
              <c:strCache>
                <c:ptCount val="4"/>
                <c:pt idx="0">
                  <c:v>小学校で受けた</c:v>
                </c:pt>
                <c:pt idx="1">
                  <c:v>中学校で受けた</c:v>
                </c:pt>
                <c:pt idx="2">
                  <c:v>高校で受けた</c:v>
                </c:pt>
                <c:pt idx="3">
                  <c:v>大学、短大、
専門学校で受けた</c:v>
                </c:pt>
              </c:strCache>
            </c:strRef>
          </c:cat>
          <c:val>
            <c:numRef>
              <c:f>'人権学習の経験　データ'!$B$14:$B$17</c:f>
              <c:numCache>
                <c:formatCode>0.0%</c:formatCode>
                <c:ptCount val="4"/>
                <c:pt idx="0">
                  <c:v>0.32900000000000001</c:v>
                </c:pt>
                <c:pt idx="1">
                  <c:v>0.215</c:v>
                </c:pt>
                <c:pt idx="2">
                  <c:v>8.5000000000000006E-2</c:v>
                </c:pt>
                <c:pt idx="3">
                  <c:v>3.9E-2</c:v>
                </c:pt>
              </c:numCache>
            </c:numRef>
          </c:val>
          <c:extLst>
            <c:ext xmlns:c16="http://schemas.microsoft.com/office/drawing/2014/chart" uri="{C3380CC4-5D6E-409C-BE32-E72D297353CC}">
              <c16:uniqueId val="{00000000-FF5B-45CE-B680-241BF26A048E}"/>
            </c:ext>
          </c:extLst>
        </c:ser>
        <c:ser>
          <c:idx val="1"/>
          <c:order val="1"/>
          <c:tx>
            <c:strRef>
              <c:f>'人権学習の経験　データ'!$C$13</c:f>
              <c:strCache>
                <c:ptCount val="1"/>
                <c:pt idx="0">
                  <c:v>18～29歳</c:v>
                </c:pt>
              </c:strCache>
            </c:strRef>
          </c:tx>
          <c:spPr>
            <a:pattFill prst="pct5">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データ'!$A$14:$A$17</c:f>
              <c:strCache>
                <c:ptCount val="4"/>
                <c:pt idx="0">
                  <c:v>小学校で受けた</c:v>
                </c:pt>
                <c:pt idx="1">
                  <c:v>中学校で受けた</c:v>
                </c:pt>
                <c:pt idx="2">
                  <c:v>高校で受けた</c:v>
                </c:pt>
                <c:pt idx="3">
                  <c:v>大学、短大、
専門学校で受けた</c:v>
                </c:pt>
              </c:strCache>
            </c:strRef>
          </c:cat>
          <c:val>
            <c:numRef>
              <c:f>'人権学習の経験　データ'!$C$14:$C$17</c:f>
              <c:numCache>
                <c:formatCode>0.0%</c:formatCode>
                <c:ptCount val="4"/>
                <c:pt idx="0">
                  <c:v>0.216</c:v>
                </c:pt>
                <c:pt idx="1">
                  <c:v>0.28799999999999998</c:v>
                </c:pt>
                <c:pt idx="2">
                  <c:v>0.13700000000000001</c:v>
                </c:pt>
                <c:pt idx="3">
                  <c:v>8.5000000000000006E-2</c:v>
                </c:pt>
              </c:numCache>
            </c:numRef>
          </c:val>
          <c:extLst>
            <c:ext xmlns:c16="http://schemas.microsoft.com/office/drawing/2014/chart" uri="{C3380CC4-5D6E-409C-BE32-E72D297353CC}">
              <c16:uniqueId val="{00000001-FF5B-45CE-B680-241BF26A048E}"/>
            </c:ext>
          </c:extLst>
        </c:ser>
        <c:ser>
          <c:idx val="2"/>
          <c:order val="2"/>
          <c:tx>
            <c:strRef>
              <c:f>'人権学習の経験　データ'!$D$13</c:f>
              <c:strCache>
                <c:ptCount val="1"/>
                <c:pt idx="0">
                  <c:v>30歳代</c:v>
                </c:pt>
              </c:strCache>
            </c:strRef>
          </c:tx>
          <c:spPr>
            <a:solidFill>
              <a:sysClr val="window" lastClr="FFFFFF">
                <a:lumMod val="75000"/>
              </a:sysClr>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データ'!$A$14:$A$17</c:f>
              <c:strCache>
                <c:ptCount val="4"/>
                <c:pt idx="0">
                  <c:v>小学校で受けた</c:v>
                </c:pt>
                <c:pt idx="1">
                  <c:v>中学校で受けた</c:v>
                </c:pt>
                <c:pt idx="2">
                  <c:v>高校で受けた</c:v>
                </c:pt>
                <c:pt idx="3">
                  <c:v>大学、短大、
専門学校で受けた</c:v>
                </c:pt>
              </c:strCache>
            </c:strRef>
          </c:cat>
          <c:val>
            <c:numRef>
              <c:f>'人権学習の経験　データ'!$D$14:$D$17</c:f>
              <c:numCache>
                <c:formatCode>0.0%</c:formatCode>
                <c:ptCount val="4"/>
                <c:pt idx="0">
                  <c:v>0.41399999999999998</c:v>
                </c:pt>
                <c:pt idx="1">
                  <c:v>0.25700000000000001</c:v>
                </c:pt>
                <c:pt idx="2">
                  <c:v>9.9000000000000005E-2</c:v>
                </c:pt>
                <c:pt idx="3">
                  <c:v>5.8000000000000003E-2</c:v>
                </c:pt>
              </c:numCache>
            </c:numRef>
          </c:val>
          <c:extLst>
            <c:ext xmlns:c16="http://schemas.microsoft.com/office/drawing/2014/chart" uri="{C3380CC4-5D6E-409C-BE32-E72D297353CC}">
              <c16:uniqueId val="{00000002-FF5B-45CE-B680-241BF26A048E}"/>
            </c:ext>
          </c:extLst>
        </c:ser>
        <c:ser>
          <c:idx val="3"/>
          <c:order val="3"/>
          <c:tx>
            <c:strRef>
              <c:f>'人権学習の経験　データ'!$E$13</c:f>
              <c:strCache>
                <c:ptCount val="1"/>
                <c:pt idx="0">
                  <c:v>40歳代</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データ'!$A$14:$A$17</c:f>
              <c:strCache>
                <c:ptCount val="4"/>
                <c:pt idx="0">
                  <c:v>小学校で受けた</c:v>
                </c:pt>
                <c:pt idx="1">
                  <c:v>中学校で受けた</c:v>
                </c:pt>
                <c:pt idx="2">
                  <c:v>高校で受けた</c:v>
                </c:pt>
                <c:pt idx="3">
                  <c:v>大学、短大、
専門学校で受けた</c:v>
                </c:pt>
              </c:strCache>
            </c:strRef>
          </c:cat>
          <c:val>
            <c:numRef>
              <c:f>'人権学習の経験　データ'!$E$14:$E$17</c:f>
              <c:numCache>
                <c:formatCode>0.0%</c:formatCode>
                <c:ptCount val="4"/>
                <c:pt idx="0">
                  <c:v>0.60799999999999998</c:v>
                </c:pt>
                <c:pt idx="1">
                  <c:v>0.255</c:v>
                </c:pt>
                <c:pt idx="2">
                  <c:v>9.5000000000000001E-2</c:v>
                </c:pt>
                <c:pt idx="3">
                  <c:v>0.03</c:v>
                </c:pt>
              </c:numCache>
            </c:numRef>
          </c:val>
          <c:extLst>
            <c:ext xmlns:c16="http://schemas.microsoft.com/office/drawing/2014/chart" uri="{C3380CC4-5D6E-409C-BE32-E72D297353CC}">
              <c16:uniqueId val="{00000003-FF5B-45CE-B680-241BF26A048E}"/>
            </c:ext>
          </c:extLst>
        </c:ser>
        <c:ser>
          <c:idx val="4"/>
          <c:order val="4"/>
          <c:tx>
            <c:strRef>
              <c:f>'人権学習の経験　データ'!$F$13</c:f>
              <c:strCache>
                <c:ptCount val="1"/>
                <c:pt idx="0">
                  <c:v>50歳代</c:v>
                </c:pt>
              </c:strCache>
            </c:strRef>
          </c:tx>
          <c:spPr>
            <a:pattFill prst="pct30">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データ'!$A$14:$A$17</c:f>
              <c:strCache>
                <c:ptCount val="4"/>
                <c:pt idx="0">
                  <c:v>小学校で受けた</c:v>
                </c:pt>
                <c:pt idx="1">
                  <c:v>中学校で受けた</c:v>
                </c:pt>
                <c:pt idx="2">
                  <c:v>高校で受けた</c:v>
                </c:pt>
                <c:pt idx="3">
                  <c:v>大学、短大、
専門学校で受けた</c:v>
                </c:pt>
              </c:strCache>
            </c:strRef>
          </c:cat>
          <c:val>
            <c:numRef>
              <c:f>'人権学習の経験　データ'!$F$14:$F$17</c:f>
              <c:numCache>
                <c:formatCode>0.0%</c:formatCode>
                <c:ptCount val="4"/>
                <c:pt idx="0">
                  <c:v>0.48099999999999998</c:v>
                </c:pt>
                <c:pt idx="1">
                  <c:v>0.25600000000000001</c:v>
                </c:pt>
                <c:pt idx="2">
                  <c:v>7.6999999999999999E-2</c:v>
                </c:pt>
                <c:pt idx="3">
                  <c:v>3.9E-2</c:v>
                </c:pt>
              </c:numCache>
            </c:numRef>
          </c:val>
          <c:extLst>
            <c:ext xmlns:c16="http://schemas.microsoft.com/office/drawing/2014/chart" uri="{C3380CC4-5D6E-409C-BE32-E72D297353CC}">
              <c16:uniqueId val="{00000004-FF5B-45CE-B680-241BF26A048E}"/>
            </c:ext>
          </c:extLst>
        </c:ser>
        <c:ser>
          <c:idx val="5"/>
          <c:order val="5"/>
          <c:tx>
            <c:strRef>
              <c:f>'人権学習の経験　データ'!$G$13</c:f>
              <c:strCache>
                <c:ptCount val="1"/>
                <c:pt idx="0">
                  <c:v>60歳代</c:v>
                </c:pt>
              </c:strCache>
            </c:strRef>
          </c:tx>
          <c:spPr>
            <a:pattFill prst="wdDnDiag">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データ'!$A$14:$A$17</c:f>
              <c:strCache>
                <c:ptCount val="4"/>
                <c:pt idx="0">
                  <c:v>小学校で受けた</c:v>
                </c:pt>
                <c:pt idx="1">
                  <c:v>中学校で受けた</c:v>
                </c:pt>
                <c:pt idx="2">
                  <c:v>高校で受けた</c:v>
                </c:pt>
                <c:pt idx="3">
                  <c:v>大学、短大、
専門学校で受けた</c:v>
                </c:pt>
              </c:strCache>
            </c:strRef>
          </c:cat>
          <c:val>
            <c:numRef>
              <c:f>'人権学習の経験　データ'!$G$14:$G$17</c:f>
              <c:numCache>
                <c:formatCode>0.0%</c:formatCode>
                <c:ptCount val="4"/>
                <c:pt idx="0">
                  <c:v>0.27100000000000002</c:v>
                </c:pt>
                <c:pt idx="1">
                  <c:v>0.20399999999999999</c:v>
                </c:pt>
                <c:pt idx="2">
                  <c:v>8.2000000000000003E-2</c:v>
                </c:pt>
                <c:pt idx="3">
                  <c:v>3.3000000000000002E-2</c:v>
                </c:pt>
              </c:numCache>
            </c:numRef>
          </c:val>
          <c:extLst>
            <c:ext xmlns:c16="http://schemas.microsoft.com/office/drawing/2014/chart" uri="{C3380CC4-5D6E-409C-BE32-E72D297353CC}">
              <c16:uniqueId val="{00000005-FF5B-45CE-B680-241BF26A048E}"/>
            </c:ext>
          </c:extLst>
        </c:ser>
        <c:ser>
          <c:idx val="6"/>
          <c:order val="6"/>
          <c:tx>
            <c:strRef>
              <c:f>'人権学習の経験　データ'!$H$13</c:f>
              <c:strCache>
                <c:ptCount val="1"/>
                <c:pt idx="0">
                  <c:v>70歳以上</c:v>
                </c:pt>
              </c:strCache>
            </c:strRef>
          </c:tx>
          <c:spPr>
            <a:pattFill prst="ltVert">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データ'!$A$14:$A$17</c:f>
              <c:strCache>
                <c:ptCount val="4"/>
                <c:pt idx="0">
                  <c:v>小学校で受けた</c:v>
                </c:pt>
                <c:pt idx="1">
                  <c:v>中学校で受けた</c:v>
                </c:pt>
                <c:pt idx="2">
                  <c:v>高校で受けた</c:v>
                </c:pt>
                <c:pt idx="3">
                  <c:v>大学、短大、
専門学校で受けた</c:v>
                </c:pt>
              </c:strCache>
            </c:strRef>
          </c:cat>
          <c:val>
            <c:numRef>
              <c:f>'人権学習の経験　データ'!$H$14:$H$17</c:f>
              <c:numCache>
                <c:formatCode>0.0%</c:formatCode>
                <c:ptCount val="4"/>
                <c:pt idx="0">
                  <c:v>7.2999999999999995E-2</c:v>
                </c:pt>
                <c:pt idx="1">
                  <c:v>0.113</c:v>
                </c:pt>
                <c:pt idx="2">
                  <c:v>5.8999999999999997E-2</c:v>
                </c:pt>
                <c:pt idx="3">
                  <c:v>1.9E-2</c:v>
                </c:pt>
              </c:numCache>
            </c:numRef>
          </c:val>
          <c:extLst>
            <c:ext xmlns:c16="http://schemas.microsoft.com/office/drawing/2014/chart" uri="{C3380CC4-5D6E-409C-BE32-E72D297353CC}">
              <c16:uniqueId val="{00000006-FF5B-45CE-B680-241BF26A048E}"/>
            </c:ext>
          </c:extLst>
        </c:ser>
        <c:dLbls>
          <c:dLblPos val="outEnd"/>
          <c:showLegendKey val="0"/>
          <c:showVal val="1"/>
          <c:showCatName val="0"/>
          <c:showSerName val="0"/>
          <c:showPercent val="0"/>
          <c:showBubbleSize val="0"/>
        </c:dLbls>
        <c:gapWidth val="150"/>
        <c:axId val="730150672"/>
        <c:axId val="730146928"/>
      </c:barChart>
      <c:catAx>
        <c:axId val="73015067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30146928"/>
        <c:crosses val="autoZero"/>
        <c:auto val="1"/>
        <c:lblAlgn val="ctr"/>
        <c:lblOffset val="100"/>
        <c:noMultiLvlLbl val="0"/>
      </c:catAx>
      <c:valAx>
        <c:axId val="730146928"/>
        <c:scaling>
          <c:orientation val="minMax"/>
          <c:max val="0.65000000000000013"/>
          <c:min val="0"/>
        </c:scaling>
        <c:delete val="1"/>
        <c:axPos val="t"/>
        <c:majorGridlines>
          <c:spPr>
            <a:ln w="9525" cap="flat" cmpd="sng" algn="ctr">
              <a:noFill/>
              <a:round/>
            </a:ln>
            <a:effectLst/>
          </c:spPr>
        </c:majorGridlines>
        <c:numFmt formatCode="0%" sourceLinked="0"/>
        <c:majorTickMark val="none"/>
        <c:minorTickMark val="none"/>
        <c:tickLblPos val="nextTo"/>
        <c:crossAx val="73015067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sz="1050"/>
              <a:t>性的マイノリティの人権問題に関する学習経験</a:t>
            </a:r>
          </a:p>
        </c:rich>
      </c:tx>
      <c:layout>
        <c:manualLayout>
          <c:xMode val="edge"/>
          <c:yMode val="edge"/>
          <c:x val="0.25224863117918722"/>
          <c:y val="0"/>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21134088372393528"/>
          <c:y val="6.7090939153439152E-2"/>
          <c:w val="0.67439107617200988"/>
          <c:h val="0.92857131176359964"/>
        </c:manualLayout>
      </c:layout>
      <c:barChart>
        <c:barDir val="bar"/>
        <c:grouping val="clustered"/>
        <c:varyColors val="0"/>
        <c:ser>
          <c:idx val="0"/>
          <c:order val="0"/>
          <c:tx>
            <c:strRef>
              <c:f>'人権学習の経験　データ'!$B$19</c:f>
              <c:strCache>
                <c:ptCount val="1"/>
                <c:pt idx="0">
                  <c:v>全体</c:v>
                </c:pt>
              </c:strCache>
            </c:strRef>
          </c:tx>
          <c:spPr>
            <a:solidFill>
              <a:schemeClr val="tx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データ'!$A$20:$A$23</c:f>
              <c:strCache>
                <c:ptCount val="4"/>
                <c:pt idx="0">
                  <c:v>小学校で受けた</c:v>
                </c:pt>
                <c:pt idx="1">
                  <c:v>中学校で受けた</c:v>
                </c:pt>
                <c:pt idx="2">
                  <c:v>高校で受けた</c:v>
                </c:pt>
                <c:pt idx="3">
                  <c:v>大学、短大、
専門学校で受けた</c:v>
                </c:pt>
              </c:strCache>
            </c:strRef>
          </c:cat>
          <c:val>
            <c:numRef>
              <c:f>'人権学習の経験　データ'!$B$20:$B$23</c:f>
              <c:numCache>
                <c:formatCode>0.0%</c:formatCode>
                <c:ptCount val="4"/>
                <c:pt idx="0">
                  <c:v>1.2E-2</c:v>
                </c:pt>
                <c:pt idx="1">
                  <c:v>4.1000000000000002E-2</c:v>
                </c:pt>
                <c:pt idx="2">
                  <c:v>5.1999999999999998E-2</c:v>
                </c:pt>
                <c:pt idx="3">
                  <c:v>4.2999999999999997E-2</c:v>
                </c:pt>
              </c:numCache>
            </c:numRef>
          </c:val>
          <c:extLst>
            <c:ext xmlns:c16="http://schemas.microsoft.com/office/drawing/2014/chart" uri="{C3380CC4-5D6E-409C-BE32-E72D297353CC}">
              <c16:uniqueId val="{00000000-9646-4F3E-98DC-5431D819354A}"/>
            </c:ext>
          </c:extLst>
        </c:ser>
        <c:ser>
          <c:idx val="1"/>
          <c:order val="1"/>
          <c:tx>
            <c:strRef>
              <c:f>'人権学習の経験　データ'!$C$19</c:f>
              <c:strCache>
                <c:ptCount val="1"/>
                <c:pt idx="0">
                  <c:v>18～29歳</c:v>
                </c:pt>
              </c:strCache>
            </c:strRef>
          </c:tx>
          <c:spPr>
            <a:pattFill prst="pct5">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データ'!$A$20:$A$23</c:f>
              <c:strCache>
                <c:ptCount val="4"/>
                <c:pt idx="0">
                  <c:v>小学校で受けた</c:v>
                </c:pt>
                <c:pt idx="1">
                  <c:v>中学校で受けた</c:v>
                </c:pt>
                <c:pt idx="2">
                  <c:v>高校で受けた</c:v>
                </c:pt>
                <c:pt idx="3">
                  <c:v>大学、短大、
専門学校で受けた</c:v>
                </c:pt>
              </c:strCache>
            </c:strRef>
          </c:cat>
          <c:val>
            <c:numRef>
              <c:f>'人権学習の経験　データ'!$C$20:$C$23</c:f>
              <c:numCache>
                <c:formatCode>0.0%</c:formatCode>
                <c:ptCount val="4"/>
                <c:pt idx="0">
                  <c:v>5.1999999999999998E-2</c:v>
                </c:pt>
                <c:pt idx="1">
                  <c:v>0.19600000000000001</c:v>
                </c:pt>
                <c:pt idx="2">
                  <c:v>0.222</c:v>
                </c:pt>
                <c:pt idx="3">
                  <c:v>0.16300000000000001</c:v>
                </c:pt>
              </c:numCache>
            </c:numRef>
          </c:val>
          <c:extLst>
            <c:ext xmlns:c16="http://schemas.microsoft.com/office/drawing/2014/chart" uri="{C3380CC4-5D6E-409C-BE32-E72D297353CC}">
              <c16:uniqueId val="{00000001-9646-4F3E-98DC-5431D819354A}"/>
            </c:ext>
          </c:extLst>
        </c:ser>
        <c:ser>
          <c:idx val="2"/>
          <c:order val="2"/>
          <c:tx>
            <c:strRef>
              <c:f>'人権学習の経験　データ'!$D$19</c:f>
              <c:strCache>
                <c:ptCount val="1"/>
                <c:pt idx="0">
                  <c:v>30歳代</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データ'!$A$20:$A$23</c:f>
              <c:strCache>
                <c:ptCount val="4"/>
                <c:pt idx="0">
                  <c:v>小学校で受けた</c:v>
                </c:pt>
                <c:pt idx="1">
                  <c:v>中学校で受けた</c:v>
                </c:pt>
                <c:pt idx="2">
                  <c:v>高校で受けた</c:v>
                </c:pt>
                <c:pt idx="3">
                  <c:v>大学、短大、
専門学校で受けた</c:v>
                </c:pt>
              </c:strCache>
            </c:strRef>
          </c:cat>
          <c:val>
            <c:numRef>
              <c:f>'人権学習の経験　データ'!$D$20:$D$23</c:f>
              <c:numCache>
                <c:formatCode>0.0%</c:formatCode>
                <c:ptCount val="4"/>
                <c:pt idx="0">
                  <c:v>3.1E-2</c:v>
                </c:pt>
                <c:pt idx="1">
                  <c:v>7.9000000000000001E-2</c:v>
                </c:pt>
                <c:pt idx="2">
                  <c:v>9.9000000000000005E-2</c:v>
                </c:pt>
                <c:pt idx="3">
                  <c:v>8.4000000000000005E-2</c:v>
                </c:pt>
              </c:numCache>
            </c:numRef>
          </c:val>
          <c:extLst>
            <c:ext xmlns:c16="http://schemas.microsoft.com/office/drawing/2014/chart" uri="{C3380CC4-5D6E-409C-BE32-E72D297353CC}">
              <c16:uniqueId val="{00000002-9646-4F3E-98DC-5431D819354A}"/>
            </c:ext>
          </c:extLst>
        </c:ser>
        <c:ser>
          <c:idx val="3"/>
          <c:order val="3"/>
          <c:tx>
            <c:strRef>
              <c:f>'人権学習の経験　データ'!$E$19</c:f>
              <c:strCache>
                <c:ptCount val="1"/>
                <c:pt idx="0">
                  <c:v>40歳代</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データ'!$A$20:$A$23</c:f>
              <c:strCache>
                <c:ptCount val="4"/>
                <c:pt idx="0">
                  <c:v>小学校で受けた</c:v>
                </c:pt>
                <c:pt idx="1">
                  <c:v>中学校で受けた</c:v>
                </c:pt>
                <c:pt idx="2">
                  <c:v>高校で受けた</c:v>
                </c:pt>
                <c:pt idx="3">
                  <c:v>大学、短大、
専門学校で受けた</c:v>
                </c:pt>
              </c:strCache>
            </c:strRef>
          </c:cat>
          <c:val>
            <c:numRef>
              <c:f>'人権学習の経験　データ'!$E$20:$E$23</c:f>
              <c:numCache>
                <c:formatCode>0.0%</c:formatCode>
                <c:ptCount val="4"/>
                <c:pt idx="0">
                  <c:v>8.0000000000000002E-3</c:v>
                </c:pt>
                <c:pt idx="1">
                  <c:v>1.4999999999999999E-2</c:v>
                </c:pt>
                <c:pt idx="2">
                  <c:v>4.2000000000000003E-2</c:v>
                </c:pt>
                <c:pt idx="3">
                  <c:v>6.0999999999999999E-2</c:v>
                </c:pt>
              </c:numCache>
            </c:numRef>
          </c:val>
          <c:extLst>
            <c:ext xmlns:c16="http://schemas.microsoft.com/office/drawing/2014/chart" uri="{C3380CC4-5D6E-409C-BE32-E72D297353CC}">
              <c16:uniqueId val="{00000003-9646-4F3E-98DC-5431D819354A}"/>
            </c:ext>
          </c:extLst>
        </c:ser>
        <c:ser>
          <c:idx val="4"/>
          <c:order val="4"/>
          <c:tx>
            <c:strRef>
              <c:f>'人権学習の経験　データ'!$F$19</c:f>
              <c:strCache>
                <c:ptCount val="1"/>
                <c:pt idx="0">
                  <c:v>50歳代</c:v>
                </c:pt>
              </c:strCache>
            </c:strRef>
          </c:tx>
          <c:spPr>
            <a:pattFill prst="pct30">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データ'!$A$20:$A$23</c:f>
              <c:strCache>
                <c:ptCount val="4"/>
                <c:pt idx="0">
                  <c:v>小学校で受けた</c:v>
                </c:pt>
                <c:pt idx="1">
                  <c:v>中学校で受けた</c:v>
                </c:pt>
                <c:pt idx="2">
                  <c:v>高校で受けた</c:v>
                </c:pt>
                <c:pt idx="3">
                  <c:v>大学、短大、
専門学校で受けた</c:v>
                </c:pt>
              </c:strCache>
            </c:strRef>
          </c:cat>
          <c:val>
            <c:numRef>
              <c:f>'人権学習の経験　データ'!$F$20:$F$23</c:f>
              <c:numCache>
                <c:formatCode>0.0%</c:formatCode>
                <c:ptCount val="4"/>
                <c:pt idx="0">
                  <c:v>0</c:v>
                </c:pt>
                <c:pt idx="1">
                  <c:v>1.4E-2</c:v>
                </c:pt>
                <c:pt idx="2">
                  <c:v>2.1000000000000001E-2</c:v>
                </c:pt>
                <c:pt idx="3">
                  <c:v>2.1000000000000001E-2</c:v>
                </c:pt>
              </c:numCache>
            </c:numRef>
          </c:val>
          <c:extLst>
            <c:ext xmlns:c16="http://schemas.microsoft.com/office/drawing/2014/chart" uri="{C3380CC4-5D6E-409C-BE32-E72D297353CC}">
              <c16:uniqueId val="{00000004-9646-4F3E-98DC-5431D819354A}"/>
            </c:ext>
          </c:extLst>
        </c:ser>
        <c:ser>
          <c:idx val="5"/>
          <c:order val="5"/>
          <c:tx>
            <c:strRef>
              <c:f>'人権学習の経験　データ'!$G$19</c:f>
              <c:strCache>
                <c:ptCount val="1"/>
                <c:pt idx="0">
                  <c:v>60歳代</c:v>
                </c:pt>
              </c:strCache>
            </c:strRef>
          </c:tx>
          <c:spPr>
            <a:pattFill prst="wdDnDiag">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データ'!$A$20:$A$23</c:f>
              <c:strCache>
                <c:ptCount val="4"/>
                <c:pt idx="0">
                  <c:v>小学校で受けた</c:v>
                </c:pt>
                <c:pt idx="1">
                  <c:v>中学校で受けた</c:v>
                </c:pt>
                <c:pt idx="2">
                  <c:v>高校で受けた</c:v>
                </c:pt>
                <c:pt idx="3">
                  <c:v>大学、短大、
専門学校で受けた</c:v>
                </c:pt>
              </c:strCache>
            </c:strRef>
          </c:cat>
          <c:val>
            <c:numRef>
              <c:f>'人権学習の経験　データ'!$G$20:$G$23</c:f>
              <c:numCache>
                <c:formatCode>0.0%</c:formatCode>
                <c:ptCount val="4"/>
                <c:pt idx="0">
                  <c:v>1.0999999999999999E-2</c:v>
                </c:pt>
                <c:pt idx="1">
                  <c:v>1.9E-2</c:v>
                </c:pt>
                <c:pt idx="2">
                  <c:v>7.0000000000000001E-3</c:v>
                </c:pt>
                <c:pt idx="3">
                  <c:v>7.0000000000000001E-3</c:v>
                </c:pt>
              </c:numCache>
            </c:numRef>
          </c:val>
          <c:extLst>
            <c:ext xmlns:c16="http://schemas.microsoft.com/office/drawing/2014/chart" uri="{C3380CC4-5D6E-409C-BE32-E72D297353CC}">
              <c16:uniqueId val="{00000005-9646-4F3E-98DC-5431D819354A}"/>
            </c:ext>
          </c:extLst>
        </c:ser>
        <c:ser>
          <c:idx val="6"/>
          <c:order val="6"/>
          <c:tx>
            <c:strRef>
              <c:f>'人権学習の経験　データ'!$H$19</c:f>
              <c:strCache>
                <c:ptCount val="1"/>
                <c:pt idx="0">
                  <c:v>70歳以上</c:v>
                </c:pt>
              </c:strCache>
            </c:strRef>
          </c:tx>
          <c:spPr>
            <a:pattFill prst="ltVert">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データ'!$A$20:$A$23</c:f>
              <c:strCache>
                <c:ptCount val="4"/>
                <c:pt idx="0">
                  <c:v>小学校で受けた</c:v>
                </c:pt>
                <c:pt idx="1">
                  <c:v>中学校で受けた</c:v>
                </c:pt>
                <c:pt idx="2">
                  <c:v>高校で受けた</c:v>
                </c:pt>
                <c:pt idx="3">
                  <c:v>大学、短大、
専門学校で受けた</c:v>
                </c:pt>
              </c:strCache>
            </c:strRef>
          </c:cat>
          <c:val>
            <c:numRef>
              <c:f>'人権学習の経験　データ'!$H$20:$H$23</c:f>
              <c:numCache>
                <c:formatCode>0.0%</c:formatCode>
                <c:ptCount val="4"/>
                <c:pt idx="0">
                  <c:v>0</c:v>
                </c:pt>
                <c:pt idx="1">
                  <c:v>1.2999999999999999E-2</c:v>
                </c:pt>
                <c:pt idx="2">
                  <c:v>2.1999999999999999E-2</c:v>
                </c:pt>
                <c:pt idx="3">
                  <c:v>5.0000000000000001E-3</c:v>
                </c:pt>
              </c:numCache>
            </c:numRef>
          </c:val>
          <c:extLst>
            <c:ext xmlns:c16="http://schemas.microsoft.com/office/drawing/2014/chart" uri="{C3380CC4-5D6E-409C-BE32-E72D297353CC}">
              <c16:uniqueId val="{00000006-9646-4F3E-98DC-5431D819354A}"/>
            </c:ext>
          </c:extLst>
        </c:ser>
        <c:dLbls>
          <c:dLblPos val="outEnd"/>
          <c:showLegendKey val="0"/>
          <c:showVal val="1"/>
          <c:showCatName val="0"/>
          <c:showSerName val="0"/>
          <c:showPercent val="0"/>
          <c:showBubbleSize val="0"/>
        </c:dLbls>
        <c:gapWidth val="150"/>
        <c:axId val="730150672"/>
        <c:axId val="730146928"/>
      </c:barChart>
      <c:catAx>
        <c:axId val="73015067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30146928"/>
        <c:crosses val="autoZero"/>
        <c:auto val="1"/>
        <c:lblAlgn val="ctr"/>
        <c:lblOffset val="100"/>
        <c:noMultiLvlLbl val="0"/>
      </c:catAx>
      <c:valAx>
        <c:axId val="730146928"/>
        <c:scaling>
          <c:orientation val="minMax"/>
          <c:max val="0.60000000000000009"/>
          <c:min val="0"/>
        </c:scaling>
        <c:delete val="1"/>
        <c:axPos val="t"/>
        <c:majorGridlines>
          <c:spPr>
            <a:ln w="9525" cap="flat" cmpd="sng" algn="ctr">
              <a:noFill/>
              <a:round/>
            </a:ln>
            <a:effectLst/>
          </c:spPr>
        </c:majorGridlines>
        <c:numFmt formatCode="0.0%" sourceLinked="1"/>
        <c:majorTickMark val="out"/>
        <c:minorTickMark val="none"/>
        <c:tickLblPos val="nextTo"/>
        <c:crossAx val="730150672"/>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Entry>
      <c:layout>
        <c:manualLayout>
          <c:xMode val="edge"/>
          <c:yMode val="edge"/>
          <c:x val="0.84375823855351417"/>
          <c:y val="0.35837235449735449"/>
          <c:w val="0.13401953922426366"/>
          <c:h val="0.57213392857142853"/>
        </c:manualLayout>
      </c:layout>
      <c:overlay val="1"/>
      <c:spPr>
        <a:noFill/>
        <a:ln>
          <a:solidFill>
            <a:schemeClr val="tx1"/>
          </a:solid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en-US" sz="1050"/>
              <a:t>HIV</a:t>
            </a:r>
            <a:r>
              <a:rPr lang="ja-JP" sz="1050"/>
              <a:t>陽性者、ハンセン病回復者及びその家族の人権問題に関する学習経験</a:t>
            </a:r>
          </a:p>
        </c:rich>
      </c:tx>
      <c:layout>
        <c:manualLayout>
          <c:xMode val="edge"/>
          <c:yMode val="edge"/>
          <c:x val="0.10607720795456993"/>
          <c:y val="0"/>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21134088372393522"/>
          <c:y val="5.0897925033467205E-2"/>
          <c:w val="0.68117911297886458"/>
          <c:h val="0.94060140562248995"/>
        </c:manualLayout>
      </c:layout>
      <c:barChart>
        <c:barDir val="bar"/>
        <c:grouping val="clustered"/>
        <c:varyColors val="0"/>
        <c:ser>
          <c:idx val="0"/>
          <c:order val="0"/>
          <c:tx>
            <c:strRef>
              <c:f>'人権学習の経験　データ'!$B$25</c:f>
              <c:strCache>
                <c:ptCount val="1"/>
                <c:pt idx="0">
                  <c:v>全体</c:v>
                </c:pt>
              </c:strCache>
            </c:strRef>
          </c:tx>
          <c:spPr>
            <a:solidFill>
              <a:schemeClr val="tx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データ'!$A$26:$A$29</c:f>
              <c:strCache>
                <c:ptCount val="4"/>
                <c:pt idx="0">
                  <c:v>小学校で受けた</c:v>
                </c:pt>
                <c:pt idx="1">
                  <c:v>中学校で受けた</c:v>
                </c:pt>
                <c:pt idx="2">
                  <c:v>高校で受けた</c:v>
                </c:pt>
                <c:pt idx="3">
                  <c:v>大学、短大、
専門学校で受けた</c:v>
                </c:pt>
              </c:strCache>
            </c:strRef>
          </c:cat>
          <c:val>
            <c:numRef>
              <c:f>'人権学習の経験　データ'!$B$26:$B$29</c:f>
              <c:numCache>
                <c:formatCode>0.0%</c:formatCode>
                <c:ptCount val="4"/>
                <c:pt idx="0">
                  <c:v>3.2000000000000001E-2</c:v>
                </c:pt>
                <c:pt idx="1">
                  <c:v>9.0999999999999998E-2</c:v>
                </c:pt>
                <c:pt idx="2">
                  <c:v>7.0000000000000007E-2</c:v>
                </c:pt>
                <c:pt idx="3">
                  <c:v>4.3999999999999997E-2</c:v>
                </c:pt>
              </c:numCache>
            </c:numRef>
          </c:val>
          <c:extLst>
            <c:ext xmlns:c16="http://schemas.microsoft.com/office/drawing/2014/chart" uri="{C3380CC4-5D6E-409C-BE32-E72D297353CC}">
              <c16:uniqueId val="{00000000-415B-4EDC-B4E9-48BCAF871F9D}"/>
            </c:ext>
          </c:extLst>
        </c:ser>
        <c:ser>
          <c:idx val="1"/>
          <c:order val="1"/>
          <c:tx>
            <c:strRef>
              <c:f>'人権学習の経験　データ'!$C$25</c:f>
              <c:strCache>
                <c:ptCount val="1"/>
                <c:pt idx="0">
                  <c:v>18～29歳</c:v>
                </c:pt>
              </c:strCache>
            </c:strRef>
          </c:tx>
          <c:spPr>
            <a:pattFill prst="pct5">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データ'!$A$26:$A$29</c:f>
              <c:strCache>
                <c:ptCount val="4"/>
                <c:pt idx="0">
                  <c:v>小学校で受けた</c:v>
                </c:pt>
                <c:pt idx="1">
                  <c:v>中学校で受けた</c:v>
                </c:pt>
                <c:pt idx="2">
                  <c:v>高校で受けた</c:v>
                </c:pt>
                <c:pt idx="3">
                  <c:v>大学、短大、
専門学校で受けた</c:v>
                </c:pt>
              </c:strCache>
            </c:strRef>
          </c:cat>
          <c:val>
            <c:numRef>
              <c:f>'人権学習の経験　データ'!$C$26:$C$29</c:f>
              <c:numCache>
                <c:formatCode>0.0%</c:formatCode>
                <c:ptCount val="4"/>
                <c:pt idx="0">
                  <c:v>0.105</c:v>
                </c:pt>
                <c:pt idx="1">
                  <c:v>0.28100000000000003</c:v>
                </c:pt>
                <c:pt idx="2">
                  <c:v>0.17599999999999999</c:v>
                </c:pt>
                <c:pt idx="3">
                  <c:v>0.111</c:v>
                </c:pt>
              </c:numCache>
            </c:numRef>
          </c:val>
          <c:extLst>
            <c:ext xmlns:c16="http://schemas.microsoft.com/office/drawing/2014/chart" uri="{C3380CC4-5D6E-409C-BE32-E72D297353CC}">
              <c16:uniqueId val="{00000001-415B-4EDC-B4E9-48BCAF871F9D}"/>
            </c:ext>
          </c:extLst>
        </c:ser>
        <c:ser>
          <c:idx val="2"/>
          <c:order val="2"/>
          <c:tx>
            <c:strRef>
              <c:f>'人権学習の経験　データ'!$D$25</c:f>
              <c:strCache>
                <c:ptCount val="1"/>
                <c:pt idx="0">
                  <c:v>30歳代</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データ'!$A$26:$A$29</c:f>
              <c:strCache>
                <c:ptCount val="4"/>
                <c:pt idx="0">
                  <c:v>小学校で受けた</c:v>
                </c:pt>
                <c:pt idx="1">
                  <c:v>中学校で受けた</c:v>
                </c:pt>
                <c:pt idx="2">
                  <c:v>高校で受けた</c:v>
                </c:pt>
                <c:pt idx="3">
                  <c:v>大学、短大、
専門学校で受けた</c:v>
                </c:pt>
              </c:strCache>
            </c:strRef>
          </c:cat>
          <c:val>
            <c:numRef>
              <c:f>'人権学習の経験　データ'!$D$26:$D$29</c:f>
              <c:numCache>
                <c:formatCode>0.0%</c:formatCode>
                <c:ptCount val="4"/>
                <c:pt idx="0">
                  <c:v>0.11</c:v>
                </c:pt>
                <c:pt idx="1">
                  <c:v>0.20899999999999999</c:v>
                </c:pt>
                <c:pt idx="2">
                  <c:v>0.13600000000000001</c:v>
                </c:pt>
                <c:pt idx="3">
                  <c:v>5.8000000000000003E-2</c:v>
                </c:pt>
              </c:numCache>
            </c:numRef>
          </c:val>
          <c:extLst>
            <c:ext xmlns:c16="http://schemas.microsoft.com/office/drawing/2014/chart" uri="{C3380CC4-5D6E-409C-BE32-E72D297353CC}">
              <c16:uniqueId val="{00000002-415B-4EDC-B4E9-48BCAF871F9D}"/>
            </c:ext>
          </c:extLst>
        </c:ser>
        <c:ser>
          <c:idx val="3"/>
          <c:order val="3"/>
          <c:tx>
            <c:strRef>
              <c:f>'人権学習の経験　データ'!$E$25</c:f>
              <c:strCache>
                <c:ptCount val="1"/>
                <c:pt idx="0">
                  <c:v>40歳代</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データ'!$A$26:$A$29</c:f>
              <c:strCache>
                <c:ptCount val="4"/>
                <c:pt idx="0">
                  <c:v>小学校で受けた</c:v>
                </c:pt>
                <c:pt idx="1">
                  <c:v>中学校で受けた</c:v>
                </c:pt>
                <c:pt idx="2">
                  <c:v>高校で受けた</c:v>
                </c:pt>
                <c:pt idx="3">
                  <c:v>大学、短大、
専門学校で受けた</c:v>
                </c:pt>
              </c:strCache>
            </c:strRef>
          </c:cat>
          <c:val>
            <c:numRef>
              <c:f>'人権学習の経験　データ'!$E$26:$E$29</c:f>
              <c:numCache>
                <c:formatCode>0.0%</c:formatCode>
                <c:ptCount val="4"/>
                <c:pt idx="0">
                  <c:v>3.4000000000000002E-2</c:v>
                </c:pt>
                <c:pt idx="1">
                  <c:v>8.6999999999999994E-2</c:v>
                </c:pt>
                <c:pt idx="2">
                  <c:v>8.6999999999999994E-2</c:v>
                </c:pt>
                <c:pt idx="3">
                  <c:v>8.4000000000000005E-2</c:v>
                </c:pt>
              </c:numCache>
            </c:numRef>
          </c:val>
          <c:extLst>
            <c:ext xmlns:c16="http://schemas.microsoft.com/office/drawing/2014/chart" uri="{C3380CC4-5D6E-409C-BE32-E72D297353CC}">
              <c16:uniqueId val="{00000003-415B-4EDC-B4E9-48BCAF871F9D}"/>
            </c:ext>
          </c:extLst>
        </c:ser>
        <c:ser>
          <c:idx val="4"/>
          <c:order val="4"/>
          <c:tx>
            <c:strRef>
              <c:f>'人権学習の経験　データ'!$F$25</c:f>
              <c:strCache>
                <c:ptCount val="1"/>
                <c:pt idx="0">
                  <c:v>50歳代</c:v>
                </c:pt>
              </c:strCache>
            </c:strRef>
          </c:tx>
          <c:spPr>
            <a:pattFill prst="pct30">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データ'!$A$26:$A$29</c:f>
              <c:strCache>
                <c:ptCount val="4"/>
                <c:pt idx="0">
                  <c:v>小学校で受けた</c:v>
                </c:pt>
                <c:pt idx="1">
                  <c:v>中学校で受けた</c:v>
                </c:pt>
                <c:pt idx="2">
                  <c:v>高校で受けた</c:v>
                </c:pt>
                <c:pt idx="3">
                  <c:v>大学、短大、
専門学校で受けた</c:v>
                </c:pt>
              </c:strCache>
            </c:strRef>
          </c:cat>
          <c:val>
            <c:numRef>
              <c:f>'人権学習の経験　データ'!$F$26:$F$29</c:f>
              <c:numCache>
                <c:formatCode>0.0%</c:formatCode>
                <c:ptCount val="4"/>
                <c:pt idx="0">
                  <c:v>4.0000000000000001E-3</c:v>
                </c:pt>
                <c:pt idx="1">
                  <c:v>4.9000000000000002E-2</c:v>
                </c:pt>
                <c:pt idx="2">
                  <c:v>4.2000000000000003E-2</c:v>
                </c:pt>
                <c:pt idx="3">
                  <c:v>2.5000000000000001E-2</c:v>
                </c:pt>
              </c:numCache>
            </c:numRef>
          </c:val>
          <c:extLst>
            <c:ext xmlns:c16="http://schemas.microsoft.com/office/drawing/2014/chart" uri="{C3380CC4-5D6E-409C-BE32-E72D297353CC}">
              <c16:uniqueId val="{00000004-415B-4EDC-B4E9-48BCAF871F9D}"/>
            </c:ext>
          </c:extLst>
        </c:ser>
        <c:ser>
          <c:idx val="5"/>
          <c:order val="5"/>
          <c:tx>
            <c:strRef>
              <c:f>'人権学習の経験　データ'!$G$25</c:f>
              <c:strCache>
                <c:ptCount val="1"/>
                <c:pt idx="0">
                  <c:v>60歳代</c:v>
                </c:pt>
              </c:strCache>
            </c:strRef>
          </c:tx>
          <c:spPr>
            <a:pattFill prst="wdDnDiag">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データ'!$A$26:$A$29</c:f>
              <c:strCache>
                <c:ptCount val="4"/>
                <c:pt idx="0">
                  <c:v>小学校で受けた</c:v>
                </c:pt>
                <c:pt idx="1">
                  <c:v>中学校で受けた</c:v>
                </c:pt>
                <c:pt idx="2">
                  <c:v>高校で受けた</c:v>
                </c:pt>
                <c:pt idx="3">
                  <c:v>大学、短大、
専門学校で受けた</c:v>
                </c:pt>
              </c:strCache>
            </c:strRef>
          </c:cat>
          <c:val>
            <c:numRef>
              <c:f>'人権学習の経験　データ'!$G$26:$G$29</c:f>
              <c:numCache>
                <c:formatCode>0.0%</c:formatCode>
                <c:ptCount val="4"/>
                <c:pt idx="0">
                  <c:v>4.0000000000000001E-3</c:v>
                </c:pt>
                <c:pt idx="1">
                  <c:v>3.3000000000000002E-2</c:v>
                </c:pt>
                <c:pt idx="2">
                  <c:v>3.3000000000000002E-2</c:v>
                </c:pt>
                <c:pt idx="3">
                  <c:v>1.9E-2</c:v>
                </c:pt>
              </c:numCache>
            </c:numRef>
          </c:val>
          <c:extLst>
            <c:ext xmlns:c16="http://schemas.microsoft.com/office/drawing/2014/chart" uri="{C3380CC4-5D6E-409C-BE32-E72D297353CC}">
              <c16:uniqueId val="{00000005-415B-4EDC-B4E9-48BCAF871F9D}"/>
            </c:ext>
          </c:extLst>
        </c:ser>
        <c:ser>
          <c:idx val="6"/>
          <c:order val="6"/>
          <c:tx>
            <c:strRef>
              <c:f>'人権学習の経験　データ'!$H$25</c:f>
              <c:strCache>
                <c:ptCount val="1"/>
                <c:pt idx="0">
                  <c:v>70歳以上</c:v>
                </c:pt>
              </c:strCache>
            </c:strRef>
          </c:tx>
          <c:spPr>
            <a:pattFill prst="ltVert">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'人権学習の経験　データ'!$A$26:$A$29</c:f>
              <c:strCache>
                <c:ptCount val="4"/>
                <c:pt idx="0">
                  <c:v>小学校で受けた</c:v>
                </c:pt>
                <c:pt idx="1">
                  <c:v>中学校で受けた</c:v>
                </c:pt>
                <c:pt idx="2">
                  <c:v>高校で受けた</c:v>
                </c:pt>
                <c:pt idx="3">
                  <c:v>大学、短大、
専門学校で受けた</c:v>
                </c:pt>
              </c:strCache>
            </c:strRef>
          </c:cat>
          <c:val>
            <c:numRef>
              <c:f>'人権学習の経験　データ'!$H$26:$H$29</c:f>
              <c:numCache>
                <c:formatCode>0.0%</c:formatCode>
                <c:ptCount val="4"/>
                <c:pt idx="0">
                  <c:v>3.0000000000000001E-3</c:v>
                </c:pt>
                <c:pt idx="1">
                  <c:v>3.2000000000000001E-2</c:v>
                </c:pt>
                <c:pt idx="2">
                  <c:v>2.7E-2</c:v>
                </c:pt>
                <c:pt idx="3">
                  <c:v>1.9E-2</c:v>
                </c:pt>
              </c:numCache>
            </c:numRef>
          </c:val>
          <c:extLst>
            <c:ext xmlns:c16="http://schemas.microsoft.com/office/drawing/2014/chart" uri="{C3380CC4-5D6E-409C-BE32-E72D297353CC}">
              <c16:uniqueId val="{00000006-415B-4EDC-B4E9-48BCAF871F9D}"/>
            </c:ext>
          </c:extLst>
        </c:ser>
        <c:dLbls>
          <c:dLblPos val="outEnd"/>
          <c:showLegendKey val="0"/>
          <c:showVal val="1"/>
          <c:showCatName val="0"/>
          <c:showSerName val="0"/>
          <c:showPercent val="0"/>
          <c:showBubbleSize val="0"/>
        </c:dLbls>
        <c:gapWidth val="150"/>
        <c:axId val="730150672"/>
        <c:axId val="730146928"/>
      </c:barChart>
      <c:catAx>
        <c:axId val="73015067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30146928"/>
        <c:crosses val="autoZero"/>
        <c:auto val="1"/>
        <c:lblAlgn val="ctr"/>
        <c:lblOffset val="100"/>
        <c:noMultiLvlLbl val="0"/>
      </c:catAx>
      <c:valAx>
        <c:axId val="730146928"/>
        <c:scaling>
          <c:orientation val="minMax"/>
          <c:max val="0.65000000000000013"/>
          <c:min val="0"/>
        </c:scaling>
        <c:delete val="1"/>
        <c:axPos val="t"/>
        <c:majorGridlines>
          <c:spPr>
            <a:ln w="9525" cap="flat" cmpd="sng" algn="ctr">
              <a:noFill/>
              <a:round/>
            </a:ln>
            <a:effectLst/>
          </c:spPr>
        </c:majorGridlines>
        <c:numFmt formatCode="0.0%" sourceLinked="1"/>
        <c:majorTickMark val="none"/>
        <c:minorTickMark val="none"/>
        <c:tickLblPos val="nextTo"/>
        <c:crossAx val="730150672"/>
        <c:crosses val="autoZero"/>
        <c:crossBetween val="between"/>
      </c:valAx>
      <c:spPr>
        <a:noFill/>
        <a:ln>
          <a:noFill/>
        </a:ln>
        <a:effectLst/>
      </c:spPr>
    </c:plotArea>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019260541692331"/>
          <c:y val="2.1929824561403508E-2"/>
          <c:w val="0.72941852141632402"/>
          <c:h val="0.97807017543859653"/>
        </c:manualLayout>
      </c:layout>
      <c:barChart>
        <c:barDir val="bar"/>
        <c:grouping val="clustered"/>
        <c:varyColors val="0"/>
        <c:ser>
          <c:idx val="0"/>
          <c:order val="0"/>
          <c:tx>
            <c:strRef>
              <c:f>'利用するメディア　データ'!$A$2</c:f>
              <c:strCache>
                <c:ptCount val="1"/>
                <c:pt idx="0">
                  <c:v>インターネット</c:v>
                </c:pt>
              </c:strCache>
            </c:strRef>
          </c:tx>
          <c:spPr>
            <a:solidFill>
              <a:schemeClr val="bg1">
                <a:lumMod val="6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'利用するメディア　データ'!$B$1:$H$1</c:f>
              <c:strCache>
                <c:ptCount val="7"/>
                <c:pt idx="0">
                  <c:v>全体</c:v>
                </c:pt>
                <c:pt idx="1">
                  <c:v>18～29歳</c:v>
                </c:pt>
                <c:pt idx="2">
                  <c:v>30歳代</c:v>
                </c:pt>
                <c:pt idx="3">
                  <c:v>40歳代</c:v>
                </c:pt>
                <c:pt idx="4">
                  <c:v>50歳代</c:v>
                </c:pt>
                <c:pt idx="5">
                  <c:v>60歳代</c:v>
                </c:pt>
                <c:pt idx="6">
                  <c:v>70歳以上</c:v>
                </c:pt>
              </c:strCache>
            </c:strRef>
          </c:cat>
          <c:val>
            <c:numRef>
              <c:f>'利用するメディア　データ'!$B$2:$H$2</c:f>
              <c:numCache>
                <c:formatCode>0.0%</c:formatCode>
                <c:ptCount val="7"/>
                <c:pt idx="0">
                  <c:v>0.69299999999999995</c:v>
                </c:pt>
                <c:pt idx="1">
                  <c:v>0.96099999999999997</c:v>
                </c:pt>
                <c:pt idx="2">
                  <c:v>0.91600000000000004</c:v>
                </c:pt>
                <c:pt idx="3">
                  <c:v>0.90100000000000002</c:v>
                </c:pt>
                <c:pt idx="4">
                  <c:v>0.82499999999999996</c:v>
                </c:pt>
                <c:pt idx="5">
                  <c:v>0.58399999999999996</c:v>
                </c:pt>
                <c:pt idx="6">
                  <c:v>0.32600000000000001</c:v>
                </c:pt>
              </c:numCache>
            </c:numRef>
          </c:val>
          <c:extLst>
            <c:ext xmlns:c16="http://schemas.microsoft.com/office/drawing/2014/chart" uri="{C3380CC4-5D6E-409C-BE32-E72D297353CC}">
              <c16:uniqueId val="{00000000-45D0-4302-B67D-BB2468AA4197}"/>
            </c:ext>
          </c:extLst>
        </c:ser>
        <c:ser>
          <c:idx val="2"/>
          <c:order val="1"/>
          <c:tx>
            <c:strRef>
              <c:f>'利用するメディア　データ'!$A$3</c:f>
              <c:strCache>
                <c:ptCount val="1"/>
                <c:pt idx="0">
                  <c:v>テレビ</c:v>
                </c:pt>
              </c:strCache>
            </c:strRef>
          </c:tx>
          <c:spPr>
            <a:solidFill>
              <a:schemeClr val="bg1">
                <a:lumMod val="8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'利用するメディア　データ'!$B$1:$H$1</c:f>
              <c:strCache>
                <c:ptCount val="7"/>
                <c:pt idx="0">
                  <c:v>全体</c:v>
                </c:pt>
                <c:pt idx="1">
                  <c:v>18～29歳</c:v>
                </c:pt>
                <c:pt idx="2">
                  <c:v>30歳代</c:v>
                </c:pt>
                <c:pt idx="3">
                  <c:v>40歳代</c:v>
                </c:pt>
                <c:pt idx="4">
                  <c:v>50歳代</c:v>
                </c:pt>
                <c:pt idx="5">
                  <c:v>60歳代</c:v>
                </c:pt>
                <c:pt idx="6">
                  <c:v>70歳以上</c:v>
                </c:pt>
              </c:strCache>
            </c:strRef>
          </c:cat>
          <c:val>
            <c:numRef>
              <c:f>'利用するメディア　データ'!$B$3:$H$3</c:f>
              <c:numCache>
                <c:formatCode>0.0%</c:formatCode>
                <c:ptCount val="7"/>
                <c:pt idx="0">
                  <c:v>0.83499999999999996</c:v>
                </c:pt>
                <c:pt idx="1">
                  <c:v>0.64700000000000002</c:v>
                </c:pt>
                <c:pt idx="2">
                  <c:v>0.67</c:v>
                </c:pt>
                <c:pt idx="3">
                  <c:v>0.80600000000000005</c:v>
                </c:pt>
                <c:pt idx="4">
                  <c:v>0.86299999999999999</c:v>
                </c:pt>
                <c:pt idx="5">
                  <c:v>0.92900000000000005</c:v>
                </c:pt>
                <c:pt idx="6">
                  <c:v>0.95699999999999996</c:v>
                </c:pt>
              </c:numCache>
            </c:numRef>
          </c:val>
          <c:extLst>
            <c:ext xmlns:c16="http://schemas.microsoft.com/office/drawing/2014/chart" uri="{C3380CC4-5D6E-409C-BE32-E72D297353CC}">
              <c16:uniqueId val="{00000001-45D0-4302-B67D-BB2468AA4197}"/>
            </c:ext>
          </c:extLst>
        </c:ser>
        <c:ser>
          <c:idx val="3"/>
          <c:order val="2"/>
          <c:tx>
            <c:strRef>
              <c:f>'利用するメディア　データ'!$A$4</c:f>
              <c:strCache>
                <c:ptCount val="1"/>
                <c:pt idx="0">
                  <c:v>書籍、雑誌</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'利用するメディア　データ'!$B$1:$H$1</c:f>
              <c:strCache>
                <c:ptCount val="7"/>
                <c:pt idx="0">
                  <c:v>全体</c:v>
                </c:pt>
                <c:pt idx="1">
                  <c:v>18～29歳</c:v>
                </c:pt>
                <c:pt idx="2">
                  <c:v>30歳代</c:v>
                </c:pt>
                <c:pt idx="3">
                  <c:v>40歳代</c:v>
                </c:pt>
                <c:pt idx="4">
                  <c:v>50歳代</c:v>
                </c:pt>
                <c:pt idx="5">
                  <c:v>60歳代</c:v>
                </c:pt>
                <c:pt idx="6">
                  <c:v>70歳以上</c:v>
                </c:pt>
              </c:strCache>
            </c:strRef>
          </c:cat>
          <c:val>
            <c:numRef>
              <c:f>'利用するメディア　データ'!$B$4:$H$4</c:f>
              <c:numCache>
                <c:formatCode>0.0%</c:formatCode>
                <c:ptCount val="7"/>
                <c:pt idx="0">
                  <c:v>0.20300000000000001</c:v>
                </c:pt>
                <c:pt idx="1">
                  <c:v>0.13100000000000001</c:v>
                </c:pt>
                <c:pt idx="2">
                  <c:v>0.152</c:v>
                </c:pt>
                <c:pt idx="3">
                  <c:v>0.152</c:v>
                </c:pt>
                <c:pt idx="4">
                  <c:v>0.189</c:v>
                </c:pt>
                <c:pt idx="5">
                  <c:v>0.223</c:v>
                </c:pt>
                <c:pt idx="6">
                  <c:v>0.29899999999999999</c:v>
                </c:pt>
              </c:numCache>
            </c:numRef>
          </c:val>
          <c:extLst>
            <c:ext xmlns:c16="http://schemas.microsoft.com/office/drawing/2014/chart" uri="{C3380CC4-5D6E-409C-BE32-E72D297353CC}">
              <c16:uniqueId val="{00000002-45D0-4302-B67D-BB2468AA4197}"/>
            </c:ext>
          </c:extLst>
        </c:ser>
        <c:ser>
          <c:idx val="4"/>
          <c:order val="3"/>
          <c:tx>
            <c:strRef>
              <c:f>'利用するメディア　データ'!$A$5</c:f>
              <c:strCache>
                <c:ptCount val="1"/>
                <c:pt idx="0">
                  <c:v>新聞</c:v>
                </c:pt>
              </c:strCache>
            </c:strRef>
          </c:tx>
          <c:spPr>
            <a:pattFill prst="pct20">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'利用するメディア　データ'!$B$1:$H$1</c:f>
              <c:strCache>
                <c:ptCount val="7"/>
                <c:pt idx="0">
                  <c:v>全体</c:v>
                </c:pt>
                <c:pt idx="1">
                  <c:v>18～29歳</c:v>
                </c:pt>
                <c:pt idx="2">
                  <c:v>30歳代</c:v>
                </c:pt>
                <c:pt idx="3">
                  <c:v>40歳代</c:v>
                </c:pt>
                <c:pt idx="4">
                  <c:v>50歳代</c:v>
                </c:pt>
                <c:pt idx="5">
                  <c:v>60歳代</c:v>
                </c:pt>
                <c:pt idx="6">
                  <c:v>70歳以上</c:v>
                </c:pt>
              </c:strCache>
            </c:strRef>
          </c:cat>
          <c:val>
            <c:numRef>
              <c:f>'利用するメディア　データ'!$B$5:$H$5</c:f>
              <c:numCache>
                <c:formatCode>0.0%</c:formatCode>
                <c:ptCount val="7"/>
                <c:pt idx="0">
                  <c:v>0.441</c:v>
                </c:pt>
                <c:pt idx="1">
                  <c:v>7.1999999999999995E-2</c:v>
                </c:pt>
                <c:pt idx="2">
                  <c:v>0.115</c:v>
                </c:pt>
                <c:pt idx="3">
                  <c:v>0.312</c:v>
                </c:pt>
                <c:pt idx="4">
                  <c:v>0.442</c:v>
                </c:pt>
                <c:pt idx="5">
                  <c:v>0.57999999999999996</c:v>
                </c:pt>
                <c:pt idx="6">
                  <c:v>0.76800000000000002</c:v>
                </c:pt>
              </c:numCache>
            </c:numRef>
          </c:val>
          <c:extLst>
            <c:ext xmlns:c16="http://schemas.microsoft.com/office/drawing/2014/chart" uri="{C3380CC4-5D6E-409C-BE32-E72D297353CC}">
              <c16:uniqueId val="{00000003-45D0-4302-B67D-BB2468AA4197}"/>
            </c:ext>
          </c:extLst>
        </c:ser>
        <c:ser>
          <c:idx val="5"/>
          <c:order val="4"/>
          <c:tx>
            <c:strRef>
              <c:f>'利用するメディア　データ'!$A$6</c:f>
              <c:strCache>
                <c:ptCount val="1"/>
                <c:pt idx="0">
                  <c:v>ラジオ</c:v>
                </c:pt>
              </c:strCache>
            </c:strRef>
          </c:tx>
          <c:spPr>
            <a:pattFill prst="pct30">
              <a:fgClr>
                <a:schemeClr val="tx1"/>
              </a:fgClr>
              <a:bgClr>
                <a:schemeClr val="bg1"/>
              </a:bgClr>
            </a:pattFill>
            <a:ln>
              <a:solidFill>
                <a:schemeClr val="tx1"/>
              </a:solidFill>
            </a:ln>
            <a:effectLst/>
          </c:spPr>
          <c:invertIfNegative val="0"/>
          <c:dLbls>
            <c:dLbl>
              <c:idx val="1"/>
              <c:layout>
                <c:manualLayout>
                  <c:x val="0"/>
                  <c:y val="-1.239256927234797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5D0-4302-B67D-BB2468AA4197}"/>
                </c:ext>
              </c:extLst>
            </c:dLbl>
            <c:dLbl>
              <c:idx val="2"/>
              <c:layout>
                <c:manualLayout>
                  <c:x val="-3.3950225088053312E-17"/>
                  <c:y val="-1.032649053171928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6.2425925925925926E-2"/>
                      <c:h val="4.9715019696378801E-2"/>
                    </c:manualLayout>
                  </c15:layout>
                </c:ext>
                <c:ext xmlns:c16="http://schemas.microsoft.com/office/drawing/2014/chart" uri="{C3380CC4-5D6E-409C-BE32-E72D297353CC}">
                  <c16:uniqueId val="{00000006-45D0-4302-B67D-BB2468AA4197}"/>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'利用するメディア　データ'!$B$1:$H$1</c:f>
              <c:strCache>
                <c:ptCount val="7"/>
                <c:pt idx="0">
                  <c:v>全体</c:v>
                </c:pt>
                <c:pt idx="1">
                  <c:v>18～29歳</c:v>
                </c:pt>
                <c:pt idx="2">
                  <c:v>30歳代</c:v>
                </c:pt>
                <c:pt idx="3">
                  <c:v>40歳代</c:v>
                </c:pt>
                <c:pt idx="4">
                  <c:v>50歳代</c:v>
                </c:pt>
                <c:pt idx="5">
                  <c:v>60歳代</c:v>
                </c:pt>
                <c:pt idx="6">
                  <c:v>70歳以上</c:v>
                </c:pt>
              </c:strCache>
            </c:strRef>
          </c:cat>
          <c:val>
            <c:numRef>
              <c:f>'利用するメディア　データ'!$B$6:$H$6</c:f>
              <c:numCache>
                <c:formatCode>0.0%</c:formatCode>
                <c:ptCount val="7"/>
                <c:pt idx="0">
                  <c:v>0.17899999999999999</c:v>
                </c:pt>
                <c:pt idx="1">
                  <c:v>9.1999999999999998E-2</c:v>
                </c:pt>
                <c:pt idx="2">
                  <c:v>0.11</c:v>
                </c:pt>
                <c:pt idx="3">
                  <c:v>0.129</c:v>
                </c:pt>
                <c:pt idx="4">
                  <c:v>0.17199999999999999</c:v>
                </c:pt>
                <c:pt idx="5">
                  <c:v>0.23</c:v>
                </c:pt>
                <c:pt idx="6">
                  <c:v>0.25900000000000001</c:v>
                </c:pt>
              </c:numCache>
            </c:numRef>
          </c:val>
          <c:extLst>
            <c:ext xmlns:c16="http://schemas.microsoft.com/office/drawing/2014/chart" uri="{C3380CC4-5D6E-409C-BE32-E72D297353CC}">
              <c16:uniqueId val="{00000004-45D0-4302-B67D-BB2468AA4197}"/>
            </c:ext>
          </c:extLst>
        </c:ser>
        <c:dLbls>
          <c:dLblPos val="outEnd"/>
          <c:showLegendKey val="0"/>
          <c:showVal val="1"/>
          <c:showCatName val="0"/>
          <c:showSerName val="0"/>
          <c:showPercent val="0"/>
          <c:showBubbleSize val="0"/>
        </c:dLbls>
        <c:gapWidth val="125"/>
        <c:axId val="1473083119"/>
        <c:axId val="1259464143"/>
      </c:barChart>
      <c:catAx>
        <c:axId val="1473083119"/>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259464143"/>
        <c:crosses val="autoZero"/>
        <c:auto val="1"/>
        <c:lblAlgn val="ctr"/>
        <c:lblOffset val="100"/>
        <c:noMultiLvlLbl val="0"/>
      </c:catAx>
      <c:valAx>
        <c:axId val="1259464143"/>
        <c:scaling>
          <c:orientation val="minMax"/>
          <c:max val="1"/>
        </c:scaling>
        <c:delete val="1"/>
        <c:axPos val="t"/>
        <c:majorGridlines>
          <c:spPr>
            <a:ln w="9525" cap="flat" cmpd="sng" algn="ctr">
              <a:noFill/>
              <a:round/>
            </a:ln>
            <a:effectLst/>
          </c:spPr>
        </c:majorGridlines>
        <c:numFmt formatCode="0.0%" sourceLinked="1"/>
        <c:majorTickMark val="none"/>
        <c:minorTickMark val="none"/>
        <c:tickLblPos val="nextTo"/>
        <c:crossAx val="1473083119"/>
        <c:crosses val="autoZero"/>
        <c:crossBetween val="between"/>
      </c:valAx>
      <c:spPr>
        <a:noFill/>
        <a:ln>
          <a:noFill/>
        </a:ln>
        <a:effectLst/>
      </c:spPr>
    </c:plotArea>
    <c:legend>
      <c:legendPos val="r"/>
      <c:layout>
        <c:manualLayout>
          <c:xMode val="edge"/>
          <c:yMode val="edge"/>
          <c:x val="0.8512642856426994"/>
          <c:y val="0.35825950302804643"/>
          <c:w val="0.14237169229535745"/>
          <c:h val="0.36849220071503208"/>
        </c:manualLayout>
      </c:layout>
      <c:overlay val="0"/>
      <c:spPr>
        <a:noFill/>
        <a:ln>
          <a:solidFill>
            <a:schemeClr val="tx1"/>
          </a:solidFill>
        </a:ln>
        <a:effectLst/>
      </c:spPr>
      <c:txPr>
        <a:bodyPr rot="0" spcFirstLastPara="1" vertOverflow="ellipsis" vert="horz" wrap="square" anchor="ctr" anchorCtr="1"/>
        <a:lstStyle/>
        <a:p>
          <a:pPr>
            <a:defRPr sz="11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9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r>
              <a:rPr lang="ja-JP" altLang="en-US" sz="1050">
                <a:solidFill>
                  <a:schemeClr val="tx1"/>
                </a:solidFill>
                <a:latin typeface="UD デジタル 教科書体 NK-B" panose="02020700000000000000" pitchFamily="18" charset="-128"/>
                <a:ea typeface="UD デジタル 教科書体 NK-B" panose="02020700000000000000" pitchFamily="18" charset="-128"/>
              </a:rPr>
              <a:t>障がい者の人権問題に関する学習経験</a:t>
            </a:r>
          </a:p>
        </c:rich>
      </c:tx>
      <c:layout>
        <c:manualLayout>
          <c:xMode val="edge"/>
          <c:yMode val="edge"/>
          <c:x val="1.3535744472618889E-2"/>
          <c:y val="2.9914677593200531E-2"/>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4303972596645759"/>
          <c:y val="0.11198148148148149"/>
          <c:w val="0.83624464314841995"/>
          <c:h val="0.86141761633428304"/>
        </c:manualLayout>
      </c:layout>
      <c:barChart>
        <c:barDir val="bar"/>
        <c:grouping val="percentStacked"/>
        <c:varyColors val="0"/>
        <c:ser>
          <c:idx val="0"/>
          <c:order val="0"/>
          <c:tx>
            <c:strRef>
              <c:f>'人権意識と学習経験　データ'!$D$3</c:f>
              <c:strCache>
                <c:ptCount val="1"/>
                <c:pt idx="0">
                  <c:v>問題があると思う</c:v>
                </c:pt>
              </c:strCache>
            </c:strRef>
          </c:tx>
          <c:spPr>
            <a:solidFill>
              <a:schemeClr val="bg1">
                <a:lumMod val="65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データ'!$C$4:$C$10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データ'!$D$4:$D$10</c:f>
              <c:numCache>
                <c:formatCode>0.0"％"</c:formatCode>
                <c:ptCount val="7"/>
                <c:pt idx="0">
                  <c:v>13.3</c:v>
                </c:pt>
                <c:pt idx="1">
                  <c:v>13.9</c:v>
                </c:pt>
                <c:pt idx="2">
                  <c:v>13.1</c:v>
                </c:pt>
                <c:pt idx="3">
                  <c:v>14</c:v>
                </c:pt>
                <c:pt idx="4">
                  <c:v>23.8</c:v>
                </c:pt>
                <c:pt idx="5">
                  <c:v>11.5</c:v>
                </c:pt>
                <c:pt idx="6">
                  <c:v>13.4</c:v>
                </c:pt>
              </c:numCache>
            </c:numRef>
          </c:val>
          <c:extLst>
            <c:ext xmlns:c16="http://schemas.microsoft.com/office/drawing/2014/chart" uri="{C3380CC4-5D6E-409C-BE32-E72D297353CC}">
              <c16:uniqueId val="{00000000-9DDE-49F4-93A8-C6316D15EAE1}"/>
            </c:ext>
          </c:extLst>
        </c:ser>
        <c:ser>
          <c:idx val="1"/>
          <c:order val="1"/>
          <c:tx>
            <c:strRef>
              <c:f>'人権意識と学習経験　データ'!$E$3</c:f>
              <c:strCache>
                <c:ptCount val="1"/>
                <c:pt idx="0">
                  <c:v>どちらかと言えば問題があると思う</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データ'!$C$4:$C$10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データ'!$E$4:$E$10</c:f>
              <c:numCache>
                <c:formatCode>0.0"％"</c:formatCode>
                <c:ptCount val="7"/>
                <c:pt idx="0">
                  <c:v>23.6</c:v>
                </c:pt>
                <c:pt idx="1">
                  <c:v>28.9</c:v>
                </c:pt>
                <c:pt idx="2">
                  <c:v>28.3</c:v>
                </c:pt>
                <c:pt idx="3">
                  <c:v>28.9</c:v>
                </c:pt>
                <c:pt idx="4">
                  <c:v>28.8</c:v>
                </c:pt>
                <c:pt idx="5">
                  <c:v>24</c:v>
                </c:pt>
                <c:pt idx="6">
                  <c:v>16.600000000000001</c:v>
                </c:pt>
              </c:numCache>
            </c:numRef>
          </c:val>
          <c:extLst>
            <c:ext xmlns:c16="http://schemas.microsoft.com/office/drawing/2014/chart" uri="{C3380CC4-5D6E-409C-BE32-E72D297353CC}">
              <c16:uniqueId val="{00000001-9DDE-49F4-93A8-C6316D15EAE1}"/>
            </c:ext>
          </c:extLst>
        </c:ser>
        <c:ser>
          <c:idx val="2"/>
          <c:order val="2"/>
          <c:tx>
            <c:strRef>
              <c:f>'人権意識と学習経験　データ'!$F$3</c:f>
              <c:strCache>
                <c:ptCount val="1"/>
                <c:pt idx="0">
                  <c:v>どちらかと言えば問題はないと思う</c:v>
                </c:pt>
              </c:strCache>
            </c:strRef>
          </c:tx>
          <c:spPr>
            <a:no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データ'!$C$4:$C$10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データ'!$F$4:$F$10</c:f>
              <c:numCache>
                <c:formatCode>0.0"％"</c:formatCode>
                <c:ptCount val="7"/>
                <c:pt idx="0">
                  <c:v>23.9</c:v>
                </c:pt>
                <c:pt idx="1">
                  <c:v>24.2</c:v>
                </c:pt>
                <c:pt idx="2">
                  <c:v>22.4</c:v>
                </c:pt>
                <c:pt idx="3">
                  <c:v>19.8</c:v>
                </c:pt>
                <c:pt idx="4">
                  <c:v>17.5</c:v>
                </c:pt>
                <c:pt idx="5">
                  <c:v>24.7</c:v>
                </c:pt>
                <c:pt idx="6">
                  <c:v>23.8</c:v>
                </c:pt>
              </c:numCache>
            </c:numRef>
          </c:val>
          <c:extLst>
            <c:ext xmlns:c16="http://schemas.microsoft.com/office/drawing/2014/chart" uri="{C3380CC4-5D6E-409C-BE32-E72D297353CC}">
              <c16:uniqueId val="{00000002-9DDE-49F4-93A8-C6316D15EAE1}"/>
            </c:ext>
          </c:extLst>
        </c:ser>
        <c:ser>
          <c:idx val="3"/>
          <c:order val="3"/>
          <c:tx>
            <c:strRef>
              <c:f>'人権意識と学習経験　データ'!$G$3</c:f>
              <c:strCache>
                <c:ptCount val="1"/>
                <c:pt idx="0">
                  <c:v>問題はないと思う</c:v>
                </c:pt>
              </c:strCache>
            </c:strRef>
          </c:tx>
          <c:spPr>
            <a:pattFill prst="pct10">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データ'!$C$4:$C$10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データ'!$G$4:$G$10</c:f>
              <c:numCache>
                <c:formatCode>0.0"％"</c:formatCode>
                <c:ptCount val="7"/>
                <c:pt idx="0">
                  <c:v>15.1</c:v>
                </c:pt>
                <c:pt idx="1">
                  <c:v>13.1</c:v>
                </c:pt>
                <c:pt idx="2">
                  <c:v>14.3</c:v>
                </c:pt>
                <c:pt idx="3">
                  <c:v>10.7</c:v>
                </c:pt>
                <c:pt idx="4">
                  <c:v>12.5</c:v>
                </c:pt>
                <c:pt idx="5">
                  <c:v>15</c:v>
                </c:pt>
                <c:pt idx="6">
                  <c:v>17.3</c:v>
                </c:pt>
              </c:numCache>
            </c:numRef>
          </c:val>
          <c:extLst>
            <c:ext xmlns:c16="http://schemas.microsoft.com/office/drawing/2014/chart" uri="{C3380CC4-5D6E-409C-BE32-E72D297353CC}">
              <c16:uniqueId val="{00000003-9DDE-49F4-93A8-C6316D15EAE1}"/>
            </c:ext>
          </c:extLst>
        </c:ser>
        <c:ser>
          <c:idx val="4"/>
          <c:order val="4"/>
          <c:tx>
            <c:strRef>
              <c:f>'人権意識と学習経験　データ'!$H$3</c:f>
              <c:strCache>
                <c:ptCount val="1"/>
                <c:pt idx="0">
                  <c:v>わからない</c:v>
                </c:pt>
              </c:strCache>
            </c:strRef>
          </c:tx>
          <c:spPr>
            <a:pattFill prst="pct30">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データ'!$C$4:$C$10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データ'!$H$4:$H$10</c:f>
              <c:numCache>
                <c:formatCode>0.0"％"</c:formatCode>
                <c:ptCount val="7"/>
                <c:pt idx="0">
                  <c:v>23.6</c:v>
                </c:pt>
                <c:pt idx="1">
                  <c:v>19.3</c:v>
                </c:pt>
                <c:pt idx="2">
                  <c:v>21.1</c:v>
                </c:pt>
                <c:pt idx="3">
                  <c:v>26.4</c:v>
                </c:pt>
                <c:pt idx="4">
                  <c:v>17.5</c:v>
                </c:pt>
                <c:pt idx="5">
                  <c:v>24.3</c:v>
                </c:pt>
                <c:pt idx="6">
                  <c:v>28.7</c:v>
                </c:pt>
              </c:numCache>
            </c:numRef>
          </c:val>
          <c:extLst>
            <c:ext xmlns:c16="http://schemas.microsoft.com/office/drawing/2014/chart" uri="{C3380CC4-5D6E-409C-BE32-E72D297353CC}">
              <c16:uniqueId val="{00000004-9DDE-49F4-93A8-C6316D15EAE1}"/>
            </c:ext>
          </c:extLst>
        </c:ser>
        <c:dLbls>
          <c:dLblPos val="ctr"/>
          <c:showLegendKey val="0"/>
          <c:showVal val="1"/>
          <c:showCatName val="0"/>
          <c:showSerName val="0"/>
          <c:showPercent val="0"/>
          <c:showBubbleSize val="0"/>
        </c:dLbls>
        <c:gapWidth val="75"/>
        <c:overlap val="100"/>
        <c:axId val="340812879"/>
        <c:axId val="340817455"/>
      </c:barChart>
      <c:catAx>
        <c:axId val="340812879"/>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340817455"/>
        <c:crosses val="autoZero"/>
        <c:auto val="1"/>
        <c:lblAlgn val="ctr"/>
        <c:lblOffset val="100"/>
        <c:noMultiLvlLbl val="0"/>
      </c:catAx>
      <c:valAx>
        <c:axId val="340817455"/>
        <c:scaling>
          <c:orientation val="minMax"/>
        </c:scaling>
        <c:delete val="1"/>
        <c:axPos val="t"/>
        <c:majorGridlines>
          <c:spPr>
            <a:ln w="9525" cap="flat" cmpd="sng" algn="ctr">
              <a:noFill/>
              <a:round/>
            </a:ln>
            <a:effectLst/>
          </c:spPr>
        </c:majorGridlines>
        <c:numFmt formatCode="0%" sourceLinked="1"/>
        <c:majorTickMark val="none"/>
        <c:minorTickMark val="none"/>
        <c:tickLblPos val="nextTo"/>
        <c:crossAx val="34081287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'D 住宅'!$A$3</c:f>
              <c:strCache>
                <c:ptCount val="1"/>
                <c:pt idx="0">
                  <c:v>R2</c:v>
                </c:pt>
              </c:strCache>
            </c:strRef>
          </c:tx>
          <c:spPr>
            <a:solidFill>
              <a:schemeClr val="bg1">
                <a:lumMod val="65000"/>
              </a:schemeClr>
            </a:solidFill>
            <a:ln>
              <a:solidFill>
                <a:schemeClr val="tx1">
                  <a:alpha val="94000"/>
                </a:schemeClr>
              </a:solidFill>
            </a:ln>
            <a:effectLst/>
          </c:spPr>
          <c:invertIfNegative val="0"/>
          <c:dLbls>
            <c:dLbl>
              <c:idx val="1"/>
              <c:layout>
                <c:manualLayout>
                  <c:x val="-4.8661800486618006E-3"/>
                  <c:y val="0"/>
                </c:manualLayout>
              </c:layout>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FF80-460D-A4ED-074EFD2B6415}"/>
                </c:ext>
              </c:extLst>
            </c:dLbl>
            <c:dLbl>
              <c:idx val="2"/>
              <c:layout>
                <c:manualLayout>
                  <c:x val="-4.8661800486618006E-3"/>
                  <c:y val="1.140119722542105E-17"/>
                </c:manualLayout>
              </c:layout>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FF80-460D-A4ED-074EFD2B6415}"/>
                </c:ext>
              </c:extLst>
            </c:dLbl>
            <c:dLbl>
              <c:idx val="5"/>
              <c:layout>
                <c:manualLayout>
                  <c:x val="-7.2992700729927898E-3"/>
                  <c:y val="0"/>
                </c:manualLayout>
              </c:layout>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FF80-460D-A4ED-074EFD2B6415}"/>
                </c:ext>
              </c:extLst>
            </c:dLbl>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住宅'!$B$2:$L$2</c:f>
              <c:strCache>
                <c:ptCount val="11"/>
                <c:pt idx="0">
                  <c:v>都心部、最寄り駅や
幹線道路へのアクセス</c:v>
                </c:pt>
                <c:pt idx="1">
                  <c:v>公共施設や商業、医療施設、
公園や緑地などの状況</c:v>
                </c:pt>
                <c:pt idx="2">
                  <c:v>日照・眺望など</c:v>
                </c:pt>
                <c:pt idx="3">
                  <c:v>地域のイメージ</c:v>
                </c:pt>
                <c:pt idx="4">
                  <c:v>周辺の住宅の状況</c:v>
                </c:pt>
                <c:pt idx="5">
                  <c:v>校区の教育水準や
学力レベルの評判</c:v>
                </c:pt>
                <c:pt idx="6">
                  <c:v>近隣に同和地区があると
言われていないか</c:v>
                </c:pt>
                <c:pt idx="7">
                  <c:v>近隣に外国籍住民が多いと
言われていないか</c:v>
                </c:pt>
                <c:pt idx="8">
                  <c:v>近隣に低所得者が多いと
言われていないか</c:v>
                </c:pt>
                <c:pt idx="9">
                  <c:v>その他</c:v>
                </c:pt>
                <c:pt idx="10">
                  <c:v>無回答</c:v>
                </c:pt>
              </c:strCache>
            </c:strRef>
          </c:cat>
          <c:val>
            <c:numRef>
              <c:f>'D 住宅'!$B$3:$L$3</c:f>
              <c:numCache>
                <c:formatCode>0.0</c:formatCode>
                <c:ptCount val="11"/>
                <c:pt idx="0">
                  <c:v>74.900000000000006</c:v>
                </c:pt>
                <c:pt idx="1">
                  <c:v>69.099999999999994</c:v>
                </c:pt>
                <c:pt idx="2">
                  <c:v>62.3</c:v>
                </c:pt>
                <c:pt idx="3">
                  <c:v>47</c:v>
                </c:pt>
                <c:pt idx="4">
                  <c:v>37.6</c:v>
                </c:pt>
                <c:pt idx="5">
                  <c:v>15.5</c:v>
                </c:pt>
                <c:pt idx="6">
                  <c:v>11.4</c:v>
                </c:pt>
                <c:pt idx="7">
                  <c:v>8</c:v>
                </c:pt>
                <c:pt idx="8">
                  <c:v>5.3</c:v>
                </c:pt>
                <c:pt idx="9">
                  <c:v>5.3</c:v>
                </c:pt>
                <c:pt idx="10">
                  <c:v>2.1</c:v>
                </c:pt>
              </c:numCache>
            </c:numRef>
          </c:val>
          <c:extLst>
            <c:ext xmlns:c16="http://schemas.microsoft.com/office/drawing/2014/chart" uri="{C3380CC4-5D6E-409C-BE32-E72D297353CC}">
              <c16:uniqueId val="{00000003-FF80-460D-A4ED-074EFD2B6415}"/>
            </c:ext>
          </c:extLst>
        </c:ser>
        <c:ser>
          <c:idx val="1"/>
          <c:order val="1"/>
          <c:tx>
            <c:strRef>
              <c:f>'D 住宅'!$A$4</c:f>
              <c:strCache>
                <c:ptCount val="1"/>
                <c:pt idx="0">
                  <c:v>H27</c:v>
                </c:pt>
              </c:strCache>
            </c:strRef>
          </c:tx>
          <c:spPr>
            <a:solidFill>
              <a:schemeClr val="bg1">
                <a:lumMod val="9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住宅'!$B$2:$L$2</c:f>
              <c:strCache>
                <c:ptCount val="11"/>
                <c:pt idx="0">
                  <c:v>都心部、最寄り駅や
幹線道路へのアクセス</c:v>
                </c:pt>
                <c:pt idx="1">
                  <c:v>公共施設や商業、医療施設、
公園や緑地などの状況</c:v>
                </c:pt>
                <c:pt idx="2">
                  <c:v>日照・眺望など</c:v>
                </c:pt>
                <c:pt idx="3">
                  <c:v>地域のイメージ</c:v>
                </c:pt>
                <c:pt idx="4">
                  <c:v>周辺の住宅の状況</c:v>
                </c:pt>
                <c:pt idx="5">
                  <c:v>校区の教育水準や
学力レベルの評判</c:v>
                </c:pt>
                <c:pt idx="6">
                  <c:v>近隣に同和地区があると
言われていないか</c:v>
                </c:pt>
                <c:pt idx="7">
                  <c:v>近隣に外国籍住民が多いと
言われていないか</c:v>
                </c:pt>
                <c:pt idx="8">
                  <c:v>近隣に低所得者が多いと
言われていないか</c:v>
                </c:pt>
                <c:pt idx="9">
                  <c:v>その他</c:v>
                </c:pt>
                <c:pt idx="10">
                  <c:v>無回答</c:v>
                </c:pt>
              </c:strCache>
            </c:strRef>
          </c:cat>
          <c:val>
            <c:numRef>
              <c:f>'D 住宅'!$B$4:$L$4</c:f>
              <c:numCache>
                <c:formatCode>0.0</c:formatCode>
                <c:ptCount val="11"/>
                <c:pt idx="0">
                  <c:v>75.3</c:v>
                </c:pt>
                <c:pt idx="1">
                  <c:v>68.099999999999994</c:v>
                </c:pt>
                <c:pt idx="2">
                  <c:v>61</c:v>
                </c:pt>
                <c:pt idx="3">
                  <c:v>51.8</c:v>
                </c:pt>
                <c:pt idx="4">
                  <c:v>40.6</c:v>
                </c:pt>
                <c:pt idx="5">
                  <c:v>16.600000000000001</c:v>
                </c:pt>
                <c:pt idx="6">
                  <c:v>13.4</c:v>
                </c:pt>
                <c:pt idx="7">
                  <c:v>6.7</c:v>
                </c:pt>
                <c:pt idx="8">
                  <c:v>6.1</c:v>
                </c:pt>
                <c:pt idx="9">
                  <c:v>6</c:v>
                </c:pt>
                <c:pt idx="10">
                  <c:v>1.6</c:v>
                </c:pt>
              </c:numCache>
            </c:numRef>
          </c:val>
          <c:extLst>
            <c:ext xmlns:c16="http://schemas.microsoft.com/office/drawing/2014/chart" uri="{C3380CC4-5D6E-409C-BE32-E72D297353CC}">
              <c16:uniqueId val="{00000004-FF80-460D-A4ED-074EFD2B6415}"/>
            </c:ext>
          </c:extLst>
        </c:ser>
        <c:dLbls>
          <c:dLblPos val="outEnd"/>
          <c:showLegendKey val="0"/>
          <c:showVal val="1"/>
          <c:showCatName val="0"/>
          <c:showSerName val="0"/>
          <c:showPercent val="0"/>
          <c:showBubbleSize val="0"/>
        </c:dLbls>
        <c:gapWidth val="59"/>
        <c:axId val="572271536"/>
        <c:axId val="572275696"/>
      </c:barChart>
      <c:catAx>
        <c:axId val="57227153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8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572275696"/>
        <c:crosses val="autoZero"/>
        <c:auto val="1"/>
        <c:lblAlgn val="ctr"/>
        <c:lblOffset val="100"/>
        <c:noMultiLvlLbl val="0"/>
      </c:catAx>
      <c:valAx>
        <c:axId val="572275696"/>
        <c:scaling>
          <c:orientation val="minMax"/>
          <c:max val="85"/>
          <c:min val="0"/>
        </c:scaling>
        <c:delete val="1"/>
        <c:axPos val="t"/>
        <c:majorGridlines>
          <c:spPr>
            <a:ln w="9525" cap="flat" cmpd="sng" algn="ctr">
              <a:noFill/>
              <a:round/>
            </a:ln>
            <a:effectLst/>
          </c:spPr>
        </c:majorGridlines>
        <c:numFmt formatCode="0&quot;％&quot;" sourceLinked="0"/>
        <c:majorTickMark val="none"/>
        <c:minorTickMark val="none"/>
        <c:tickLblPos val="nextTo"/>
        <c:crossAx val="572271536"/>
        <c:crosses val="autoZero"/>
        <c:crossBetween val="between"/>
      </c:valAx>
      <c:spPr>
        <a:noFill/>
        <a:ln>
          <a:noFill/>
        </a:ln>
        <a:effectLst/>
      </c:spPr>
    </c:plotArea>
    <c:legend>
      <c:legendPos val="r"/>
      <c:layout>
        <c:manualLayout>
          <c:xMode val="edge"/>
          <c:yMode val="edge"/>
          <c:x val="0.83984164479440071"/>
          <c:y val="0.46170739830642865"/>
          <c:w val="9.5343540390784479E-2"/>
          <c:h val="5.8120047967592903E-2"/>
        </c:manualLayout>
      </c:layout>
      <c:overlay val="1"/>
      <c:spPr>
        <a:noFill/>
        <a:ln>
          <a:solidFill>
            <a:sysClr val="windowText" lastClr="000000"/>
          </a:solid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sz="1050"/>
              <a:t>部落差別（同和問題）に関する学習経験</a:t>
            </a:r>
          </a:p>
        </c:rich>
      </c:tx>
      <c:layout>
        <c:manualLayout>
          <c:xMode val="edge"/>
          <c:yMode val="edge"/>
          <c:x val="1.7659424068670073E-2"/>
          <c:y val="1.8567251461988305E-2"/>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456124464544897"/>
          <c:y val="9.7591161616161617E-2"/>
          <c:w val="0.83383161018515362"/>
          <c:h val="0.7899159946236558"/>
        </c:manualLayout>
      </c:layout>
      <c:barChart>
        <c:barDir val="bar"/>
        <c:grouping val="percentStacked"/>
        <c:varyColors val="0"/>
        <c:ser>
          <c:idx val="0"/>
          <c:order val="0"/>
          <c:tx>
            <c:strRef>
              <c:f>'人権意識と学習経験　データ'!$D$13</c:f>
              <c:strCache>
                <c:ptCount val="1"/>
                <c:pt idx="0">
                  <c:v>問題があると思う</c:v>
                </c:pt>
              </c:strCache>
            </c:strRef>
          </c:tx>
          <c:spPr>
            <a:solidFill>
              <a:schemeClr val="bg1">
                <a:lumMod val="6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データ'!$C$14:$C$20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データ'!$D$14:$D$20</c:f>
              <c:numCache>
                <c:formatCode>0.0"％"</c:formatCode>
                <c:ptCount val="7"/>
                <c:pt idx="0">
                  <c:v>27.6</c:v>
                </c:pt>
                <c:pt idx="1">
                  <c:v>29.5</c:v>
                </c:pt>
                <c:pt idx="2">
                  <c:v>31.7</c:v>
                </c:pt>
                <c:pt idx="3">
                  <c:v>34.799999999999997</c:v>
                </c:pt>
                <c:pt idx="4">
                  <c:v>40</c:v>
                </c:pt>
                <c:pt idx="5">
                  <c:v>24</c:v>
                </c:pt>
                <c:pt idx="6">
                  <c:v>25.4</c:v>
                </c:pt>
              </c:numCache>
            </c:numRef>
          </c:val>
          <c:extLst>
            <c:ext xmlns:c16="http://schemas.microsoft.com/office/drawing/2014/chart" uri="{C3380CC4-5D6E-409C-BE32-E72D297353CC}">
              <c16:uniqueId val="{00000000-A330-4148-B54F-45F654980A10}"/>
            </c:ext>
          </c:extLst>
        </c:ser>
        <c:ser>
          <c:idx val="1"/>
          <c:order val="1"/>
          <c:tx>
            <c:strRef>
              <c:f>'人権意識と学習経験　データ'!$E$13</c:f>
              <c:strCache>
                <c:ptCount val="1"/>
                <c:pt idx="0">
                  <c:v>どちらかと言えば問題があると思う</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データ'!$C$14:$C$20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データ'!$E$14:$E$20</c:f>
              <c:numCache>
                <c:formatCode>0.0"％"</c:formatCode>
                <c:ptCount val="7"/>
                <c:pt idx="0">
                  <c:v>28.5</c:v>
                </c:pt>
                <c:pt idx="1">
                  <c:v>27.8</c:v>
                </c:pt>
                <c:pt idx="2">
                  <c:v>30.8</c:v>
                </c:pt>
                <c:pt idx="3">
                  <c:v>29.5</c:v>
                </c:pt>
                <c:pt idx="4">
                  <c:v>23.3</c:v>
                </c:pt>
                <c:pt idx="5">
                  <c:v>31.7</c:v>
                </c:pt>
                <c:pt idx="6">
                  <c:v>25.7</c:v>
                </c:pt>
              </c:numCache>
            </c:numRef>
          </c:val>
          <c:extLst>
            <c:ext xmlns:c16="http://schemas.microsoft.com/office/drawing/2014/chart" uri="{C3380CC4-5D6E-409C-BE32-E72D297353CC}">
              <c16:uniqueId val="{00000001-A330-4148-B54F-45F654980A10}"/>
            </c:ext>
          </c:extLst>
        </c:ser>
        <c:ser>
          <c:idx val="2"/>
          <c:order val="2"/>
          <c:tx>
            <c:strRef>
              <c:f>'人権意識と学習経験　データ'!$F$13</c:f>
              <c:strCache>
                <c:ptCount val="1"/>
                <c:pt idx="0">
                  <c:v>どちらかと言えば問題はないと思う</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データ'!$C$14:$C$20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データ'!$F$14:$F$20</c:f>
              <c:numCache>
                <c:formatCode>0.0"％"</c:formatCode>
                <c:ptCount val="7"/>
                <c:pt idx="0">
                  <c:v>21.2</c:v>
                </c:pt>
                <c:pt idx="1">
                  <c:v>20</c:v>
                </c:pt>
                <c:pt idx="2">
                  <c:v>17.7</c:v>
                </c:pt>
                <c:pt idx="3">
                  <c:v>22.7</c:v>
                </c:pt>
                <c:pt idx="4">
                  <c:v>18.3</c:v>
                </c:pt>
                <c:pt idx="5">
                  <c:v>24</c:v>
                </c:pt>
                <c:pt idx="6">
                  <c:v>19.7</c:v>
                </c:pt>
              </c:numCache>
            </c:numRef>
          </c:val>
          <c:extLst>
            <c:ext xmlns:c16="http://schemas.microsoft.com/office/drawing/2014/chart" uri="{C3380CC4-5D6E-409C-BE32-E72D297353CC}">
              <c16:uniqueId val="{00000002-A330-4148-B54F-45F654980A10}"/>
            </c:ext>
          </c:extLst>
        </c:ser>
        <c:ser>
          <c:idx val="3"/>
          <c:order val="3"/>
          <c:tx>
            <c:strRef>
              <c:f>'人権意識と学習経験　データ'!$G$13</c:f>
              <c:strCache>
                <c:ptCount val="1"/>
                <c:pt idx="0">
                  <c:v>問題はないと思う</c:v>
                </c:pt>
              </c:strCache>
            </c:strRef>
          </c:tx>
          <c:spPr>
            <a:pattFill prst="pct10">
              <a:fgClr>
                <a:schemeClr val="bg1">
                  <a:lumMod val="65000"/>
                </a:schemeClr>
              </a:fgClr>
              <a:bgClr>
                <a:schemeClr val="bg1"/>
              </a:bgClr>
            </a:pattFill>
            <a:ln>
              <a:solidFill>
                <a:schemeClr val="tx1"/>
              </a:solidFill>
            </a:ln>
            <a:effectLst/>
          </c:spPr>
          <c:invertIfNegative val="0"/>
          <c:dLbls>
            <c:dLbl>
              <c:idx val="4"/>
              <c:layout>
                <c:manualLayout>
                  <c:x val="0"/>
                  <c:y val="4.522792022792022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330-4148-B54F-45F654980A10}"/>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データ'!$C$14:$C$20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データ'!$G$14:$G$20</c:f>
              <c:numCache>
                <c:formatCode>0.0"％"</c:formatCode>
                <c:ptCount val="7"/>
                <c:pt idx="0">
                  <c:v>12.9</c:v>
                </c:pt>
                <c:pt idx="1">
                  <c:v>13.5</c:v>
                </c:pt>
                <c:pt idx="2">
                  <c:v>14.4</c:v>
                </c:pt>
                <c:pt idx="3">
                  <c:v>6.8</c:v>
                </c:pt>
                <c:pt idx="4">
                  <c:v>3.3</c:v>
                </c:pt>
                <c:pt idx="5">
                  <c:v>10.9</c:v>
                </c:pt>
                <c:pt idx="6">
                  <c:v>15.6</c:v>
                </c:pt>
              </c:numCache>
            </c:numRef>
          </c:val>
          <c:extLst>
            <c:ext xmlns:c16="http://schemas.microsoft.com/office/drawing/2014/chart" uri="{C3380CC4-5D6E-409C-BE32-E72D297353CC}">
              <c16:uniqueId val="{00000004-A330-4148-B54F-45F654980A10}"/>
            </c:ext>
          </c:extLst>
        </c:ser>
        <c:ser>
          <c:idx val="4"/>
          <c:order val="4"/>
          <c:tx>
            <c:strRef>
              <c:f>'人権意識と学習経験　データ'!$H$13</c:f>
              <c:strCache>
                <c:ptCount val="1"/>
                <c:pt idx="0">
                  <c:v>わからない</c:v>
                </c:pt>
              </c:strCache>
            </c:strRef>
          </c:tx>
          <c:spPr>
            <a:pattFill prst="pct30">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データ'!$C$14:$C$20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データ'!$H$14:$H$20</c:f>
              <c:numCache>
                <c:formatCode>0.0"％"</c:formatCode>
                <c:ptCount val="7"/>
                <c:pt idx="0">
                  <c:v>9.5</c:v>
                </c:pt>
                <c:pt idx="1">
                  <c:v>9.1999999999999993</c:v>
                </c:pt>
                <c:pt idx="2">
                  <c:v>5.4</c:v>
                </c:pt>
                <c:pt idx="3">
                  <c:v>6.1</c:v>
                </c:pt>
                <c:pt idx="4">
                  <c:v>15</c:v>
                </c:pt>
                <c:pt idx="5">
                  <c:v>8.8000000000000007</c:v>
                </c:pt>
                <c:pt idx="6">
                  <c:v>13</c:v>
                </c:pt>
              </c:numCache>
            </c:numRef>
          </c:val>
          <c:extLst>
            <c:ext xmlns:c16="http://schemas.microsoft.com/office/drawing/2014/chart" uri="{C3380CC4-5D6E-409C-BE32-E72D297353CC}">
              <c16:uniqueId val="{00000005-A330-4148-B54F-45F654980A10}"/>
            </c:ext>
          </c:extLst>
        </c:ser>
        <c:dLbls>
          <c:dLblPos val="ctr"/>
          <c:showLegendKey val="0"/>
          <c:showVal val="1"/>
          <c:showCatName val="0"/>
          <c:showSerName val="0"/>
          <c:showPercent val="0"/>
          <c:showBubbleSize val="0"/>
        </c:dLbls>
        <c:gapWidth val="75"/>
        <c:overlap val="100"/>
        <c:axId val="410651407"/>
        <c:axId val="410652239"/>
      </c:barChart>
      <c:catAx>
        <c:axId val="410651407"/>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410652239"/>
        <c:crosses val="autoZero"/>
        <c:auto val="1"/>
        <c:lblAlgn val="ctr"/>
        <c:lblOffset val="100"/>
        <c:noMultiLvlLbl val="0"/>
      </c:catAx>
      <c:valAx>
        <c:axId val="410652239"/>
        <c:scaling>
          <c:orientation val="minMax"/>
        </c:scaling>
        <c:delete val="1"/>
        <c:axPos val="t"/>
        <c:majorGridlines>
          <c:spPr>
            <a:ln w="9525" cap="flat" cmpd="sng" algn="ctr">
              <a:noFill/>
              <a:round/>
            </a:ln>
            <a:effectLst/>
          </c:spPr>
        </c:majorGridlines>
        <c:numFmt formatCode="0%" sourceLinked="1"/>
        <c:majorTickMark val="none"/>
        <c:minorTickMark val="none"/>
        <c:tickLblPos val="nextTo"/>
        <c:crossAx val="410651407"/>
        <c:crosses val="autoZero"/>
        <c:crossBetween val="between"/>
      </c:valAx>
      <c:spPr>
        <a:noFill/>
        <a:ln>
          <a:noFill/>
        </a:ln>
        <a:effectLst/>
      </c:spPr>
    </c:plotArea>
    <c:legend>
      <c:legendPos val="b"/>
      <c:layout>
        <c:manualLayout>
          <c:xMode val="edge"/>
          <c:yMode val="edge"/>
          <c:x val="0"/>
          <c:y val="0.94463671874999977"/>
          <c:w val="0.99979323417906096"/>
          <c:h val="4.4655815972222221E-2"/>
        </c:manualLayout>
      </c:layout>
      <c:overlay val="0"/>
      <c:spPr>
        <a:noFill/>
        <a:ln>
          <a:noFill/>
        </a:ln>
        <a:effectLst/>
      </c:spPr>
      <c:txPr>
        <a:bodyPr rot="0" spcFirstLastPara="1" vertOverflow="ellipsis" vert="horz" wrap="square" anchor="ctr" anchorCtr="1"/>
        <a:lstStyle/>
        <a:p>
          <a:pPr>
            <a:defRPr sz="95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9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sz="1050"/>
              <a:t>日本に居住している外国人に関する学習経験</a:t>
            </a:r>
          </a:p>
        </c:rich>
      </c:tx>
      <c:layout>
        <c:manualLayout>
          <c:xMode val="edge"/>
          <c:yMode val="edge"/>
          <c:x val="1.2661460777971206E-2"/>
          <c:y val="2.7777777777777776E-2"/>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5031234148388545"/>
          <c:y val="9.8529202279202255E-2"/>
          <c:w val="0.82901582542022867"/>
          <c:h val="0.87188366571699893"/>
        </c:manualLayout>
      </c:layout>
      <c:barChart>
        <c:barDir val="bar"/>
        <c:grouping val="percentStacked"/>
        <c:varyColors val="0"/>
        <c:ser>
          <c:idx val="0"/>
          <c:order val="0"/>
          <c:tx>
            <c:strRef>
              <c:f>'人権意識と学習経験　データ'!$D$23</c:f>
              <c:strCache>
                <c:ptCount val="1"/>
                <c:pt idx="0">
                  <c:v>問題があると思う</c:v>
                </c:pt>
              </c:strCache>
            </c:strRef>
          </c:tx>
          <c:spPr>
            <a:solidFill>
              <a:schemeClr val="bg1">
                <a:lumMod val="65000"/>
              </a:schemeClr>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データ'!$C$24:$C$30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データ'!$D$24:$D$30</c:f>
              <c:numCache>
                <c:formatCode>0.0"％"</c:formatCode>
                <c:ptCount val="7"/>
                <c:pt idx="0">
                  <c:v>32.799999999999997</c:v>
                </c:pt>
                <c:pt idx="1">
                  <c:v>42.5</c:v>
                </c:pt>
                <c:pt idx="2">
                  <c:v>35.4</c:v>
                </c:pt>
                <c:pt idx="3">
                  <c:v>38.5</c:v>
                </c:pt>
                <c:pt idx="4">
                  <c:v>44.1</c:v>
                </c:pt>
                <c:pt idx="5">
                  <c:v>30.6</c:v>
                </c:pt>
                <c:pt idx="6">
                  <c:v>31.5</c:v>
                </c:pt>
              </c:numCache>
            </c:numRef>
          </c:val>
          <c:extLst>
            <c:ext xmlns:c16="http://schemas.microsoft.com/office/drawing/2014/chart" uri="{C3380CC4-5D6E-409C-BE32-E72D297353CC}">
              <c16:uniqueId val="{00000000-F704-4866-B7B9-F03B60759197}"/>
            </c:ext>
          </c:extLst>
        </c:ser>
        <c:ser>
          <c:idx val="1"/>
          <c:order val="1"/>
          <c:tx>
            <c:strRef>
              <c:f>'人権意識と学習経験　データ'!$E$23</c:f>
              <c:strCache>
                <c:ptCount val="1"/>
                <c:pt idx="0">
                  <c:v>どちらかと言えば問題があると思う</c:v>
                </c:pt>
              </c:strCache>
            </c:strRef>
          </c:tx>
          <c:spPr>
            <a:solidFill>
              <a:sysClr val="window" lastClr="FFFFFF">
                <a:lumMod val="75000"/>
              </a:sysClr>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データ'!$C$24:$C$30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データ'!$E$24:$E$30</c:f>
              <c:numCache>
                <c:formatCode>0.0"％"</c:formatCode>
                <c:ptCount val="7"/>
                <c:pt idx="0">
                  <c:v>31.2</c:v>
                </c:pt>
                <c:pt idx="1">
                  <c:v>35.6</c:v>
                </c:pt>
                <c:pt idx="2">
                  <c:v>32.6</c:v>
                </c:pt>
                <c:pt idx="3">
                  <c:v>36.5</c:v>
                </c:pt>
                <c:pt idx="4">
                  <c:v>25.4</c:v>
                </c:pt>
                <c:pt idx="5">
                  <c:v>31.7</c:v>
                </c:pt>
                <c:pt idx="6">
                  <c:v>30.7</c:v>
                </c:pt>
              </c:numCache>
            </c:numRef>
          </c:val>
          <c:extLst>
            <c:ext xmlns:c16="http://schemas.microsoft.com/office/drawing/2014/chart" uri="{C3380CC4-5D6E-409C-BE32-E72D297353CC}">
              <c16:uniqueId val="{00000001-F704-4866-B7B9-F03B60759197}"/>
            </c:ext>
          </c:extLst>
        </c:ser>
        <c:ser>
          <c:idx val="2"/>
          <c:order val="2"/>
          <c:tx>
            <c:strRef>
              <c:f>'人権意識と学習経験　データ'!$F$23</c:f>
              <c:strCache>
                <c:ptCount val="1"/>
                <c:pt idx="0">
                  <c:v>どちらかと言えば問題はないと思う</c:v>
                </c:pt>
              </c:strCache>
            </c:strRef>
          </c:tx>
          <c:spPr>
            <a:no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データ'!$C$24:$C$30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データ'!$F$24:$F$30</c:f>
              <c:numCache>
                <c:formatCode>0.0"％"</c:formatCode>
                <c:ptCount val="7"/>
                <c:pt idx="0">
                  <c:v>14.8</c:v>
                </c:pt>
                <c:pt idx="1">
                  <c:v>10.3</c:v>
                </c:pt>
                <c:pt idx="2">
                  <c:v>14.9</c:v>
                </c:pt>
                <c:pt idx="3">
                  <c:v>13.5</c:v>
                </c:pt>
                <c:pt idx="4">
                  <c:v>15.3</c:v>
                </c:pt>
                <c:pt idx="5">
                  <c:v>17.8</c:v>
                </c:pt>
                <c:pt idx="6">
                  <c:v>13.6</c:v>
                </c:pt>
              </c:numCache>
            </c:numRef>
          </c:val>
          <c:extLst>
            <c:ext xmlns:c16="http://schemas.microsoft.com/office/drawing/2014/chart" uri="{C3380CC4-5D6E-409C-BE32-E72D297353CC}">
              <c16:uniqueId val="{00000002-F704-4866-B7B9-F03B60759197}"/>
            </c:ext>
          </c:extLst>
        </c:ser>
        <c:ser>
          <c:idx val="3"/>
          <c:order val="3"/>
          <c:tx>
            <c:strRef>
              <c:f>'人権意識と学習経験　データ'!$G$23</c:f>
              <c:strCache>
                <c:ptCount val="1"/>
                <c:pt idx="0">
                  <c:v>問題はないと思う</c:v>
                </c:pt>
              </c:strCache>
            </c:strRef>
          </c:tx>
          <c:spPr>
            <a:pattFill prst="pct10">
              <a:fgClr>
                <a:schemeClr val="bg1">
                  <a:lumMod val="65000"/>
                </a:schemeClr>
              </a:fgClr>
              <a:bgClr>
                <a:schemeClr val="bg1"/>
              </a:bgClr>
            </a:pattFill>
            <a:ln>
              <a:solidFill>
                <a:sysClr val="windowText" lastClr="000000"/>
              </a:solidFill>
            </a:ln>
            <a:effectLst/>
          </c:spPr>
          <c:invertIfNegative val="0"/>
          <c:dLbls>
            <c:dLbl>
              <c:idx val="1"/>
              <c:layout>
                <c:manualLayout>
                  <c:x val="-1.383426284336718E-16"/>
                  <c:y val="4.522792022792025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704-4866-B7B9-F03B60759197}"/>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データ'!$C$24:$C$30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データ'!$G$24:$G$30</c:f>
              <c:numCache>
                <c:formatCode>0.0"％"</c:formatCode>
                <c:ptCount val="7"/>
                <c:pt idx="0">
                  <c:v>8.6</c:v>
                </c:pt>
                <c:pt idx="1">
                  <c:v>4.0999999999999996</c:v>
                </c:pt>
                <c:pt idx="2">
                  <c:v>8.6</c:v>
                </c:pt>
                <c:pt idx="3">
                  <c:v>5.8</c:v>
                </c:pt>
                <c:pt idx="4">
                  <c:v>6.8</c:v>
                </c:pt>
                <c:pt idx="5">
                  <c:v>6.8</c:v>
                </c:pt>
                <c:pt idx="6">
                  <c:v>10.3</c:v>
                </c:pt>
              </c:numCache>
            </c:numRef>
          </c:val>
          <c:extLst>
            <c:ext xmlns:c16="http://schemas.microsoft.com/office/drawing/2014/chart" uri="{C3380CC4-5D6E-409C-BE32-E72D297353CC}">
              <c16:uniqueId val="{00000004-F704-4866-B7B9-F03B60759197}"/>
            </c:ext>
          </c:extLst>
        </c:ser>
        <c:ser>
          <c:idx val="4"/>
          <c:order val="4"/>
          <c:tx>
            <c:strRef>
              <c:f>'人権意識と学習経験　データ'!$H$23</c:f>
              <c:strCache>
                <c:ptCount val="1"/>
                <c:pt idx="0">
                  <c:v>わからない</c:v>
                </c:pt>
              </c:strCache>
            </c:strRef>
          </c:tx>
          <c:spPr>
            <a:pattFill prst="pct30">
              <a:fgClr>
                <a:schemeClr val="bg1">
                  <a:lumMod val="65000"/>
                </a:schemeClr>
              </a:fgClr>
              <a:bgClr>
                <a:schemeClr val="bg1"/>
              </a:bgClr>
            </a:pattFill>
            <a:ln>
              <a:solidFill>
                <a:sysClr val="windowText" lastClr="000000"/>
              </a:solidFill>
            </a:ln>
            <a:effectLst/>
          </c:spPr>
          <c:invertIfNegative val="0"/>
          <c:dLbls>
            <c:dLbl>
              <c:idx val="3"/>
              <c:layout>
                <c:manualLayout>
                  <c:x val="0"/>
                  <c:y val="5.427350427350427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704-4866-B7B9-F03B60759197}"/>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データ'!$C$24:$C$30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データ'!$H$24:$H$30</c:f>
              <c:numCache>
                <c:formatCode>0.0"％"</c:formatCode>
                <c:ptCount val="7"/>
                <c:pt idx="0">
                  <c:v>12.2</c:v>
                </c:pt>
                <c:pt idx="1">
                  <c:v>7.5</c:v>
                </c:pt>
                <c:pt idx="2">
                  <c:v>8</c:v>
                </c:pt>
                <c:pt idx="3">
                  <c:v>4.8</c:v>
                </c:pt>
                <c:pt idx="4">
                  <c:v>6.8</c:v>
                </c:pt>
                <c:pt idx="5">
                  <c:v>12.6</c:v>
                </c:pt>
                <c:pt idx="6">
                  <c:v>13.8</c:v>
                </c:pt>
              </c:numCache>
            </c:numRef>
          </c:val>
          <c:extLst>
            <c:ext xmlns:c16="http://schemas.microsoft.com/office/drawing/2014/chart" uri="{C3380CC4-5D6E-409C-BE32-E72D297353CC}">
              <c16:uniqueId val="{00000006-F704-4866-B7B9-F03B60759197}"/>
            </c:ext>
          </c:extLst>
        </c:ser>
        <c:dLbls>
          <c:dLblPos val="ctr"/>
          <c:showLegendKey val="0"/>
          <c:showVal val="1"/>
          <c:showCatName val="0"/>
          <c:showSerName val="0"/>
          <c:showPercent val="0"/>
          <c:showBubbleSize val="0"/>
        </c:dLbls>
        <c:gapWidth val="75"/>
        <c:overlap val="100"/>
        <c:axId val="451707343"/>
        <c:axId val="451706095"/>
      </c:barChart>
      <c:catAx>
        <c:axId val="451707343"/>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451706095"/>
        <c:crosses val="autoZero"/>
        <c:auto val="1"/>
        <c:lblAlgn val="ctr"/>
        <c:lblOffset val="100"/>
        <c:noMultiLvlLbl val="0"/>
      </c:catAx>
      <c:valAx>
        <c:axId val="451706095"/>
        <c:scaling>
          <c:orientation val="minMax"/>
        </c:scaling>
        <c:delete val="1"/>
        <c:axPos val="t"/>
        <c:majorGridlines>
          <c:spPr>
            <a:ln w="9525" cap="flat" cmpd="sng" algn="ctr">
              <a:noFill/>
              <a:round/>
            </a:ln>
            <a:effectLst/>
          </c:spPr>
        </c:majorGridlines>
        <c:numFmt formatCode="0%" sourceLinked="1"/>
        <c:majorTickMark val="none"/>
        <c:minorTickMark val="none"/>
        <c:tickLblPos val="nextTo"/>
        <c:crossAx val="451707343"/>
        <c:crosses val="autoZero"/>
        <c:crossBetween val="between"/>
      </c:valAx>
      <c:spPr>
        <a:noFill/>
        <a:ln>
          <a:noFill/>
        </a:ln>
        <a:effectLst/>
      </c:spPr>
    </c:plotArea>
    <c:plotVisOnly val="1"/>
    <c:dispBlanksAs val="gap"/>
    <c:showDLblsOverMax val="0"/>
  </c:chart>
  <c:spPr>
    <a:noFill/>
    <a:ln>
      <a:noFill/>
    </a:ln>
    <a:effectLst/>
  </c:spPr>
  <c:txPr>
    <a:bodyPr/>
    <a:lstStyle/>
    <a:p>
      <a:pPr>
        <a:defRPr sz="9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en-US" sz="1050"/>
              <a:t>HIV</a:t>
            </a:r>
            <a:r>
              <a:rPr lang="ja-JP" sz="1050"/>
              <a:t>陽性者、ハンセン病回復者及びその家族に関する学習経験</a:t>
            </a:r>
          </a:p>
        </c:rich>
      </c:tx>
      <c:layout>
        <c:manualLayout>
          <c:xMode val="edge"/>
          <c:yMode val="edge"/>
          <c:x val="1.4130560026111469E-2"/>
          <c:y val="1.7900942514215253E-2"/>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4927427821522307"/>
          <c:y val="7.487218744141784E-2"/>
          <c:w val="0.8298479148439778"/>
          <c:h val="0.81195195632547479"/>
        </c:manualLayout>
      </c:layout>
      <c:barChart>
        <c:barDir val="bar"/>
        <c:grouping val="percentStacked"/>
        <c:varyColors val="0"/>
        <c:ser>
          <c:idx val="0"/>
          <c:order val="0"/>
          <c:tx>
            <c:strRef>
              <c:f>'人権意識と学習経験　データ'!$D$33</c:f>
              <c:strCache>
                <c:ptCount val="1"/>
                <c:pt idx="0">
                  <c:v>問題があると思う</c:v>
                </c:pt>
              </c:strCache>
            </c:strRef>
          </c:tx>
          <c:spPr>
            <a:solidFill>
              <a:schemeClr val="bg1">
                <a:lumMod val="6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データ'!$C$34:$C$40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データ'!$D$34:$D$40</c:f>
              <c:numCache>
                <c:formatCode>0.0"％"</c:formatCode>
                <c:ptCount val="7"/>
                <c:pt idx="0">
                  <c:v>29.7</c:v>
                </c:pt>
                <c:pt idx="1">
                  <c:v>54</c:v>
                </c:pt>
                <c:pt idx="2">
                  <c:v>37.6</c:v>
                </c:pt>
                <c:pt idx="3">
                  <c:v>44.4</c:v>
                </c:pt>
                <c:pt idx="4">
                  <c:v>37.700000000000003</c:v>
                </c:pt>
                <c:pt idx="5">
                  <c:v>27.3</c:v>
                </c:pt>
                <c:pt idx="6">
                  <c:v>27</c:v>
                </c:pt>
              </c:numCache>
            </c:numRef>
          </c:val>
          <c:extLst>
            <c:ext xmlns:c16="http://schemas.microsoft.com/office/drawing/2014/chart" uri="{C3380CC4-5D6E-409C-BE32-E72D297353CC}">
              <c16:uniqueId val="{00000000-6C70-44AE-A107-37B4D561D1EA}"/>
            </c:ext>
          </c:extLst>
        </c:ser>
        <c:ser>
          <c:idx val="1"/>
          <c:order val="1"/>
          <c:tx>
            <c:strRef>
              <c:f>'人権意識と学習経験　データ'!$E$33</c:f>
              <c:strCache>
                <c:ptCount val="1"/>
                <c:pt idx="0">
                  <c:v>どちらかと言えば問題があると思う</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データ'!$C$34:$C$40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データ'!$E$34:$E$40</c:f>
              <c:numCache>
                <c:formatCode>0.0"％"</c:formatCode>
                <c:ptCount val="7"/>
                <c:pt idx="0">
                  <c:v>29.6</c:v>
                </c:pt>
                <c:pt idx="1">
                  <c:v>26</c:v>
                </c:pt>
                <c:pt idx="2">
                  <c:v>32.6</c:v>
                </c:pt>
                <c:pt idx="3">
                  <c:v>28.7</c:v>
                </c:pt>
                <c:pt idx="4">
                  <c:v>36.200000000000003</c:v>
                </c:pt>
                <c:pt idx="5">
                  <c:v>32.9</c:v>
                </c:pt>
                <c:pt idx="6">
                  <c:v>28.2</c:v>
                </c:pt>
              </c:numCache>
            </c:numRef>
          </c:val>
          <c:extLst>
            <c:ext xmlns:c16="http://schemas.microsoft.com/office/drawing/2014/chart" uri="{C3380CC4-5D6E-409C-BE32-E72D297353CC}">
              <c16:uniqueId val="{00000001-6C70-44AE-A107-37B4D561D1EA}"/>
            </c:ext>
          </c:extLst>
        </c:ser>
        <c:ser>
          <c:idx val="2"/>
          <c:order val="2"/>
          <c:tx>
            <c:strRef>
              <c:f>'人権意識と学習経験　データ'!$F$33</c:f>
              <c:strCache>
                <c:ptCount val="1"/>
                <c:pt idx="0">
                  <c:v>どちらかと言えば問題はないと思う</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データ'!$C$34:$C$40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データ'!$F$34:$F$40</c:f>
              <c:numCache>
                <c:formatCode>0.0"％"</c:formatCode>
                <c:ptCount val="7"/>
                <c:pt idx="0">
                  <c:v>12.3</c:v>
                </c:pt>
                <c:pt idx="1">
                  <c:v>8</c:v>
                </c:pt>
                <c:pt idx="2">
                  <c:v>11.3</c:v>
                </c:pt>
                <c:pt idx="3">
                  <c:v>9.3000000000000007</c:v>
                </c:pt>
                <c:pt idx="4">
                  <c:v>7.2</c:v>
                </c:pt>
                <c:pt idx="5">
                  <c:v>12.3</c:v>
                </c:pt>
                <c:pt idx="6">
                  <c:v>13.2</c:v>
                </c:pt>
              </c:numCache>
            </c:numRef>
          </c:val>
          <c:extLst>
            <c:ext xmlns:c16="http://schemas.microsoft.com/office/drawing/2014/chart" uri="{C3380CC4-5D6E-409C-BE32-E72D297353CC}">
              <c16:uniqueId val="{00000002-6C70-44AE-A107-37B4D561D1EA}"/>
            </c:ext>
          </c:extLst>
        </c:ser>
        <c:ser>
          <c:idx val="3"/>
          <c:order val="3"/>
          <c:tx>
            <c:strRef>
              <c:f>'人権意識と学習経験　データ'!$G$33</c:f>
              <c:strCache>
                <c:ptCount val="1"/>
                <c:pt idx="0">
                  <c:v>問題はないと思う</c:v>
                </c:pt>
              </c:strCache>
            </c:strRef>
          </c:tx>
          <c:spPr>
            <a:pattFill prst="pct20">
              <a:fgClr>
                <a:schemeClr val="bg1">
                  <a:lumMod val="65000"/>
                </a:schemeClr>
              </a:fgClr>
              <a:bgClr>
                <a:schemeClr val="bg1"/>
              </a:bgClr>
            </a:pattFill>
            <a:ln>
              <a:solidFill>
                <a:schemeClr val="tx1"/>
              </a:solidFill>
            </a:ln>
            <a:effectLst/>
          </c:spPr>
          <c:invertIfNegative val="0"/>
          <c:dLbls>
            <c:dLbl>
              <c:idx val="2"/>
              <c:layout>
                <c:manualLayout>
                  <c:x val="0"/>
                  <c:y val="5.467521367521373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C70-44AE-A107-37B4D561D1EA}"/>
                </c:ext>
              </c:extLst>
            </c:dLbl>
            <c:dLbl>
              <c:idx val="3"/>
              <c:layout>
                <c:manualLayout>
                  <c:x val="-1.8979500891265597E-3"/>
                  <c:y val="5.775759734093072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C70-44AE-A107-37B4D561D1EA}"/>
                </c:ext>
              </c:extLst>
            </c:dLbl>
            <c:dLbl>
              <c:idx val="4"/>
              <c:layout>
                <c:manualLayout>
                  <c:x val="1.8750742721330956E-3"/>
                  <c:y val="5.929843304843304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C70-44AE-A107-37B4D561D1EA}"/>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データ'!$C$34:$C$40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データ'!$G$34:$G$40</c:f>
              <c:numCache>
                <c:formatCode>0.0"％"</c:formatCode>
                <c:ptCount val="7"/>
                <c:pt idx="0">
                  <c:v>7</c:v>
                </c:pt>
                <c:pt idx="1">
                  <c:v>6</c:v>
                </c:pt>
                <c:pt idx="2">
                  <c:v>0.7</c:v>
                </c:pt>
                <c:pt idx="3">
                  <c:v>3.7</c:v>
                </c:pt>
                <c:pt idx="4">
                  <c:v>2.9</c:v>
                </c:pt>
                <c:pt idx="5">
                  <c:v>8.1999999999999993</c:v>
                </c:pt>
                <c:pt idx="6">
                  <c:v>7.7</c:v>
                </c:pt>
              </c:numCache>
            </c:numRef>
          </c:val>
          <c:extLst>
            <c:ext xmlns:c16="http://schemas.microsoft.com/office/drawing/2014/chart" uri="{C3380CC4-5D6E-409C-BE32-E72D297353CC}">
              <c16:uniqueId val="{00000006-6C70-44AE-A107-37B4D561D1EA}"/>
            </c:ext>
          </c:extLst>
        </c:ser>
        <c:ser>
          <c:idx val="4"/>
          <c:order val="4"/>
          <c:tx>
            <c:strRef>
              <c:f>'人権意識と学習経験　データ'!$H$33</c:f>
              <c:strCache>
                <c:ptCount val="1"/>
                <c:pt idx="0">
                  <c:v>わからない</c:v>
                </c:pt>
              </c:strCache>
            </c:strRef>
          </c:tx>
          <c:spPr>
            <a:pattFill prst="pct30">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データ'!$C$34:$C$40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データ'!$H$34:$H$40</c:f>
              <c:numCache>
                <c:formatCode>0.0"％"</c:formatCode>
                <c:ptCount val="7"/>
                <c:pt idx="0">
                  <c:v>21</c:v>
                </c:pt>
                <c:pt idx="1">
                  <c:v>6</c:v>
                </c:pt>
                <c:pt idx="2">
                  <c:v>17.7</c:v>
                </c:pt>
                <c:pt idx="3">
                  <c:v>13.9</c:v>
                </c:pt>
                <c:pt idx="4">
                  <c:v>15.9</c:v>
                </c:pt>
                <c:pt idx="5">
                  <c:v>18.8</c:v>
                </c:pt>
                <c:pt idx="6">
                  <c:v>23.5</c:v>
                </c:pt>
              </c:numCache>
            </c:numRef>
          </c:val>
          <c:extLst>
            <c:ext xmlns:c16="http://schemas.microsoft.com/office/drawing/2014/chart" uri="{C3380CC4-5D6E-409C-BE32-E72D297353CC}">
              <c16:uniqueId val="{00000007-6C70-44AE-A107-37B4D561D1EA}"/>
            </c:ext>
          </c:extLst>
        </c:ser>
        <c:dLbls>
          <c:dLblPos val="ctr"/>
          <c:showLegendKey val="0"/>
          <c:showVal val="1"/>
          <c:showCatName val="0"/>
          <c:showSerName val="0"/>
          <c:showPercent val="0"/>
          <c:showBubbleSize val="0"/>
        </c:dLbls>
        <c:gapWidth val="75"/>
        <c:overlap val="100"/>
        <c:axId val="452639103"/>
        <c:axId val="452617887"/>
      </c:barChart>
      <c:catAx>
        <c:axId val="452639103"/>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452617887"/>
        <c:crosses val="autoZero"/>
        <c:auto val="1"/>
        <c:lblAlgn val="ctr"/>
        <c:lblOffset val="100"/>
        <c:noMultiLvlLbl val="0"/>
      </c:catAx>
      <c:valAx>
        <c:axId val="452617887"/>
        <c:scaling>
          <c:orientation val="minMax"/>
        </c:scaling>
        <c:delete val="1"/>
        <c:axPos val="t"/>
        <c:majorGridlines>
          <c:spPr>
            <a:ln w="9525" cap="flat" cmpd="sng" algn="ctr">
              <a:noFill/>
              <a:round/>
            </a:ln>
            <a:effectLst/>
          </c:spPr>
        </c:majorGridlines>
        <c:numFmt formatCode="0%" sourceLinked="1"/>
        <c:majorTickMark val="none"/>
        <c:minorTickMark val="none"/>
        <c:tickLblPos val="nextTo"/>
        <c:crossAx val="452639103"/>
        <c:crosses val="autoZero"/>
        <c:crossBetween val="between"/>
      </c:valAx>
      <c:spPr>
        <a:noFill/>
        <a:ln>
          <a:noFill/>
        </a:ln>
        <a:effectLst/>
      </c:spPr>
    </c:plotArea>
    <c:legend>
      <c:legendPos val="b"/>
      <c:layout>
        <c:manualLayout>
          <c:xMode val="edge"/>
          <c:yMode val="edge"/>
          <c:x val="0"/>
          <c:y val="0.95156618923611114"/>
          <c:w val="0.99973592884222806"/>
          <c:h val="4.4736762152777776E-2"/>
        </c:manualLayout>
      </c:layout>
      <c:overlay val="0"/>
      <c:spPr>
        <a:noFill/>
        <a:ln>
          <a:noFill/>
        </a:ln>
        <a:effectLst/>
      </c:spPr>
      <c:txPr>
        <a:bodyPr rot="0" spcFirstLastPara="1" vertOverflow="ellipsis" vert="horz" wrap="square" anchor="ctr" anchorCtr="1"/>
        <a:lstStyle/>
        <a:p>
          <a:pPr>
            <a:defRPr sz="95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9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sz="1050"/>
              <a:t>性的マイノリティの人権問題に関する学習経験</a:t>
            </a:r>
          </a:p>
        </c:rich>
      </c:tx>
      <c:layout>
        <c:manualLayout>
          <c:xMode val="edge"/>
          <c:yMode val="edge"/>
          <c:x val="1.8792501789549037E-2"/>
          <c:y val="5.0046109101227335E-4"/>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5148666785969939"/>
          <c:y val="5.1682627509399164E-2"/>
          <c:w val="0.8276799988069673"/>
          <c:h val="0.88763983855650508"/>
        </c:manualLayout>
      </c:layout>
      <c:barChart>
        <c:barDir val="bar"/>
        <c:grouping val="percentStacked"/>
        <c:varyColors val="0"/>
        <c:ser>
          <c:idx val="0"/>
          <c:order val="0"/>
          <c:tx>
            <c:strRef>
              <c:f>'人権意識と学習経験　データ'!$D$43</c:f>
              <c:strCache>
                <c:ptCount val="1"/>
                <c:pt idx="0">
                  <c:v>問題があると思う</c:v>
                </c:pt>
              </c:strCache>
            </c:strRef>
          </c:tx>
          <c:spPr>
            <a:solidFill>
              <a:schemeClr val="bg1">
                <a:lumMod val="65000"/>
              </a:schemeClr>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データ'!$C$44:$C$50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データ'!$D$44:$D$50</c:f>
              <c:numCache>
                <c:formatCode>0.0"％"</c:formatCode>
                <c:ptCount val="7"/>
                <c:pt idx="0">
                  <c:v>23.4</c:v>
                </c:pt>
                <c:pt idx="1">
                  <c:v>42.1</c:v>
                </c:pt>
                <c:pt idx="2">
                  <c:v>30.2</c:v>
                </c:pt>
                <c:pt idx="3">
                  <c:v>25</c:v>
                </c:pt>
                <c:pt idx="4">
                  <c:v>22.4</c:v>
                </c:pt>
                <c:pt idx="5">
                  <c:v>27.1</c:v>
                </c:pt>
                <c:pt idx="6">
                  <c:v>21.8</c:v>
                </c:pt>
              </c:numCache>
            </c:numRef>
          </c:val>
          <c:extLst>
            <c:ext xmlns:c16="http://schemas.microsoft.com/office/drawing/2014/chart" uri="{C3380CC4-5D6E-409C-BE32-E72D297353CC}">
              <c16:uniqueId val="{00000000-A60A-43ED-AC35-8723DE63CF2E}"/>
            </c:ext>
          </c:extLst>
        </c:ser>
        <c:ser>
          <c:idx val="1"/>
          <c:order val="1"/>
          <c:tx>
            <c:strRef>
              <c:f>'人権意識と学習経験　データ'!$E$43</c:f>
              <c:strCache>
                <c:ptCount val="1"/>
                <c:pt idx="0">
                  <c:v>どちらかと言えば問題があると思う</c:v>
                </c:pt>
              </c:strCache>
            </c:strRef>
          </c:tx>
          <c:spPr>
            <a:solidFill>
              <a:sysClr val="window" lastClr="FFFFFF">
                <a:lumMod val="75000"/>
              </a:sysClr>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データ'!$C$44:$C$50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データ'!$E$44:$E$50</c:f>
              <c:numCache>
                <c:formatCode>0.0"％"</c:formatCode>
                <c:ptCount val="7"/>
                <c:pt idx="0">
                  <c:v>13.7</c:v>
                </c:pt>
                <c:pt idx="1">
                  <c:v>5.3</c:v>
                </c:pt>
                <c:pt idx="2">
                  <c:v>11.100000000000001</c:v>
                </c:pt>
                <c:pt idx="3">
                  <c:v>10.1</c:v>
                </c:pt>
                <c:pt idx="4">
                  <c:v>3</c:v>
                </c:pt>
                <c:pt idx="5">
                  <c:v>13.5</c:v>
                </c:pt>
                <c:pt idx="6">
                  <c:v>14.7</c:v>
                </c:pt>
              </c:numCache>
            </c:numRef>
          </c:val>
          <c:extLst>
            <c:ext xmlns:c16="http://schemas.microsoft.com/office/drawing/2014/chart" uri="{C3380CC4-5D6E-409C-BE32-E72D297353CC}">
              <c16:uniqueId val="{00000001-A60A-43ED-AC35-8723DE63CF2E}"/>
            </c:ext>
          </c:extLst>
        </c:ser>
        <c:ser>
          <c:idx val="2"/>
          <c:order val="2"/>
          <c:tx>
            <c:strRef>
              <c:f>'人権意識と学習経験　データ'!$F$43</c:f>
              <c:strCache>
                <c:ptCount val="1"/>
                <c:pt idx="0">
                  <c:v>どちらかと言えば問題はないと思う</c:v>
                </c:pt>
              </c:strCache>
            </c:strRef>
          </c:tx>
          <c:spPr>
            <a:noFill/>
            <a:ln>
              <a:solidFill>
                <a:sysClr val="windowText" lastClr="000000"/>
              </a:solidFill>
            </a:ln>
            <a:effectLst/>
          </c:spPr>
          <c:invertIfNegative val="0"/>
          <c:dLbls>
            <c:dLbl>
              <c:idx val="4"/>
              <c:layout>
                <c:manualLayout>
                  <c:x val="-1.886512180629966E-3"/>
                  <c:y val="5.453062678062677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0A-43ED-AC35-8723DE63CF2E}"/>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データ'!$C$44:$C$50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データ'!$F$44:$F$50</c:f>
              <c:numCache>
                <c:formatCode>0.0"％"</c:formatCode>
                <c:ptCount val="7"/>
                <c:pt idx="0">
                  <c:v>8.4</c:v>
                </c:pt>
                <c:pt idx="1">
                  <c:v>5.3</c:v>
                </c:pt>
                <c:pt idx="2">
                  <c:v>7.9</c:v>
                </c:pt>
                <c:pt idx="3">
                  <c:v>6.3</c:v>
                </c:pt>
                <c:pt idx="4">
                  <c:v>1.5</c:v>
                </c:pt>
                <c:pt idx="5">
                  <c:v>8.9</c:v>
                </c:pt>
                <c:pt idx="6">
                  <c:v>8.5</c:v>
                </c:pt>
              </c:numCache>
            </c:numRef>
          </c:val>
          <c:extLst>
            <c:ext xmlns:c16="http://schemas.microsoft.com/office/drawing/2014/chart" uri="{C3380CC4-5D6E-409C-BE32-E72D297353CC}">
              <c16:uniqueId val="{00000003-A60A-43ED-AC35-8723DE63CF2E}"/>
            </c:ext>
          </c:extLst>
        </c:ser>
        <c:ser>
          <c:idx val="3"/>
          <c:order val="3"/>
          <c:tx>
            <c:strRef>
              <c:f>'人権意識と学習経験　データ'!$G$43</c:f>
              <c:strCache>
                <c:ptCount val="1"/>
                <c:pt idx="0">
                  <c:v>問題はないと思う</c:v>
                </c:pt>
              </c:strCache>
            </c:strRef>
          </c:tx>
          <c:spPr>
            <a:pattFill prst="pct10">
              <a:fgClr>
                <a:schemeClr val="bg1">
                  <a:lumMod val="65000"/>
                </a:schemeClr>
              </a:fgClr>
              <a:bgClr>
                <a:schemeClr val="bg1"/>
              </a:bgClr>
            </a:pattFill>
            <a:ln>
              <a:solidFill>
                <a:sysClr val="windowText" lastClr="000000"/>
              </a:solidFill>
            </a:ln>
            <a:effectLst/>
          </c:spPr>
          <c:invertIfNegative val="0"/>
          <c:dLbls>
            <c:dLbl>
              <c:idx val="1"/>
              <c:layout>
                <c:manualLayout>
                  <c:x val="0"/>
                  <c:y val="5.405405405405407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0A-43ED-AC35-8723DE63CF2E}"/>
                </c:ext>
              </c:extLst>
            </c:dLbl>
            <c:dLbl>
              <c:idx val="4"/>
              <c:layout>
                <c:manualLayout>
                  <c:x val="1.5181224004753417E-2"/>
                  <c:y val="5.60574548907882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0A-43ED-AC35-8723DE63CF2E}"/>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データ'!$C$44:$C$50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データ'!$G$44:$G$50</c:f>
              <c:numCache>
                <c:formatCode>0.0"％"</c:formatCode>
                <c:ptCount val="7"/>
                <c:pt idx="0">
                  <c:v>5.3</c:v>
                </c:pt>
                <c:pt idx="1">
                  <c:v>0</c:v>
                </c:pt>
                <c:pt idx="2">
                  <c:v>3.2</c:v>
                </c:pt>
                <c:pt idx="3">
                  <c:v>3.8</c:v>
                </c:pt>
                <c:pt idx="4">
                  <c:v>1.5</c:v>
                </c:pt>
                <c:pt idx="5">
                  <c:v>4.5999999999999996</c:v>
                </c:pt>
                <c:pt idx="6">
                  <c:v>6.2</c:v>
                </c:pt>
              </c:numCache>
            </c:numRef>
          </c:val>
          <c:extLst>
            <c:ext xmlns:c16="http://schemas.microsoft.com/office/drawing/2014/chart" uri="{C3380CC4-5D6E-409C-BE32-E72D297353CC}">
              <c16:uniqueId val="{00000006-A60A-43ED-AC35-8723DE63CF2E}"/>
            </c:ext>
          </c:extLst>
        </c:ser>
        <c:ser>
          <c:idx val="4"/>
          <c:order val="4"/>
          <c:tx>
            <c:strRef>
              <c:f>'人権意識と学習経験　データ'!$H$43</c:f>
              <c:strCache>
                <c:ptCount val="1"/>
                <c:pt idx="0">
                  <c:v>わからない</c:v>
                </c:pt>
              </c:strCache>
            </c:strRef>
          </c:tx>
          <c:spPr>
            <a:pattFill prst="pct30">
              <a:fgClr>
                <a:schemeClr val="bg1">
                  <a:lumMod val="65000"/>
                </a:schemeClr>
              </a:fgClr>
              <a:bgClr>
                <a:schemeClr val="bg1"/>
              </a:bgClr>
            </a:pattFill>
            <a:ln>
              <a:solidFill>
                <a:sysClr val="windowText" lastClr="000000"/>
              </a:solidFill>
            </a:ln>
            <a:effectLst/>
          </c:spPr>
          <c:invertIfNegative val="0"/>
          <c:dLbls>
            <c:dLbl>
              <c:idx val="2"/>
              <c:layout>
                <c:manualLayout>
                  <c:x val="-1.8939393939395323E-3"/>
                  <c:y val="5.907146248812915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0A-43ED-AC35-8723DE63CF2E}"/>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データ'!$C$44:$C$50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データ'!$H$44:$H$50</c:f>
              <c:numCache>
                <c:formatCode>0.0"％"</c:formatCode>
                <c:ptCount val="7"/>
                <c:pt idx="0">
                  <c:v>10.199999999999999</c:v>
                </c:pt>
                <c:pt idx="1">
                  <c:v>10.5</c:v>
                </c:pt>
                <c:pt idx="2">
                  <c:v>1.6</c:v>
                </c:pt>
                <c:pt idx="3">
                  <c:v>2.5</c:v>
                </c:pt>
                <c:pt idx="4">
                  <c:v>7.5</c:v>
                </c:pt>
                <c:pt idx="5">
                  <c:v>10.6</c:v>
                </c:pt>
                <c:pt idx="6">
                  <c:v>10.5</c:v>
                </c:pt>
              </c:numCache>
            </c:numRef>
          </c:val>
          <c:extLst>
            <c:ext xmlns:c16="http://schemas.microsoft.com/office/drawing/2014/chart" uri="{C3380CC4-5D6E-409C-BE32-E72D297353CC}">
              <c16:uniqueId val="{00000008-A60A-43ED-AC35-8723DE63CF2E}"/>
            </c:ext>
          </c:extLst>
        </c:ser>
        <c:dLbls>
          <c:dLblPos val="ctr"/>
          <c:showLegendKey val="0"/>
          <c:showVal val="1"/>
          <c:showCatName val="0"/>
          <c:showSerName val="0"/>
          <c:showPercent val="0"/>
          <c:showBubbleSize val="0"/>
        </c:dLbls>
        <c:gapWidth val="75"/>
        <c:overlap val="100"/>
        <c:axId val="2080693984"/>
        <c:axId val="2080682752"/>
      </c:barChart>
      <c:catAx>
        <c:axId val="208069398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2080682752"/>
        <c:crosses val="autoZero"/>
        <c:auto val="1"/>
        <c:lblAlgn val="ctr"/>
        <c:lblOffset val="100"/>
        <c:noMultiLvlLbl val="0"/>
      </c:catAx>
      <c:valAx>
        <c:axId val="2080682752"/>
        <c:scaling>
          <c:orientation val="minMax"/>
        </c:scaling>
        <c:delete val="1"/>
        <c:axPos val="t"/>
        <c:majorGridlines>
          <c:spPr>
            <a:ln w="9525" cap="flat" cmpd="sng" algn="ctr">
              <a:noFill/>
              <a:round/>
            </a:ln>
            <a:effectLst/>
          </c:spPr>
        </c:majorGridlines>
        <c:numFmt formatCode="0%" sourceLinked="1"/>
        <c:majorTickMark val="none"/>
        <c:minorTickMark val="none"/>
        <c:tickLblPos val="nextTo"/>
        <c:crossAx val="2080693984"/>
        <c:crosses val="autoZero"/>
        <c:crossBetween val="between"/>
      </c:valAx>
      <c:spPr>
        <a:noFill/>
        <a:ln>
          <a:noFill/>
        </a:ln>
        <a:effectLst/>
      </c:spPr>
    </c:plotArea>
    <c:plotVisOnly val="1"/>
    <c:dispBlanksAs val="gap"/>
    <c:showDLblsOverMax val="0"/>
  </c:chart>
  <c:spPr>
    <a:noFill/>
    <a:ln>
      <a:noFill/>
    </a:ln>
    <a:effectLst/>
  </c:spPr>
  <c:txPr>
    <a:bodyPr/>
    <a:lstStyle/>
    <a:p>
      <a:pPr>
        <a:defRPr sz="9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sz="1050"/>
              <a:t>日本に居住している外国人に関する学習経験</a:t>
            </a:r>
          </a:p>
        </c:rich>
      </c:tx>
      <c:layout>
        <c:manualLayout>
          <c:xMode val="edge"/>
          <c:yMode val="edge"/>
          <c:x val="2.5574074074074069E-2"/>
          <c:y val="1.5075973409306742E-2"/>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5268766404199474"/>
          <c:y val="6.9303893637226957E-2"/>
          <c:w val="0.82269116360454941"/>
          <c:h val="0.83469933484132497"/>
        </c:manualLayout>
      </c:layout>
      <c:barChart>
        <c:barDir val="bar"/>
        <c:grouping val="percentStacked"/>
        <c:varyColors val="0"/>
        <c:ser>
          <c:idx val="0"/>
          <c:order val="0"/>
          <c:tx>
            <c:strRef>
              <c:f>'人権意識と学習経験　データ'!$D$53</c:f>
              <c:strCache>
                <c:ptCount val="1"/>
                <c:pt idx="0">
                  <c:v>問題があると思う</c:v>
                </c:pt>
              </c:strCache>
            </c:strRef>
          </c:tx>
          <c:spPr>
            <a:solidFill>
              <a:schemeClr val="bg1">
                <a:lumMod val="65000"/>
              </a:schemeClr>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データ'!$C$54:$C$60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データ'!$D$54:$D$60</c:f>
              <c:numCache>
                <c:formatCode>0.0"％"</c:formatCode>
                <c:ptCount val="7"/>
                <c:pt idx="0">
                  <c:v>82.1</c:v>
                </c:pt>
                <c:pt idx="1">
                  <c:v>89.7</c:v>
                </c:pt>
                <c:pt idx="2">
                  <c:v>82.9</c:v>
                </c:pt>
                <c:pt idx="3">
                  <c:v>82.7</c:v>
                </c:pt>
                <c:pt idx="4">
                  <c:v>86.4</c:v>
                </c:pt>
                <c:pt idx="5">
                  <c:v>83.3</c:v>
                </c:pt>
                <c:pt idx="6">
                  <c:v>80.400000000000006</c:v>
                </c:pt>
              </c:numCache>
            </c:numRef>
          </c:val>
          <c:extLst>
            <c:ext xmlns:c16="http://schemas.microsoft.com/office/drawing/2014/chart" uri="{C3380CC4-5D6E-409C-BE32-E72D297353CC}">
              <c16:uniqueId val="{00000000-9614-4D56-9197-2DCB7DB5E6DD}"/>
            </c:ext>
          </c:extLst>
        </c:ser>
        <c:ser>
          <c:idx val="1"/>
          <c:order val="1"/>
          <c:tx>
            <c:strRef>
              <c:f>'人権意識と学習経験　データ'!$E$53</c:f>
              <c:strCache>
                <c:ptCount val="1"/>
                <c:pt idx="0">
                  <c:v>どちらかと言えば問題があると思う</c:v>
                </c:pt>
              </c:strCache>
            </c:strRef>
          </c:tx>
          <c:spPr>
            <a:solidFill>
              <a:sysClr val="window" lastClr="FFFFFF">
                <a:lumMod val="75000"/>
              </a:sysClr>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データ'!$C$54:$C$60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データ'!$E$54:$E$60</c:f>
              <c:numCache>
                <c:formatCode>0.0"％"</c:formatCode>
                <c:ptCount val="7"/>
                <c:pt idx="0">
                  <c:v>11.5</c:v>
                </c:pt>
                <c:pt idx="1">
                  <c:v>7.5</c:v>
                </c:pt>
                <c:pt idx="2">
                  <c:v>10.3</c:v>
                </c:pt>
                <c:pt idx="3">
                  <c:v>11.5</c:v>
                </c:pt>
                <c:pt idx="4">
                  <c:v>11.9</c:v>
                </c:pt>
                <c:pt idx="5">
                  <c:v>11.7</c:v>
                </c:pt>
                <c:pt idx="6">
                  <c:v>11.6</c:v>
                </c:pt>
              </c:numCache>
            </c:numRef>
          </c:val>
          <c:extLst>
            <c:ext xmlns:c16="http://schemas.microsoft.com/office/drawing/2014/chart" uri="{C3380CC4-5D6E-409C-BE32-E72D297353CC}">
              <c16:uniqueId val="{00000001-9614-4D56-9197-2DCB7DB5E6DD}"/>
            </c:ext>
          </c:extLst>
        </c:ser>
        <c:ser>
          <c:idx val="2"/>
          <c:order val="2"/>
          <c:tx>
            <c:strRef>
              <c:f>'人権意識と学習経験　データ'!$F$53</c:f>
              <c:strCache>
                <c:ptCount val="1"/>
                <c:pt idx="0">
                  <c:v>どちらかと言えば問題はないと思う</c:v>
                </c:pt>
              </c:strCache>
            </c:strRef>
          </c:tx>
          <c:spPr>
            <a:noFill/>
            <a:ln>
              <a:solidFill>
                <a:sysClr val="windowText" lastClr="000000"/>
              </a:solidFill>
            </a:ln>
            <a:effectLst/>
          </c:spPr>
          <c:invertIfNegative val="0"/>
          <c:dLbls>
            <c:dLbl>
              <c:idx val="0"/>
              <c:layout>
                <c:manualLayout>
                  <c:x val="-9.243909685086156E-2"/>
                  <c:y val="6.104059829059830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614-4D56-9197-2DCB7DB5E6DD}"/>
                </c:ext>
              </c:extLst>
            </c:dLbl>
            <c:dLbl>
              <c:idx val="1"/>
              <c:layout>
                <c:manualLayout>
                  <c:x val="-0.11518865121806313"/>
                  <c:y val="5.09266381766381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614-4D56-9197-2DCB7DB5E6DD}"/>
                </c:ext>
              </c:extLst>
            </c:dLbl>
            <c:dLbl>
              <c:idx val="2"/>
              <c:layout>
                <c:manualLayout>
                  <c:x val="-8.4893048128342252E-2"/>
                  <c:y val="5.071248812915485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614-4D56-9197-2DCB7DB5E6DD}"/>
                </c:ext>
              </c:extLst>
            </c:dLbl>
            <c:dLbl>
              <c:idx val="3"/>
              <c:layout>
                <c:manualLayout>
                  <c:x val="-9.3951574569221763E-2"/>
                  <c:y val="5.277801519468185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614-4D56-9197-2DCB7DB5E6DD}"/>
                </c:ext>
              </c:extLst>
            </c:dLbl>
            <c:dLbl>
              <c:idx val="4"/>
              <c:layout>
                <c:manualLayout>
                  <c:x val="-0.1131907308377898"/>
                  <c:y val="5.125854700854701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614-4D56-9197-2DCB7DB5E6DD}"/>
                </c:ext>
              </c:extLst>
            </c:dLbl>
            <c:dLbl>
              <c:idx val="5"/>
              <c:layout>
                <c:manualLayout>
                  <c:x val="-8.6557932263814613E-2"/>
                  <c:y val="5.137773029439696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614-4D56-9197-2DCB7DB5E6DD}"/>
                </c:ext>
              </c:extLst>
            </c:dLbl>
            <c:dLbl>
              <c:idx val="6"/>
              <c:layout>
                <c:manualLayout>
                  <c:x val="-7.7111556743909682E-2"/>
                  <c:y val="5.277872744539411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614-4D56-9197-2DCB7DB5E6DD}"/>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データ'!$C$54:$C$60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データ'!$F$54:$F$60</c:f>
              <c:numCache>
                <c:formatCode>0.0"％"</c:formatCode>
                <c:ptCount val="7"/>
                <c:pt idx="0">
                  <c:v>1.3</c:v>
                </c:pt>
                <c:pt idx="1">
                  <c:v>2.1</c:v>
                </c:pt>
                <c:pt idx="2">
                  <c:v>2.2999999999999998</c:v>
                </c:pt>
                <c:pt idx="3">
                  <c:v>1.9</c:v>
                </c:pt>
                <c:pt idx="4">
                  <c:v>1.7</c:v>
                </c:pt>
                <c:pt idx="5">
                  <c:v>0.7</c:v>
                </c:pt>
                <c:pt idx="6">
                  <c:v>1.5</c:v>
                </c:pt>
              </c:numCache>
            </c:numRef>
          </c:val>
          <c:extLst>
            <c:ext xmlns:c16="http://schemas.microsoft.com/office/drawing/2014/chart" uri="{C3380CC4-5D6E-409C-BE32-E72D297353CC}">
              <c16:uniqueId val="{00000009-9614-4D56-9197-2DCB7DB5E6DD}"/>
            </c:ext>
          </c:extLst>
        </c:ser>
        <c:ser>
          <c:idx val="3"/>
          <c:order val="3"/>
          <c:tx>
            <c:strRef>
              <c:f>'人権意識と学習経験　データ'!$G$53</c:f>
              <c:strCache>
                <c:ptCount val="1"/>
                <c:pt idx="0">
                  <c:v>問題はないと思う</c:v>
                </c:pt>
              </c:strCache>
            </c:strRef>
          </c:tx>
          <c:spPr>
            <a:pattFill prst="pct20">
              <a:fgClr>
                <a:schemeClr val="bg1">
                  <a:lumMod val="65000"/>
                </a:schemeClr>
              </a:fgClr>
              <a:bgClr>
                <a:schemeClr val="bg1"/>
              </a:bgClr>
            </a:pattFill>
            <a:ln>
              <a:solidFill>
                <a:sysClr val="windowText" lastClr="000000"/>
              </a:solidFill>
            </a:ln>
            <a:effectLst/>
          </c:spPr>
          <c:invertIfNegative val="0"/>
          <c:dLbls>
            <c:dLbl>
              <c:idx val="0"/>
              <c:layout>
                <c:manualLayout>
                  <c:x val="-3.3946226975638739E-2"/>
                  <c:y val="6.633570750237416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614-4D56-9197-2DCB7DB5E6DD}"/>
                </c:ext>
              </c:extLst>
            </c:dLbl>
            <c:dLbl>
              <c:idx val="1"/>
              <c:layout>
                <c:manualLayout>
                  <c:x val="-5.3264408793820696E-2"/>
                  <c:y val="4.824335232668566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614-4D56-9197-2DCB7DB5E6DD}"/>
                </c:ext>
              </c:extLst>
            </c:dLbl>
            <c:dLbl>
              <c:idx val="2"/>
              <c:layout>
                <c:manualLayout>
                  <c:x val="-3.3983957219251473E-2"/>
                  <c:y val="4.824311490978157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614-4D56-9197-2DCB7DB5E6DD}"/>
                </c:ext>
              </c:extLst>
            </c:dLbl>
            <c:dLbl>
              <c:idx val="3"/>
              <c:layout>
                <c:manualLayout>
                  <c:x val="-4.072058823529412E-2"/>
                  <c:y val="5.125830959164292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614-4D56-9197-2DCB7DB5E6DD}"/>
                </c:ext>
              </c:extLst>
            </c:dLbl>
            <c:dLbl>
              <c:idx val="4"/>
              <c:layout>
                <c:manualLayout>
                  <c:x val="-5.4708853238265139E-2"/>
                  <c:y val="5.137749287749288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614-4D56-9197-2DCB7DB5E6DD}"/>
                </c:ext>
              </c:extLst>
            </c:dLbl>
            <c:dLbl>
              <c:idx val="5"/>
              <c:layout>
                <c:manualLayout>
                  <c:x val="-4.1624331550802141E-2"/>
                  <c:y val="5.125854700854701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614-4D56-9197-2DCB7DB5E6DD}"/>
                </c:ext>
              </c:extLst>
            </c:dLbl>
            <c:dLbl>
              <c:idx val="6"/>
              <c:layout>
                <c:manualLayout>
                  <c:x val="-3.3682560903149139E-2"/>
                  <c:y val="4.9064339981006649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7.5830659536541889E-2"/>
                      <c:h val="0.10678252611585945"/>
                    </c:manualLayout>
                  </c15:layout>
                </c:ext>
                <c:ext xmlns:c16="http://schemas.microsoft.com/office/drawing/2014/chart" uri="{C3380CC4-5D6E-409C-BE32-E72D297353CC}">
                  <c16:uniqueId val="{00000010-9614-4D56-9197-2DCB7DB5E6DD}"/>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データ'!$C$54:$C$60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データ'!$G$54:$G$60</c:f>
              <c:numCache>
                <c:formatCode>0.0"％"</c:formatCode>
                <c:ptCount val="7"/>
                <c:pt idx="0">
                  <c:v>1.9</c:v>
                </c:pt>
                <c:pt idx="1">
                  <c:v>0</c:v>
                </c:pt>
                <c:pt idx="2">
                  <c:v>2.2999999999999998</c:v>
                </c:pt>
                <c:pt idx="3">
                  <c:v>1.9</c:v>
                </c:pt>
                <c:pt idx="4">
                  <c:v>0</c:v>
                </c:pt>
                <c:pt idx="5">
                  <c:v>2.2999999999999998</c:v>
                </c:pt>
                <c:pt idx="6">
                  <c:v>1.8</c:v>
                </c:pt>
              </c:numCache>
            </c:numRef>
          </c:val>
          <c:extLst>
            <c:ext xmlns:c16="http://schemas.microsoft.com/office/drawing/2014/chart" uri="{C3380CC4-5D6E-409C-BE32-E72D297353CC}">
              <c16:uniqueId val="{00000011-9614-4D56-9197-2DCB7DB5E6DD}"/>
            </c:ext>
          </c:extLst>
        </c:ser>
        <c:ser>
          <c:idx val="4"/>
          <c:order val="4"/>
          <c:tx>
            <c:strRef>
              <c:f>'人権意識と学習経験　データ'!$H$53</c:f>
              <c:strCache>
                <c:ptCount val="1"/>
                <c:pt idx="0">
                  <c:v>わからない</c:v>
                </c:pt>
              </c:strCache>
            </c:strRef>
          </c:tx>
          <c:spPr>
            <a:pattFill prst="pct30">
              <a:fgClr>
                <a:schemeClr val="bg1">
                  <a:lumMod val="65000"/>
                </a:schemeClr>
              </a:fgClr>
              <a:bgClr>
                <a:schemeClr val="bg1"/>
              </a:bgClr>
            </a:pattFill>
            <a:ln>
              <a:solidFill>
                <a:sysClr val="windowText" lastClr="000000"/>
              </a:solidFill>
            </a:ln>
            <a:effectLst/>
          </c:spPr>
          <c:invertIfNegative val="0"/>
          <c:dLbls>
            <c:dLbl>
              <c:idx val="0"/>
              <c:layout>
                <c:manualLayout>
                  <c:x val="9.4399881164587054E-3"/>
                  <c:y val="6.158641975308642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9614-4D56-9197-2DCB7DB5E6DD}"/>
                </c:ext>
              </c:extLst>
            </c:dLbl>
            <c:dLbl>
              <c:idx val="1"/>
              <c:layout>
                <c:manualLayout>
                  <c:x val="1.893939393939394E-3"/>
                  <c:y val="5.555628463108778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9614-4D56-9197-2DCB7DB5E6DD}"/>
                </c:ext>
              </c:extLst>
            </c:dLbl>
            <c:dLbl>
              <c:idx val="2"/>
              <c:layout>
                <c:manualLayout>
                  <c:x val="3.8838383838382456E-3"/>
                  <c:y val="-1.291476733143399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9614-4D56-9197-2DCB7DB5E6DD}"/>
                </c:ext>
              </c:extLst>
            </c:dLbl>
            <c:dLbl>
              <c:idx val="3"/>
              <c:layout>
                <c:manualLayout>
                  <c:x val="0"/>
                  <c:y val="4.836253561253566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9614-4D56-9197-2DCB7DB5E6DD}"/>
                </c:ext>
              </c:extLst>
            </c:dLbl>
            <c:dLbl>
              <c:idx val="4"/>
              <c:layout>
                <c:manualLayout>
                  <c:x val="-1.4986631016042781E-3"/>
                  <c:y val="4.997744539411205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9614-4D56-9197-2DCB7DB5E6DD}"/>
                </c:ext>
              </c:extLst>
            </c:dLbl>
            <c:dLbl>
              <c:idx val="5"/>
              <c:layout>
                <c:manualLayout>
                  <c:x val="8.3184789067142011E-5"/>
                  <c:y val="-2.894586894586784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9614-4D56-9197-2DCB7DB5E6DD}"/>
                </c:ext>
              </c:extLst>
            </c:dLbl>
            <c:dLbl>
              <c:idx val="6"/>
              <c:layout>
                <c:manualLayout>
                  <c:x val="4.1155674390967126E-3"/>
                  <c:y val="-1.495014245014134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9614-4D56-9197-2DCB7DB5E6DD}"/>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'人権意識と学習経験　データ'!$C$54:$C$60</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'人権意識と学習経験　データ'!$H$54:$H$60</c:f>
              <c:numCache>
                <c:formatCode>0.0"％"</c:formatCode>
                <c:ptCount val="7"/>
                <c:pt idx="0">
                  <c:v>2.4</c:v>
                </c:pt>
                <c:pt idx="1">
                  <c:v>0.7</c:v>
                </c:pt>
                <c:pt idx="2">
                  <c:v>2.2999999999999998</c:v>
                </c:pt>
                <c:pt idx="3">
                  <c:v>1</c:v>
                </c:pt>
                <c:pt idx="4">
                  <c:v>0</c:v>
                </c:pt>
                <c:pt idx="5">
                  <c:v>1.6</c:v>
                </c:pt>
                <c:pt idx="6">
                  <c:v>3.8</c:v>
                </c:pt>
              </c:numCache>
            </c:numRef>
          </c:val>
          <c:extLst>
            <c:ext xmlns:c16="http://schemas.microsoft.com/office/drawing/2014/chart" uri="{C3380CC4-5D6E-409C-BE32-E72D297353CC}">
              <c16:uniqueId val="{00000019-9614-4D56-9197-2DCB7DB5E6DD}"/>
            </c:ext>
          </c:extLst>
        </c:ser>
        <c:dLbls>
          <c:dLblPos val="ctr"/>
          <c:showLegendKey val="0"/>
          <c:showVal val="1"/>
          <c:showCatName val="0"/>
          <c:showSerName val="0"/>
          <c:showPercent val="0"/>
          <c:showBubbleSize val="0"/>
        </c:dLbls>
        <c:gapWidth val="75"/>
        <c:overlap val="100"/>
        <c:axId val="2080693984"/>
        <c:axId val="2080682752"/>
      </c:barChart>
      <c:catAx>
        <c:axId val="208069398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2080682752"/>
        <c:crosses val="autoZero"/>
        <c:auto val="1"/>
        <c:lblAlgn val="ctr"/>
        <c:lblOffset val="100"/>
        <c:noMultiLvlLbl val="0"/>
      </c:catAx>
      <c:valAx>
        <c:axId val="2080682752"/>
        <c:scaling>
          <c:orientation val="minMax"/>
        </c:scaling>
        <c:delete val="1"/>
        <c:axPos val="t"/>
        <c:majorGridlines>
          <c:spPr>
            <a:ln w="9525" cap="flat" cmpd="sng" algn="ctr">
              <a:noFill/>
              <a:round/>
            </a:ln>
            <a:effectLst/>
          </c:spPr>
        </c:majorGridlines>
        <c:numFmt formatCode="0%" sourceLinked="1"/>
        <c:majorTickMark val="none"/>
        <c:minorTickMark val="none"/>
        <c:tickLblPos val="nextTo"/>
        <c:crossAx val="2080693984"/>
        <c:crosses val="autoZero"/>
        <c:crossBetween val="between"/>
      </c:valAx>
      <c:spPr>
        <a:noFill/>
        <a:ln>
          <a:noFill/>
        </a:ln>
        <a:effectLst/>
      </c:spPr>
    </c:plotArea>
    <c:legend>
      <c:legendPos val="b"/>
      <c:layout>
        <c:manualLayout>
          <c:xMode val="edge"/>
          <c:yMode val="edge"/>
          <c:x val="0"/>
          <c:y val="0.96338085937499995"/>
          <c:w val="0.99806357538641022"/>
          <c:h val="3.6619140625000005E-2"/>
        </c:manualLayout>
      </c:layout>
      <c:overlay val="0"/>
      <c:spPr>
        <a:noFill/>
        <a:ln>
          <a:noFill/>
        </a:ln>
        <a:effectLst/>
      </c:spPr>
      <c:txPr>
        <a:bodyPr rot="0" spcFirstLastPara="1" vertOverflow="ellipsis" vert="horz" wrap="square" anchor="ctr" anchorCtr="1"/>
        <a:lstStyle/>
        <a:p>
          <a:pPr>
            <a:defRPr sz="95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9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8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t>障がい者の人権問題に関する学習経験と障害者差別解消推進法の認知</a:t>
            </a:r>
          </a:p>
        </c:rich>
      </c:tx>
      <c:layout>
        <c:manualLayout>
          <c:xMode val="edge"/>
          <c:yMode val="edge"/>
          <c:x val="0.10019818968490429"/>
          <c:y val="5.1906642982758461E-3"/>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9061055257806087"/>
          <c:y val="7.4060994900889909E-2"/>
          <c:w val="0.78317556843961555"/>
          <c:h val="0.86279487791298803"/>
        </c:manualLayout>
      </c:layout>
      <c:barChart>
        <c:barDir val="bar"/>
        <c:grouping val="percentStacked"/>
        <c:varyColors val="0"/>
        <c:ser>
          <c:idx val="0"/>
          <c:order val="0"/>
          <c:tx>
            <c:strRef>
              <c:f>'学習経験と法の認知　データ'!$C$1</c:f>
              <c:strCache>
                <c:ptCount val="1"/>
                <c:pt idx="0">
                  <c:v>知っている</c:v>
                </c:pt>
              </c:strCache>
            </c:strRef>
          </c:tx>
          <c:spPr>
            <a:solidFill>
              <a:schemeClr val="bg1">
                <a:lumMod val="6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データ'!$B$2:$B$8</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データ'!$C$2:$C$8</c:f>
              <c:numCache>
                <c:formatCode>0.0%</c:formatCode>
                <c:ptCount val="7"/>
                <c:pt idx="0">
                  <c:v>0.42799999999999999</c:v>
                </c:pt>
                <c:pt idx="1">
                  <c:v>0.53100000000000003</c:v>
                </c:pt>
                <c:pt idx="2">
                  <c:v>0.57799999999999996</c:v>
                </c:pt>
                <c:pt idx="3">
                  <c:v>0.61199999999999999</c:v>
                </c:pt>
                <c:pt idx="4">
                  <c:v>0.751</c:v>
                </c:pt>
                <c:pt idx="5">
                  <c:v>0.374</c:v>
                </c:pt>
                <c:pt idx="6">
                  <c:v>0.34200000000000003</c:v>
                </c:pt>
              </c:numCache>
            </c:numRef>
          </c:val>
          <c:extLst>
            <c:ext xmlns:c16="http://schemas.microsoft.com/office/drawing/2014/chart" uri="{C3380CC4-5D6E-409C-BE32-E72D297353CC}">
              <c16:uniqueId val="{00000000-39F6-4DFF-95A3-21DFD084450E}"/>
            </c:ext>
          </c:extLst>
        </c:ser>
        <c:ser>
          <c:idx val="1"/>
          <c:order val="1"/>
          <c:tx>
            <c:strRef>
              <c:f>'学習経験と法の認知　データ'!$D$1</c:f>
              <c:strCache>
                <c:ptCount val="1"/>
                <c:pt idx="0">
                  <c:v>内容（趣旨）を知っている</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データ'!$B$2:$B$8</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データ'!$D$2:$D$8</c:f>
              <c:numCache>
                <c:formatCode>0.0%</c:formatCode>
                <c:ptCount val="7"/>
                <c:pt idx="0">
                  <c:v>8.1000000000000003E-2</c:v>
                </c:pt>
                <c:pt idx="1">
                  <c:v>0.126</c:v>
                </c:pt>
                <c:pt idx="2">
                  <c:v>0.16</c:v>
                </c:pt>
                <c:pt idx="3">
                  <c:v>0.182</c:v>
                </c:pt>
                <c:pt idx="4">
                  <c:v>0.28799999999999998</c:v>
                </c:pt>
                <c:pt idx="5">
                  <c:v>0.05</c:v>
                </c:pt>
                <c:pt idx="6">
                  <c:v>5.7000000000000002E-2</c:v>
                </c:pt>
              </c:numCache>
            </c:numRef>
          </c:val>
          <c:extLst>
            <c:ext xmlns:c16="http://schemas.microsoft.com/office/drawing/2014/chart" uri="{C3380CC4-5D6E-409C-BE32-E72D297353CC}">
              <c16:uniqueId val="{00000001-39F6-4DFF-95A3-21DFD084450E}"/>
            </c:ext>
          </c:extLst>
        </c:ser>
        <c:ser>
          <c:idx val="2"/>
          <c:order val="2"/>
          <c:tx>
            <c:strRef>
              <c:f>'学習経験と法の認知　データ'!$E$1</c:f>
              <c:strCache>
                <c:ptCount val="1"/>
                <c:pt idx="0">
                  <c:v>あることは知っている</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データ'!$B$2:$B$8</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データ'!$E$2:$E$8</c:f>
              <c:numCache>
                <c:formatCode>0.0%</c:formatCode>
                <c:ptCount val="7"/>
                <c:pt idx="0">
                  <c:v>0.34699999999999998</c:v>
                </c:pt>
                <c:pt idx="1">
                  <c:v>0.40500000000000003</c:v>
                </c:pt>
                <c:pt idx="2">
                  <c:v>0.41799999999999998</c:v>
                </c:pt>
                <c:pt idx="3">
                  <c:v>0.43</c:v>
                </c:pt>
                <c:pt idx="4">
                  <c:v>0.46300000000000002</c:v>
                </c:pt>
                <c:pt idx="5">
                  <c:v>0.32400000000000001</c:v>
                </c:pt>
                <c:pt idx="6">
                  <c:v>0.28499999999999998</c:v>
                </c:pt>
              </c:numCache>
            </c:numRef>
          </c:val>
          <c:extLst>
            <c:ext xmlns:c16="http://schemas.microsoft.com/office/drawing/2014/chart" uri="{C3380CC4-5D6E-409C-BE32-E72D297353CC}">
              <c16:uniqueId val="{00000002-39F6-4DFF-95A3-21DFD084450E}"/>
            </c:ext>
          </c:extLst>
        </c:ser>
        <c:ser>
          <c:idx val="3"/>
          <c:order val="3"/>
          <c:tx>
            <c:strRef>
              <c:f>'学習経験と法の認知　データ'!$F$1</c:f>
              <c:strCache>
                <c:ptCount val="1"/>
                <c:pt idx="0">
                  <c:v>知らない</c:v>
                </c:pt>
              </c:strCache>
            </c:strRef>
          </c:tx>
          <c:spPr>
            <a:pattFill prst="pct20">
              <a:fgClr>
                <a:sysClr val="windowText" lastClr="000000"/>
              </a:fgClr>
              <a:bgClr>
                <a:sysClr val="window" lastClr="FFFFFF"/>
              </a:bgClr>
            </a:patt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データ'!$B$2:$B$8</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データ'!$F$2:$F$8</c:f>
              <c:numCache>
                <c:formatCode>0.0%</c:formatCode>
                <c:ptCount val="7"/>
                <c:pt idx="0">
                  <c:v>0.56100000000000005</c:v>
                </c:pt>
                <c:pt idx="1">
                  <c:v>0.46100000000000002</c:v>
                </c:pt>
                <c:pt idx="2">
                  <c:v>0.41799999999999998</c:v>
                </c:pt>
                <c:pt idx="3">
                  <c:v>0.38800000000000001</c:v>
                </c:pt>
                <c:pt idx="4">
                  <c:v>0.25</c:v>
                </c:pt>
                <c:pt idx="5">
                  <c:v>0.62</c:v>
                </c:pt>
                <c:pt idx="6">
                  <c:v>0.64400000000000002</c:v>
                </c:pt>
              </c:numCache>
            </c:numRef>
          </c:val>
          <c:extLst>
            <c:ext xmlns:c16="http://schemas.microsoft.com/office/drawing/2014/chart" uri="{C3380CC4-5D6E-409C-BE32-E72D297353CC}">
              <c16:uniqueId val="{00000003-39F6-4DFF-95A3-21DFD084450E}"/>
            </c:ext>
          </c:extLst>
        </c:ser>
        <c:dLbls>
          <c:dLblPos val="ctr"/>
          <c:showLegendKey val="0"/>
          <c:showVal val="1"/>
          <c:showCatName val="0"/>
          <c:showSerName val="0"/>
          <c:showPercent val="0"/>
          <c:showBubbleSize val="0"/>
        </c:dLbls>
        <c:gapWidth val="100"/>
        <c:overlap val="100"/>
        <c:axId val="728251776"/>
        <c:axId val="728248448"/>
      </c:barChart>
      <c:catAx>
        <c:axId val="72825177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28248448"/>
        <c:crosses val="autoZero"/>
        <c:auto val="1"/>
        <c:lblAlgn val="ctr"/>
        <c:lblOffset val="100"/>
        <c:noMultiLvlLbl val="0"/>
      </c:catAx>
      <c:valAx>
        <c:axId val="728248448"/>
        <c:scaling>
          <c:orientation val="minMax"/>
        </c:scaling>
        <c:delete val="1"/>
        <c:axPos val="t"/>
        <c:majorGridlines>
          <c:spPr>
            <a:ln w="9525" cap="flat" cmpd="sng" algn="ctr">
              <a:noFill/>
              <a:round/>
            </a:ln>
            <a:effectLst/>
          </c:spPr>
        </c:majorGridlines>
        <c:numFmt formatCode="0%" sourceLinked="1"/>
        <c:majorTickMark val="none"/>
        <c:minorTickMark val="none"/>
        <c:tickLblPos val="nextTo"/>
        <c:crossAx val="728251776"/>
        <c:crosses val="autoZero"/>
        <c:crossBetween val="between"/>
      </c:valAx>
      <c:spPr>
        <a:noFill/>
        <a:ln>
          <a:noFill/>
        </a:ln>
        <a:effectLst/>
      </c:spPr>
    </c:plotArea>
    <c:plotVisOnly val="1"/>
    <c:dispBlanksAs val="gap"/>
    <c:showDLblsOverMax val="0"/>
  </c:chart>
  <c:spPr>
    <a:noFill/>
    <a:ln>
      <a:noFill/>
    </a:ln>
    <a:effectLst/>
  </c:spPr>
  <c:txPr>
    <a:bodyPr/>
    <a:lstStyle/>
    <a:p>
      <a:pPr>
        <a:defRPr sz="9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8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t>外国人の人権問題に関する学習経験とヘイトスピーチ解消法の認知</a:t>
            </a:r>
          </a:p>
        </c:rich>
      </c:tx>
      <c:layout>
        <c:manualLayout>
          <c:xMode val="edge"/>
          <c:yMode val="edge"/>
          <c:x val="0.18342587278674621"/>
          <c:y val="0"/>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9095184270279245"/>
          <c:y val="7.2575597749648377E-2"/>
          <c:w val="0.7827873420990944"/>
          <c:h val="0.84294233473980296"/>
        </c:manualLayout>
      </c:layout>
      <c:barChart>
        <c:barDir val="bar"/>
        <c:grouping val="percentStacked"/>
        <c:varyColors val="0"/>
        <c:ser>
          <c:idx val="0"/>
          <c:order val="0"/>
          <c:tx>
            <c:strRef>
              <c:f>'学習経験と法の認知　データ'!$C$10</c:f>
              <c:strCache>
                <c:ptCount val="1"/>
                <c:pt idx="0">
                  <c:v>知っている</c:v>
                </c:pt>
              </c:strCache>
            </c:strRef>
          </c:tx>
          <c:spPr>
            <a:solidFill>
              <a:schemeClr val="bg1">
                <a:lumMod val="6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データ'!$B$11:$B$17</c:f>
              <c:strCache>
                <c:ptCount val="7"/>
                <c:pt idx="0">
                  <c:v>全体</c:v>
                </c:pt>
                <c:pt idx="1">
                  <c:v>小学校で受けた</c:v>
                </c:pt>
                <c:pt idx="2">
                  <c:v> 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データ'!$C$11:$C$17</c:f>
              <c:numCache>
                <c:formatCode>0.0%</c:formatCode>
                <c:ptCount val="7"/>
                <c:pt idx="0">
                  <c:v>0.46400000000000002</c:v>
                </c:pt>
                <c:pt idx="1">
                  <c:v>0.58199999999999996</c:v>
                </c:pt>
                <c:pt idx="2">
                  <c:v>0.56000000000000005</c:v>
                </c:pt>
                <c:pt idx="3">
                  <c:v>0.66400000000000003</c:v>
                </c:pt>
                <c:pt idx="4">
                  <c:v>0.81299999999999994</c:v>
                </c:pt>
                <c:pt idx="5">
                  <c:v>0.44600000000000001</c:v>
                </c:pt>
                <c:pt idx="6">
                  <c:v>0.40200000000000002</c:v>
                </c:pt>
              </c:numCache>
            </c:numRef>
          </c:val>
          <c:extLst>
            <c:ext xmlns:c16="http://schemas.microsoft.com/office/drawing/2014/chart" uri="{C3380CC4-5D6E-409C-BE32-E72D297353CC}">
              <c16:uniqueId val="{00000000-7C95-4EB1-81D4-05DBED15BB01}"/>
            </c:ext>
          </c:extLst>
        </c:ser>
        <c:ser>
          <c:idx val="1"/>
          <c:order val="1"/>
          <c:tx>
            <c:strRef>
              <c:f>'学習経験と法の認知　データ'!$D$10</c:f>
              <c:strCache>
                <c:ptCount val="1"/>
                <c:pt idx="0">
                  <c:v>内容（趣旨）を知っている</c:v>
                </c:pt>
              </c:strCache>
            </c:strRef>
          </c:tx>
          <c:spPr>
            <a:solidFill>
              <a:sysClr val="window" lastClr="FFFFFF">
                <a:lumMod val="75000"/>
              </a:sysClr>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データ'!$B$11:$B$17</c:f>
              <c:strCache>
                <c:ptCount val="7"/>
                <c:pt idx="0">
                  <c:v>全体</c:v>
                </c:pt>
                <c:pt idx="1">
                  <c:v>小学校で受けた</c:v>
                </c:pt>
                <c:pt idx="2">
                  <c:v> 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データ'!$D$11:$D$17</c:f>
              <c:numCache>
                <c:formatCode>0.0%</c:formatCode>
                <c:ptCount val="7"/>
                <c:pt idx="0">
                  <c:v>8.1000000000000003E-2</c:v>
                </c:pt>
                <c:pt idx="1">
                  <c:v>0.123</c:v>
                </c:pt>
                <c:pt idx="2">
                  <c:v>0.13100000000000001</c:v>
                </c:pt>
                <c:pt idx="3">
                  <c:v>0.13500000000000001</c:v>
                </c:pt>
                <c:pt idx="4">
                  <c:v>0.27100000000000002</c:v>
                </c:pt>
                <c:pt idx="5">
                  <c:v>5.6000000000000001E-2</c:v>
                </c:pt>
                <c:pt idx="6">
                  <c:v>7.0000000000000007E-2</c:v>
                </c:pt>
              </c:numCache>
            </c:numRef>
          </c:val>
          <c:extLst>
            <c:ext xmlns:c16="http://schemas.microsoft.com/office/drawing/2014/chart" uri="{C3380CC4-5D6E-409C-BE32-E72D297353CC}">
              <c16:uniqueId val="{00000001-7C95-4EB1-81D4-05DBED15BB01}"/>
            </c:ext>
          </c:extLst>
        </c:ser>
        <c:ser>
          <c:idx val="2"/>
          <c:order val="2"/>
          <c:tx>
            <c:strRef>
              <c:f>'学習経験と法の認知　データ'!$E$10</c:f>
              <c:strCache>
                <c:ptCount val="1"/>
                <c:pt idx="0">
                  <c:v>あることは知っている</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データ'!$B$11:$B$17</c:f>
              <c:strCache>
                <c:ptCount val="7"/>
                <c:pt idx="0">
                  <c:v>全体</c:v>
                </c:pt>
                <c:pt idx="1">
                  <c:v>小学校で受けた</c:v>
                </c:pt>
                <c:pt idx="2">
                  <c:v> 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データ'!$E$11:$E$17</c:f>
              <c:numCache>
                <c:formatCode>0.0%</c:formatCode>
                <c:ptCount val="7"/>
                <c:pt idx="0">
                  <c:v>0.38300000000000001</c:v>
                </c:pt>
                <c:pt idx="1">
                  <c:v>0.45900000000000002</c:v>
                </c:pt>
                <c:pt idx="2">
                  <c:v>0.42899999999999999</c:v>
                </c:pt>
                <c:pt idx="3">
                  <c:v>0.52900000000000003</c:v>
                </c:pt>
                <c:pt idx="4">
                  <c:v>0.54200000000000004</c:v>
                </c:pt>
                <c:pt idx="5">
                  <c:v>0.39</c:v>
                </c:pt>
                <c:pt idx="6">
                  <c:v>0.33200000000000002</c:v>
                </c:pt>
              </c:numCache>
            </c:numRef>
          </c:val>
          <c:extLst>
            <c:ext xmlns:c16="http://schemas.microsoft.com/office/drawing/2014/chart" uri="{C3380CC4-5D6E-409C-BE32-E72D297353CC}">
              <c16:uniqueId val="{00000002-7C95-4EB1-81D4-05DBED15BB01}"/>
            </c:ext>
          </c:extLst>
        </c:ser>
        <c:ser>
          <c:idx val="3"/>
          <c:order val="3"/>
          <c:tx>
            <c:strRef>
              <c:f>'学習経験と法の認知　データ'!$F$10</c:f>
              <c:strCache>
                <c:ptCount val="1"/>
                <c:pt idx="0">
                  <c:v>知らない</c:v>
                </c:pt>
              </c:strCache>
            </c:strRef>
          </c:tx>
          <c:spPr>
            <a:pattFill prst="pct20">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データ'!$B$11:$B$17</c:f>
              <c:strCache>
                <c:ptCount val="7"/>
                <c:pt idx="0">
                  <c:v>全体</c:v>
                </c:pt>
                <c:pt idx="1">
                  <c:v>小学校で受けた</c:v>
                </c:pt>
                <c:pt idx="2">
                  <c:v> 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データ'!$F$11:$F$17</c:f>
              <c:numCache>
                <c:formatCode>0.0%</c:formatCode>
                <c:ptCount val="7"/>
                <c:pt idx="0">
                  <c:v>0.52400000000000002</c:v>
                </c:pt>
                <c:pt idx="1">
                  <c:v>0.40400000000000003</c:v>
                </c:pt>
                <c:pt idx="2">
                  <c:v>0.434</c:v>
                </c:pt>
                <c:pt idx="3">
                  <c:v>0.32700000000000001</c:v>
                </c:pt>
                <c:pt idx="4">
                  <c:v>0.186</c:v>
                </c:pt>
                <c:pt idx="5">
                  <c:v>0.55000000000000004</c:v>
                </c:pt>
                <c:pt idx="6">
                  <c:v>0.58399999999999996</c:v>
                </c:pt>
              </c:numCache>
            </c:numRef>
          </c:val>
          <c:extLst>
            <c:ext xmlns:c16="http://schemas.microsoft.com/office/drawing/2014/chart" uri="{C3380CC4-5D6E-409C-BE32-E72D297353CC}">
              <c16:uniqueId val="{00000003-7C95-4EB1-81D4-05DBED15BB01}"/>
            </c:ext>
          </c:extLst>
        </c:ser>
        <c:dLbls>
          <c:dLblPos val="ctr"/>
          <c:showLegendKey val="0"/>
          <c:showVal val="1"/>
          <c:showCatName val="0"/>
          <c:showSerName val="0"/>
          <c:showPercent val="0"/>
          <c:showBubbleSize val="0"/>
        </c:dLbls>
        <c:gapWidth val="100"/>
        <c:overlap val="100"/>
        <c:axId val="730077312"/>
        <c:axId val="730080224"/>
      </c:barChart>
      <c:catAx>
        <c:axId val="73007731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730080224"/>
        <c:crosses val="autoZero"/>
        <c:auto val="1"/>
        <c:lblAlgn val="ctr"/>
        <c:lblOffset val="100"/>
        <c:noMultiLvlLbl val="0"/>
      </c:catAx>
      <c:valAx>
        <c:axId val="730080224"/>
        <c:scaling>
          <c:orientation val="minMax"/>
        </c:scaling>
        <c:delete val="1"/>
        <c:axPos val="t"/>
        <c:majorGridlines>
          <c:spPr>
            <a:ln w="9525" cap="flat" cmpd="sng" algn="ctr">
              <a:noFill/>
              <a:round/>
            </a:ln>
            <a:effectLst/>
          </c:spPr>
        </c:majorGridlines>
        <c:numFmt formatCode="0%" sourceLinked="1"/>
        <c:majorTickMark val="none"/>
        <c:minorTickMark val="none"/>
        <c:tickLblPos val="nextTo"/>
        <c:crossAx val="730077312"/>
        <c:crosses val="autoZero"/>
        <c:crossBetween val="between"/>
      </c:valAx>
      <c:spPr>
        <a:noFill/>
        <a:ln>
          <a:noFill/>
        </a:ln>
        <a:effectLst/>
      </c:spPr>
    </c:plotArea>
    <c:plotVisOnly val="1"/>
    <c:dispBlanksAs val="gap"/>
    <c:showDLblsOverMax val="0"/>
  </c:chart>
  <c:spPr>
    <a:noFill/>
    <a:ln>
      <a:noFill/>
    </a:ln>
    <a:effectLst/>
  </c:spPr>
  <c:txPr>
    <a:bodyPr/>
    <a:lstStyle/>
    <a:p>
      <a:pPr>
        <a:defRPr sz="9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8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r>
              <a:rPr lang="ja-JP"/>
              <a:t>部落差別（同和問題）に関する学習経験と部落差別解消推進法の認知</a:t>
            </a:r>
          </a:p>
        </c:rich>
      </c:tx>
      <c:layout>
        <c:manualLayout>
          <c:xMode val="edge"/>
          <c:yMode val="edge"/>
          <c:x val="0.11870628259144186"/>
          <c:y val="0"/>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title>
    <c:autoTitleDeleted val="0"/>
    <c:plotArea>
      <c:layout>
        <c:manualLayout>
          <c:layoutTarget val="inner"/>
          <c:xMode val="edge"/>
          <c:yMode val="edge"/>
          <c:x val="0.19131267164126453"/>
          <c:y val="7.3142318244170085E-2"/>
          <c:w val="0.78287620297462812"/>
          <c:h val="0.78628514707086217"/>
        </c:manualLayout>
      </c:layout>
      <c:barChart>
        <c:barDir val="bar"/>
        <c:grouping val="percentStacked"/>
        <c:varyColors val="0"/>
        <c:ser>
          <c:idx val="0"/>
          <c:order val="0"/>
          <c:tx>
            <c:strRef>
              <c:f>'学習経験と法の認知　データ'!$C$19</c:f>
              <c:strCache>
                <c:ptCount val="1"/>
                <c:pt idx="0">
                  <c:v>知っている</c:v>
                </c:pt>
              </c:strCache>
            </c:strRef>
          </c:tx>
          <c:spPr>
            <a:solidFill>
              <a:schemeClr val="bg1">
                <a:lumMod val="6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データ'!$B$20:$B$26</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データ'!$C$20:$C$26</c:f>
              <c:numCache>
                <c:formatCode>0.0%</c:formatCode>
                <c:ptCount val="7"/>
                <c:pt idx="0">
                  <c:v>0.51300000000000001</c:v>
                </c:pt>
                <c:pt idx="1">
                  <c:v>0.59499999999999997</c:v>
                </c:pt>
                <c:pt idx="2">
                  <c:v>0.64100000000000001</c:v>
                </c:pt>
                <c:pt idx="3">
                  <c:v>0.73499999999999999</c:v>
                </c:pt>
                <c:pt idx="4">
                  <c:v>0.76700000000000002</c:v>
                </c:pt>
                <c:pt idx="5">
                  <c:v>0.42799999999999999</c:v>
                </c:pt>
                <c:pt idx="6">
                  <c:v>0.379</c:v>
                </c:pt>
              </c:numCache>
            </c:numRef>
          </c:val>
          <c:extLst>
            <c:ext xmlns:c16="http://schemas.microsoft.com/office/drawing/2014/chart" uri="{C3380CC4-5D6E-409C-BE32-E72D297353CC}">
              <c16:uniqueId val="{00000000-CF61-4D06-BBC7-360AA6CCE996}"/>
            </c:ext>
          </c:extLst>
        </c:ser>
        <c:ser>
          <c:idx val="1"/>
          <c:order val="1"/>
          <c:tx>
            <c:strRef>
              <c:f>'学習経験と法の認知　データ'!$D$19</c:f>
              <c:strCache>
                <c:ptCount val="1"/>
                <c:pt idx="0">
                  <c:v>内容（趣旨）を知っている</c:v>
                </c:pt>
              </c:strCache>
            </c:strRef>
          </c:tx>
          <c:spPr>
            <a:solidFill>
              <a:sysClr val="window" lastClr="FFFFFF">
                <a:lumMod val="75000"/>
              </a:sys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データ'!$B$20:$B$26</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データ'!$D$20:$D$26</c:f>
              <c:numCache>
                <c:formatCode>0.0%</c:formatCode>
                <c:ptCount val="7"/>
                <c:pt idx="0">
                  <c:v>9.7000000000000003E-2</c:v>
                </c:pt>
                <c:pt idx="1">
                  <c:v>0.13700000000000001</c:v>
                </c:pt>
                <c:pt idx="2">
                  <c:v>0.14099999999999999</c:v>
                </c:pt>
                <c:pt idx="3">
                  <c:v>0.22700000000000001</c:v>
                </c:pt>
                <c:pt idx="4">
                  <c:v>0.25</c:v>
                </c:pt>
                <c:pt idx="5">
                  <c:v>4.7E-2</c:v>
                </c:pt>
                <c:pt idx="6">
                  <c:v>5.8000000000000003E-2</c:v>
                </c:pt>
              </c:numCache>
            </c:numRef>
          </c:val>
          <c:extLst>
            <c:ext xmlns:c16="http://schemas.microsoft.com/office/drawing/2014/chart" uri="{C3380CC4-5D6E-409C-BE32-E72D297353CC}">
              <c16:uniqueId val="{00000001-CF61-4D06-BBC7-360AA6CCE996}"/>
            </c:ext>
          </c:extLst>
        </c:ser>
        <c:ser>
          <c:idx val="2"/>
          <c:order val="2"/>
          <c:tx>
            <c:strRef>
              <c:f>'学習経験と法の認知　データ'!$E$19</c:f>
              <c:strCache>
                <c:ptCount val="1"/>
                <c:pt idx="0">
                  <c:v>あることは</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データ'!$B$20:$B$26</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データ'!$E$20:$E$26</c:f>
              <c:numCache>
                <c:formatCode>0.0%</c:formatCode>
                <c:ptCount val="7"/>
                <c:pt idx="0">
                  <c:v>0.41599999999999998</c:v>
                </c:pt>
                <c:pt idx="1">
                  <c:v>0.45800000000000002</c:v>
                </c:pt>
                <c:pt idx="2">
                  <c:v>0.5</c:v>
                </c:pt>
                <c:pt idx="3">
                  <c:v>0.50800000000000001</c:v>
                </c:pt>
                <c:pt idx="4">
                  <c:v>0.51700000000000002</c:v>
                </c:pt>
                <c:pt idx="5">
                  <c:v>0.38100000000000001</c:v>
                </c:pt>
                <c:pt idx="6">
                  <c:v>0.32100000000000001</c:v>
                </c:pt>
              </c:numCache>
            </c:numRef>
          </c:val>
          <c:extLst>
            <c:ext xmlns:c16="http://schemas.microsoft.com/office/drawing/2014/chart" uri="{C3380CC4-5D6E-409C-BE32-E72D297353CC}">
              <c16:uniqueId val="{00000002-CF61-4D06-BBC7-360AA6CCE996}"/>
            </c:ext>
          </c:extLst>
        </c:ser>
        <c:ser>
          <c:idx val="3"/>
          <c:order val="3"/>
          <c:tx>
            <c:strRef>
              <c:f>'学習経験と法の認知　データ'!$F$19</c:f>
              <c:strCache>
                <c:ptCount val="1"/>
                <c:pt idx="0">
                  <c:v>知らない</c:v>
                </c:pt>
              </c:strCache>
            </c:strRef>
          </c:tx>
          <c:spPr>
            <a:pattFill prst="pct20">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'学習経験と法の認知　データ'!$B$20:$B$26</c:f>
              <c:strCache>
                <c:ptCount val="7"/>
                <c:pt idx="0">
                  <c:v>全体</c:v>
                </c:pt>
                <c:pt idx="1">
                  <c:v>小学校で受けた</c:v>
                </c:pt>
                <c:pt idx="2">
                  <c:v>中学校で受けた</c:v>
                </c:pt>
                <c:pt idx="3">
                  <c:v>高校で受けた</c:v>
                </c:pt>
                <c:pt idx="4">
                  <c:v>大学、短大、
専門学校で受けた</c:v>
                </c:pt>
                <c:pt idx="5">
                  <c:v>はっきりと
おぼえていない</c:v>
                </c:pt>
                <c:pt idx="6">
                  <c:v>受けたことはない</c:v>
                </c:pt>
              </c:strCache>
            </c:strRef>
          </c:cat>
          <c:val>
            <c:numRef>
              <c:f>'学習経験と法の認知　データ'!$F$20:$F$26</c:f>
              <c:numCache>
                <c:formatCode>0.0%</c:formatCode>
                <c:ptCount val="7"/>
                <c:pt idx="0">
                  <c:v>0.47799999999999998</c:v>
                </c:pt>
                <c:pt idx="1">
                  <c:v>0.40100000000000002</c:v>
                </c:pt>
                <c:pt idx="2">
                  <c:v>0.35299999999999998</c:v>
                </c:pt>
                <c:pt idx="3">
                  <c:v>0.26500000000000001</c:v>
                </c:pt>
                <c:pt idx="4">
                  <c:v>0.23300000000000001</c:v>
                </c:pt>
                <c:pt idx="5">
                  <c:v>0.56599999999999995</c:v>
                </c:pt>
                <c:pt idx="6">
                  <c:v>0.61</c:v>
                </c:pt>
              </c:numCache>
            </c:numRef>
          </c:val>
          <c:extLst>
            <c:ext xmlns:c16="http://schemas.microsoft.com/office/drawing/2014/chart" uri="{C3380CC4-5D6E-409C-BE32-E72D297353CC}">
              <c16:uniqueId val="{00000003-CF61-4D06-BBC7-360AA6CCE996}"/>
            </c:ext>
          </c:extLst>
        </c:ser>
        <c:dLbls>
          <c:dLblPos val="ctr"/>
          <c:showLegendKey val="0"/>
          <c:showVal val="1"/>
          <c:showCatName val="0"/>
          <c:showSerName val="0"/>
          <c:showPercent val="0"/>
          <c:showBubbleSize val="0"/>
        </c:dLbls>
        <c:gapWidth val="100"/>
        <c:overlap val="100"/>
        <c:axId val="679999776"/>
        <c:axId val="680000192"/>
      </c:barChart>
      <c:catAx>
        <c:axId val="67999977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680000192"/>
        <c:crosses val="autoZero"/>
        <c:auto val="1"/>
        <c:lblAlgn val="ctr"/>
        <c:lblOffset val="100"/>
        <c:noMultiLvlLbl val="0"/>
      </c:catAx>
      <c:valAx>
        <c:axId val="680000192"/>
        <c:scaling>
          <c:orientation val="minMax"/>
        </c:scaling>
        <c:delete val="1"/>
        <c:axPos val="t"/>
        <c:majorGridlines>
          <c:spPr>
            <a:ln w="9525" cap="flat" cmpd="sng" algn="ctr">
              <a:noFill/>
              <a:round/>
            </a:ln>
            <a:effectLst/>
          </c:spPr>
        </c:majorGridlines>
        <c:numFmt formatCode="0%" sourceLinked="1"/>
        <c:majorTickMark val="none"/>
        <c:minorTickMark val="none"/>
        <c:tickLblPos val="nextTo"/>
        <c:crossAx val="679999776"/>
        <c:crosses val="autoZero"/>
        <c:crossBetween val="between"/>
      </c:valAx>
      <c:spPr>
        <a:noFill/>
        <a:ln>
          <a:noFill/>
        </a:ln>
        <a:effectLst/>
      </c:spPr>
    </c:plotArea>
    <c:legend>
      <c:legendPos val="b"/>
      <c:layout>
        <c:manualLayout>
          <c:xMode val="edge"/>
          <c:yMode val="edge"/>
          <c:x val="0.10676211636167023"/>
          <c:y val="0.92187445319335082"/>
          <c:w val="0.78647576727665958"/>
          <c:h val="7.3495884773662562E-2"/>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9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694389811671376"/>
          <c:y val="1.1298450424693787E-2"/>
          <c:w val="0.79412795660067548"/>
          <c:h val="0.98597182866703781"/>
        </c:manualLayout>
      </c:layout>
      <c:barChart>
        <c:barDir val="bar"/>
        <c:grouping val="clustered"/>
        <c:varyColors val="0"/>
        <c:ser>
          <c:idx val="4"/>
          <c:order val="0"/>
          <c:tx>
            <c:strRef>
              <c:f>[2]住まいの選択!$B$1</c:f>
              <c:strCache>
                <c:ptCount val="1"/>
                <c:pt idx="0">
                  <c:v>全体</c:v>
                </c:pt>
              </c:strCache>
            </c:strRef>
          </c:tx>
          <c:spPr>
            <a:solidFill>
              <a:schemeClr val="tx1"/>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[2]住まいの選択!$A$6:$A$10</c:f>
              <c:strCache>
                <c:ptCount val="5"/>
                <c:pt idx="0">
                  <c:v>地域のイメージ</c:v>
                </c:pt>
                <c:pt idx="1">
                  <c:v>校区の教育水準や
学力レベルの評判</c:v>
                </c:pt>
                <c:pt idx="2">
                  <c:v>近隣に低所得者が多いと
言われていないか</c:v>
                </c:pt>
                <c:pt idx="3">
                  <c:v>近隣に外国籍住民が多いと
言われていないか</c:v>
                </c:pt>
                <c:pt idx="4">
                  <c:v>近隣に同和地区があると
言われていないか</c:v>
                </c:pt>
              </c:strCache>
            </c:strRef>
          </c:cat>
          <c:val>
            <c:numRef>
              <c:f>[2]住まいの選択!$B$6:$B$10</c:f>
              <c:numCache>
                <c:formatCode>0.0"％"</c:formatCode>
                <c:ptCount val="5"/>
                <c:pt idx="0">
                  <c:v>47</c:v>
                </c:pt>
                <c:pt idx="1">
                  <c:v>15.5</c:v>
                </c:pt>
                <c:pt idx="2">
                  <c:v>5.3</c:v>
                </c:pt>
                <c:pt idx="3">
                  <c:v>8</c:v>
                </c:pt>
                <c:pt idx="4">
                  <c:v>11.4</c:v>
                </c:pt>
              </c:numCache>
            </c:numRef>
          </c:val>
          <c:extLst>
            <c:ext xmlns:c16="http://schemas.microsoft.com/office/drawing/2014/chart" uri="{C3380CC4-5D6E-409C-BE32-E72D297353CC}">
              <c16:uniqueId val="{00000000-8788-473B-9E92-4CF3841D5B4A}"/>
            </c:ext>
          </c:extLst>
        </c:ser>
        <c:ser>
          <c:idx val="5"/>
          <c:order val="1"/>
          <c:tx>
            <c:strRef>
              <c:f>[2]住まいの選択!$C$1</c:f>
              <c:strCache>
                <c:ptCount val="1"/>
                <c:pt idx="0">
                  <c:v>18～29歳</c:v>
                </c:pt>
              </c:strCache>
            </c:strRef>
          </c:tx>
          <c:spPr>
            <a:pattFill prst="pct20">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[2]住まいの選択!$A$6:$A$10</c:f>
              <c:strCache>
                <c:ptCount val="5"/>
                <c:pt idx="0">
                  <c:v>地域のイメージ</c:v>
                </c:pt>
                <c:pt idx="1">
                  <c:v>校区の教育水準や
学力レベルの評判</c:v>
                </c:pt>
                <c:pt idx="2">
                  <c:v>近隣に低所得者が多いと
言われていないか</c:v>
                </c:pt>
                <c:pt idx="3">
                  <c:v>近隣に外国籍住民が多いと
言われていないか</c:v>
                </c:pt>
                <c:pt idx="4">
                  <c:v>近隣に同和地区があると
言われていないか</c:v>
                </c:pt>
              </c:strCache>
            </c:strRef>
          </c:cat>
          <c:val>
            <c:numRef>
              <c:f>[2]住まいの選択!$C$6:$C$10</c:f>
              <c:numCache>
                <c:formatCode>0.0"％"</c:formatCode>
                <c:ptCount val="5"/>
                <c:pt idx="0">
                  <c:v>52.300000000000004</c:v>
                </c:pt>
                <c:pt idx="1">
                  <c:v>16.3</c:v>
                </c:pt>
                <c:pt idx="2">
                  <c:v>6.5</c:v>
                </c:pt>
                <c:pt idx="3">
                  <c:v>3.9</c:v>
                </c:pt>
                <c:pt idx="4">
                  <c:v>8.5</c:v>
                </c:pt>
              </c:numCache>
            </c:numRef>
          </c:val>
          <c:extLst>
            <c:ext xmlns:c16="http://schemas.microsoft.com/office/drawing/2014/chart" uri="{C3380CC4-5D6E-409C-BE32-E72D297353CC}">
              <c16:uniqueId val="{00000001-8788-473B-9E92-4CF3841D5B4A}"/>
            </c:ext>
          </c:extLst>
        </c:ser>
        <c:ser>
          <c:idx val="6"/>
          <c:order val="2"/>
          <c:tx>
            <c:strRef>
              <c:f>[2]住まいの選択!$D$1</c:f>
              <c:strCache>
                <c:ptCount val="1"/>
                <c:pt idx="0">
                  <c:v>30歳代</c:v>
                </c:pt>
              </c:strCache>
            </c:strRef>
          </c:tx>
          <c:spPr>
            <a:solidFill>
              <a:schemeClr val="bg1">
                <a:lumMod val="6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[2]住まいの選択!$A$6:$A$10</c:f>
              <c:strCache>
                <c:ptCount val="5"/>
                <c:pt idx="0">
                  <c:v>地域のイメージ</c:v>
                </c:pt>
                <c:pt idx="1">
                  <c:v>校区の教育水準や
学力レベルの評判</c:v>
                </c:pt>
                <c:pt idx="2">
                  <c:v>近隣に低所得者が多いと
言われていないか</c:v>
                </c:pt>
                <c:pt idx="3">
                  <c:v>近隣に外国籍住民が多いと
言われていないか</c:v>
                </c:pt>
                <c:pt idx="4">
                  <c:v>近隣に同和地区があると
言われていないか</c:v>
                </c:pt>
              </c:strCache>
            </c:strRef>
          </c:cat>
          <c:val>
            <c:numRef>
              <c:f>[2]住まいの選択!$D$6:$D$10</c:f>
              <c:numCache>
                <c:formatCode>0.0"％"</c:formatCode>
                <c:ptCount val="5"/>
                <c:pt idx="0">
                  <c:v>52.4</c:v>
                </c:pt>
                <c:pt idx="1">
                  <c:v>21.5</c:v>
                </c:pt>
                <c:pt idx="2">
                  <c:v>8.4</c:v>
                </c:pt>
                <c:pt idx="3">
                  <c:v>7.3</c:v>
                </c:pt>
                <c:pt idx="4">
                  <c:v>9.9</c:v>
                </c:pt>
              </c:numCache>
            </c:numRef>
          </c:val>
          <c:extLst>
            <c:ext xmlns:c16="http://schemas.microsoft.com/office/drawing/2014/chart" uri="{C3380CC4-5D6E-409C-BE32-E72D297353CC}">
              <c16:uniqueId val="{00000002-8788-473B-9E92-4CF3841D5B4A}"/>
            </c:ext>
          </c:extLst>
        </c:ser>
        <c:ser>
          <c:idx val="7"/>
          <c:order val="3"/>
          <c:tx>
            <c:strRef>
              <c:f>[2]住まいの選択!$E$1</c:f>
              <c:strCache>
                <c:ptCount val="1"/>
                <c:pt idx="0">
                  <c:v>40歳代</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[2]住まいの選択!$A$6:$A$10</c:f>
              <c:strCache>
                <c:ptCount val="5"/>
                <c:pt idx="0">
                  <c:v>地域のイメージ</c:v>
                </c:pt>
                <c:pt idx="1">
                  <c:v>校区の教育水準や
学力レベルの評判</c:v>
                </c:pt>
                <c:pt idx="2">
                  <c:v>近隣に低所得者が多いと
言われていないか</c:v>
                </c:pt>
                <c:pt idx="3">
                  <c:v>近隣に外国籍住民が多いと
言われていないか</c:v>
                </c:pt>
                <c:pt idx="4">
                  <c:v>近隣に同和地区があると
言われていないか</c:v>
                </c:pt>
              </c:strCache>
            </c:strRef>
          </c:cat>
          <c:val>
            <c:numRef>
              <c:f>[2]住まいの選択!$E$6:$E$10</c:f>
              <c:numCache>
                <c:formatCode>0.0"％"</c:formatCode>
                <c:ptCount val="5"/>
                <c:pt idx="0">
                  <c:v>49.4</c:v>
                </c:pt>
                <c:pt idx="1">
                  <c:v>17.899999999999999</c:v>
                </c:pt>
                <c:pt idx="2">
                  <c:v>5.3</c:v>
                </c:pt>
                <c:pt idx="3">
                  <c:v>8.6999999999999993</c:v>
                </c:pt>
                <c:pt idx="4">
                  <c:v>12.5</c:v>
                </c:pt>
              </c:numCache>
            </c:numRef>
          </c:val>
          <c:extLst>
            <c:ext xmlns:c16="http://schemas.microsoft.com/office/drawing/2014/chart" uri="{C3380CC4-5D6E-409C-BE32-E72D297353CC}">
              <c16:uniqueId val="{00000003-8788-473B-9E92-4CF3841D5B4A}"/>
            </c:ext>
          </c:extLst>
        </c:ser>
        <c:ser>
          <c:idx val="8"/>
          <c:order val="4"/>
          <c:tx>
            <c:strRef>
              <c:f>[2]住まいの選択!$F$1</c:f>
              <c:strCache>
                <c:ptCount val="1"/>
                <c:pt idx="0">
                  <c:v>50歳代</c:v>
                </c:pt>
              </c:strCache>
            </c:strRef>
          </c:tx>
          <c:spPr>
            <a:pattFill prst="pct30">
              <a:fgClr>
                <a:schemeClr val="bg1">
                  <a:lumMod val="6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[2]住まいの選択!$A$6:$A$10</c:f>
              <c:strCache>
                <c:ptCount val="5"/>
                <c:pt idx="0">
                  <c:v>地域のイメージ</c:v>
                </c:pt>
                <c:pt idx="1">
                  <c:v>校区の教育水準や
学力レベルの評判</c:v>
                </c:pt>
                <c:pt idx="2">
                  <c:v>近隣に低所得者が多いと
言われていないか</c:v>
                </c:pt>
                <c:pt idx="3">
                  <c:v>近隣に外国籍住民が多いと
言われていないか</c:v>
                </c:pt>
                <c:pt idx="4">
                  <c:v>近隣に同和地区があると
言われていないか</c:v>
                </c:pt>
              </c:strCache>
            </c:strRef>
          </c:cat>
          <c:val>
            <c:numRef>
              <c:f>[2]住まいの選択!$F$6:$F$10</c:f>
              <c:numCache>
                <c:formatCode>0.0"％"</c:formatCode>
                <c:ptCount val="5"/>
                <c:pt idx="0">
                  <c:v>45.3</c:v>
                </c:pt>
                <c:pt idx="1">
                  <c:v>14.4</c:v>
                </c:pt>
                <c:pt idx="2">
                  <c:v>4.2</c:v>
                </c:pt>
                <c:pt idx="3">
                  <c:v>8.1</c:v>
                </c:pt>
                <c:pt idx="4">
                  <c:v>10.5</c:v>
                </c:pt>
              </c:numCache>
            </c:numRef>
          </c:val>
          <c:extLst>
            <c:ext xmlns:c16="http://schemas.microsoft.com/office/drawing/2014/chart" uri="{C3380CC4-5D6E-409C-BE32-E72D297353CC}">
              <c16:uniqueId val="{00000004-8788-473B-9E92-4CF3841D5B4A}"/>
            </c:ext>
          </c:extLst>
        </c:ser>
        <c:ser>
          <c:idx val="0"/>
          <c:order val="5"/>
          <c:tx>
            <c:strRef>
              <c:f>[2]住まいの選択!$G$1</c:f>
              <c:strCache>
                <c:ptCount val="1"/>
                <c:pt idx="0">
                  <c:v>60歳代</c:v>
                </c:pt>
              </c:strCache>
            </c:strRef>
          </c:tx>
          <c:spPr>
            <a:pattFill prst="wdDnDiag">
              <a:fgClr>
                <a:schemeClr val="bg1">
                  <a:lumMod val="75000"/>
                </a:schemeClr>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[2]住まいの選択!$A$6:$A$10</c:f>
              <c:strCache>
                <c:ptCount val="5"/>
                <c:pt idx="0">
                  <c:v>地域のイメージ</c:v>
                </c:pt>
                <c:pt idx="1">
                  <c:v>校区の教育水準や
学力レベルの評判</c:v>
                </c:pt>
                <c:pt idx="2">
                  <c:v>近隣に低所得者が多いと
言われていないか</c:v>
                </c:pt>
                <c:pt idx="3">
                  <c:v>近隣に外国籍住民が多いと
言われていないか</c:v>
                </c:pt>
                <c:pt idx="4">
                  <c:v>近隣に同和地区があると
言われていないか</c:v>
                </c:pt>
              </c:strCache>
            </c:strRef>
          </c:cat>
          <c:val>
            <c:numRef>
              <c:f>[2]住まいの選択!$G$6:$G$10</c:f>
              <c:numCache>
                <c:formatCode>0.0"％"</c:formatCode>
                <c:ptCount val="5"/>
                <c:pt idx="0">
                  <c:v>44.6</c:v>
                </c:pt>
                <c:pt idx="1">
                  <c:v>12.6</c:v>
                </c:pt>
                <c:pt idx="2">
                  <c:v>5.6</c:v>
                </c:pt>
                <c:pt idx="3">
                  <c:v>8.6</c:v>
                </c:pt>
                <c:pt idx="4">
                  <c:v>13.4</c:v>
                </c:pt>
              </c:numCache>
            </c:numRef>
          </c:val>
          <c:extLst>
            <c:ext xmlns:c16="http://schemas.microsoft.com/office/drawing/2014/chart" uri="{C3380CC4-5D6E-409C-BE32-E72D297353CC}">
              <c16:uniqueId val="{00000005-8788-473B-9E92-4CF3841D5B4A}"/>
            </c:ext>
          </c:extLst>
        </c:ser>
        <c:ser>
          <c:idx val="1"/>
          <c:order val="6"/>
          <c:tx>
            <c:strRef>
              <c:f>[2]住まいの選択!$H$1</c:f>
              <c:strCache>
                <c:ptCount val="1"/>
                <c:pt idx="0">
                  <c:v>70歳以上</c:v>
                </c:pt>
              </c:strCache>
            </c:strRef>
          </c:tx>
          <c:spPr>
            <a:pattFill prst="ltVert">
              <a:fgClr>
                <a:schemeClr val="bg1">
                  <a:lumMod val="75000"/>
                </a:schemeClr>
              </a:fgClr>
              <a:bgClr>
                <a:schemeClr val="bg1"/>
              </a:bgClr>
            </a:pattFill>
            <a:ln>
              <a:solidFill>
                <a:schemeClr val="tx1"/>
              </a:solidFill>
            </a:ln>
            <a:effectLst/>
          </c:spPr>
          <c:invertIfNegative val="0"/>
          <c:dPt>
            <c:idx val="0"/>
            <c:invertIfNegative val="0"/>
            <c:bubble3D val="0"/>
            <c:spPr>
              <a:pattFill prst="ltVert">
                <a:fgClr>
                  <a:schemeClr val="bg1">
                    <a:lumMod val="75000"/>
                  </a:schemeClr>
                </a:fgClr>
                <a:bgClr>
                  <a:schemeClr val="bg1"/>
                </a:bgClr>
              </a:pattFill>
              <a:ln>
                <a:solidFill>
                  <a:schemeClr val="tx1"/>
                </a:solidFill>
              </a:ln>
              <a:effectLst/>
            </c:spPr>
            <c:extLst>
              <c:ext xmlns:c16="http://schemas.microsoft.com/office/drawing/2014/chart" uri="{C3380CC4-5D6E-409C-BE32-E72D297353CC}">
                <c16:uniqueId val="{00000007-8788-473B-9E92-4CF3841D5B4A}"/>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[2]住まいの選択!$A$6:$A$10</c:f>
              <c:strCache>
                <c:ptCount val="5"/>
                <c:pt idx="0">
                  <c:v>地域のイメージ</c:v>
                </c:pt>
                <c:pt idx="1">
                  <c:v>校区の教育水準や
学力レベルの評判</c:v>
                </c:pt>
                <c:pt idx="2">
                  <c:v>近隣に低所得者が多いと
言われていないか</c:v>
                </c:pt>
                <c:pt idx="3">
                  <c:v>近隣に外国籍住民が多いと
言われていないか</c:v>
                </c:pt>
                <c:pt idx="4">
                  <c:v>近隣に同和地区があると
言われていないか</c:v>
                </c:pt>
              </c:strCache>
            </c:strRef>
          </c:cat>
          <c:val>
            <c:numRef>
              <c:f>[2]住まいの選択!$H$6:$H$10</c:f>
              <c:numCache>
                <c:formatCode>0.0"％"</c:formatCode>
                <c:ptCount val="5"/>
                <c:pt idx="0">
                  <c:v>43.4</c:v>
                </c:pt>
                <c:pt idx="1">
                  <c:v>12.9</c:v>
                </c:pt>
                <c:pt idx="2">
                  <c:v>3.8</c:v>
                </c:pt>
                <c:pt idx="3">
                  <c:v>8.9</c:v>
                </c:pt>
                <c:pt idx="4">
                  <c:v>11.600000000000001</c:v>
                </c:pt>
              </c:numCache>
            </c:numRef>
          </c:val>
          <c:extLst>
            <c:ext xmlns:c16="http://schemas.microsoft.com/office/drawing/2014/chart" uri="{C3380CC4-5D6E-409C-BE32-E72D297353CC}">
              <c16:uniqueId val="{00000008-8788-473B-9E92-4CF3841D5B4A}"/>
            </c:ext>
          </c:extLst>
        </c:ser>
        <c:dLbls>
          <c:dLblPos val="outEnd"/>
          <c:showLegendKey val="0"/>
          <c:showVal val="1"/>
          <c:showCatName val="0"/>
          <c:showSerName val="0"/>
          <c:showPercent val="0"/>
          <c:showBubbleSize val="0"/>
        </c:dLbls>
        <c:gapWidth val="136"/>
        <c:axId val="1829894463"/>
        <c:axId val="1829894879"/>
      </c:barChart>
      <c:catAx>
        <c:axId val="1829894463"/>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829894879"/>
        <c:crosses val="autoZero"/>
        <c:auto val="1"/>
        <c:lblAlgn val="ctr"/>
        <c:lblOffset val="100"/>
        <c:noMultiLvlLbl val="0"/>
      </c:catAx>
      <c:valAx>
        <c:axId val="1829894879"/>
        <c:scaling>
          <c:orientation val="minMax"/>
        </c:scaling>
        <c:delete val="1"/>
        <c:axPos val="t"/>
        <c:majorGridlines>
          <c:spPr>
            <a:ln w="9525" cap="flat" cmpd="sng" algn="ctr">
              <a:noFill/>
              <a:round/>
            </a:ln>
            <a:effectLst/>
          </c:spPr>
        </c:majorGridlines>
        <c:numFmt formatCode="0&quot;％&quot;" sourceLinked="0"/>
        <c:majorTickMark val="out"/>
        <c:minorTickMark val="none"/>
        <c:tickLblPos val="nextTo"/>
        <c:crossAx val="1829894463"/>
        <c:crosses val="autoZero"/>
        <c:crossBetween val="between"/>
      </c:valAx>
      <c:spPr>
        <a:noFill/>
        <a:ln>
          <a:noFill/>
        </a:ln>
        <a:effectLst/>
      </c:spPr>
    </c:plotArea>
    <c:legend>
      <c:legendPos val="r"/>
      <c:overlay val="0"/>
      <c:spPr>
        <a:noFill/>
        <a:ln>
          <a:solidFill>
            <a:schemeClr val="tx1"/>
          </a:solidFill>
        </a:ln>
        <a:effectLst/>
      </c:spPr>
      <c:txPr>
        <a:bodyPr rot="0" spcFirstLastPara="1" vertOverflow="ellipsis" vert="horz" wrap="square" anchor="ctr" anchorCtr="1"/>
        <a:lstStyle/>
        <a:p>
          <a:pPr>
            <a:defRPr sz="12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chemeClr val="tx1"/>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'D 採用'!$A$3</c:f>
              <c:strCache>
                <c:ptCount val="1"/>
                <c:pt idx="0">
                  <c:v>R2</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採用'!$B$2:$M$2</c:f>
              <c:strCache>
                <c:ptCount val="12"/>
                <c:pt idx="0">
                  <c:v>家族の状況</c:v>
                </c:pt>
                <c:pt idx="1">
                  <c:v>宗教</c:v>
                </c:pt>
                <c:pt idx="2">
                  <c:v>支持政党</c:v>
                </c:pt>
                <c:pt idx="3">
                  <c:v>住宅の状況</c:v>
                </c:pt>
                <c:pt idx="4">
                  <c:v>生活環境、家庭環境</c:v>
                </c:pt>
                <c:pt idx="5">
                  <c:v>本籍・出生地</c:v>
                </c:pt>
                <c:pt idx="6">
                  <c:v>国籍</c:v>
                </c:pt>
                <c:pt idx="7">
                  <c:v>労働組合、学生運動など
社会活動の経験</c:v>
                </c:pt>
                <c:pt idx="8">
                  <c:v>人生観や生活信条</c:v>
                </c:pt>
                <c:pt idx="9">
                  <c:v>購読新聞、雑誌、
愛読書など</c:v>
                </c:pt>
                <c:pt idx="10">
                  <c:v>尊敬する人物</c:v>
                </c:pt>
                <c:pt idx="11">
                  <c:v>無回答</c:v>
                </c:pt>
              </c:strCache>
            </c:strRef>
          </c:cat>
          <c:val>
            <c:numRef>
              <c:f>'D 採用'!$B$3:$M$3</c:f>
              <c:numCache>
                <c:formatCode>General</c:formatCode>
                <c:ptCount val="12"/>
                <c:pt idx="0">
                  <c:v>65.400000000000006</c:v>
                </c:pt>
                <c:pt idx="1">
                  <c:v>63.6</c:v>
                </c:pt>
                <c:pt idx="2">
                  <c:v>56.2</c:v>
                </c:pt>
                <c:pt idx="3">
                  <c:v>45.2</c:v>
                </c:pt>
                <c:pt idx="4">
                  <c:v>42.3</c:v>
                </c:pt>
                <c:pt idx="5">
                  <c:v>41.5</c:v>
                </c:pt>
                <c:pt idx="6">
                  <c:v>41.1</c:v>
                </c:pt>
                <c:pt idx="7">
                  <c:v>36.4</c:v>
                </c:pt>
                <c:pt idx="8">
                  <c:v>15.5</c:v>
                </c:pt>
                <c:pt idx="9">
                  <c:v>14.5</c:v>
                </c:pt>
                <c:pt idx="10">
                  <c:v>5.2</c:v>
                </c:pt>
                <c:pt idx="11">
                  <c:v>5.3</c:v>
                </c:pt>
              </c:numCache>
            </c:numRef>
          </c:val>
          <c:extLst>
            <c:ext xmlns:c16="http://schemas.microsoft.com/office/drawing/2014/chart" uri="{C3380CC4-5D6E-409C-BE32-E72D297353CC}">
              <c16:uniqueId val="{00000000-FED2-4BC2-A6AE-40F20ABC1114}"/>
            </c:ext>
          </c:extLst>
        </c:ser>
        <c:ser>
          <c:idx val="1"/>
          <c:order val="1"/>
          <c:tx>
            <c:strRef>
              <c:f>'D 採用'!$A$4</c:f>
              <c:strCache>
                <c:ptCount val="1"/>
                <c:pt idx="0">
                  <c:v>H27</c:v>
                </c:pt>
              </c:strCache>
            </c:strRef>
          </c:tx>
          <c:spPr>
            <a:solidFill>
              <a:schemeClr val="bg1">
                <a:lumMod val="9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採用'!$B$2:$M$2</c:f>
              <c:strCache>
                <c:ptCount val="12"/>
                <c:pt idx="0">
                  <c:v>家族の状況</c:v>
                </c:pt>
                <c:pt idx="1">
                  <c:v>宗教</c:v>
                </c:pt>
                <c:pt idx="2">
                  <c:v>支持政党</c:v>
                </c:pt>
                <c:pt idx="3">
                  <c:v>住宅の状況</c:v>
                </c:pt>
                <c:pt idx="4">
                  <c:v>生活環境、家庭環境</c:v>
                </c:pt>
                <c:pt idx="5">
                  <c:v>本籍・出生地</c:v>
                </c:pt>
                <c:pt idx="6">
                  <c:v>国籍</c:v>
                </c:pt>
                <c:pt idx="7">
                  <c:v>労働組合、学生運動など
社会活動の経験</c:v>
                </c:pt>
                <c:pt idx="8">
                  <c:v>人生観や生活信条</c:v>
                </c:pt>
                <c:pt idx="9">
                  <c:v>購読新聞、雑誌、
愛読書など</c:v>
                </c:pt>
                <c:pt idx="10">
                  <c:v>尊敬する人物</c:v>
                </c:pt>
                <c:pt idx="11">
                  <c:v>無回答</c:v>
                </c:pt>
              </c:strCache>
            </c:strRef>
          </c:cat>
          <c:val>
            <c:numRef>
              <c:f>'D 採用'!$B$4:$M$4</c:f>
              <c:numCache>
                <c:formatCode>General</c:formatCode>
                <c:ptCount val="12"/>
                <c:pt idx="0">
                  <c:v>60.7</c:v>
                </c:pt>
                <c:pt idx="1">
                  <c:v>55.7</c:v>
                </c:pt>
                <c:pt idx="2">
                  <c:v>51.4</c:v>
                </c:pt>
                <c:pt idx="3">
                  <c:v>40.9</c:v>
                </c:pt>
                <c:pt idx="4">
                  <c:v>36.9</c:v>
                </c:pt>
                <c:pt idx="5">
                  <c:v>40.4</c:v>
                </c:pt>
                <c:pt idx="6">
                  <c:v>34.799999999999997</c:v>
                </c:pt>
                <c:pt idx="7">
                  <c:v>35.799999999999997</c:v>
                </c:pt>
                <c:pt idx="8">
                  <c:v>14.3</c:v>
                </c:pt>
                <c:pt idx="9">
                  <c:v>16.600000000000001</c:v>
                </c:pt>
                <c:pt idx="10">
                  <c:v>7.1</c:v>
                </c:pt>
                <c:pt idx="11">
                  <c:v>7.4</c:v>
                </c:pt>
              </c:numCache>
            </c:numRef>
          </c:val>
          <c:extLst>
            <c:ext xmlns:c16="http://schemas.microsoft.com/office/drawing/2014/chart" uri="{C3380CC4-5D6E-409C-BE32-E72D297353CC}">
              <c16:uniqueId val="{00000001-FED2-4BC2-A6AE-40F20ABC1114}"/>
            </c:ext>
          </c:extLst>
        </c:ser>
        <c:dLbls>
          <c:dLblPos val="outEnd"/>
          <c:showLegendKey val="0"/>
          <c:showVal val="1"/>
          <c:showCatName val="0"/>
          <c:showSerName val="0"/>
          <c:showPercent val="0"/>
          <c:showBubbleSize val="0"/>
        </c:dLbls>
        <c:gapWidth val="49"/>
        <c:axId val="652909280"/>
        <c:axId val="652903872"/>
      </c:barChart>
      <c:catAx>
        <c:axId val="652909280"/>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9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652903872"/>
        <c:crosses val="autoZero"/>
        <c:auto val="1"/>
        <c:lblAlgn val="ctr"/>
        <c:lblOffset val="100"/>
        <c:noMultiLvlLbl val="0"/>
      </c:catAx>
      <c:valAx>
        <c:axId val="652903872"/>
        <c:scaling>
          <c:orientation val="minMax"/>
          <c:max val="75"/>
          <c:min val="0"/>
        </c:scaling>
        <c:delete val="1"/>
        <c:axPos val="t"/>
        <c:majorGridlines>
          <c:spPr>
            <a:ln w="9525" cap="flat" cmpd="sng" algn="ctr">
              <a:noFill/>
              <a:round/>
            </a:ln>
            <a:effectLst/>
          </c:spPr>
        </c:majorGridlines>
        <c:numFmt formatCode="0&quot;％&quot;" sourceLinked="0"/>
        <c:majorTickMark val="none"/>
        <c:minorTickMark val="none"/>
        <c:tickLblPos val="nextTo"/>
        <c:crossAx val="652909280"/>
        <c:crosses val="autoZero"/>
        <c:crossBetween val="between"/>
      </c:valAx>
      <c:spPr>
        <a:noFill/>
        <a:ln>
          <a:noFill/>
        </a:ln>
        <a:effectLst/>
      </c:spPr>
    </c:plotArea>
    <c:legend>
      <c:legendPos val="r"/>
      <c:layout>
        <c:manualLayout>
          <c:xMode val="edge"/>
          <c:yMode val="edge"/>
          <c:x val="0.8583601633129192"/>
          <c:y val="0.45778439000254861"/>
          <c:w val="9.5343540390784479E-2"/>
          <c:h val="5.8073638516769645E-2"/>
        </c:manualLayout>
      </c:layout>
      <c:overlay val="1"/>
      <c:spPr>
        <a:noFill/>
        <a:ln>
          <a:solidFill>
            <a:sysClr val="windowText" lastClr="000000"/>
          </a:solidFill>
        </a:ln>
        <a:effectLst/>
      </c:spPr>
      <c:txPr>
        <a:bodyPr rot="0" spcFirstLastPara="1" vertOverflow="ellipsis" vert="horz" wrap="square" anchor="ctr" anchorCtr="1"/>
        <a:lstStyle/>
        <a:p>
          <a:pPr>
            <a:defRPr sz="12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'D 採用（年代）'!$C$4</c:f>
              <c:strCache>
                <c:ptCount val="1"/>
                <c:pt idx="0">
                  <c:v>全体</c:v>
                </c:pt>
              </c:strCache>
            </c:strRef>
          </c:tx>
          <c:spPr>
            <a:solidFill>
              <a:schemeClr val="tx1"/>
            </a:solidFill>
            <a:ln>
              <a:solidFill>
                <a:sysClr val="windowText" lastClr="000000"/>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採用（年代）'!$D$3:$N$3</c:f>
              <c:strCache>
                <c:ptCount val="11"/>
                <c:pt idx="0">
                  <c:v>家族の状況</c:v>
                </c:pt>
                <c:pt idx="1">
                  <c:v>宗教</c:v>
                </c:pt>
                <c:pt idx="2">
                  <c:v>支持政党</c:v>
                </c:pt>
                <c:pt idx="3">
                  <c:v>住宅の状況</c:v>
                </c:pt>
                <c:pt idx="4">
                  <c:v>生活環境、家庭環境</c:v>
                </c:pt>
                <c:pt idx="5">
                  <c:v>本籍・出生地</c:v>
                </c:pt>
                <c:pt idx="6">
                  <c:v>国籍</c:v>
                </c:pt>
                <c:pt idx="7">
                  <c:v>労働組合、学生運動など
社会活動の経験</c:v>
                </c:pt>
                <c:pt idx="8">
                  <c:v>人生観や生活信条</c:v>
                </c:pt>
                <c:pt idx="9">
                  <c:v>購読新聞、雑誌、
愛読書など</c:v>
                </c:pt>
                <c:pt idx="10">
                  <c:v>尊敬する人物</c:v>
                </c:pt>
              </c:strCache>
            </c:strRef>
          </c:cat>
          <c:val>
            <c:numRef>
              <c:f>'D 採用（年代）'!$D$4:$N$4</c:f>
              <c:numCache>
                <c:formatCode>General</c:formatCode>
                <c:ptCount val="11"/>
                <c:pt idx="0">
                  <c:v>65.400000000000006</c:v>
                </c:pt>
                <c:pt idx="1">
                  <c:v>63.6</c:v>
                </c:pt>
                <c:pt idx="2">
                  <c:v>56.2</c:v>
                </c:pt>
                <c:pt idx="3">
                  <c:v>45.2</c:v>
                </c:pt>
                <c:pt idx="4">
                  <c:v>42.3</c:v>
                </c:pt>
                <c:pt idx="5">
                  <c:v>41.5</c:v>
                </c:pt>
                <c:pt idx="6">
                  <c:v>41.1</c:v>
                </c:pt>
                <c:pt idx="7">
                  <c:v>36.4</c:v>
                </c:pt>
                <c:pt idx="8">
                  <c:v>15.5</c:v>
                </c:pt>
                <c:pt idx="9">
                  <c:v>14.5</c:v>
                </c:pt>
                <c:pt idx="10">
                  <c:v>5.2</c:v>
                </c:pt>
              </c:numCache>
            </c:numRef>
          </c:val>
          <c:extLst>
            <c:ext xmlns:c16="http://schemas.microsoft.com/office/drawing/2014/chart" uri="{C3380CC4-5D6E-409C-BE32-E72D297353CC}">
              <c16:uniqueId val="{00000000-B470-4C62-BD40-F29BBE46BD2C}"/>
            </c:ext>
          </c:extLst>
        </c:ser>
        <c:ser>
          <c:idx val="1"/>
          <c:order val="1"/>
          <c:tx>
            <c:strRef>
              <c:f>'D 採用（年代）'!$C$5</c:f>
              <c:strCache>
                <c:ptCount val="1"/>
                <c:pt idx="0">
                  <c:v>18歳～29歳</c:v>
                </c:pt>
              </c:strCache>
            </c:strRef>
          </c:tx>
          <c:spPr>
            <a:pattFill prst="pct10">
              <a:fgClr>
                <a:sysClr val="windowText" lastClr="000000"/>
              </a:fgClr>
              <a:bgClr>
                <a:sysClr val="window" lastClr="FFFFFF"/>
              </a:bgClr>
            </a:pattFill>
            <a:ln>
              <a:solidFill>
                <a:sysClr val="windowText" lastClr="000000"/>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採用（年代）'!$D$3:$N$3</c:f>
              <c:strCache>
                <c:ptCount val="11"/>
                <c:pt idx="0">
                  <c:v>家族の状況</c:v>
                </c:pt>
                <c:pt idx="1">
                  <c:v>宗教</c:v>
                </c:pt>
                <c:pt idx="2">
                  <c:v>支持政党</c:v>
                </c:pt>
                <c:pt idx="3">
                  <c:v>住宅の状況</c:v>
                </c:pt>
                <c:pt idx="4">
                  <c:v>生活環境、家庭環境</c:v>
                </c:pt>
                <c:pt idx="5">
                  <c:v>本籍・出生地</c:v>
                </c:pt>
                <c:pt idx="6">
                  <c:v>国籍</c:v>
                </c:pt>
                <c:pt idx="7">
                  <c:v>労働組合、学生運動など
社会活動の経験</c:v>
                </c:pt>
                <c:pt idx="8">
                  <c:v>人生観や生活信条</c:v>
                </c:pt>
                <c:pt idx="9">
                  <c:v>購読新聞、雑誌、
愛読書など</c:v>
                </c:pt>
                <c:pt idx="10">
                  <c:v>尊敬する人物</c:v>
                </c:pt>
              </c:strCache>
            </c:strRef>
          </c:cat>
          <c:val>
            <c:numRef>
              <c:f>'D 採用（年代）'!$D$5:$N$5</c:f>
              <c:numCache>
                <c:formatCode>0.0</c:formatCode>
                <c:ptCount val="11"/>
                <c:pt idx="0">
                  <c:v>67.3</c:v>
                </c:pt>
                <c:pt idx="1">
                  <c:v>56.9</c:v>
                </c:pt>
                <c:pt idx="2">
                  <c:v>56.2</c:v>
                </c:pt>
                <c:pt idx="3">
                  <c:v>47.1</c:v>
                </c:pt>
                <c:pt idx="4">
                  <c:v>46.4</c:v>
                </c:pt>
                <c:pt idx="5">
                  <c:v>30.7</c:v>
                </c:pt>
                <c:pt idx="6">
                  <c:v>42.5</c:v>
                </c:pt>
                <c:pt idx="7">
                  <c:v>27.5</c:v>
                </c:pt>
                <c:pt idx="8">
                  <c:v>20.3</c:v>
                </c:pt>
                <c:pt idx="9">
                  <c:v>16.3</c:v>
                </c:pt>
                <c:pt idx="10">
                  <c:v>9.1999999999999993</c:v>
                </c:pt>
              </c:numCache>
            </c:numRef>
          </c:val>
          <c:extLst>
            <c:ext xmlns:c16="http://schemas.microsoft.com/office/drawing/2014/chart" uri="{C3380CC4-5D6E-409C-BE32-E72D297353CC}">
              <c16:uniqueId val="{00000001-B470-4C62-BD40-F29BBE46BD2C}"/>
            </c:ext>
          </c:extLst>
        </c:ser>
        <c:ser>
          <c:idx val="2"/>
          <c:order val="2"/>
          <c:tx>
            <c:strRef>
              <c:f>'D 採用（年代）'!$C$6</c:f>
              <c:strCache>
                <c:ptCount val="1"/>
                <c:pt idx="0">
                  <c:v>30歳代</c:v>
                </c:pt>
              </c:strCache>
            </c:strRef>
          </c:tx>
          <c:spPr>
            <a:solidFill>
              <a:schemeClr val="bg1">
                <a:lumMod val="65000"/>
              </a:schemeClr>
            </a:solidFill>
            <a:ln>
              <a:solidFill>
                <a:sysClr val="windowText" lastClr="000000"/>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採用（年代）'!$D$3:$N$3</c:f>
              <c:strCache>
                <c:ptCount val="11"/>
                <c:pt idx="0">
                  <c:v>家族の状況</c:v>
                </c:pt>
                <c:pt idx="1">
                  <c:v>宗教</c:v>
                </c:pt>
                <c:pt idx="2">
                  <c:v>支持政党</c:v>
                </c:pt>
                <c:pt idx="3">
                  <c:v>住宅の状況</c:v>
                </c:pt>
                <c:pt idx="4">
                  <c:v>生活環境、家庭環境</c:v>
                </c:pt>
                <c:pt idx="5">
                  <c:v>本籍・出生地</c:v>
                </c:pt>
                <c:pt idx="6">
                  <c:v>国籍</c:v>
                </c:pt>
                <c:pt idx="7">
                  <c:v>労働組合、学生運動など
社会活動の経験</c:v>
                </c:pt>
                <c:pt idx="8">
                  <c:v>人生観や生活信条</c:v>
                </c:pt>
                <c:pt idx="9">
                  <c:v>購読新聞、雑誌、
愛読書など</c:v>
                </c:pt>
                <c:pt idx="10">
                  <c:v>尊敬する人物</c:v>
                </c:pt>
              </c:strCache>
            </c:strRef>
          </c:cat>
          <c:val>
            <c:numRef>
              <c:f>'D 採用（年代）'!$D$6:$N$6</c:f>
              <c:numCache>
                <c:formatCode>0.0</c:formatCode>
                <c:ptCount val="11"/>
                <c:pt idx="0">
                  <c:v>68.099999999999994</c:v>
                </c:pt>
                <c:pt idx="1">
                  <c:v>71.7</c:v>
                </c:pt>
                <c:pt idx="2">
                  <c:v>61.8</c:v>
                </c:pt>
                <c:pt idx="3">
                  <c:v>53.9</c:v>
                </c:pt>
                <c:pt idx="4">
                  <c:v>45</c:v>
                </c:pt>
                <c:pt idx="5">
                  <c:v>44</c:v>
                </c:pt>
                <c:pt idx="6">
                  <c:v>41.9</c:v>
                </c:pt>
                <c:pt idx="7">
                  <c:v>29.8</c:v>
                </c:pt>
                <c:pt idx="8">
                  <c:v>17.8</c:v>
                </c:pt>
                <c:pt idx="9">
                  <c:v>11.5</c:v>
                </c:pt>
                <c:pt idx="10">
                  <c:v>3.7</c:v>
                </c:pt>
              </c:numCache>
            </c:numRef>
          </c:val>
          <c:extLst>
            <c:ext xmlns:c16="http://schemas.microsoft.com/office/drawing/2014/chart" uri="{C3380CC4-5D6E-409C-BE32-E72D297353CC}">
              <c16:uniqueId val="{00000002-B470-4C62-BD40-F29BBE46BD2C}"/>
            </c:ext>
          </c:extLst>
        </c:ser>
        <c:ser>
          <c:idx val="3"/>
          <c:order val="3"/>
          <c:tx>
            <c:strRef>
              <c:f>'D 採用（年代）'!$C$7</c:f>
              <c:strCache>
                <c:ptCount val="1"/>
                <c:pt idx="0">
                  <c:v>40歳代</c:v>
                </c:pt>
              </c:strCache>
            </c:strRef>
          </c:tx>
          <c:spPr>
            <a:noFill/>
            <a:ln>
              <a:solidFill>
                <a:sysClr val="windowText" lastClr="000000"/>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採用（年代）'!$D$3:$N$3</c:f>
              <c:strCache>
                <c:ptCount val="11"/>
                <c:pt idx="0">
                  <c:v>家族の状況</c:v>
                </c:pt>
                <c:pt idx="1">
                  <c:v>宗教</c:v>
                </c:pt>
                <c:pt idx="2">
                  <c:v>支持政党</c:v>
                </c:pt>
                <c:pt idx="3">
                  <c:v>住宅の状況</c:v>
                </c:pt>
                <c:pt idx="4">
                  <c:v>生活環境、家庭環境</c:v>
                </c:pt>
                <c:pt idx="5">
                  <c:v>本籍・出生地</c:v>
                </c:pt>
                <c:pt idx="6">
                  <c:v>国籍</c:v>
                </c:pt>
                <c:pt idx="7">
                  <c:v>労働組合、学生運動など
社会活動の経験</c:v>
                </c:pt>
                <c:pt idx="8">
                  <c:v>人生観や生活信条</c:v>
                </c:pt>
                <c:pt idx="9">
                  <c:v>購読新聞、雑誌、
愛読書など</c:v>
                </c:pt>
                <c:pt idx="10">
                  <c:v>尊敬する人物</c:v>
                </c:pt>
              </c:strCache>
            </c:strRef>
          </c:cat>
          <c:val>
            <c:numRef>
              <c:f>'D 採用（年代）'!$D$7:$N$7</c:f>
              <c:numCache>
                <c:formatCode>0.0</c:formatCode>
                <c:ptCount val="11"/>
                <c:pt idx="0">
                  <c:v>68.400000000000006</c:v>
                </c:pt>
                <c:pt idx="1">
                  <c:v>70</c:v>
                </c:pt>
                <c:pt idx="2">
                  <c:v>61.2</c:v>
                </c:pt>
                <c:pt idx="3">
                  <c:v>51.7</c:v>
                </c:pt>
                <c:pt idx="4">
                  <c:v>47.9</c:v>
                </c:pt>
                <c:pt idx="5">
                  <c:v>47.1</c:v>
                </c:pt>
                <c:pt idx="6">
                  <c:v>46</c:v>
                </c:pt>
                <c:pt idx="7">
                  <c:v>36.5</c:v>
                </c:pt>
                <c:pt idx="8">
                  <c:v>13.7</c:v>
                </c:pt>
                <c:pt idx="9">
                  <c:v>16</c:v>
                </c:pt>
                <c:pt idx="10">
                  <c:v>7.6</c:v>
                </c:pt>
              </c:numCache>
            </c:numRef>
          </c:val>
          <c:extLst>
            <c:ext xmlns:c16="http://schemas.microsoft.com/office/drawing/2014/chart" uri="{C3380CC4-5D6E-409C-BE32-E72D297353CC}">
              <c16:uniqueId val="{00000003-B470-4C62-BD40-F29BBE46BD2C}"/>
            </c:ext>
          </c:extLst>
        </c:ser>
        <c:ser>
          <c:idx val="4"/>
          <c:order val="4"/>
          <c:tx>
            <c:strRef>
              <c:f>'D 採用（年代）'!$C$8</c:f>
              <c:strCache>
                <c:ptCount val="1"/>
                <c:pt idx="0">
                  <c:v>50歳代</c:v>
                </c:pt>
              </c:strCache>
            </c:strRef>
          </c:tx>
          <c:spPr>
            <a:pattFill prst="pct30">
              <a:fgClr>
                <a:schemeClr val="bg1">
                  <a:lumMod val="65000"/>
                </a:schemeClr>
              </a:fgClr>
              <a:bgClr>
                <a:schemeClr val="bg1"/>
              </a:bgClr>
            </a:pattFill>
            <a:ln>
              <a:solidFill>
                <a:sysClr val="windowText" lastClr="000000"/>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採用（年代）'!$D$3:$N$3</c:f>
              <c:strCache>
                <c:ptCount val="11"/>
                <c:pt idx="0">
                  <c:v>家族の状況</c:v>
                </c:pt>
                <c:pt idx="1">
                  <c:v>宗教</c:v>
                </c:pt>
                <c:pt idx="2">
                  <c:v>支持政党</c:v>
                </c:pt>
                <c:pt idx="3">
                  <c:v>住宅の状況</c:v>
                </c:pt>
                <c:pt idx="4">
                  <c:v>生活環境、家庭環境</c:v>
                </c:pt>
                <c:pt idx="5">
                  <c:v>本籍・出生地</c:v>
                </c:pt>
                <c:pt idx="6">
                  <c:v>国籍</c:v>
                </c:pt>
                <c:pt idx="7">
                  <c:v>労働組合、学生運動など
社会活動の経験</c:v>
                </c:pt>
                <c:pt idx="8">
                  <c:v>人生観や生活信条</c:v>
                </c:pt>
                <c:pt idx="9">
                  <c:v>購読新聞、雑誌、
愛読書など</c:v>
                </c:pt>
                <c:pt idx="10">
                  <c:v>尊敬する人物</c:v>
                </c:pt>
              </c:strCache>
            </c:strRef>
          </c:cat>
          <c:val>
            <c:numRef>
              <c:f>'D 採用（年代）'!$D$8:$N$8</c:f>
              <c:numCache>
                <c:formatCode>0.0</c:formatCode>
                <c:ptCount val="11"/>
                <c:pt idx="0">
                  <c:v>66.7</c:v>
                </c:pt>
                <c:pt idx="1">
                  <c:v>68.099999999999994</c:v>
                </c:pt>
                <c:pt idx="2">
                  <c:v>57.5</c:v>
                </c:pt>
                <c:pt idx="3">
                  <c:v>48.1</c:v>
                </c:pt>
                <c:pt idx="4">
                  <c:v>43.2</c:v>
                </c:pt>
                <c:pt idx="5">
                  <c:v>46.3</c:v>
                </c:pt>
                <c:pt idx="6">
                  <c:v>45.6</c:v>
                </c:pt>
                <c:pt idx="7">
                  <c:v>36.1</c:v>
                </c:pt>
                <c:pt idx="8">
                  <c:v>17.5</c:v>
                </c:pt>
                <c:pt idx="9">
                  <c:v>15.8</c:v>
                </c:pt>
                <c:pt idx="10">
                  <c:v>5.3</c:v>
                </c:pt>
              </c:numCache>
            </c:numRef>
          </c:val>
          <c:extLst>
            <c:ext xmlns:c16="http://schemas.microsoft.com/office/drawing/2014/chart" uri="{C3380CC4-5D6E-409C-BE32-E72D297353CC}">
              <c16:uniqueId val="{00000004-B470-4C62-BD40-F29BBE46BD2C}"/>
            </c:ext>
          </c:extLst>
        </c:ser>
        <c:ser>
          <c:idx val="5"/>
          <c:order val="5"/>
          <c:tx>
            <c:strRef>
              <c:f>'D 採用（年代）'!$C$9</c:f>
              <c:strCache>
                <c:ptCount val="1"/>
                <c:pt idx="0">
                  <c:v>60歳代</c:v>
                </c:pt>
              </c:strCache>
            </c:strRef>
          </c:tx>
          <c:spPr>
            <a:pattFill prst="wdDnDiag">
              <a:fgClr>
                <a:schemeClr val="bg1">
                  <a:lumMod val="65000"/>
                </a:schemeClr>
              </a:fgClr>
              <a:bgClr>
                <a:schemeClr val="bg1"/>
              </a:bgClr>
            </a:pattFill>
            <a:ln>
              <a:solidFill>
                <a:sysClr val="windowText" lastClr="000000"/>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採用（年代）'!$D$3:$N$3</c:f>
              <c:strCache>
                <c:ptCount val="11"/>
                <c:pt idx="0">
                  <c:v>家族の状況</c:v>
                </c:pt>
                <c:pt idx="1">
                  <c:v>宗教</c:v>
                </c:pt>
                <c:pt idx="2">
                  <c:v>支持政党</c:v>
                </c:pt>
                <c:pt idx="3">
                  <c:v>住宅の状況</c:v>
                </c:pt>
                <c:pt idx="4">
                  <c:v>生活環境、家庭環境</c:v>
                </c:pt>
                <c:pt idx="5">
                  <c:v>本籍・出生地</c:v>
                </c:pt>
                <c:pt idx="6">
                  <c:v>国籍</c:v>
                </c:pt>
                <c:pt idx="7">
                  <c:v>労働組合、学生運動など
社会活動の経験</c:v>
                </c:pt>
                <c:pt idx="8">
                  <c:v>人生観や生活信条</c:v>
                </c:pt>
                <c:pt idx="9">
                  <c:v>購読新聞、雑誌、
愛読書など</c:v>
                </c:pt>
                <c:pt idx="10">
                  <c:v>尊敬する人物</c:v>
                </c:pt>
              </c:strCache>
            </c:strRef>
          </c:cat>
          <c:val>
            <c:numRef>
              <c:f>'D 採用（年代）'!$D$9:$N$9</c:f>
              <c:numCache>
                <c:formatCode>0.0</c:formatCode>
                <c:ptCount val="11"/>
                <c:pt idx="0">
                  <c:v>65.099999999999994</c:v>
                </c:pt>
                <c:pt idx="1">
                  <c:v>63.6</c:v>
                </c:pt>
                <c:pt idx="2">
                  <c:v>54.6</c:v>
                </c:pt>
                <c:pt idx="3">
                  <c:v>39</c:v>
                </c:pt>
                <c:pt idx="4">
                  <c:v>37.5</c:v>
                </c:pt>
                <c:pt idx="5">
                  <c:v>40.5</c:v>
                </c:pt>
                <c:pt idx="6">
                  <c:v>39.4</c:v>
                </c:pt>
                <c:pt idx="7">
                  <c:v>42.4</c:v>
                </c:pt>
                <c:pt idx="8">
                  <c:v>10.8</c:v>
                </c:pt>
                <c:pt idx="9">
                  <c:v>12.6</c:v>
                </c:pt>
                <c:pt idx="10">
                  <c:v>3.7</c:v>
                </c:pt>
              </c:numCache>
            </c:numRef>
          </c:val>
          <c:extLst>
            <c:ext xmlns:c16="http://schemas.microsoft.com/office/drawing/2014/chart" uri="{C3380CC4-5D6E-409C-BE32-E72D297353CC}">
              <c16:uniqueId val="{00000005-B470-4C62-BD40-F29BBE46BD2C}"/>
            </c:ext>
          </c:extLst>
        </c:ser>
        <c:ser>
          <c:idx val="6"/>
          <c:order val="6"/>
          <c:tx>
            <c:strRef>
              <c:f>'D 採用（年代）'!$C$10</c:f>
              <c:strCache>
                <c:ptCount val="1"/>
                <c:pt idx="0">
                  <c:v>70歳以上</c:v>
                </c:pt>
              </c:strCache>
            </c:strRef>
          </c:tx>
          <c:spPr>
            <a:pattFill prst="ltVert">
              <a:fgClr>
                <a:schemeClr val="bg1">
                  <a:lumMod val="65000"/>
                </a:schemeClr>
              </a:fgClr>
              <a:bgClr>
                <a:schemeClr val="bg1"/>
              </a:bgClr>
            </a:pattFill>
            <a:ln>
              <a:solidFill>
                <a:sysClr val="windowText" lastClr="000000"/>
              </a:solidFill>
            </a:ln>
            <a:effectLst/>
          </c:spPr>
          <c:invertIfNegative val="0"/>
          <c:dLbls>
            <c:numFmt formatCode="0.0&quot;％&quot;" sourceLinked="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採用（年代）'!$D$3:$N$3</c:f>
              <c:strCache>
                <c:ptCount val="11"/>
                <c:pt idx="0">
                  <c:v>家族の状況</c:v>
                </c:pt>
                <c:pt idx="1">
                  <c:v>宗教</c:v>
                </c:pt>
                <c:pt idx="2">
                  <c:v>支持政党</c:v>
                </c:pt>
                <c:pt idx="3">
                  <c:v>住宅の状況</c:v>
                </c:pt>
                <c:pt idx="4">
                  <c:v>生活環境、家庭環境</c:v>
                </c:pt>
                <c:pt idx="5">
                  <c:v>本籍・出生地</c:v>
                </c:pt>
                <c:pt idx="6">
                  <c:v>国籍</c:v>
                </c:pt>
                <c:pt idx="7">
                  <c:v>労働組合、学生運動など
社会活動の経験</c:v>
                </c:pt>
                <c:pt idx="8">
                  <c:v>人生観や生活信条</c:v>
                </c:pt>
                <c:pt idx="9">
                  <c:v>購読新聞、雑誌、
愛読書など</c:v>
                </c:pt>
                <c:pt idx="10">
                  <c:v>尊敬する人物</c:v>
                </c:pt>
              </c:strCache>
            </c:strRef>
          </c:cat>
          <c:val>
            <c:numRef>
              <c:f>'D 採用（年代）'!$D$10:$N$10</c:f>
              <c:numCache>
                <c:formatCode>0.0</c:formatCode>
                <c:ptCount val="11"/>
                <c:pt idx="0">
                  <c:v>61.2</c:v>
                </c:pt>
                <c:pt idx="1">
                  <c:v>55.5</c:v>
                </c:pt>
                <c:pt idx="2">
                  <c:v>51.2</c:v>
                </c:pt>
                <c:pt idx="3">
                  <c:v>37.5</c:v>
                </c:pt>
                <c:pt idx="4">
                  <c:v>37.700000000000003</c:v>
                </c:pt>
                <c:pt idx="5">
                  <c:v>36.1</c:v>
                </c:pt>
                <c:pt idx="6">
                  <c:v>33.200000000000003</c:v>
                </c:pt>
                <c:pt idx="7">
                  <c:v>39.9</c:v>
                </c:pt>
                <c:pt idx="8">
                  <c:v>14.6</c:v>
                </c:pt>
                <c:pt idx="9">
                  <c:v>14.3</c:v>
                </c:pt>
                <c:pt idx="10">
                  <c:v>3.5</c:v>
                </c:pt>
              </c:numCache>
            </c:numRef>
          </c:val>
          <c:extLst>
            <c:ext xmlns:c16="http://schemas.microsoft.com/office/drawing/2014/chart" uri="{C3380CC4-5D6E-409C-BE32-E72D297353CC}">
              <c16:uniqueId val="{00000006-B470-4C62-BD40-F29BBE46BD2C}"/>
            </c:ext>
          </c:extLst>
        </c:ser>
        <c:dLbls>
          <c:dLblPos val="outEnd"/>
          <c:showLegendKey val="0"/>
          <c:showVal val="1"/>
          <c:showCatName val="0"/>
          <c:showSerName val="0"/>
          <c:showPercent val="0"/>
          <c:showBubbleSize val="0"/>
        </c:dLbls>
        <c:gapWidth val="130"/>
        <c:axId val="1150869375"/>
        <c:axId val="1150867295"/>
      </c:barChart>
      <c:catAx>
        <c:axId val="1150869375"/>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150867295"/>
        <c:crosses val="autoZero"/>
        <c:auto val="1"/>
        <c:lblAlgn val="ctr"/>
        <c:lblOffset val="100"/>
        <c:noMultiLvlLbl val="0"/>
      </c:catAx>
      <c:valAx>
        <c:axId val="1150867295"/>
        <c:scaling>
          <c:orientation val="minMax"/>
        </c:scaling>
        <c:delete val="1"/>
        <c:axPos val="t"/>
        <c:majorGridlines>
          <c:spPr>
            <a:ln w="9525" cap="flat" cmpd="sng" algn="ctr">
              <a:noFill/>
              <a:round/>
            </a:ln>
            <a:effectLst/>
          </c:spPr>
        </c:majorGridlines>
        <c:numFmt formatCode="General" sourceLinked="1"/>
        <c:majorTickMark val="none"/>
        <c:minorTickMark val="none"/>
        <c:tickLblPos val="nextTo"/>
        <c:crossAx val="1150869375"/>
        <c:crosses val="autoZero"/>
        <c:crossBetween val="between"/>
      </c:valAx>
      <c:spPr>
        <a:noFill/>
        <a:ln>
          <a:noFill/>
        </a:ln>
        <a:effectLst/>
      </c:spPr>
    </c:plotArea>
    <c:legend>
      <c:legendPos val="r"/>
      <c:overlay val="1"/>
      <c:spPr>
        <a:noFill/>
        <a:ln>
          <a:solidFill>
            <a:sysClr val="windowText" lastClr="000000"/>
          </a:solid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w="9525" cap="flat" cmpd="sng" algn="ctr">
      <a:noFill/>
      <a:round/>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232400116652086"/>
          <c:y val="1.4496669812973243E-2"/>
          <c:w val="0.75878710994459031"/>
          <c:h val="0.97100666037405348"/>
        </c:manualLayout>
      </c:layout>
      <c:barChart>
        <c:barDir val="bar"/>
        <c:grouping val="clustered"/>
        <c:varyColors val="0"/>
        <c:ser>
          <c:idx val="0"/>
          <c:order val="0"/>
          <c:tx>
            <c:strRef>
              <c:f>'D 結婚'!$A$3</c:f>
              <c:strCache>
                <c:ptCount val="1"/>
                <c:pt idx="0">
                  <c:v>R2</c:v>
                </c:pt>
              </c:strCache>
            </c:strRef>
          </c:tx>
          <c:spPr>
            <a:solidFill>
              <a:schemeClr val="bg1">
                <a:lumMod val="65000"/>
              </a:schemeClr>
            </a:solidFill>
            <a:ln>
              <a:solidFill>
                <a:schemeClr val="tx1"/>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結婚'!$B$2:$R$2</c:f>
              <c:strCache>
                <c:ptCount val="17"/>
                <c:pt idx="0">
                  <c:v>人柄や性格</c:v>
                </c:pt>
                <c:pt idx="1">
                  <c:v>趣味や価値観</c:v>
                </c:pt>
                <c:pt idx="2">
                  <c:v>家事や育児に対する
理解と協力</c:v>
                </c:pt>
                <c:pt idx="3">
                  <c:v>仕事に対する
理解と協力</c:v>
                </c:pt>
                <c:pt idx="4">
                  <c:v>経済力</c:v>
                </c:pt>
                <c:pt idx="5">
                  <c:v>相手やその家族の宗教</c:v>
                </c:pt>
                <c:pt idx="6">
                  <c:v>離婚歴</c:v>
                </c:pt>
                <c:pt idx="7">
                  <c:v>職業</c:v>
                </c:pt>
                <c:pt idx="8">
                  <c:v>国籍、民族</c:v>
                </c:pt>
                <c:pt idx="9">
                  <c:v>家族構成</c:v>
                </c:pt>
                <c:pt idx="10">
                  <c:v>同和地区の出身であると
言われていないかどうか</c:v>
                </c:pt>
                <c:pt idx="11">
                  <c:v>相手やその家族が
障がい者かどうか</c:v>
                </c:pt>
                <c:pt idx="12">
                  <c:v>学歴</c:v>
                </c:pt>
                <c:pt idx="13">
                  <c:v>家柄</c:v>
                </c:pt>
                <c:pt idx="14">
                  <c:v>本籍・出生地</c:v>
                </c:pt>
                <c:pt idx="15">
                  <c:v>ひとり親家庭かどうか</c:v>
                </c:pt>
                <c:pt idx="16">
                  <c:v>その他</c:v>
                </c:pt>
              </c:strCache>
            </c:strRef>
          </c:cat>
          <c:val>
            <c:numRef>
              <c:f>'D 結婚'!$B$3:$R$3</c:f>
              <c:numCache>
                <c:formatCode>General</c:formatCode>
                <c:ptCount val="17"/>
                <c:pt idx="0">
                  <c:v>95.5</c:v>
                </c:pt>
                <c:pt idx="1">
                  <c:v>73.900000000000006</c:v>
                </c:pt>
                <c:pt idx="2">
                  <c:v>62.3</c:v>
                </c:pt>
                <c:pt idx="3">
                  <c:v>61.4</c:v>
                </c:pt>
                <c:pt idx="4">
                  <c:v>49.3</c:v>
                </c:pt>
                <c:pt idx="5">
                  <c:v>25.3</c:v>
                </c:pt>
                <c:pt idx="6">
                  <c:v>23.2</c:v>
                </c:pt>
                <c:pt idx="7">
                  <c:v>22.2</c:v>
                </c:pt>
                <c:pt idx="8">
                  <c:v>16.7</c:v>
                </c:pt>
                <c:pt idx="9">
                  <c:v>15.5</c:v>
                </c:pt>
                <c:pt idx="10">
                  <c:v>13.3</c:v>
                </c:pt>
                <c:pt idx="11">
                  <c:v>10.8</c:v>
                </c:pt>
                <c:pt idx="12">
                  <c:v>9.1</c:v>
                </c:pt>
                <c:pt idx="13">
                  <c:v>8.9</c:v>
                </c:pt>
                <c:pt idx="14">
                  <c:v>7.5</c:v>
                </c:pt>
                <c:pt idx="15">
                  <c:v>3</c:v>
                </c:pt>
                <c:pt idx="16">
                  <c:v>1.3</c:v>
                </c:pt>
              </c:numCache>
            </c:numRef>
          </c:val>
          <c:extLst>
            <c:ext xmlns:c16="http://schemas.microsoft.com/office/drawing/2014/chart" uri="{C3380CC4-5D6E-409C-BE32-E72D297353CC}">
              <c16:uniqueId val="{00000000-DD1C-46FB-9CB7-DE818E243537}"/>
            </c:ext>
          </c:extLst>
        </c:ser>
        <c:ser>
          <c:idx val="1"/>
          <c:order val="1"/>
          <c:tx>
            <c:strRef>
              <c:f>'D 結婚'!$A$4</c:f>
              <c:strCache>
                <c:ptCount val="1"/>
                <c:pt idx="0">
                  <c:v>H27</c:v>
                </c:pt>
              </c:strCache>
            </c:strRef>
          </c:tx>
          <c:spPr>
            <a:solidFill>
              <a:schemeClr val="bg1">
                <a:lumMod val="95000"/>
              </a:schemeClr>
            </a:solidFill>
            <a:ln>
              <a:solidFill>
                <a:schemeClr val="tx1">
                  <a:alpha val="97000"/>
                </a:schemeClr>
              </a:solid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 結婚'!$B$2:$R$2</c:f>
              <c:strCache>
                <c:ptCount val="17"/>
                <c:pt idx="0">
                  <c:v>人柄や性格</c:v>
                </c:pt>
                <c:pt idx="1">
                  <c:v>趣味や価値観</c:v>
                </c:pt>
                <c:pt idx="2">
                  <c:v>家事や育児に対する
理解と協力</c:v>
                </c:pt>
                <c:pt idx="3">
                  <c:v>仕事に対する
理解と協力</c:v>
                </c:pt>
                <c:pt idx="4">
                  <c:v>経済力</c:v>
                </c:pt>
                <c:pt idx="5">
                  <c:v>相手やその家族の宗教</c:v>
                </c:pt>
                <c:pt idx="6">
                  <c:v>離婚歴</c:v>
                </c:pt>
                <c:pt idx="7">
                  <c:v>職業</c:v>
                </c:pt>
                <c:pt idx="8">
                  <c:v>国籍、民族</c:v>
                </c:pt>
                <c:pt idx="9">
                  <c:v>家族構成</c:v>
                </c:pt>
                <c:pt idx="10">
                  <c:v>同和地区の出身であると
言われていないかどうか</c:v>
                </c:pt>
                <c:pt idx="11">
                  <c:v>相手やその家族が
障がい者かどうか</c:v>
                </c:pt>
                <c:pt idx="12">
                  <c:v>学歴</c:v>
                </c:pt>
                <c:pt idx="13">
                  <c:v>家柄</c:v>
                </c:pt>
                <c:pt idx="14">
                  <c:v>本籍・出生地</c:v>
                </c:pt>
                <c:pt idx="15">
                  <c:v>ひとり親家庭かどうか</c:v>
                </c:pt>
                <c:pt idx="16">
                  <c:v>その他</c:v>
                </c:pt>
              </c:strCache>
            </c:strRef>
          </c:cat>
          <c:val>
            <c:numRef>
              <c:f>'D 結婚'!$B$4:$R$4</c:f>
              <c:numCache>
                <c:formatCode>General</c:formatCode>
                <c:ptCount val="17"/>
                <c:pt idx="0">
                  <c:v>93.6</c:v>
                </c:pt>
                <c:pt idx="1">
                  <c:v>58.8</c:v>
                </c:pt>
                <c:pt idx="2">
                  <c:v>40.700000000000003</c:v>
                </c:pt>
                <c:pt idx="3">
                  <c:v>44.3</c:v>
                </c:pt>
                <c:pt idx="4">
                  <c:v>38.9</c:v>
                </c:pt>
                <c:pt idx="5">
                  <c:v>14.1</c:v>
                </c:pt>
                <c:pt idx="6">
                  <c:v>14.6</c:v>
                </c:pt>
                <c:pt idx="7">
                  <c:v>20</c:v>
                </c:pt>
                <c:pt idx="8">
                  <c:v>13</c:v>
                </c:pt>
                <c:pt idx="9">
                  <c:v>12.9</c:v>
                </c:pt>
                <c:pt idx="10">
                  <c:v>0</c:v>
                </c:pt>
                <c:pt idx="11">
                  <c:v>6.7</c:v>
                </c:pt>
                <c:pt idx="12">
                  <c:v>10.8</c:v>
                </c:pt>
                <c:pt idx="13">
                  <c:v>8.9</c:v>
                </c:pt>
                <c:pt idx="14">
                  <c:v>6.5</c:v>
                </c:pt>
                <c:pt idx="15">
                  <c:v>1.3</c:v>
                </c:pt>
                <c:pt idx="16">
                  <c:v>1.7</c:v>
                </c:pt>
              </c:numCache>
            </c:numRef>
          </c:val>
          <c:extLst>
            <c:ext xmlns:c16="http://schemas.microsoft.com/office/drawing/2014/chart" uri="{C3380CC4-5D6E-409C-BE32-E72D297353CC}">
              <c16:uniqueId val="{00000001-DD1C-46FB-9CB7-DE818E243537}"/>
            </c:ext>
          </c:extLst>
        </c:ser>
        <c:dLbls>
          <c:dLblPos val="outEnd"/>
          <c:showLegendKey val="0"/>
          <c:showVal val="1"/>
          <c:showCatName val="0"/>
          <c:showSerName val="0"/>
          <c:showPercent val="0"/>
          <c:showBubbleSize val="0"/>
        </c:dLbls>
        <c:gapWidth val="47"/>
        <c:axId val="1410152207"/>
        <c:axId val="1410147215"/>
      </c:barChart>
      <c:catAx>
        <c:axId val="1410152207"/>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410147215"/>
        <c:crosses val="autoZero"/>
        <c:auto val="1"/>
        <c:lblAlgn val="ctr"/>
        <c:lblOffset val="100"/>
        <c:noMultiLvlLbl val="0"/>
      </c:catAx>
      <c:valAx>
        <c:axId val="1410147215"/>
        <c:scaling>
          <c:orientation val="minMax"/>
          <c:max val="100"/>
        </c:scaling>
        <c:delete val="1"/>
        <c:axPos val="t"/>
        <c:majorGridlines>
          <c:spPr>
            <a:ln w="9525" cap="flat" cmpd="sng" algn="ctr">
              <a:noFill/>
              <a:round/>
            </a:ln>
            <a:effectLst/>
          </c:spPr>
        </c:majorGridlines>
        <c:numFmt formatCode="0&quot;％&quot;" sourceLinked="0"/>
        <c:majorTickMark val="none"/>
        <c:minorTickMark val="none"/>
        <c:tickLblPos val="nextTo"/>
        <c:crossAx val="1410152207"/>
        <c:crosses val="autoZero"/>
        <c:crossBetween val="between"/>
      </c:valAx>
      <c:spPr>
        <a:noFill/>
        <a:ln>
          <a:noFill/>
        </a:ln>
        <a:effectLst/>
      </c:spPr>
    </c:plotArea>
    <c:legend>
      <c:legendPos val="r"/>
      <c:overlay val="1"/>
      <c:spPr>
        <a:noFill/>
        <a:ln>
          <a:solidFill>
            <a:sysClr val="windowText" lastClr="000000"/>
          </a:solidFill>
        </a:ln>
        <a:effectLst/>
      </c:spPr>
      <c:txPr>
        <a:bodyPr rot="0" spcFirstLastPara="1" vertOverflow="ellipsis" vert="horz" wrap="square" anchor="ctr" anchorCtr="1"/>
        <a:lstStyle/>
        <a:p>
          <a:pPr>
            <a:defRPr sz="12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828419364246135"/>
          <c:y val="0"/>
          <c:w val="0.81942125984251968"/>
          <c:h val="1"/>
        </c:manualLayout>
      </c:layout>
      <c:barChart>
        <c:barDir val="bar"/>
        <c:grouping val="clustered"/>
        <c:varyColors val="0"/>
        <c:ser>
          <c:idx val="0"/>
          <c:order val="0"/>
          <c:tx>
            <c:strRef>
              <c:f>結婚データ!$B$1</c:f>
              <c:strCache>
                <c:ptCount val="1"/>
                <c:pt idx="0">
                  <c:v>全体</c:v>
                </c:pt>
              </c:strCache>
            </c:strRef>
          </c:tx>
          <c:spPr>
            <a:solidFill>
              <a:schemeClr val="tx1"/>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結婚データ!$A$2:$A$7</c:f>
              <c:strCache>
                <c:ptCount val="6"/>
                <c:pt idx="0">
                  <c:v>仕事に対する
理解と協力</c:v>
                </c:pt>
                <c:pt idx="1">
                  <c:v>家事や育児に
対する
理解と協力</c:v>
                </c:pt>
                <c:pt idx="2">
                  <c:v>本籍・出生地</c:v>
                </c:pt>
                <c:pt idx="3">
                  <c:v>国籍、民族</c:v>
                </c:pt>
                <c:pt idx="4">
                  <c:v>相手やその家族が
障がい者かどうか</c:v>
                </c:pt>
                <c:pt idx="5">
                  <c:v>同和地区の出身
であると言われて
いないかどうか</c:v>
                </c:pt>
              </c:strCache>
            </c:strRef>
          </c:cat>
          <c:val>
            <c:numRef>
              <c:f>結婚データ!$B$2:$B$7</c:f>
              <c:numCache>
                <c:formatCode>0.0%</c:formatCode>
                <c:ptCount val="6"/>
                <c:pt idx="0">
                  <c:v>0.61399999999999999</c:v>
                </c:pt>
                <c:pt idx="1">
                  <c:v>0.623</c:v>
                </c:pt>
                <c:pt idx="2">
                  <c:v>7.4999999999999997E-2</c:v>
                </c:pt>
                <c:pt idx="3">
                  <c:v>0.16700000000000001</c:v>
                </c:pt>
                <c:pt idx="4">
                  <c:v>0.108</c:v>
                </c:pt>
                <c:pt idx="5">
                  <c:v>0.13300000000000001</c:v>
                </c:pt>
              </c:numCache>
            </c:numRef>
          </c:val>
          <c:extLst>
            <c:ext xmlns:c16="http://schemas.microsoft.com/office/drawing/2014/chart" uri="{C3380CC4-5D6E-409C-BE32-E72D297353CC}">
              <c16:uniqueId val="{00000000-0E25-4166-A817-D04AE6B0843C}"/>
            </c:ext>
          </c:extLst>
        </c:ser>
        <c:ser>
          <c:idx val="1"/>
          <c:order val="1"/>
          <c:tx>
            <c:strRef>
              <c:f>結婚データ!$C$1</c:f>
              <c:strCache>
                <c:ptCount val="1"/>
                <c:pt idx="0">
                  <c:v>18～29歳</c:v>
                </c:pt>
              </c:strCache>
            </c:strRef>
          </c:tx>
          <c:spPr>
            <a:pattFill prst="pct5">
              <a:fgClr>
                <a:schemeClr val="tx1"/>
              </a:fgClr>
              <a:bgClr>
                <a:schemeClr val="bg1"/>
              </a:bgClr>
            </a:patt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結婚データ!$A$2:$A$7</c:f>
              <c:strCache>
                <c:ptCount val="6"/>
                <c:pt idx="0">
                  <c:v>仕事に対する
理解と協力</c:v>
                </c:pt>
                <c:pt idx="1">
                  <c:v>家事や育児に
対する
理解と協力</c:v>
                </c:pt>
                <c:pt idx="2">
                  <c:v>本籍・出生地</c:v>
                </c:pt>
                <c:pt idx="3">
                  <c:v>国籍、民族</c:v>
                </c:pt>
                <c:pt idx="4">
                  <c:v>相手やその家族が
障がい者かどうか</c:v>
                </c:pt>
                <c:pt idx="5">
                  <c:v>同和地区の出身
であると言われて
いないかどうか</c:v>
                </c:pt>
              </c:strCache>
            </c:strRef>
          </c:cat>
          <c:val>
            <c:numRef>
              <c:f>結婚データ!$C$2:$C$7</c:f>
              <c:numCache>
                <c:formatCode>0.0%</c:formatCode>
                <c:ptCount val="6"/>
                <c:pt idx="0">
                  <c:v>0.68</c:v>
                </c:pt>
                <c:pt idx="1">
                  <c:v>0.80400000000000005</c:v>
                </c:pt>
                <c:pt idx="2">
                  <c:v>7.8E-2</c:v>
                </c:pt>
                <c:pt idx="3">
                  <c:v>6.5000000000000002E-2</c:v>
                </c:pt>
                <c:pt idx="4">
                  <c:v>9.1999999999999998E-2</c:v>
                </c:pt>
                <c:pt idx="5">
                  <c:v>8.5000000000000006E-2</c:v>
                </c:pt>
              </c:numCache>
            </c:numRef>
          </c:val>
          <c:extLst>
            <c:ext xmlns:c16="http://schemas.microsoft.com/office/drawing/2014/chart" uri="{C3380CC4-5D6E-409C-BE32-E72D297353CC}">
              <c16:uniqueId val="{00000001-0E25-4166-A817-D04AE6B0843C}"/>
            </c:ext>
          </c:extLst>
        </c:ser>
        <c:ser>
          <c:idx val="2"/>
          <c:order val="2"/>
          <c:tx>
            <c:strRef>
              <c:f>結婚データ!$D$1</c:f>
              <c:strCache>
                <c:ptCount val="1"/>
                <c:pt idx="0">
                  <c:v>30歳代</c:v>
                </c:pt>
              </c:strCache>
            </c:strRef>
          </c:tx>
          <c:spPr>
            <a:solidFill>
              <a:schemeClr val="bg1">
                <a:lumMod val="85000"/>
              </a:schemeClr>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結婚データ!$A$2:$A$7</c:f>
              <c:strCache>
                <c:ptCount val="6"/>
                <c:pt idx="0">
                  <c:v>仕事に対する
理解と協力</c:v>
                </c:pt>
                <c:pt idx="1">
                  <c:v>家事や育児に
対する
理解と協力</c:v>
                </c:pt>
                <c:pt idx="2">
                  <c:v>本籍・出生地</c:v>
                </c:pt>
                <c:pt idx="3">
                  <c:v>国籍、民族</c:v>
                </c:pt>
                <c:pt idx="4">
                  <c:v>相手やその家族が
障がい者かどうか</c:v>
                </c:pt>
                <c:pt idx="5">
                  <c:v>同和地区の出身
であると言われて
いないかどうか</c:v>
                </c:pt>
              </c:strCache>
            </c:strRef>
          </c:cat>
          <c:val>
            <c:numRef>
              <c:f>結婚データ!$D$2:$D$7</c:f>
              <c:numCache>
                <c:formatCode>0.0%</c:formatCode>
                <c:ptCount val="6"/>
                <c:pt idx="0">
                  <c:v>0.66500000000000004</c:v>
                </c:pt>
                <c:pt idx="1">
                  <c:v>0.72799999999999998</c:v>
                </c:pt>
                <c:pt idx="2">
                  <c:v>4.2000000000000003E-2</c:v>
                </c:pt>
                <c:pt idx="3">
                  <c:v>0.115</c:v>
                </c:pt>
                <c:pt idx="4">
                  <c:v>6.3E-2</c:v>
                </c:pt>
                <c:pt idx="5">
                  <c:v>8.8999999999999996E-2</c:v>
                </c:pt>
              </c:numCache>
            </c:numRef>
          </c:val>
          <c:extLst>
            <c:ext xmlns:c16="http://schemas.microsoft.com/office/drawing/2014/chart" uri="{C3380CC4-5D6E-409C-BE32-E72D297353CC}">
              <c16:uniqueId val="{00000002-0E25-4166-A817-D04AE6B0843C}"/>
            </c:ext>
          </c:extLst>
        </c:ser>
        <c:ser>
          <c:idx val="3"/>
          <c:order val="3"/>
          <c:tx>
            <c:strRef>
              <c:f>結婚データ!$E$1</c:f>
              <c:strCache>
                <c:ptCount val="1"/>
                <c:pt idx="0">
                  <c:v>40歳代</c:v>
                </c:pt>
              </c:strCache>
            </c:strRef>
          </c:tx>
          <c:spPr>
            <a:no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結婚データ!$A$2:$A$7</c:f>
              <c:strCache>
                <c:ptCount val="6"/>
                <c:pt idx="0">
                  <c:v>仕事に対する
理解と協力</c:v>
                </c:pt>
                <c:pt idx="1">
                  <c:v>家事や育児に
対する
理解と協力</c:v>
                </c:pt>
                <c:pt idx="2">
                  <c:v>本籍・出生地</c:v>
                </c:pt>
                <c:pt idx="3">
                  <c:v>国籍、民族</c:v>
                </c:pt>
                <c:pt idx="4">
                  <c:v>相手やその家族が
障がい者かどうか</c:v>
                </c:pt>
                <c:pt idx="5">
                  <c:v>同和地区の出身
であると言われて
いないかどうか</c:v>
                </c:pt>
              </c:strCache>
            </c:strRef>
          </c:cat>
          <c:val>
            <c:numRef>
              <c:f>結婚データ!$E$2:$E$7</c:f>
              <c:numCache>
                <c:formatCode>0.0%</c:formatCode>
                <c:ptCount val="6"/>
                <c:pt idx="0">
                  <c:v>0.60799999999999998</c:v>
                </c:pt>
                <c:pt idx="1">
                  <c:v>0.65800000000000003</c:v>
                </c:pt>
                <c:pt idx="2">
                  <c:v>4.5999999999999999E-2</c:v>
                </c:pt>
                <c:pt idx="3">
                  <c:v>0.14399999999999999</c:v>
                </c:pt>
                <c:pt idx="4">
                  <c:v>9.9000000000000005E-2</c:v>
                </c:pt>
                <c:pt idx="5">
                  <c:v>8.4000000000000005E-2</c:v>
                </c:pt>
              </c:numCache>
            </c:numRef>
          </c:val>
          <c:extLst>
            <c:ext xmlns:c16="http://schemas.microsoft.com/office/drawing/2014/chart" uri="{C3380CC4-5D6E-409C-BE32-E72D297353CC}">
              <c16:uniqueId val="{00000003-0E25-4166-A817-D04AE6B0843C}"/>
            </c:ext>
          </c:extLst>
        </c:ser>
        <c:ser>
          <c:idx val="4"/>
          <c:order val="4"/>
          <c:tx>
            <c:strRef>
              <c:f>結婚データ!$F$1</c:f>
              <c:strCache>
                <c:ptCount val="1"/>
                <c:pt idx="0">
                  <c:v>50歳代</c:v>
                </c:pt>
              </c:strCache>
            </c:strRef>
          </c:tx>
          <c:spPr>
            <a:pattFill prst="smConfetti">
              <a:fgClr>
                <a:schemeClr val="tx1"/>
              </a:fgClr>
              <a:bgClr>
                <a:schemeClr val="bg1"/>
              </a:bgClr>
            </a:pattFill>
            <a:ln>
              <a:solidFill>
                <a:sysClr val="windowText" lastClr="000000"/>
              </a:solidFill>
            </a:ln>
            <a:effectLst/>
          </c:spPr>
          <c:invertIfNegative val="0"/>
          <c:dPt>
            <c:idx val="0"/>
            <c:invertIfNegative val="0"/>
            <c:bubble3D val="0"/>
            <c:spPr>
              <a:pattFill prst="pct30">
                <a:fgClr>
                  <a:schemeClr val="tx1"/>
                </a:fgClr>
                <a:bgClr>
                  <a:schemeClr val="bg1"/>
                </a:bgClr>
              </a:pattFill>
              <a:ln>
                <a:solidFill>
                  <a:sysClr val="windowText" lastClr="000000"/>
                </a:solidFill>
              </a:ln>
              <a:effectLst/>
            </c:spPr>
            <c:extLst>
              <c:ext xmlns:c16="http://schemas.microsoft.com/office/drawing/2014/chart" uri="{C3380CC4-5D6E-409C-BE32-E72D297353CC}">
                <c16:uniqueId val="{00000005-0E25-4166-A817-D04AE6B0843C}"/>
              </c:ext>
            </c:extLst>
          </c:dPt>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結婚データ!$A$2:$A$7</c:f>
              <c:strCache>
                <c:ptCount val="6"/>
                <c:pt idx="0">
                  <c:v>仕事に対する
理解と協力</c:v>
                </c:pt>
                <c:pt idx="1">
                  <c:v>家事や育児に
対する
理解と協力</c:v>
                </c:pt>
                <c:pt idx="2">
                  <c:v>本籍・出生地</c:v>
                </c:pt>
                <c:pt idx="3">
                  <c:v>国籍、民族</c:v>
                </c:pt>
                <c:pt idx="4">
                  <c:v>相手やその家族が
障がい者かどうか</c:v>
                </c:pt>
                <c:pt idx="5">
                  <c:v>同和地区の出身
であると言われて
いないかどうか</c:v>
                </c:pt>
              </c:strCache>
            </c:strRef>
          </c:cat>
          <c:val>
            <c:numRef>
              <c:f>結婚データ!$F$2:$F$7</c:f>
              <c:numCache>
                <c:formatCode>0.0%</c:formatCode>
                <c:ptCount val="6"/>
                <c:pt idx="0">
                  <c:v>0.6</c:v>
                </c:pt>
                <c:pt idx="1">
                  <c:v>0.6</c:v>
                </c:pt>
                <c:pt idx="2">
                  <c:v>6.3E-2</c:v>
                </c:pt>
                <c:pt idx="3">
                  <c:v>0.16800000000000001</c:v>
                </c:pt>
                <c:pt idx="4">
                  <c:v>9.5000000000000001E-2</c:v>
                </c:pt>
                <c:pt idx="5">
                  <c:v>0.13</c:v>
                </c:pt>
              </c:numCache>
            </c:numRef>
          </c:val>
          <c:extLst>
            <c:ext xmlns:c16="http://schemas.microsoft.com/office/drawing/2014/chart" uri="{C3380CC4-5D6E-409C-BE32-E72D297353CC}">
              <c16:uniqueId val="{00000006-0E25-4166-A817-D04AE6B0843C}"/>
            </c:ext>
          </c:extLst>
        </c:ser>
        <c:ser>
          <c:idx val="5"/>
          <c:order val="5"/>
          <c:tx>
            <c:strRef>
              <c:f>結婚データ!$G$1</c:f>
              <c:strCache>
                <c:ptCount val="1"/>
                <c:pt idx="0">
                  <c:v>60歳代</c:v>
                </c:pt>
              </c:strCache>
            </c:strRef>
          </c:tx>
          <c:spPr>
            <a:pattFill prst="wdDnDiag">
              <a:fgClr>
                <a:schemeClr val="bg1">
                  <a:lumMod val="65000"/>
                </a:schemeClr>
              </a:fgClr>
              <a:bgClr>
                <a:schemeClr val="bg1"/>
              </a:bgClr>
            </a:patt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結婚データ!$A$2:$A$7</c:f>
              <c:strCache>
                <c:ptCount val="6"/>
                <c:pt idx="0">
                  <c:v>仕事に対する
理解と協力</c:v>
                </c:pt>
                <c:pt idx="1">
                  <c:v>家事や育児に
対する
理解と協力</c:v>
                </c:pt>
                <c:pt idx="2">
                  <c:v>本籍・出生地</c:v>
                </c:pt>
                <c:pt idx="3">
                  <c:v>国籍、民族</c:v>
                </c:pt>
                <c:pt idx="4">
                  <c:v>相手やその家族が
障がい者かどうか</c:v>
                </c:pt>
                <c:pt idx="5">
                  <c:v>同和地区の出身
であると言われて
いないかどうか</c:v>
                </c:pt>
              </c:strCache>
            </c:strRef>
          </c:cat>
          <c:val>
            <c:numRef>
              <c:f>結婚データ!$G$2:$G$7</c:f>
              <c:numCache>
                <c:formatCode>0.0%</c:formatCode>
                <c:ptCount val="6"/>
                <c:pt idx="0">
                  <c:v>0.55800000000000005</c:v>
                </c:pt>
                <c:pt idx="1">
                  <c:v>0.55400000000000005</c:v>
                </c:pt>
                <c:pt idx="2">
                  <c:v>6.7000000000000004E-2</c:v>
                </c:pt>
                <c:pt idx="3">
                  <c:v>0.16700000000000001</c:v>
                </c:pt>
                <c:pt idx="4">
                  <c:v>9.7000000000000003E-2</c:v>
                </c:pt>
                <c:pt idx="5">
                  <c:v>0.16400000000000001</c:v>
                </c:pt>
              </c:numCache>
            </c:numRef>
          </c:val>
          <c:extLst>
            <c:ext xmlns:c16="http://schemas.microsoft.com/office/drawing/2014/chart" uri="{C3380CC4-5D6E-409C-BE32-E72D297353CC}">
              <c16:uniqueId val="{00000007-0E25-4166-A817-D04AE6B0843C}"/>
            </c:ext>
          </c:extLst>
        </c:ser>
        <c:ser>
          <c:idx val="6"/>
          <c:order val="6"/>
          <c:tx>
            <c:strRef>
              <c:f>結婚データ!$H$1</c:f>
              <c:strCache>
                <c:ptCount val="1"/>
                <c:pt idx="0">
                  <c:v>70歳以上</c:v>
                </c:pt>
              </c:strCache>
            </c:strRef>
          </c:tx>
          <c:spPr>
            <a:pattFill prst="ltVert">
              <a:fgClr>
                <a:schemeClr val="bg1">
                  <a:lumMod val="65000"/>
                </a:schemeClr>
              </a:fgClr>
              <a:bgClr>
                <a:schemeClr val="bg1"/>
              </a:bgClr>
            </a:patt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結婚データ!$A$2:$A$7</c:f>
              <c:strCache>
                <c:ptCount val="6"/>
                <c:pt idx="0">
                  <c:v>仕事に対する
理解と協力</c:v>
                </c:pt>
                <c:pt idx="1">
                  <c:v>家事や育児に
対する
理解と協力</c:v>
                </c:pt>
                <c:pt idx="2">
                  <c:v>本籍・出生地</c:v>
                </c:pt>
                <c:pt idx="3">
                  <c:v>国籍、民族</c:v>
                </c:pt>
                <c:pt idx="4">
                  <c:v>相手やその家族が
障がい者かどうか</c:v>
                </c:pt>
                <c:pt idx="5">
                  <c:v>同和地区の出身
であると言われて
いないかどうか</c:v>
                </c:pt>
              </c:strCache>
            </c:strRef>
          </c:cat>
          <c:val>
            <c:numRef>
              <c:f>結婚データ!$H$2:$H$7</c:f>
              <c:numCache>
                <c:formatCode>0.0%</c:formatCode>
                <c:ptCount val="6"/>
                <c:pt idx="0">
                  <c:v>0.60399999999999998</c:v>
                </c:pt>
                <c:pt idx="1">
                  <c:v>0.53400000000000003</c:v>
                </c:pt>
                <c:pt idx="2">
                  <c:v>0.124</c:v>
                </c:pt>
                <c:pt idx="3">
                  <c:v>0.245</c:v>
                </c:pt>
                <c:pt idx="4">
                  <c:v>0.159</c:v>
                </c:pt>
                <c:pt idx="5">
                  <c:v>0.19400000000000001</c:v>
                </c:pt>
              </c:numCache>
            </c:numRef>
          </c:val>
          <c:extLst>
            <c:ext xmlns:c16="http://schemas.microsoft.com/office/drawing/2014/chart" uri="{C3380CC4-5D6E-409C-BE32-E72D297353CC}">
              <c16:uniqueId val="{00000008-0E25-4166-A817-D04AE6B0843C}"/>
            </c:ext>
          </c:extLst>
        </c:ser>
        <c:dLbls>
          <c:dLblPos val="outEnd"/>
          <c:showLegendKey val="0"/>
          <c:showVal val="1"/>
          <c:showCatName val="0"/>
          <c:showSerName val="0"/>
          <c:showPercent val="0"/>
          <c:showBubbleSize val="0"/>
        </c:dLbls>
        <c:gapWidth val="182"/>
        <c:axId val="641763728"/>
        <c:axId val="641759152"/>
      </c:barChart>
      <c:catAx>
        <c:axId val="64176372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641759152"/>
        <c:crosses val="autoZero"/>
        <c:auto val="1"/>
        <c:lblAlgn val="ctr"/>
        <c:lblOffset val="100"/>
        <c:noMultiLvlLbl val="0"/>
      </c:catAx>
      <c:valAx>
        <c:axId val="641759152"/>
        <c:scaling>
          <c:orientation val="minMax"/>
          <c:max val="0.85000000000000009"/>
          <c:min val="0"/>
        </c:scaling>
        <c:delete val="1"/>
        <c:axPos val="t"/>
        <c:majorGridlines>
          <c:spPr>
            <a:ln w="9525" cap="flat" cmpd="sng" algn="ctr">
              <a:noFill/>
              <a:round/>
            </a:ln>
            <a:effectLst/>
          </c:spPr>
        </c:majorGridlines>
        <c:numFmt formatCode="0%" sourceLinked="0"/>
        <c:majorTickMark val="none"/>
        <c:minorTickMark val="none"/>
        <c:tickLblPos val="nextTo"/>
        <c:crossAx val="641763728"/>
        <c:crosses val="autoZero"/>
        <c:crossBetween val="between"/>
      </c:valAx>
      <c:spPr>
        <a:noFill/>
        <a:ln>
          <a:noFill/>
        </a:ln>
        <a:effectLst/>
      </c:spPr>
    </c:plotArea>
    <c:legend>
      <c:legendPos val="r"/>
      <c:overlay val="1"/>
      <c:spPr>
        <a:noFill/>
        <a:ln>
          <a:solidFill>
            <a:sysClr val="windowText" lastClr="000000"/>
          </a:solidFill>
        </a:ln>
        <a:effectLst/>
      </c:spPr>
      <c:txPr>
        <a:bodyPr rot="0" spcFirstLastPara="1" vertOverflow="ellipsis" vert="horz" wrap="square" anchor="ctr" anchorCtr="1"/>
        <a:lstStyle/>
        <a:p>
          <a:pPr>
            <a:defRPr sz="12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legend>
    <c:plotVisOnly val="1"/>
    <c:dispBlanksAs val="gap"/>
    <c:showDLblsOverMax val="0"/>
  </c:chart>
  <c:spPr>
    <a:noFill/>
    <a:ln>
      <a:noFill/>
    </a:ln>
    <a:effectLst/>
  </c:spPr>
  <c:txPr>
    <a:bodyPr/>
    <a:lstStyle/>
    <a:p>
      <a:pPr>
        <a:defRPr sz="800">
          <a:solidFill>
            <a:sysClr val="windowText" lastClr="000000"/>
          </a:solidFill>
          <a:latin typeface="UD デジタル 教科書体 NK-B" panose="02020700000000000000" pitchFamily="18" charset="-128"/>
          <a:ea typeface="UD デジタル 教科書体 NK-B" panose="02020700000000000000" pitchFamily="18" charset="-128"/>
        </a:defRPr>
      </a:pPr>
      <a:endParaRPr lang="ja-JP"/>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ltLang="en-US" sz="1200">
              <a:latin typeface="Meiryo UI" panose="020B0604030504040204" pitchFamily="50" charset="-128"/>
              <a:ea typeface="Meiryo UI" panose="020B0604030504040204" pitchFamily="50" charset="-128"/>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27496462962962964"/>
          <c:y val="0.12772795414462082"/>
          <c:w val="0.69916500000000004"/>
          <c:h val="0.85207485331171851"/>
        </c:manualLayout>
      </c:layout>
      <c:barChart>
        <c:barDir val="bar"/>
        <c:grouping val="clustered"/>
        <c:varyColors val="0"/>
        <c:ser>
          <c:idx val="0"/>
          <c:order val="0"/>
          <c:tx>
            <c:strRef>
              <c:f>'結婚と学習経験　データ'!$C$34</c:f>
              <c:strCache>
                <c:ptCount val="1"/>
                <c:pt idx="0">
                  <c:v>相手やその家族が障がい者かどうか</c:v>
                </c:pt>
              </c:strCache>
            </c:strRef>
          </c:tx>
          <c:spPr>
            <a:solidFill>
              <a:schemeClr val="accent1"/>
            </a:solidFill>
            <a:ln>
              <a:noFill/>
            </a:ln>
            <a:effectLst/>
          </c:spPr>
          <c:invertIfNegative val="0"/>
          <c:dPt>
            <c:idx val="0"/>
            <c:invertIfNegative val="0"/>
            <c:bubble3D val="0"/>
            <c:spPr>
              <a:solidFill>
                <a:schemeClr val="tx1"/>
              </a:solidFill>
              <a:ln>
                <a:noFill/>
              </a:ln>
              <a:effectLst/>
            </c:spPr>
            <c:extLst>
              <c:ext xmlns:c16="http://schemas.microsoft.com/office/drawing/2014/chart" uri="{C3380CC4-5D6E-409C-BE32-E72D297353CC}">
                <c16:uniqueId val="{00000001-7B31-4643-9BD0-9448AF462E2A}"/>
              </c:ext>
            </c:extLst>
          </c:dPt>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'結婚と学習経験　データ'!$B$35:$B$41</c:f>
              <c:strCache>
                <c:ptCount val="7"/>
                <c:pt idx="0">
                  <c:v>全体</c:v>
                </c:pt>
                <c:pt idx="1">
                  <c:v>小学校で受けた</c:v>
                </c:pt>
                <c:pt idx="2">
                  <c:v>中学校で受けた</c:v>
                </c:pt>
                <c:pt idx="3">
                  <c:v>高校で受けた</c:v>
                </c:pt>
                <c:pt idx="4">
                  <c:v>大学、短大、
専門学校で受けた</c:v>
                </c:pt>
                <c:pt idx="5">
                  <c:v>はっきりと
覚えていない</c:v>
                </c:pt>
                <c:pt idx="6">
                  <c:v>受けたことはない</c:v>
                </c:pt>
              </c:strCache>
            </c:strRef>
          </c:cat>
          <c:val>
            <c:numRef>
              <c:f>'結婚と学習経験　データ'!$C$35:$C$41</c:f>
              <c:numCache>
                <c:formatCode>0.0%</c:formatCode>
                <c:ptCount val="7"/>
                <c:pt idx="0">
                  <c:v>0.108</c:v>
                </c:pt>
                <c:pt idx="1">
                  <c:v>8.2000000000000003E-2</c:v>
                </c:pt>
                <c:pt idx="2">
                  <c:v>5.5E-2</c:v>
                </c:pt>
                <c:pt idx="3">
                  <c:v>0.05</c:v>
                </c:pt>
                <c:pt idx="4">
                  <c:v>0.05</c:v>
                </c:pt>
                <c:pt idx="5">
                  <c:v>0.114</c:v>
                </c:pt>
                <c:pt idx="6">
                  <c:v>0.13100000000000001</c:v>
                </c:pt>
              </c:numCache>
            </c:numRef>
          </c:val>
          <c:extLst>
            <c:ext xmlns:c16="http://schemas.microsoft.com/office/drawing/2014/chart" uri="{C3380CC4-5D6E-409C-BE32-E72D297353CC}">
              <c16:uniqueId val="{00000002-7B31-4643-9BD0-9448AF462E2A}"/>
            </c:ext>
          </c:extLst>
        </c:ser>
        <c:dLbls>
          <c:dLblPos val="outEnd"/>
          <c:showLegendKey val="0"/>
          <c:showVal val="1"/>
          <c:showCatName val="0"/>
          <c:showSerName val="0"/>
          <c:showPercent val="0"/>
          <c:showBubbleSize val="0"/>
        </c:dLbls>
        <c:gapWidth val="182"/>
        <c:axId val="1873808864"/>
        <c:axId val="1873801376"/>
      </c:barChart>
      <c:catAx>
        <c:axId val="18738088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873801376"/>
        <c:crosses val="autoZero"/>
        <c:auto val="1"/>
        <c:lblAlgn val="ctr"/>
        <c:lblOffset val="100"/>
        <c:noMultiLvlLbl val="0"/>
      </c:catAx>
      <c:valAx>
        <c:axId val="1873801376"/>
        <c:scaling>
          <c:orientation val="minMax"/>
          <c:max val="0.25"/>
        </c:scaling>
        <c:delete val="1"/>
        <c:axPos val="t"/>
        <c:majorGridlines>
          <c:spPr>
            <a:ln w="9525" cap="flat" cmpd="sng" algn="ctr">
              <a:noFill/>
              <a:round/>
            </a:ln>
            <a:effectLst/>
          </c:spPr>
        </c:majorGridlines>
        <c:numFmt formatCode="0%" sourceLinked="0"/>
        <c:majorTickMark val="none"/>
        <c:minorTickMark val="none"/>
        <c:tickLblPos val="nextTo"/>
        <c:crossAx val="187380886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0.31107</cdr:x>
      <cdr:y>0</cdr:y>
    </cdr:from>
    <cdr:to>
      <cdr:x>0.77931</cdr:x>
      <cdr:y>0.10995</cdr:y>
    </cdr:to>
    <cdr:sp macro="" textlink="">
      <cdr:nvSpPr>
        <cdr:cNvPr id="2" name="テキスト ボックス 1"/>
        <cdr:cNvSpPr txBox="1"/>
      </cdr:nvSpPr>
      <cdr:spPr>
        <a:xfrm xmlns:a="http://schemas.openxmlformats.org/drawingml/2006/main">
          <a:off x="1685925" y="0"/>
          <a:ext cx="2537721" cy="2533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a:latin typeface="UD デジタル 教科書体 NK-B" panose="02020700000000000000" pitchFamily="18" charset="-128"/>
              <a:ea typeface="UD デジタル 教科書体 NK-B" panose="02020700000000000000" pitchFamily="18" charset="-128"/>
            </a:rPr>
            <a:t>相手やその家族が障がい者かどうか</a:t>
          </a:r>
        </a:p>
      </cdr:txBody>
    </cdr:sp>
  </cdr:relSizeAnchor>
</c:userShapes>
</file>

<file path=ppt/drawings/drawing2.xml><?xml version="1.0" encoding="utf-8"?>
<c:userShapes xmlns:c="http://schemas.openxmlformats.org/drawingml/2006/chart">
  <cdr:relSizeAnchor xmlns:cdr="http://schemas.openxmlformats.org/drawingml/2006/chartDrawing">
    <cdr:from>
      <cdr:x>0.41325</cdr:x>
      <cdr:y>0</cdr:y>
    </cdr:from>
    <cdr:to>
      <cdr:x>0.60249</cdr:x>
      <cdr:y>0.10995</cdr:y>
    </cdr:to>
    <cdr:sp macro="" textlink="">
      <cdr:nvSpPr>
        <cdr:cNvPr id="2" name="テキスト ボックス 1"/>
        <cdr:cNvSpPr txBox="1"/>
      </cdr:nvSpPr>
      <cdr:spPr>
        <a:xfrm xmlns:a="http://schemas.openxmlformats.org/drawingml/2006/main">
          <a:off x="2213768" y="0"/>
          <a:ext cx="1013781" cy="2533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a:latin typeface="UD デジタル 教科書体 NK-B" panose="02020700000000000000" pitchFamily="18" charset="-128"/>
              <a:ea typeface="UD デジタル 教科書体 NK-B" panose="02020700000000000000" pitchFamily="18" charset="-128"/>
            </a:rPr>
            <a:t>国籍・民族</a:t>
          </a:r>
        </a:p>
      </cdr:txBody>
    </cdr:sp>
  </cdr:relSizeAnchor>
</c:userShapes>
</file>

<file path=ppt/drawings/drawing3.xml><?xml version="1.0" encoding="utf-8"?>
<c:userShapes xmlns:c="http://schemas.openxmlformats.org/drawingml/2006/chart">
  <cdr:relSizeAnchor xmlns:cdr="http://schemas.openxmlformats.org/drawingml/2006/chartDrawing">
    <cdr:from>
      <cdr:x>0.22471</cdr:x>
      <cdr:y>0.00826</cdr:y>
    </cdr:from>
    <cdr:to>
      <cdr:x>0.78253</cdr:x>
      <cdr:y>0.11821</cdr:y>
    </cdr:to>
    <cdr:sp macro="" textlink="">
      <cdr:nvSpPr>
        <cdr:cNvPr id="2" name="テキスト ボックス 1"/>
        <cdr:cNvSpPr txBox="1"/>
      </cdr:nvSpPr>
      <cdr:spPr>
        <a:xfrm xmlns:a="http://schemas.openxmlformats.org/drawingml/2006/main">
          <a:off x="1200943" y="18946"/>
          <a:ext cx="2981147" cy="2521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dirty="0">
              <a:latin typeface="UD デジタル 教科書体 NK-B" panose="02020700000000000000" pitchFamily="18" charset="-128"/>
              <a:ea typeface="UD デジタル 教科書体 NK-B" panose="02020700000000000000" pitchFamily="18" charset="-128"/>
            </a:rPr>
            <a:t>同和地区の出身であると言われていないか</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C268A28-E974-46BC-B631-7ECB4DA379AE}" type="datetimeFigureOut">
              <a:rPr kumimoji="1" lang="ja-JP" altLang="en-US" smtClean="0"/>
              <a:t>2021/5/27</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A1D806C-09B8-4EA1-9D60-930A1ADFF39F}" type="slidenum">
              <a:rPr kumimoji="1" lang="ja-JP" altLang="en-US" smtClean="0"/>
              <a:t>‹#›</a:t>
            </a:fld>
            <a:endParaRPr kumimoji="1" lang="ja-JP" altLang="en-US"/>
          </a:p>
        </p:txBody>
      </p:sp>
    </p:spTree>
    <p:extLst>
      <p:ext uri="{BB962C8B-B14F-4D97-AF65-F5344CB8AC3E}">
        <p14:creationId xmlns:p14="http://schemas.microsoft.com/office/powerpoint/2010/main" val="41313322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785A921-D2A5-440F-A7A4-D434EB940554}" type="datetimeFigureOut">
              <a:rPr kumimoji="1" lang="ja-JP" altLang="en-US" smtClean="0"/>
              <a:t>2021/5/27</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F2E9DF0-C45A-4A8F-ADC5-65413323DC7C}" type="slidenum">
              <a:rPr kumimoji="1" lang="ja-JP" altLang="en-US" smtClean="0"/>
              <a:t>‹#›</a:t>
            </a:fld>
            <a:endParaRPr kumimoji="1" lang="ja-JP" altLang="en-US"/>
          </a:p>
        </p:txBody>
      </p:sp>
    </p:spTree>
    <p:extLst>
      <p:ext uri="{BB962C8B-B14F-4D97-AF65-F5344CB8AC3E}">
        <p14:creationId xmlns:p14="http://schemas.microsoft.com/office/powerpoint/2010/main" val="191374494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0EC6C3-55A5-4FF8-8695-45EBC131DCAB}" type="datetime1">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220914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25147B-6476-4A2B-B88C-E89A74C45F1B}" type="datetime1">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654642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52218-22B1-4D3E-83F3-F76FD97CDEDC}" type="datetime1">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2550579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C41B2A-49D8-4AD1-A061-04F2246AD219}" type="datetime1">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397649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98FA694-54F6-4261-B815-DBE351D105AC}" type="datetime1">
              <a:rPr kumimoji="1" lang="ja-JP" altLang="en-US" smtClean="0"/>
              <a:t>2021/5/27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2582519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45BD7C-5FAD-47AB-9A49-42FD5292B372}" type="datetime1">
              <a:rPr kumimoji="1" lang="ja-JP" altLang="en-US" smtClean="0"/>
              <a:t>2021/5/27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3124067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301499-EDCB-415E-9312-F217B004EC86}" type="datetime1">
              <a:rPr kumimoji="1" lang="ja-JP" altLang="en-US" smtClean="0"/>
              <a:t>2021/5/27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1197812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E6DA63D-1F1B-4F82-B765-CCF2811928C3}" type="datetime1">
              <a:rPr kumimoji="1" lang="ja-JP" altLang="en-US" smtClean="0"/>
              <a:t>2021/5/27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3642109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780F1-952D-47DA-8A41-09367F13E092}" type="datetime1">
              <a:rPr kumimoji="1" lang="ja-JP" altLang="en-US" smtClean="0"/>
              <a:t>2021/5/27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3506543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D8B91A-E8AA-4DFF-B5F5-A82E3888E6D2}" type="datetime1">
              <a:rPr kumimoji="1" lang="ja-JP" altLang="en-US" smtClean="0"/>
              <a:t>2021/5/27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950286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D9E205-8578-498C-B978-C383BE9C84D8}" type="datetime1">
              <a:rPr kumimoji="1" lang="ja-JP" altLang="en-US" smtClean="0"/>
              <a:t>2021/5/27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3932096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6D1854E-88E2-401B-B52F-15A297CD8C5B}" type="datetime1">
              <a:rPr kumimoji="1" lang="ja-JP" altLang="en-US" smtClean="0"/>
              <a:t>2021/5/27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D48A9D8-0136-4F82-AAEF-07B9A092BF9C}" type="slidenum">
              <a:rPr kumimoji="1" lang="ja-JP" altLang="en-US" smtClean="0"/>
              <a:t>‹#›</a:t>
            </a:fld>
            <a:endParaRPr kumimoji="1" lang="ja-JP" altLang="en-US"/>
          </a:p>
        </p:txBody>
      </p:sp>
    </p:spTree>
    <p:extLst>
      <p:ext uri="{BB962C8B-B14F-4D97-AF65-F5344CB8AC3E}">
        <p14:creationId xmlns:p14="http://schemas.microsoft.com/office/powerpoint/2010/main" val="1387575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7.xml"/><Relationship Id="rId4" Type="http://schemas.openxmlformats.org/officeDocument/2006/relationships/chart" Target="../charts/chart15.xml"/></Relationships>
</file>

<file path=ppt/slides/_rels/slide1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7.xml"/><Relationship Id="rId4" Type="http://schemas.openxmlformats.org/officeDocument/2006/relationships/chart" Target="../charts/chart18.xml"/></Relationships>
</file>

<file path=ppt/slides/_rels/slide1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7.xml"/><Relationship Id="rId4" Type="http://schemas.openxmlformats.org/officeDocument/2006/relationships/chart" Target="../charts/chart21.xml"/></Relationships>
</file>

<file path=ppt/slides/_rels/slide14.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7.xml"/><Relationship Id="rId4" Type="http://schemas.openxmlformats.org/officeDocument/2006/relationships/chart" Target="../charts/chart25.xml"/></Relationships>
</file>

<file path=ppt/slides/_rels/slide16.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7.xml"/><Relationship Id="rId4" Type="http://schemas.openxmlformats.org/officeDocument/2006/relationships/chart" Target="../charts/chart28.xml"/></Relationships>
</file>

<file path=ppt/slides/_rels/slide17.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chart" Target="../charts/chart3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chart" Target="../charts/chart35.xml"/><Relationship Id="rId1" Type="http://schemas.openxmlformats.org/officeDocument/2006/relationships/slideLayout" Target="../slideLayouts/slideLayout7.xml"/><Relationship Id="rId4" Type="http://schemas.openxmlformats.org/officeDocument/2006/relationships/chart" Target="../charts/chart37.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7.xml"/><Relationship Id="rId4" Type="http://schemas.openxmlformats.org/officeDocument/2006/relationships/chart" Target="../charts/char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3117715" cy="276999"/>
          </a:xfrm>
          <a:prstGeom prst="rect">
            <a:avLst/>
          </a:prstGeom>
          <a:noFill/>
        </p:spPr>
        <p:txBody>
          <a:bodyPr wrap="square" rtlCol="0">
            <a:spAutoFit/>
          </a:bodyPr>
          <a:lstStyle/>
          <a:p>
            <a:r>
              <a:rPr kumimoji="1" lang="ja-JP" altLang="en-US" sz="1200" dirty="0">
                <a:latin typeface="UD デジタル 教科書体 NK-B" panose="02020700000000000000" pitchFamily="18" charset="-128"/>
                <a:ea typeface="UD デジタル 教科書体 NK-B" panose="02020700000000000000" pitchFamily="18" charset="-128"/>
              </a:rPr>
              <a:t>■人権問題の認知度の前回との比較（問</a:t>
            </a:r>
            <a:r>
              <a:rPr kumimoji="1" lang="en-US" altLang="ja-JP" sz="1200" dirty="0">
                <a:latin typeface="UD デジタル 教科書体 NK-B" panose="02020700000000000000" pitchFamily="18" charset="-128"/>
                <a:ea typeface="UD デジタル 教科書体 NK-B" panose="02020700000000000000" pitchFamily="18" charset="-128"/>
              </a:rPr>
              <a:t>1</a:t>
            </a:r>
            <a:r>
              <a:rPr kumimoji="1" lang="ja-JP" altLang="en-US" sz="1200" dirty="0">
                <a:latin typeface="UD デジタル 教科書体 NK-B" panose="02020700000000000000" pitchFamily="18" charset="-128"/>
                <a:ea typeface="UD デジタル 教科書体 NK-B" panose="02020700000000000000" pitchFamily="18" charset="-128"/>
              </a:rPr>
              <a:t>）</a:t>
            </a:r>
          </a:p>
        </p:txBody>
      </p:sp>
      <p:sp>
        <p:nvSpPr>
          <p:cNvPr id="3" name="スライド番号プレースホルダー 2"/>
          <p:cNvSpPr>
            <a:spLocks noGrp="1"/>
          </p:cNvSpPr>
          <p:nvPr>
            <p:ph type="sldNum" sz="quarter" idx="12"/>
          </p:nvPr>
        </p:nvSpPr>
        <p:spPr>
          <a:xfrm>
            <a:off x="5314950" y="9726000"/>
            <a:ext cx="1543050" cy="180000"/>
          </a:xfrm>
        </p:spPr>
        <p:txBody>
          <a:bodyPr/>
          <a:lstStyle/>
          <a:p>
            <a:fld id="{6D48A9D8-0136-4F82-AAEF-07B9A092BF9C}" type="slidenum">
              <a:rPr kumimoji="1" lang="ja-JP" altLang="en-US" smtClean="0"/>
              <a:t>1</a:t>
            </a:fld>
            <a:endParaRPr kumimoji="1" lang="ja-JP" altLang="en-US" dirty="0"/>
          </a:p>
        </p:txBody>
      </p:sp>
      <p:graphicFrame>
        <p:nvGraphicFramePr>
          <p:cNvPr id="5" name="グラフ 4"/>
          <p:cNvGraphicFramePr>
            <a:graphicFrameLocks noGrp="1"/>
          </p:cNvGraphicFramePr>
          <p:nvPr>
            <p:extLst>
              <p:ext uri="{D42A27DB-BD31-4B8C-83A1-F6EECF244321}">
                <p14:modId xmlns:p14="http://schemas.microsoft.com/office/powerpoint/2010/main" val="3919642455"/>
              </p:ext>
            </p:extLst>
          </p:nvPr>
        </p:nvGraphicFramePr>
        <p:xfrm>
          <a:off x="1" y="276999"/>
          <a:ext cx="6858000" cy="9629001"/>
        </p:xfrm>
        <a:graphic>
          <a:graphicData uri="http://schemas.openxmlformats.org/drawingml/2006/chart">
            <c:chart xmlns:c="http://schemas.openxmlformats.org/drawingml/2006/chart" xmlns:r="http://schemas.openxmlformats.org/officeDocument/2006/relationships" r:id="rId2"/>
          </a:graphicData>
        </a:graphic>
      </p:graphicFrame>
      <p:sp>
        <p:nvSpPr>
          <p:cNvPr id="6" name="正方形/長方形 5"/>
          <p:cNvSpPr/>
          <p:nvPr/>
        </p:nvSpPr>
        <p:spPr>
          <a:xfrm>
            <a:off x="5314950" y="74644"/>
            <a:ext cx="949143" cy="27699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b="1" kern="100" dirty="0" smtClean="0">
                <a:effectLst/>
                <a:ea typeface="HG丸ｺﾞｼｯｸM-PRO" panose="020F0600000000000000" pitchFamily="50" charset="-128"/>
                <a:cs typeface="Times New Roman" panose="02020603050405020304" pitchFamily="18" charset="0"/>
              </a:rPr>
              <a:t>資料</a:t>
            </a:r>
            <a:r>
              <a:rPr lang="ja-JP" altLang="en-US" sz="1200" b="1" kern="100" dirty="0" smtClean="0">
                <a:ea typeface="HG丸ｺﾞｼｯｸM-PRO" panose="020F0600000000000000" pitchFamily="50" charset="-128"/>
                <a:cs typeface="Times New Roman" panose="02020603050405020304" pitchFamily="18" charset="0"/>
              </a:rPr>
              <a:t>５</a:t>
            </a:r>
            <a:endParaRPr lang="ja-JP" sz="1050" kern="100" dirty="0">
              <a:effectLst/>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815807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669294"/>
            <a:ext cx="1543050" cy="236706"/>
          </a:xfrm>
        </p:spPr>
        <p:txBody>
          <a:bodyPr/>
          <a:lstStyle/>
          <a:p>
            <a:fld id="{6D48A9D8-0136-4F82-AAEF-07B9A092BF9C}" type="slidenum">
              <a:rPr kumimoji="1" lang="ja-JP" altLang="en-US" smtClean="0"/>
              <a:t>10</a:t>
            </a:fld>
            <a:endParaRPr kumimoji="1" lang="ja-JP" altLang="en-US"/>
          </a:p>
        </p:txBody>
      </p:sp>
      <p:sp>
        <p:nvSpPr>
          <p:cNvPr id="3" name="テキスト ボックス 2"/>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■人権問題か否かの認識（問</a:t>
            </a:r>
            <a:r>
              <a:rPr kumimoji="1" lang="en-US" altLang="ja-JP" sz="1150" dirty="0">
                <a:latin typeface="UD デジタル 教科書体 NK-B" panose="02020700000000000000" pitchFamily="18" charset="-128"/>
                <a:ea typeface="UD デジタル 教科書体 NK-B" panose="02020700000000000000" pitchFamily="18" charset="-128"/>
              </a:rPr>
              <a:t>2</a:t>
            </a:r>
            <a:r>
              <a:rPr kumimoji="1" lang="ja-JP" altLang="en-US" sz="1150" dirty="0">
                <a:latin typeface="UD デジタル 教科書体 NK-B" panose="02020700000000000000" pitchFamily="18" charset="-128"/>
                <a:ea typeface="UD デジタル 教科書体 NK-B" panose="02020700000000000000" pitchFamily="18" charset="-128"/>
              </a:rPr>
              <a:t>）</a:t>
            </a:r>
            <a:endParaRPr kumimoji="1" lang="en-US" altLang="ja-JP" sz="1150" dirty="0">
              <a:latin typeface="UD デジタル 教科書体 NK-B" panose="02020700000000000000" pitchFamily="18" charset="-128"/>
              <a:ea typeface="UD デジタル 教科書体 NK-B" panose="02020700000000000000" pitchFamily="18" charset="-128"/>
            </a:endParaRPr>
          </a:p>
        </p:txBody>
      </p:sp>
      <p:graphicFrame>
        <p:nvGraphicFramePr>
          <p:cNvPr id="5" name="グラフ 4"/>
          <p:cNvGraphicFramePr>
            <a:graphicFrameLocks noGrp="1"/>
          </p:cNvGraphicFramePr>
          <p:nvPr>
            <p:extLst>
              <p:ext uri="{D42A27DB-BD31-4B8C-83A1-F6EECF244321}">
                <p14:modId xmlns:p14="http://schemas.microsoft.com/office/powerpoint/2010/main" val="3977431186"/>
              </p:ext>
            </p:extLst>
          </p:nvPr>
        </p:nvGraphicFramePr>
        <p:xfrm>
          <a:off x="1" y="523220"/>
          <a:ext cx="6858000" cy="9382779"/>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0" y="269304"/>
            <a:ext cx="6858000" cy="253916"/>
          </a:xfrm>
          <a:prstGeom prst="rect">
            <a:avLst/>
          </a:prstGeom>
          <a:noFill/>
        </p:spPr>
        <p:txBody>
          <a:bodyPr wrap="square" rtlCol="0">
            <a:spAutoFit/>
          </a:bodyPr>
          <a:lstStyle/>
          <a:p>
            <a:r>
              <a:rPr kumimoji="1" lang="ja-JP" altLang="en-US" sz="1050" dirty="0" smtClean="0">
                <a:latin typeface="UD デジタル 教科書体 NK-B" panose="02020700000000000000" pitchFamily="18" charset="-128"/>
                <a:ea typeface="UD デジタル 教科書体 NK-B" panose="02020700000000000000" pitchFamily="18" charset="-128"/>
              </a:rPr>
              <a:t>　　（「問題があると思う」又は「どちらかと言えば問題がある」と回答した人の割合）</a:t>
            </a:r>
            <a:endParaRPr kumimoji="1" lang="en-US" altLang="ja-JP" sz="105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4041190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08204"/>
            <a:ext cx="1543050" cy="197796"/>
          </a:xfrm>
        </p:spPr>
        <p:txBody>
          <a:bodyPr/>
          <a:lstStyle/>
          <a:p>
            <a:fld id="{6D48A9D8-0136-4F82-AAEF-07B9A092BF9C}" type="slidenum">
              <a:rPr kumimoji="1" lang="ja-JP" altLang="en-US" smtClean="0"/>
              <a:t>11</a:t>
            </a:fld>
            <a:endParaRPr kumimoji="1" lang="ja-JP" altLang="en-US"/>
          </a:p>
        </p:txBody>
      </p:sp>
      <p:sp>
        <p:nvSpPr>
          <p:cNvPr id="4" name="テキスト ボックス 3"/>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■年齢階層別の人権問題か否かの認識（問</a:t>
            </a:r>
            <a:r>
              <a:rPr kumimoji="1" lang="en-US" altLang="ja-JP" sz="1150" dirty="0">
                <a:latin typeface="UD デジタル 教科書体 NK-B" panose="02020700000000000000" pitchFamily="18" charset="-128"/>
                <a:ea typeface="UD デジタル 教科書体 NK-B" panose="02020700000000000000" pitchFamily="18" charset="-128"/>
              </a:rPr>
              <a:t>2</a:t>
            </a:r>
            <a:r>
              <a:rPr kumimoji="1" lang="ja-JP" altLang="en-US" sz="1150" dirty="0">
                <a:latin typeface="UD デジタル 教科書体 NK-B" panose="02020700000000000000" pitchFamily="18" charset="-128"/>
                <a:ea typeface="UD デジタル 教科書体 NK-B" panose="02020700000000000000" pitchFamily="18" charset="-128"/>
              </a:rPr>
              <a:t>）（前回調査から</a:t>
            </a:r>
            <a:r>
              <a:rPr kumimoji="1" lang="en-US" altLang="ja-JP" sz="1150" dirty="0">
                <a:latin typeface="UD デジタル 教科書体 NK-B" panose="02020700000000000000" pitchFamily="18" charset="-128"/>
                <a:ea typeface="UD デジタル 教科書体 NK-B" panose="02020700000000000000" pitchFamily="18" charset="-128"/>
              </a:rPr>
              <a:t>10</a:t>
            </a:r>
            <a:r>
              <a:rPr kumimoji="1" lang="ja-JP" altLang="en-US" sz="1150" dirty="0">
                <a:latin typeface="UD デジタル 教科書体 NK-B" panose="02020700000000000000" pitchFamily="18" charset="-128"/>
                <a:ea typeface="UD デジタル 教科書体 NK-B" panose="02020700000000000000" pitchFamily="18" charset="-128"/>
              </a:rPr>
              <a:t>ポイント以上増えたもの）</a:t>
            </a:r>
            <a:endParaRPr kumimoji="1" lang="en-US" altLang="ja-JP" sz="1150" dirty="0">
              <a:latin typeface="UD デジタル 教科書体 NK-B" panose="02020700000000000000" pitchFamily="18" charset="-128"/>
              <a:ea typeface="UD デジタル 教科書体 NK-B" panose="02020700000000000000" pitchFamily="18" charset="-128"/>
            </a:endParaRPr>
          </a:p>
        </p:txBody>
      </p:sp>
      <p:graphicFrame>
        <p:nvGraphicFramePr>
          <p:cNvPr id="7" name="グラフ 6"/>
          <p:cNvGraphicFramePr>
            <a:graphicFrameLocks noGrp="1"/>
          </p:cNvGraphicFramePr>
          <p:nvPr>
            <p:extLst>
              <p:ext uri="{D42A27DB-BD31-4B8C-83A1-F6EECF244321}">
                <p14:modId xmlns:p14="http://schemas.microsoft.com/office/powerpoint/2010/main" val="3945480923"/>
              </p:ext>
            </p:extLst>
          </p:nvPr>
        </p:nvGraphicFramePr>
        <p:xfrm>
          <a:off x="0" y="269304"/>
          <a:ext cx="6858000" cy="30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p:cNvGraphicFramePr>
            <a:graphicFrameLocks noGrp="1"/>
          </p:cNvGraphicFramePr>
          <p:nvPr>
            <p:extLst>
              <p:ext uri="{D42A27DB-BD31-4B8C-83A1-F6EECF244321}">
                <p14:modId xmlns:p14="http://schemas.microsoft.com/office/powerpoint/2010/main" val="2770842892"/>
              </p:ext>
            </p:extLst>
          </p:nvPr>
        </p:nvGraphicFramePr>
        <p:xfrm>
          <a:off x="0" y="3490694"/>
          <a:ext cx="6858000" cy="306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p:cNvGraphicFramePr>
            <a:graphicFrameLocks noGrp="1"/>
          </p:cNvGraphicFramePr>
          <p:nvPr>
            <p:extLst>
              <p:ext uri="{D42A27DB-BD31-4B8C-83A1-F6EECF244321}">
                <p14:modId xmlns:p14="http://schemas.microsoft.com/office/powerpoint/2010/main" val="485913489"/>
              </p:ext>
            </p:extLst>
          </p:nvPr>
        </p:nvGraphicFramePr>
        <p:xfrm>
          <a:off x="0" y="6712084"/>
          <a:ext cx="6858000" cy="306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87032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679577"/>
            <a:ext cx="1543050" cy="226423"/>
          </a:xfrm>
        </p:spPr>
        <p:txBody>
          <a:bodyPr/>
          <a:lstStyle/>
          <a:p>
            <a:fld id="{6D48A9D8-0136-4F82-AAEF-07B9A092BF9C}" type="slidenum">
              <a:rPr kumimoji="1" lang="ja-JP" altLang="en-US" smtClean="0"/>
              <a:t>12</a:t>
            </a:fld>
            <a:endParaRPr kumimoji="1" lang="ja-JP" altLang="en-US"/>
          </a:p>
        </p:txBody>
      </p:sp>
      <p:sp>
        <p:nvSpPr>
          <p:cNvPr id="4" name="テキスト ボックス 3"/>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■法律・条例の認知度（問</a:t>
            </a:r>
            <a:r>
              <a:rPr kumimoji="1" lang="en-US" altLang="ja-JP" sz="1150" dirty="0">
                <a:latin typeface="UD デジタル 教科書体 NK-B" panose="02020700000000000000" pitchFamily="18" charset="-128"/>
                <a:ea typeface="UD デジタル 教科書体 NK-B" panose="02020700000000000000" pitchFamily="18" charset="-128"/>
              </a:rPr>
              <a:t>8</a:t>
            </a:r>
            <a:r>
              <a:rPr kumimoji="1" lang="ja-JP" altLang="en-US" sz="1150" dirty="0">
                <a:latin typeface="UD デジタル 教科書体 NK-B" panose="02020700000000000000" pitchFamily="18" charset="-128"/>
                <a:ea typeface="UD デジタル 教科書体 NK-B" panose="02020700000000000000" pitchFamily="18" charset="-128"/>
              </a:rPr>
              <a:t>）</a:t>
            </a:r>
            <a:endParaRPr kumimoji="1" lang="en-US" altLang="ja-JP" sz="1150" dirty="0">
              <a:latin typeface="UD デジタル 教科書体 NK-B" panose="02020700000000000000" pitchFamily="18" charset="-128"/>
              <a:ea typeface="UD デジタル 教科書体 NK-B" panose="02020700000000000000" pitchFamily="18" charset="-128"/>
            </a:endParaRPr>
          </a:p>
        </p:txBody>
      </p:sp>
      <p:graphicFrame>
        <p:nvGraphicFramePr>
          <p:cNvPr id="7" name="グラフ 6"/>
          <p:cNvGraphicFramePr>
            <a:graphicFrameLocks noGrp="1"/>
          </p:cNvGraphicFramePr>
          <p:nvPr>
            <p:extLst>
              <p:ext uri="{D42A27DB-BD31-4B8C-83A1-F6EECF244321}">
                <p14:modId xmlns:p14="http://schemas.microsoft.com/office/powerpoint/2010/main" val="3738521690"/>
              </p:ext>
            </p:extLst>
          </p:nvPr>
        </p:nvGraphicFramePr>
        <p:xfrm>
          <a:off x="0" y="269304"/>
          <a:ext cx="6858001" cy="30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p:cNvGraphicFramePr>
            <a:graphicFrameLocks noGrp="1"/>
          </p:cNvGraphicFramePr>
          <p:nvPr>
            <p:extLst>
              <p:ext uri="{D42A27DB-BD31-4B8C-83A1-F6EECF244321}">
                <p14:modId xmlns:p14="http://schemas.microsoft.com/office/powerpoint/2010/main" val="719122350"/>
              </p:ext>
            </p:extLst>
          </p:nvPr>
        </p:nvGraphicFramePr>
        <p:xfrm>
          <a:off x="0" y="3396047"/>
          <a:ext cx="6858003" cy="30592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p:cNvGraphicFramePr>
            <a:graphicFrameLocks noGrp="1"/>
          </p:cNvGraphicFramePr>
          <p:nvPr>
            <p:extLst>
              <p:ext uri="{D42A27DB-BD31-4B8C-83A1-F6EECF244321}">
                <p14:modId xmlns:p14="http://schemas.microsoft.com/office/powerpoint/2010/main" val="3586810767"/>
              </p:ext>
            </p:extLst>
          </p:nvPr>
        </p:nvGraphicFramePr>
        <p:xfrm>
          <a:off x="0" y="6522000"/>
          <a:ext cx="6858003" cy="338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52979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05703"/>
            <a:ext cx="1543050" cy="200297"/>
          </a:xfrm>
        </p:spPr>
        <p:txBody>
          <a:bodyPr/>
          <a:lstStyle/>
          <a:p>
            <a:fld id="{6D48A9D8-0136-4F82-AAEF-07B9A092BF9C}" type="slidenum">
              <a:rPr kumimoji="1" lang="ja-JP" altLang="en-US" smtClean="0"/>
              <a:t>13</a:t>
            </a:fld>
            <a:endParaRPr kumimoji="1" lang="ja-JP" altLang="en-US" dirty="0"/>
          </a:p>
        </p:txBody>
      </p:sp>
      <p:sp>
        <p:nvSpPr>
          <p:cNvPr id="4" name="テキスト ボックス 3"/>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■法律・条例の認知度（問</a:t>
            </a:r>
            <a:r>
              <a:rPr kumimoji="1" lang="en-US" altLang="ja-JP" sz="1150" dirty="0">
                <a:latin typeface="UD デジタル 教科書体 NK-B" panose="02020700000000000000" pitchFamily="18" charset="-128"/>
                <a:ea typeface="UD デジタル 教科書体 NK-B" panose="02020700000000000000" pitchFamily="18" charset="-128"/>
              </a:rPr>
              <a:t>8</a:t>
            </a:r>
            <a:r>
              <a:rPr kumimoji="1" lang="ja-JP" altLang="en-US" sz="1150" dirty="0">
                <a:latin typeface="UD デジタル 教科書体 NK-B" panose="02020700000000000000" pitchFamily="18" charset="-128"/>
                <a:ea typeface="UD デジタル 教科書体 NK-B" panose="02020700000000000000" pitchFamily="18" charset="-128"/>
              </a:rPr>
              <a:t>）続き</a:t>
            </a:r>
            <a:endParaRPr kumimoji="1" lang="en-US" altLang="ja-JP" sz="1150" dirty="0">
              <a:latin typeface="UD デジタル 教科書体 NK-B" panose="02020700000000000000" pitchFamily="18" charset="-128"/>
              <a:ea typeface="UD デジタル 教科書体 NK-B" panose="02020700000000000000" pitchFamily="18" charset="-128"/>
            </a:endParaRPr>
          </a:p>
        </p:txBody>
      </p:sp>
      <p:graphicFrame>
        <p:nvGraphicFramePr>
          <p:cNvPr id="7" name="グラフ 6"/>
          <p:cNvGraphicFramePr>
            <a:graphicFrameLocks noGrp="1"/>
          </p:cNvGraphicFramePr>
          <p:nvPr>
            <p:extLst>
              <p:ext uri="{D42A27DB-BD31-4B8C-83A1-F6EECF244321}">
                <p14:modId xmlns:p14="http://schemas.microsoft.com/office/powerpoint/2010/main" val="233293999"/>
              </p:ext>
            </p:extLst>
          </p:nvPr>
        </p:nvGraphicFramePr>
        <p:xfrm>
          <a:off x="-1" y="269304"/>
          <a:ext cx="6858001" cy="30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p:cNvGraphicFramePr>
            <a:graphicFrameLocks noGrp="1"/>
          </p:cNvGraphicFramePr>
          <p:nvPr>
            <p:extLst>
              <p:ext uri="{D42A27DB-BD31-4B8C-83A1-F6EECF244321}">
                <p14:modId xmlns:p14="http://schemas.microsoft.com/office/powerpoint/2010/main" val="3096385512"/>
              </p:ext>
            </p:extLst>
          </p:nvPr>
        </p:nvGraphicFramePr>
        <p:xfrm>
          <a:off x="-2" y="3395652"/>
          <a:ext cx="6858001" cy="306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p:cNvGraphicFramePr>
            <a:graphicFrameLocks noGrp="1"/>
          </p:cNvGraphicFramePr>
          <p:nvPr>
            <p:extLst>
              <p:ext uri="{D42A27DB-BD31-4B8C-83A1-F6EECF244321}">
                <p14:modId xmlns:p14="http://schemas.microsoft.com/office/powerpoint/2010/main" val="2680605670"/>
              </p:ext>
            </p:extLst>
          </p:nvPr>
        </p:nvGraphicFramePr>
        <p:xfrm>
          <a:off x="0" y="6522000"/>
          <a:ext cx="6858001" cy="338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21161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679577"/>
            <a:ext cx="1543050" cy="226423"/>
          </a:xfrm>
        </p:spPr>
        <p:txBody>
          <a:bodyPr/>
          <a:lstStyle/>
          <a:p>
            <a:fld id="{6D48A9D8-0136-4F82-AAEF-07B9A092BF9C}" type="slidenum">
              <a:rPr kumimoji="1" lang="ja-JP" altLang="en-US" smtClean="0"/>
              <a:t>14</a:t>
            </a:fld>
            <a:endParaRPr kumimoji="1" lang="ja-JP" altLang="en-US"/>
          </a:p>
        </p:txBody>
      </p:sp>
      <p:sp>
        <p:nvSpPr>
          <p:cNvPr id="4" name="テキスト ボックス 3"/>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■行政の取組みの認知度（問</a:t>
            </a:r>
            <a:r>
              <a:rPr kumimoji="1" lang="en-US" altLang="ja-JP" sz="1150" dirty="0">
                <a:latin typeface="UD デジタル 教科書体 NK-B" panose="02020700000000000000" pitchFamily="18" charset="-128"/>
                <a:ea typeface="UD デジタル 教科書体 NK-B" panose="02020700000000000000" pitchFamily="18" charset="-128"/>
              </a:rPr>
              <a:t>11</a:t>
            </a:r>
            <a:r>
              <a:rPr kumimoji="1" lang="ja-JP" altLang="en-US" sz="1150" dirty="0">
                <a:latin typeface="UD デジタル 教科書体 NK-B" panose="02020700000000000000" pitchFamily="18" charset="-128"/>
                <a:ea typeface="UD デジタル 教科書体 NK-B" panose="02020700000000000000" pitchFamily="18" charset="-128"/>
              </a:rPr>
              <a:t>）</a:t>
            </a:r>
            <a:endParaRPr kumimoji="1" lang="en-US" altLang="ja-JP" sz="1150" dirty="0">
              <a:latin typeface="UD デジタル 教科書体 NK-B" panose="02020700000000000000" pitchFamily="18" charset="-128"/>
              <a:ea typeface="UD デジタル 教科書体 NK-B" panose="02020700000000000000" pitchFamily="18" charset="-128"/>
            </a:endParaRPr>
          </a:p>
        </p:txBody>
      </p:sp>
      <p:graphicFrame>
        <p:nvGraphicFramePr>
          <p:cNvPr id="5" name="グラフ 4"/>
          <p:cNvGraphicFramePr>
            <a:graphicFrameLocks/>
          </p:cNvGraphicFramePr>
          <p:nvPr>
            <p:extLst>
              <p:ext uri="{D42A27DB-BD31-4B8C-83A1-F6EECF244321}">
                <p14:modId xmlns:p14="http://schemas.microsoft.com/office/powerpoint/2010/main" val="492687911"/>
              </p:ext>
            </p:extLst>
          </p:nvPr>
        </p:nvGraphicFramePr>
        <p:xfrm>
          <a:off x="0" y="269304"/>
          <a:ext cx="6857999" cy="96366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5327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41877"/>
            <a:ext cx="1543050" cy="164123"/>
          </a:xfrm>
        </p:spPr>
        <p:txBody>
          <a:bodyPr/>
          <a:lstStyle/>
          <a:p>
            <a:fld id="{6D48A9D8-0136-4F82-AAEF-07B9A092BF9C}" type="slidenum">
              <a:rPr kumimoji="1" lang="ja-JP" altLang="en-US" smtClean="0"/>
              <a:t>15</a:t>
            </a:fld>
            <a:endParaRPr kumimoji="1" lang="ja-JP" altLang="en-US"/>
          </a:p>
        </p:txBody>
      </p:sp>
      <p:sp>
        <p:nvSpPr>
          <p:cNvPr id="3" name="テキスト ボックス 2"/>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■人権学習の経験（問</a:t>
            </a:r>
            <a:r>
              <a:rPr kumimoji="1" lang="en-US" altLang="ja-JP" sz="1150" dirty="0">
                <a:latin typeface="UD デジタル 教科書体 NK-B" panose="02020700000000000000" pitchFamily="18" charset="-128"/>
                <a:ea typeface="UD デジタル 教科書体 NK-B" panose="02020700000000000000" pitchFamily="18" charset="-128"/>
              </a:rPr>
              <a:t>12</a:t>
            </a:r>
            <a:r>
              <a:rPr kumimoji="1" lang="ja-JP" altLang="en-US" sz="1150" dirty="0">
                <a:latin typeface="UD デジタル 教科書体 NK-B" panose="02020700000000000000" pitchFamily="18" charset="-128"/>
                <a:ea typeface="UD デジタル 教科書体 NK-B" panose="02020700000000000000" pitchFamily="18" charset="-128"/>
              </a:rPr>
              <a:t>）</a:t>
            </a:r>
            <a:endParaRPr kumimoji="1" lang="en-US" altLang="ja-JP" sz="1150" dirty="0">
              <a:latin typeface="UD デジタル 教科書体 NK-B" panose="02020700000000000000" pitchFamily="18" charset="-128"/>
              <a:ea typeface="UD デジタル 教科書体 NK-B" panose="02020700000000000000" pitchFamily="18" charset="-128"/>
            </a:endParaRPr>
          </a:p>
        </p:txBody>
      </p:sp>
      <p:graphicFrame>
        <p:nvGraphicFramePr>
          <p:cNvPr id="4" name="グラフ 3"/>
          <p:cNvGraphicFramePr>
            <a:graphicFrameLocks/>
          </p:cNvGraphicFramePr>
          <p:nvPr>
            <p:extLst>
              <p:ext uri="{D42A27DB-BD31-4B8C-83A1-F6EECF244321}">
                <p14:modId xmlns:p14="http://schemas.microsoft.com/office/powerpoint/2010/main" val="2292143226"/>
              </p:ext>
            </p:extLst>
          </p:nvPr>
        </p:nvGraphicFramePr>
        <p:xfrm>
          <a:off x="0" y="264323"/>
          <a:ext cx="6858000" cy="3096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p:cNvGraphicFramePr>
            <a:graphicFrameLocks/>
          </p:cNvGraphicFramePr>
          <p:nvPr>
            <p:extLst>
              <p:ext uri="{D42A27DB-BD31-4B8C-83A1-F6EECF244321}">
                <p14:modId xmlns:p14="http://schemas.microsoft.com/office/powerpoint/2010/main" val="2111480303"/>
              </p:ext>
            </p:extLst>
          </p:nvPr>
        </p:nvGraphicFramePr>
        <p:xfrm>
          <a:off x="0" y="3537161"/>
          <a:ext cx="6858000" cy="309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1657738464"/>
              </p:ext>
            </p:extLst>
          </p:nvPr>
        </p:nvGraphicFramePr>
        <p:xfrm>
          <a:off x="0" y="6810000"/>
          <a:ext cx="6858000" cy="309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61300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41877"/>
            <a:ext cx="1543050" cy="164123"/>
          </a:xfrm>
        </p:spPr>
        <p:txBody>
          <a:bodyPr/>
          <a:lstStyle/>
          <a:p>
            <a:fld id="{6D48A9D8-0136-4F82-AAEF-07B9A092BF9C}" type="slidenum">
              <a:rPr kumimoji="1" lang="ja-JP" altLang="en-US" smtClean="0"/>
              <a:t>16</a:t>
            </a:fld>
            <a:endParaRPr kumimoji="1" lang="ja-JP" altLang="en-US"/>
          </a:p>
        </p:txBody>
      </p:sp>
      <p:sp>
        <p:nvSpPr>
          <p:cNvPr id="3" name="テキスト ボックス 2"/>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■人権学習の経験（問</a:t>
            </a:r>
            <a:r>
              <a:rPr kumimoji="1" lang="en-US" altLang="ja-JP" sz="1150" dirty="0">
                <a:latin typeface="UD デジタル 教科書体 NK-B" panose="02020700000000000000" pitchFamily="18" charset="-128"/>
                <a:ea typeface="UD デジタル 教科書体 NK-B" panose="02020700000000000000" pitchFamily="18" charset="-128"/>
              </a:rPr>
              <a:t>12</a:t>
            </a:r>
            <a:r>
              <a:rPr kumimoji="1" lang="ja-JP" altLang="en-US" sz="1150" dirty="0">
                <a:latin typeface="UD デジタル 教科書体 NK-B" panose="02020700000000000000" pitchFamily="18" charset="-128"/>
                <a:ea typeface="UD デジタル 教科書体 NK-B" panose="02020700000000000000" pitchFamily="18" charset="-128"/>
              </a:rPr>
              <a:t>）続き</a:t>
            </a:r>
            <a:endParaRPr kumimoji="1" lang="en-US" altLang="ja-JP" sz="1150" dirty="0">
              <a:latin typeface="UD デジタル 教科書体 NK-B" panose="02020700000000000000" pitchFamily="18" charset="-128"/>
              <a:ea typeface="UD デジタル 教科書体 NK-B" panose="02020700000000000000" pitchFamily="18" charset="-128"/>
            </a:endParaRPr>
          </a:p>
        </p:txBody>
      </p:sp>
      <p:graphicFrame>
        <p:nvGraphicFramePr>
          <p:cNvPr id="4" name="グラフ 3"/>
          <p:cNvGraphicFramePr>
            <a:graphicFrameLocks/>
          </p:cNvGraphicFramePr>
          <p:nvPr>
            <p:extLst>
              <p:ext uri="{D42A27DB-BD31-4B8C-83A1-F6EECF244321}">
                <p14:modId xmlns:p14="http://schemas.microsoft.com/office/powerpoint/2010/main" val="1977241304"/>
              </p:ext>
            </p:extLst>
          </p:nvPr>
        </p:nvGraphicFramePr>
        <p:xfrm>
          <a:off x="0" y="269304"/>
          <a:ext cx="6858000" cy="302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p:cNvGraphicFramePr>
            <a:graphicFrameLocks/>
          </p:cNvGraphicFramePr>
          <p:nvPr>
            <p:extLst>
              <p:ext uri="{D42A27DB-BD31-4B8C-83A1-F6EECF244321}">
                <p14:modId xmlns:p14="http://schemas.microsoft.com/office/powerpoint/2010/main" val="1955879955"/>
              </p:ext>
            </p:extLst>
          </p:nvPr>
        </p:nvGraphicFramePr>
        <p:xfrm>
          <a:off x="0" y="3441000"/>
          <a:ext cx="6858000" cy="302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552BB870-D33E-4E91-930D-BD8A611A7435}"/>
              </a:ext>
            </a:extLst>
          </p:cNvPr>
          <p:cNvGraphicFramePr>
            <a:graphicFrameLocks/>
          </p:cNvGraphicFramePr>
          <p:nvPr>
            <p:extLst>
              <p:ext uri="{D42A27DB-BD31-4B8C-83A1-F6EECF244321}">
                <p14:modId xmlns:p14="http://schemas.microsoft.com/office/powerpoint/2010/main" val="681435387"/>
              </p:ext>
            </p:extLst>
          </p:nvPr>
        </p:nvGraphicFramePr>
        <p:xfrm>
          <a:off x="0" y="6831577"/>
          <a:ext cx="6858000" cy="3074423"/>
        </p:xfrm>
        <a:graphic>
          <a:graphicData uri="http://schemas.openxmlformats.org/drawingml/2006/chart">
            <c:chart xmlns:c="http://schemas.openxmlformats.org/drawingml/2006/chart" xmlns:r="http://schemas.openxmlformats.org/officeDocument/2006/relationships" r:id="rId4"/>
          </a:graphicData>
        </a:graphic>
      </p:graphicFrame>
      <p:sp>
        <p:nvSpPr>
          <p:cNvPr id="7" name="テキスト ボックス 6"/>
          <p:cNvSpPr txBox="1"/>
          <p:nvPr/>
        </p:nvSpPr>
        <p:spPr>
          <a:xfrm>
            <a:off x="0" y="6562273"/>
            <a:ext cx="6858000" cy="269304"/>
          </a:xfrm>
          <a:prstGeom prst="rect">
            <a:avLst/>
          </a:prstGeom>
          <a:noFill/>
        </p:spPr>
        <p:txBody>
          <a:bodyPr wrap="square" rtlCol="0">
            <a:spAutoFit/>
          </a:bodyPr>
          <a:lstStyle/>
          <a:p>
            <a:r>
              <a:rPr kumimoji="1" lang="ja-JP" altLang="en-US" sz="1150" dirty="0" smtClean="0">
                <a:latin typeface="UD デジタル 教科書体 NK-B" panose="02020700000000000000" pitchFamily="18" charset="-128"/>
                <a:ea typeface="UD デジタル 教科書体 NK-B" panose="02020700000000000000" pitchFamily="18" charset="-128"/>
              </a:rPr>
              <a:t>■日常的に主に利用するメディア（問</a:t>
            </a:r>
            <a:r>
              <a:rPr kumimoji="1" lang="en-US" altLang="ja-JP" sz="1150" dirty="0" smtClean="0">
                <a:latin typeface="UD デジタル 教科書体 NK-B" panose="02020700000000000000" pitchFamily="18" charset="-128"/>
                <a:ea typeface="UD デジタル 教科書体 NK-B" panose="02020700000000000000" pitchFamily="18" charset="-128"/>
              </a:rPr>
              <a:t>17</a:t>
            </a:r>
            <a:r>
              <a:rPr kumimoji="1" lang="ja-JP" altLang="en-US" sz="1150" dirty="0" smtClean="0">
                <a:latin typeface="UD デジタル 教科書体 NK-B" panose="02020700000000000000" pitchFamily="18" charset="-128"/>
                <a:ea typeface="UD デジタル 教科書体 NK-B" panose="02020700000000000000" pitchFamily="18" charset="-128"/>
              </a:rPr>
              <a:t>）</a:t>
            </a:r>
            <a:endParaRPr kumimoji="1" lang="en-US" altLang="ja-JP" sz="115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656052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18766"/>
            <a:ext cx="1543050" cy="18723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48A9D8-0136-4F82-AAEF-07B9A092BF9C}"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3" name="グラフ 2"/>
          <p:cNvGraphicFramePr>
            <a:graphicFrameLocks/>
          </p:cNvGraphicFramePr>
          <p:nvPr>
            <p:extLst>
              <p:ext uri="{D42A27DB-BD31-4B8C-83A1-F6EECF244321}">
                <p14:modId xmlns:p14="http://schemas.microsoft.com/office/powerpoint/2010/main" val="1446737076"/>
              </p:ext>
            </p:extLst>
          </p:nvPr>
        </p:nvGraphicFramePr>
        <p:xfrm>
          <a:off x="0" y="359579"/>
          <a:ext cx="6858000" cy="421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0" y="0"/>
            <a:ext cx="6858000" cy="26930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■人権意識と学習経験（問</a:t>
            </a:r>
            <a:r>
              <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12×</a:t>
            </a: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問</a:t>
            </a:r>
            <a:r>
              <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2</a:t>
            </a: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endPar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 name="テキスト ボックス 4"/>
          <p:cNvSpPr txBox="1"/>
          <p:nvPr/>
        </p:nvSpPr>
        <p:spPr>
          <a:xfrm>
            <a:off x="0" y="269304"/>
            <a:ext cx="6858000"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err="1">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視覚障がい</a:t>
            </a:r>
            <a:r>
              <a:rPr kumimoji="1" lang="ja-JP" altLang="en-US"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者との会話ではテレビや映画、風景などは意識して話題にしないようにする</a:t>
            </a:r>
            <a:endParaRPr kumimoji="1" lang="en-US" altLang="ja-JP"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6" name="テキスト ボックス 5"/>
          <p:cNvSpPr txBox="1"/>
          <p:nvPr/>
        </p:nvSpPr>
        <p:spPr>
          <a:xfrm>
            <a:off x="0" y="4845982"/>
            <a:ext cx="6858000"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結婚する際、興信所や探偵業者などを使って相手の出自を調べる</a:t>
            </a:r>
            <a:endParaRPr kumimoji="1" lang="en-US" altLang="ja-JP"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graphicFrame>
        <p:nvGraphicFramePr>
          <p:cNvPr id="7" name="グラフ 6"/>
          <p:cNvGraphicFramePr>
            <a:graphicFrameLocks/>
          </p:cNvGraphicFramePr>
          <p:nvPr>
            <p:extLst>
              <p:ext uri="{D42A27DB-BD31-4B8C-83A1-F6EECF244321}">
                <p14:modId xmlns:p14="http://schemas.microsoft.com/office/powerpoint/2010/main" val="2400402226"/>
              </p:ext>
            </p:extLst>
          </p:nvPr>
        </p:nvGraphicFramePr>
        <p:xfrm>
          <a:off x="0" y="4987797"/>
          <a:ext cx="6858000" cy="460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6816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05703"/>
            <a:ext cx="1543050" cy="200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48A9D8-0136-4F82-AAEF-07B9A092BF9C}"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3" name="グラフ 2"/>
          <p:cNvGraphicFramePr>
            <a:graphicFrameLocks/>
          </p:cNvGraphicFramePr>
          <p:nvPr>
            <p:extLst>
              <p:ext uri="{D42A27DB-BD31-4B8C-83A1-F6EECF244321}">
                <p14:modId xmlns:p14="http://schemas.microsoft.com/office/powerpoint/2010/main" val="856326197"/>
              </p:ext>
            </p:extLst>
          </p:nvPr>
        </p:nvGraphicFramePr>
        <p:xfrm>
          <a:off x="0" y="379649"/>
          <a:ext cx="6858000" cy="421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0" y="0"/>
            <a:ext cx="6858000" cy="26930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■人権意識と学習経験（問</a:t>
            </a:r>
            <a:r>
              <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12×</a:t>
            </a: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問</a:t>
            </a:r>
            <a:r>
              <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2</a:t>
            </a: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続き</a:t>
            </a:r>
            <a:endPar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 name="テキスト ボックス 4"/>
          <p:cNvSpPr txBox="1"/>
          <p:nvPr/>
        </p:nvSpPr>
        <p:spPr>
          <a:xfrm>
            <a:off x="0" y="269012"/>
            <a:ext cx="6858000"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同じマンションに住む外国人とは生活文化が異なるので、付き合わないようにする</a:t>
            </a:r>
            <a:endParaRPr kumimoji="1" lang="en-US" altLang="ja-JP"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graphicFrame>
        <p:nvGraphicFramePr>
          <p:cNvPr id="6" name="グラフ 5"/>
          <p:cNvGraphicFramePr>
            <a:graphicFrameLocks/>
          </p:cNvGraphicFramePr>
          <p:nvPr>
            <p:extLst>
              <p:ext uri="{D42A27DB-BD31-4B8C-83A1-F6EECF244321}">
                <p14:modId xmlns:p14="http://schemas.microsoft.com/office/powerpoint/2010/main" val="218738239"/>
              </p:ext>
            </p:extLst>
          </p:nvPr>
        </p:nvGraphicFramePr>
        <p:xfrm>
          <a:off x="0" y="5006959"/>
          <a:ext cx="6858000" cy="4608000"/>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0" y="4863278"/>
            <a:ext cx="6858000"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ＨＩＶ陽性者やハンセン病回復者とは一緒に食事や入浴をしない</a:t>
            </a:r>
            <a:endParaRPr kumimoji="1" lang="en-US" altLang="ja-JP"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Tree>
    <p:extLst>
      <p:ext uri="{BB962C8B-B14F-4D97-AF65-F5344CB8AC3E}">
        <p14:creationId xmlns:p14="http://schemas.microsoft.com/office/powerpoint/2010/main" val="694799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05703"/>
            <a:ext cx="1543050" cy="200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48A9D8-0136-4F82-AAEF-07B9A092BF9C}"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3" name="テキスト ボックス 2"/>
          <p:cNvSpPr txBox="1"/>
          <p:nvPr/>
        </p:nvSpPr>
        <p:spPr>
          <a:xfrm>
            <a:off x="0" y="0"/>
            <a:ext cx="6858000" cy="26930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■人権意識と学習経験（問</a:t>
            </a:r>
            <a:r>
              <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12×</a:t>
            </a: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問</a:t>
            </a:r>
            <a:r>
              <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2</a:t>
            </a: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続き</a:t>
            </a:r>
            <a:endPar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graphicFrame>
        <p:nvGraphicFramePr>
          <p:cNvPr id="4" name="グラフ 3"/>
          <p:cNvGraphicFramePr>
            <a:graphicFrameLocks/>
          </p:cNvGraphicFramePr>
          <p:nvPr>
            <p:extLst>
              <p:ext uri="{D42A27DB-BD31-4B8C-83A1-F6EECF244321}">
                <p14:modId xmlns:p14="http://schemas.microsoft.com/office/powerpoint/2010/main" val="3354573933"/>
              </p:ext>
            </p:extLst>
          </p:nvPr>
        </p:nvGraphicFramePr>
        <p:xfrm>
          <a:off x="0" y="482241"/>
          <a:ext cx="6858000" cy="421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0" y="268896"/>
            <a:ext cx="6858000"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職場で性的マイノリティであることを公表している人と席が隣になることを嫌がる</a:t>
            </a:r>
            <a:endParaRPr kumimoji="1" lang="en-US" altLang="ja-JP"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graphicFrame>
        <p:nvGraphicFramePr>
          <p:cNvPr id="6" name="グラフ 5"/>
          <p:cNvGraphicFramePr>
            <a:graphicFrameLocks/>
          </p:cNvGraphicFramePr>
          <p:nvPr>
            <p:extLst>
              <p:ext uri="{D42A27DB-BD31-4B8C-83A1-F6EECF244321}">
                <p14:modId xmlns:p14="http://schemas.microsoft.com/office/powerpoint/2010/main" val="1216438759"/>
              </p:ext>
            </p:extLst>
          </p:nvPr>
        </p:nvGraphicFramePr>
        <p:xfrm>
          <a:off x="0" y="4987912"/>
          <a:ext cx="6858000" cy="4608000"/>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0" y="4860954"/>
            <a:ext cx="6858000"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街頭などで、特定の国の出身の人々について、「日本から出て行け」と言う</a:t>
            </a:r>
            <a:endParaRPr kumimoji="1" lang="en-US" altLang="ja-JP" sz="10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Tree>
    <p:extLst>
      <p:ext uri="{BB962C8B-B14F-4D97-AF65-F5344CB8AC3E}">
        <p14:creationId xmlns:p14="http://schemas.microsoft.com/office/powerpoint/2010/main" val="3752143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298507971"/>
              </p:ext>
            </p:extLst>
          </p:nvPr>
        </p:nvGraphicFramePr>
        <p:xfrm>
          <a:off x="0" y="276999"/>
          <a:ext cx="6738938" cy="9486899"/>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0" y="0"/>
            <a:ext cx="6738938" cy="276999"/>
          </a:xfrm>
          <a:prstGeom prst="rect">
            <a:avLst/>
          </a:prstGeom>
          <a:noFill/>
        </p:spPr>
        <p:txBody>
          <a:bodyPr wrap="square" rtlCol="0">
            <a:spAutoFit/>
          </a:bodyPr>
          <a:lstStyle/>
          <a:p>
            <a:r>
              <a:rPr kumimoji="1" lang="ja-JP" altLang="en-US" sz="1200" dirty="0">
                <a:latin typeface="UD デジタル 教科書体 NK-B" panose="02020700000000000000" pitchFamily="18" charset="-128"/>
                <a:ea typeface="UD デジタル 教科書体 NK-B" panose="02020700000000000000" pitchFamily="18" charset="-128"/>
              </a:rPr>
              <a:t>■体験したり、見聞きした人権侵害事象とその内容（回答者数</a:t>
            </a:r>
            <a:r>
              <a:rPr kumimoji="1" lang="en-US" altLang="ja-JP" sz="1200" dirty="0">
                <a:latin typeface="UD デジタル 教科書体 NK-B" panose="02020700000000000000" pitchFamily="18" charset="-128"/>
                <a:ea typeface="UD デジタル 教科書体 NK-B" panose="02020700000000000000" pitchFamily="18" charset="-128"/>
              </a:rPr>
              <a:t>50</a:t>
            </a:r>
            <a:r>
              <a:rPr kumimoji="1" lang="ja-JP" altLang="en-US" sz="1200" dirty="0">
                <a:latin typeface="UD デジタル 教科書体 NK-B" panose="02020700000000000000" pitchFamily="18" charset="-128"/>
                <a:ea typeface="UD デジタル 教科書体 NK-B" panose="02020700000000000000" pitchFamily="18" charset="-128"/>
              </a:rPr>
              <a:t>人以上）（問</a:t>
            </a:r>
            <a:r>
              <a:rPr kumimoji="1" lang="en-US" altLang="ja-JP" sz="1200" dirty="0">
                <a:latin typeface="UD デジタル 教科書体 NK-B" panose="02020700000000000000" pitchFamily="18" charset="-128"/>
                <a:ea typeface="UD デジタル 教科書体 NK-B" panose="02020700000000000000" pitchFamily="18" charset="-128"/>
              </a:rPr>
              <a:t>14-1×</a:t>
            </a:r>
            <a:r>
              <a:rPr kumimoji="1" lang="ja-JP" altLang="en-US" sz="1200" dirty="0">
                <a:latin typeface="UD デジタル 教科書体 NK-B" panose="02020700000000000000" pitchFamily="18" charset="-128"/>
                <a:ea typeface="UD デジタル 教科書体 NK-B" panose="02020700000000000000" pitchFamily="18" charset="-128"/>
              </a:rPr>
              <a:t>問</a:t>
            </a:r>
            <a:r>
              <a:rPr kumimoji="1" lang="en-US" altLang="ja-JP" sz="1200" dirty="0">
                <a:latin typeface="UD デジタル 教科書体 NK-B" panose="02020700000000000000" pitchFamily="18" charset="-128"/>
                <a:ea typeface="UD デジタル 教科書体 NK-B" panose="02020700000000000000" pitchFamily="18" charset="-128"/>
              </a:rPr>
              <a:t>14-2</a:t>
            </a:r>
            <a:r>
              <a:rPr kumimoji="1" lang="ja-JP" altLang="en-US" sz="1200" dirty="0">
                <a:latin typeface="UD デジタル 教科書体 NK-B" panose="02020700000000000000" pitchFamily="18" charset="-128"/>
                <a:ea typeface="UD デジタル 教科書体 NK-B" panose="02020700000000000000" pitchFamily="18" charset="-128"/>
              </a:rPr>
              <a:t>）</a:t>
            </a:r>
          </a:p>
        </p:txBody>
      </p:sp>
      <p:sp>
        <p:nvSpPr>
          <p:cNvPr id="6" name="スライド番号プレースホルダー 5"/>
          <p:cNvSpPr>
            <a:spLocks noGrp="1"/>
          </p:cNvSpPr>
          <p:nvPr>
            <p:ph type="sldNum" sz="quarter" idx="12"/>
          </p:nvPr>
        </p:nvSpPr>
        <p:spPr>
          <a:xfrm>
            <a:off x="5314950" y="9655898"/>
            <a:ext cx="1543050" cy="216000"/>
          </a:xfrm>
        </p:spPr>
        <p:txBody>
          <a:bodyPr/>
          <a:lstStyle/>
          <a:p>
            <a:fld id="{6D48A9D8-0136-4F82-AAEF-07B9A092BF9C}" type="slidenum">
              <a:rPr kumimoji="1" lang="ja-JP" altLang="en-US" smtClean="0"/>
              <a:t>2</a:t>
            </a:fld>
            <a:endParaRPr kumimoji="1" lang="ja-JP" altLang="en-US" dirty="0"/>
          </a:p>
        </p:txBody>
      </p:sp>
    </p:spTree>
    <p:extLst>
      <p:ext uri="{BB962C8B-B14F-4D97-AF65-F5344CB8AC3E}">
        <p14:creationId xmlns:p14="http://schemas.microsoft.com/office/powerpoint/2010/main" val="3819527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05703"/>
            <a:ext cx="1543050" cy="200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48A9D8-0136-4F82-AAEF-07B9A092BF9C}"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3" name="グラフ 2"/>
          <p:cNvGraphicFramePr>
            <a:graphicFrameLocks/>
          </p:cNvGraphicFramePr>
          <p:nvPr>
            <p:extLst>
              <p:ext uri="{D42A27DB-BD31-4B8C-83A1-F6EECF244321}">
                <p14:modId xmlns:p14="http://schemas.microsoft.com/office/powerpoint/2010/main" val="3053218631"/>
              </p:ext>
            </p:extLst>
          </p:nvPr>
        </p:nvGraphicFramePr>
        <p:xfrm>
          <a:off x="0" y="463417"/>
          <a:ext cx="6858000" cy="2916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グラフ 3"/>
          <p:cNvGraphicFramePr>
            <a:graphicFrameLocks/>
          </p:cNvGraphicFramePr>
          <p:nvPr>
            <p:extLst>
              <p:ext uri="{D42A27DB-BD31-4B8C-83A1-F6EECF244321}">
                <p14:modId xmlns:p14="http://schemas.microsoft.com/office/powerpoint/2010/main" val="3277202539"/>
              </p:ext>
            </p:extLst>
          </p:nvPr>
        </p:nvGraphicFramePr>
        <p:xfrm>
          <a:off x="0" y="3485475"/>
          <a:ext cx="6858000" cy="29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p:cNvGraphicFramePr>
            <a:graphicFrameLocks/>
          </p:cNvGraphicFramePr>
          <p:nvPr>
            <p:extLst>
              <p:ext uri="{D42A27DB-BD31-4B8C-83A1-F6EECF244321}">
                <p14:modId xmlns:p14="http://schemas.microsoft.com/office/powerpoint/2010/main" val="879401900"/>
              </p:ext>
            </p:extLst>
          </p:nvPr>
        </p:nvGraphicFramePr>
        <p:xfrm>
          <a:off x="0" y="6507533"/>
          <a:ext cx="6858000" cy="3310411"/>
        </p:xfrm>
        <a:graphic>
          <a:graphicData uri="http://schemas.openxmlformats.org/drawingml/2006/chart">
            <c:chart xmlns:c="http://schemas.openxmlformats.org/drawingml/2006/chart" xmlns:r="http://schemas.openxmlformats.org/officeDocument/2006/relationships" r:id="rId4"/>
          </a:graphicData>
        </a:graphic>
      </p:graphicFrame>
      <p:sp>
        <p:nvSpPr>
          <p:cNvPr id="6" name="テキスト ボックス 5"/>
          <p:cNvSpPr txBox="1"/>
          <p:nvPr/>
        </p:nvSpPr>
        <p:spPr>
          <a:xfrm>
            <a:off x="0" y="0"/>
            <a:ext cx="6858000" cy="26930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■人権学習の経験と法の認知との関係（問</a:t>
            </a:r>
            <a:r>
              <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12×</a:t>
            </a: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問</a:t>
            </a:r>
            <a:r>
              <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8</a:t>
            </a:r>
            <a:r>
              <a:rPr kumimoji="1" lang="ja-JP" altLang="en-US"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endParaRPr kumimoji="1" lang="en-US" altLang="ja-JP" sz="115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Tree>
    <p:extLst>
      <p:ext uri="{BB962C8B-B14F-4D97-AF65-F5344CB8AC3E}">
        <p14:creationId xmlns:p14="http://schemas.microsoft.com/office/powerpoint/2010/main" val="2762668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5314950" y="9727660"/>
            <a:ext cx="1543050" cy="178340"/>
          </a:xfrm>
        </p:spPr>
        <p:txBody>
          <a:bodyPr/>
          <a:lstStyle/>
          <a:p>
            <a:fld id="{6D48A9D8-0136-4F82-AAEF-07B9A092BF9C}" type="slidenum">
              <a:rPr kumimoji="1" lang="ja-JP" altLang="en-US" smtClean="0"/>
              <a:t>3</a:t>
            </a:fld>
            <a:endParaRPr kumimoji="1" lang="ja-JP" altLang="en-US"/>
          </a:p>
        </p:txBody>
      </p:sp>
      <p:sp>
        <p:nvSpPr>
          <p:cNvPr id="6" name="テキスト ボックス 5"/>
          <p:cNvSpPr txBox="1"/>
          <p:nvPr/>
        </p:nvSpPr>
        <p:spPr>
          <a:xfrm>
            <a:off x="0" y="0"/>
            <a:ext cx="6738938" cy="276999"/>
          </a:xfrm>
          <a:prstGeom prst="rect">
            <a:avLst/>
          </a:prstGeom>
          <a:noFill/>
        </p:spPr>
        <p:txBody>
          <a:bodyPr wrap="square" rtlCol="0">
            <a:spAutoFit/>
          </a:bodyPr>
          <a:lstStyle/>
          <a:p>
            <a:r>
              <a:rPr kumimoji="1" lang="ja-JP" altLang="en-US" sz="1200" dirty="0">
                <a:latin typeface="UD デジタル 教科書体 NK-B" panose="02020700000000000000" pitchFamily="18" charset="-128"/>
                <a:ea typeface="UD デジタル 教科書体 NK-B" panose="02020700000000000000" pitchFamily="18" charset="-128"/>
              </a:rPr>
              <a:t>■「家を買ったり借りたりする際に重視する（した）立地条件」の前回との比較（問</a:t>
            </a:r>
            <a:r>
              <a:rPr kumimoji="1" lang="en-US" altLang="ja-JP" sz="1200" dirty="0">
                <a:latin typeface="UD デジタル 教科書体 NK-B" panose="02020700000000000000" pitchFamily="18" charset="-128"/>
                <a:ea typeface="UD デジタル 教科書体 NK-B" panose="02020700000000000000" pitchFamily="18" charset="-128"/>
              </a:rPr>
              <a:t>3</a:t>
            </a:r>
            <a:r>
              <a:rPr kumimoji="1" lang="ja-JP" altLang="en-US" sz="1200" dirty="0">
                <a:latin typeface="UD デジタル 教科書体 NK-B" panose="02020700000000000000" pitchFamily="18" charset="-128"/>
                <a:ea typeface="UD デジタル 教科書体 NK-B" panose="02020700000000000000" pitchFamily="18" charset="-128"/>
              </a:rPr>
              <a:t>）</a:t>
            </a:r>
          </a:p>
        </p:txBody>
      </p:sp>
      <p:graphicFrame>
        <p:nvGraphicFramePr>
          <p:cNvPr id="7" name="グラフ 6"/>
          <p:cNvGraphicFramePr>
            <a:graphicFrameLocks noGrp="1"/>
          </p:cNvGraphicFramePr>
          <p:nvPr>
            <p:extLst>
              <p:ext uri="{D42A27DB-BD31-4B8C-83A1-F6EECF244321}">
                <p14:modId xmlns:p14="http://schemas.microsoft.com/office/powerpoint/2010/main" val="1157170105"/>
              </p:ext>
            </p:extLst>
          </p:nvPr>
        </p:nvGraphicFramePr>
        <p:xfrm>
          <a:off x="1" y="276999"/>
          <a:ext cx="6858000" cy="96290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8438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5314950" y="9726000"/>
            <a:ext cx="1543050" cy="180000"/>
          </a:xfrm>
        </p:spPr>
        <p:txBody>
          <a:bodyPr/>
          <a:lstStyle/>
          <a:p>
            <a:fld id="{6D48A9D8-0136-4F82-AAEF-07B9A092BF9C}" type="slidenum">
              <a:rPr kumimoji="1" lang="ja-JP" altLang="en-US" smtClean="0"/>
              <a:t>4</a:t>
            </a:fld>
            <a:endParaRPr kumimoji="1" lang="ja-JP" altLang="en-US"/>
          </a:p>
        </p:txBody>
      </p:sp>
      <p:sp>
        <p:nvSpPr>
          <p:cNvPr id="6" name="テキスト ボックス 5"/>
          <p:cNvSpPr txBox="1"/>
          <p:nvPr/>
        </p:nvSpPr>
        <p:spPr>
          <a:xfrm>
            <a:off x="0" y="0"/>
            <a:ext cx="6738938" cy="276999"/>
          </a:xfrm>
          <a:prstGeom prst="rect">
            <a:avLst/>
          </a:prstGeom>
          <a:noFill/>
        </p:spPr>
        <p:txBody>
          <a:bodyPr wrap="square" rtlCol="0">
            <a:spAutoFit/>
          </a:bodyPr>
          <a:lstStyle/>
          <a:p>
            <a:r>
              <a:rPr kumimoji="1" lang="ja-JP" altLang="en-US" sz="1200" dirty="0">
                <a:latin typeface="UD デジタル 教科書体 NK-B" panose="02020700000000000000" pitchFamily="18" charset="-128"/>
                <a:ea typeface="UD デジタル 教科書体 NK-B" panose="02020700000000000000" pitchFamily="18" charset="-128"/>
              </a:rPr>
              <a:t>■年齢階層別の「家を買ったり借りたりする際に重視する（した）立地条件」（問</a:t>
            </a:r>
            <a:r>
              <a:rPr kumimoji="1" lang="en-US" altLang="ja-JP" sz="1200" dirty="0">
                <a:latin typeface="UD デジタル 教科書体 NK-B" panose="02020700000000000000" pitchFamily="18" charset="-128"/>
                <a:ea typeface="UD デジタル 教科書体 NK-B" panose="02020700000000000000" pitchFamily="18" charset="-128"/>
              </a:rPr>
              <a:t>3</a:t>
            </a:r>
            <a:r>
              <a:rPr kumimoji="1" lang="ja-JP" altLang="en-US" sz="1200" dirty="0">
                <a:latin typeface="UD デジタル 教科書体 NK-B" panose="02020700000000000000" pitchFamily="18" charset="-128"/>
                <a:ea typeface="UD デジタル 教科書体 NK-B" panose="02020700000000000000" pitchFamily="18" charset="-128"/>
              </a:rPr>
              <a:t>）</a:t>
            </a:r>
          </a:p>
        </p:txBody>
      </p:sp>
      <p:graphicFrame>
        <p:nvGraphicFramePr>
          <p:cNvPr id="7" name="グラフ 6"/>
          <p:cNvGraphicFramePr>
            <a:graphicFrameLocks/>
          </p:cNvGraphicFramePr>
          <p:nvPr>
            <p:extLst>
              <p:ext uri="{D42A27DB-BD31-4B8C-83A1-F6EECF244321}">
                <p14:modId xmlns:p14="http://schemas.microsoft.com/office/powerpoint/2010/main" val="2605473229"/>
              </p:ext>
            </p:extLst>
          </p:nvPr>
        </p:nvGraphicFramePr>
        <p:xfrm>
          <a:off x="0" y="263460"/>
          <a:ext cx="6857999" cy="96425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655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649838"/>
            <a:ext cx="1543050" cy="256162"/>
          </a:xfrm>
        </p:spPr>
        <p:txBody>
          <a:bodyPr/>
          <a:lstStyle/>
          <a:p>
            <a:fld id="{6D48A9D8-0136-4F82-AAEF-07B9A092BF9C}" type="slidenum">
              <a:rPr kumimoji="1" lang="ja-JP" altLang="en-US" smtClean="0"/>
              <a:t>5</a:t>
            </a:fld>
            <a:endParaRPr kumimoji="1" lang="ja-JP" altLang="en-US"/>
          </a:p>
        </p:txBody>
      </p:sp>
      <p:sp>
        <p:nvSpPr>
          <p:cNvPr id="5" name="テキスト ボックス 4"/>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■「採用における質問で、あなたが人権上問題があると思うこと」の前回との比較（問</a:t>
            </a:r>
            <a:r>
              <a:rPr kumimoji="1" lang="en-US" altLang="ja-JP" sz="1150" dirty="0">
                <a:latin typeface="UD デジタル 教科書体 NK-B" panose="02020700000000000000" pitchFamily="18" charset="-128"/>
                <a:ea typeface="UD デジタル 教科書体 NK-B" panose="02020700000000000000" pitchFamily="18" charset="-128"/>
              </a:rPr>
              <a:t>3-1</a:t>
            </a:r>
            <a:r>
              <a:rPr kumimoji="1" lang="ja-JP" altLang="en-US" sz="1150" dirty="0">
                <a:latin typeface="UD デジタル 教科書体 NK-B" panose="02020700000000000000" pitchFamily="18" charset="-128"/>
                <a:ea typeface="UD デジタル 教科書体 NK-B" panose="02020700000000000000" pitchFamily="18" charset="-128"/>
              </a:rPr>
              <a:t>）</a:t>
            </a:r>
          </a:p>
        </p:txBody>
      </p:sp>
      <p:graphicFrame>
        <p:nvGraphicFramePr>
          <p:cNvPr id="6" name="グラフ 5"/>
          <p:cNvGraphicFramePr>
            <a:graphicFrameLocks noGrp="1"/>
          </p:cNvGraphicFramePr>
          <p:nvPr>
            <p:extLst>
              <p:ext uri="{D42A27DB-BD31-4B8C-83A1-F6EECF244321}">
                <p14:modId xmlns:p14="http://schemas.microsoft.com/office/powerpoint/2010/main" val="277439199"/>
              </p:ext>
            </p:extLst>
          </p:nvPr>
        </p:nvGraphicFramePr>
        <p:xfrm>
          <a:off x="1" y="269304"/>
          <a:ext cx="6858000" cy="96366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96614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26000"/>
            <a:ext cx="1543050" cy="180000"/>
          </a:xfrm>
        </p:spPr>
        <p:txBody>
          <a:bodyPr/>
          <a:lstStyle/>
          <a:p>
            <a:fld id="{6D48A9D8-0136-4F82-AAEF-07B9A092BF9C}" type="slidenum">
              <a:rPr kumimoji="1" lang="ja-JP" altLang="en-US" smtClean="0"/>
              <a:t>6</a:t>
            </a:fld>
            <a:endParaRPr kumimoji="1" lang="ja-JP" altLang="en-US"/>
          </a:p>
        </p:txBody>
      </p:sp>
      <p:graphicFrame>
        <p:nvGraphicFramePr>
          <p:cNvPr id="3" name="グラフ 2"/>
          <p:cNvGraphicFramePr>
            <a:graphicFrameLocks noGrp="1"/>
          </p:cNvGraphicFramePr>
          <p:nvPr>
            <p:extLst>
              <p:ext uri="{D42A27DB-BD31-4B8C-83A1-F6EECF244321}">
                <p14:modId xmlns:p14="http://schemas.microsoft.com/office/powerpoint/2010/main" val="170419092"/>
              </p:ext>
            </p:extLst>
          </p:nvPr>
        </p:nvGraphicFramePr>
        <p:xfrm>
          <a:off x="0" y="269304"/>
          <a:ext cx="6858000" cy="9636696"/>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■年齢階層別の「採用における質問で、あなたが人権上問題があると思うこと」（問</a:t>
            </a:r>
            <a:r>
              <a:rPr kumimoji="1" lang="en-US" altLang="ja-JP" sz="1150" dirty="0">
                <a:latin typeface="UD デジタル 教科書体 NK-B" panose="02020700000000000000" pitchFamily="18" charset="-128"/>
                <a:ea typeface="UD デジタル 教科書体 NK-B" panose="02020700000000000000" pitchFamily="18" charset="-128"/>
              </a:rPr>
              <a:t>3-1</a:t>
            </a:r>
            <a:r>
              <a:rPr kumimoji="1" lang="ja-JP" altLang="en-US" sz="1150" dirty="0">
                <a:latin typeface="UD デジタル 教科書体 NK-B" panose="02020700000000000000" pitchFamily="18" charset="-128"/>
                <a:ea typeface="UD デジタル 教科書体 NK-B" panose="02020700000000000000" pitchFamily="18" charset="-128"/>
              </a:rPr>
              <a:t>）</a:t>
            </a:r>
          </a:p>
        </p:txBody>
      </p:sp>
    </p:spTree>
    <p:extLst>
      <p:ext uri="{BB962C8B-B14F-4D97-AF65-F5344CB8AC3E}">
        <p14:creationId xmlns:p14="http://schemas.microsoft.com/office/powerpoint/2010/main" val="3535903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26000"/>
            <a:ext cx="1543050" cy="180000"/>
          </a:xfrm>
        </p:spPr>
        <p:txBody>
          <a:bodyPr/>
          <a:lstStyle/>
          <a:p>
            <a:fld id="{6D48A9D8-0136-4F82-AAEF-07B9A092BF9C}" type="slidenum">
              <a:rPr kumimoji="1" lang="ja-JP" altLang="en-US" smtClean="0"/>
              <a:t>7</a:t>
            </a:fld>
            <a:endParaRPr kumimoji="1" lang="ja-JP" altLang="en-US"/>
          </a:p>
        </p:txBody>
      </p:sp>
      <p:sp>
        <p:nvSpPr>
          <p:cNvPr id="5" name="テキスト ボックス 4"/>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■「結婚相手・パートナーの決定の際に重視する（した）こと」の前回との比較（問</a:t>
            </a:r>
            <a:r>
              <a:rPr kumimoji="1" lang="en-US" altLang="ja-JP" sz="1150" dirty="0">
                <a:latin typeface="UD デジタル 教科書体 NK-B" panose="02020700000000000000" pitchFamily="18" charset="-128"/>
                <a:ea typeface="UD デジタル 教科書体 NK-B" panose="02020700000000000000" pitchFamily="18" charset="-128"/>
              </a:rPr>
              <a:t>3-2</a:t>
            </a:r>
            <a:r>
              <a:rPr kumimoji="1" lang="ja-JP" altLang="en-US" sz="1150" dirty="0">
                <a:latin typeface="UD デジタル 教科書体 NK-B" panose="02020700000000000000" pitchFamily="18" charset="-128"/>
                <a:ea typeface="UD デジタル 教科書体 NK-B" panose="02020700000000000000" pitchFamily="18" charset="-128"/>
              </a:rPr>
              <a:t>）</a:t>
            </a:r>
          </a:p>
        </p:txBody>
      </p:sp>
      <p:graphicFrame>
        <p:nvGraphicFramePr>
          <p:cNvPr id="6" name="グラフ 5"/>
          <p:cNvGraphicFramePr>
            <a:graphicFrameLocks noGrp="1"/>
          </p:cNvGraphicFramePr>
          <p:nvPr>
            <p:extLst>
              <p:ext uri="{D42A27DB-BD31-4B8C-83A1-F6EECF244321}">
                <p14:modId xmlns:p14="http://schemas.microsoft.com/office/powerpoint/2010/main" val="2045262917"/>
              </p:ext>
            </p:extLst>
          </p:nvPr>
        </p:nvGraphicFramePr>
        <p:xfrm>
          <a:off x="0" y="269304"/>
          <a:ext cx="6858001" cy="96366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6775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08204"/>
            <a:ext cx="1543050" cy="197796"/>
          </a:xfrm>
        </p:spPr>
        <p:txBody>
          <a:bodyPr/>
          <a:lstStyle/>
          <a:p>
            <a:fld id="{6D48A9D8-0136-4F82-AAEF-07B9A092BF9C}" type="slidenum">
              <a:rPr kumimoji="1" lang="ja-JP" altLang="en-US" smtClean="0"/>
              <a:t>8</a:t>
            </a:fld>
            <a:endParaRPr kumimoji="1" lang="ja-JP" altLang="en-US"/>
          </a:p>
        </p:txBody>
      </p:sp>
      <p:sp>
        <p:nvSpPr>
          <p:cNvPr id="3" name="テキスト ボックス 2"/>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■年齢階層別の「結婚相手・パートナーの決定の際に重視する（した）こと」（問</a:t>
            </a:r>
            <a:r>
              <a:rPr kumimoji="1" lang="en-US" altLang="ja-JP" sz="1150" dirty="0">
                <a:latin typeface="UD デジタル 教科書体 NK-B" panose="02020700000000000000" pitchFamily="18" charset="-128"/>
                <a:ea typeface="UD デジタル 教科書体 NK-B" panose="02020700000000000000" pitchFamily="18" charset="-128"/>
              </a:rPr>
              <a:t>3-2</a:t>
            </a:r>
            <a:r>
              <a:rPr kumimoji="1" lang="ja-JP" altLang="en-US" sz="1150" dirty="0">
                <a:latin typeface="UD デジタル 教科書体 NK-B" panose="02020700000000000000" pitchFamily="18" charset="-128"/>
                <a:ea typeface="UD デジタル 教科書体 NK-B" panose="02020700000000000000" pitchFamily="18" charset="-128"/>
              </a:rPr>
              <a:t>）</a:t>
            </a:r>
          </a:p>
        </p:txBody>
      </p:sp>
      <p:graphicFrame>
        <p:nvGraphicFramePr>
          <p:cNvPr id="4" name="グラフ 3"/>
          <p:cNvGraphicFramePr>
            <a:graphicFrameLocks/>
          </p:cNvGraphicFramePr>
          <p:nvPr>
            <p:extLst>
              <p:ext uri="{D42A27DB-BD31-4B8C-83A1-F6EECF244321}">
                <p14:modId xmlns:p14="http://schemas.microsoft.com/office/powerpoint/2010/main" val="1838406006"/>
              </p:ext>
            </p:extLst>
          </p:nvPr>
        </p:nvGraphicFramePr>
        <p:xfrm>
          <a:off x="0" y="269304"/>
          <a:ext cx="6858000" cy="96366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5259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5314950" y="9726000"/>
            <a:ext cx="1543050" cy="180000"/>
          </a:xfrm>
        </p:spPr>
        <p:txBody>
          <a:bodyPr/>
          <a:lstStyle/>
          <a:p>
            <a:fld id="{6D48A9D8-0136-4F82-AAEF-07B9A092BF9C}" type="slidenum">
              <a:rPr kumimoji="1" lang="ja-JP" altLang="en-US" smtClean="0"/>
              <a:t>9</a:t>
            </a:fld>
            <a:endParaRPr kumimoji="1" lang="ja-JP" altLang="en-US" dirty="0"/>
          </a:p>
        </p:txBody>
      </p:sp>
      <p:sp>
        <p:nvSpPr>
          <p:cNvPr id="5" name="テキスト ボックス 4"/>
          <p:cNvSpPr txBox="1"/>
          <p:nvPr/>
        </p:nvSpPr>
        <p:spPr>
          <a:xfrm>
            <a:off x="0" y="0"/>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a:t>
            </a:r>
            <a:r>
              <a:rPr kumimoji="1" lang="ja-JP" altLang="en-US" sz="1150" dirty="0" err="1">
                <a:latin typeface="UD デジタル 教科書体 NK-B" panose="02020700000000000000" pitchFamily="18" charset="-128"/>
                <a:ea typeface="UD デジタル 教科書体 NK-B" panose="02020700000000000000" pitchFamily="18" charset="-128"/>
              </a:rPr>
              <a:t>障がい</a:t>
            </a:r>
            <a:r>
              <a:rPr kumimoji="1" lang="ja-JP" altLang="en-US" sz="1150" dirty="0">
                <a:latin typeface="UD デジタル 教科書体 NK-B" panose="02020700000000000000" pitchFamily="18" charset="-128"/>
                <a:ea typeface="UD デジタル 教科書体 NK-B" panose="02020700000000000000" pitchFamily="18" charset="-128"/>
              </a:rPr>
              <a:t>者の人権問題」の学習経験と「結婚相手・パートナーの決定に際し重視する（した）こと」</a:t>
            </a:r>
          </a:p>
        </p:txBody>
      </p:sp>
      <p:sp>
        <p:nvSpPr>
          <p:cNvPr id="6" name="テキスト ボックス 5"/>
          <p:cNvSpPr txBox="1"/>
          <p:nvPr/>
        </p:nvSpPr>
        <p:spPr>
          <a:xfrm>
            <a:off x="0" y="3348848"/>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■「外国人の人権問題」の学習経験と「結婚相手・パートナーの決定に際し重視する（した）こと」</a:t>
            </a:r>
          </a:p>
        </p:txBody>
      </p:sp>
      <p:sp>
        <p:nvSpPr>
          <p:cNvPr id="8" name="テキスト ボックス 7"/>
          <p:cNvSpPr txBox="1"/>
          <p:nvPr/>
        </p:nvSpPr>
        <p:spPr>
          <a:xfrm>
            <a:off x="0" y="6756696"/>
            <a:ext cx="6858000" cy="269304"/>
          </a:xfrm>
          <a:prstGeom prst="rect">
            <a:avLst/>
          </a:prstGeom>
          <a:noFill/>
        </p:spPr>
        <p:txBody>
          <a:bodyPr wrap="square" rtlCol="0">
            <a:spAutoFit/>
          </a:bodyPr>
          <a:lstStyle/>
          <a:p>
            <a:r>
              <a:rPr kumimoji="1" lang="ja-JP" altLang="en-US" sz="1150" dirty="0">
                <a:latin typeface="UD デジタル 教科書体 NK-B" panose="02020700000000000000" pitchFamily="18" charset="-128"/>
                <a:ea typeface="UD デジタル 教科書体 NK-B" panose="02020700000000000000" pitchFamily="18" charset="-128"/>
              </a:rPr>
              <a:t>■「部落差別</a:t>
            </a:r>
            <a:r>
              <a:rPr kumimoji="1" lang="en-US" altLang="ja-JP" sz="1150" dirty="0">
                <a:latin typeface="UD デジタル 教科書体 NK-B" panose="02020700000000000000" pitchFamily="18" charset="-128"/>
                <a:ea typeface="UD デジタル 教科書体 NK-B" panose="02020700000000000000" pitchFamily="18" charset="-128"/>
              </a:rPr>
              <a:t>(</a:t>
            </a:r>
            <a:r>
              <a:rPr kumimoji="1" lang="ja-JP" altLang="en-US" sz="1150" dirty="0">
                <a:latin typeface="UD デジタル 教科書体 NK-B" panose="02020700000000000000" pitchFamily="18" charset="-128"/>
                <a:ea typeface="UD デジタル 教科書体 NK-B" panose="02020700000000000000" pitchFamily="18" charset="-128"/>
              </a:rPr>
              <a:t>同和問題</a:t>
            </a:r>
            <a:r>
              <a:rPr kumimoji="1" lang="en-US" altLang="ja-JP" sz="1150" dirty="0">
                <a:latin typeface="UD デジタル 教科書体 NK-B" panose="02020700000000000000" pitchFamily="18" charset="-128"/>
                <a:ea typeface="UD デジタル 教科書体 NK-B" panose="02020700000000000000" pitchFamily="18" charset="-128"/>
              </a:rPr>
              <a:t>)</a:t>
            </a:r>
            <a:r>
              <a:rPr kumimoji="1" lang="ja-JP" altLang="en-US" sz="1150" dirty="0">
                <a:latin typeface="UD デジタル 教科書体 NK-B" panose="02020700000000000000" pitchFamily="18" charset="-128"/>
                <a:ea typeface="UD デジタル 教科書体 NK-B" panose="02020700000000000000" pitchFamily="18" charset="-128"/>
              </a:rPr>
              <a:t>」の学習経験と「結婚相手・パートナーの決定に際し重視する（した）こと」</a:t>
            </a:r>
          </a:p>
        </p:txBody>
      </p:sp>
      <p:graphicFrame>
        <p:nvGraphicFramePr>
          <p:cNvPr id="15" name="グラフ 14"/>
          <p:cNvGraphicFramePr>
            <a:graphicFrameLocks/>
          </p:cNvGraphicFramePr>
          <p:nvPr>
            <p:extLst>
              <p:ext uri="{D42A27DB-BD31-4B8C-83A1-F6EECF244321}">
                <p14:modId xmlns:p14="http://schemas.microsoft.com/office/powerpoint/2010/main" val="3346989278"/>
              </p:ext>
            </p:extLst>
          </p:nvPr>
        </p:nvGraphicFramePr>
        <p:xfrm>
          <a:off x="0" y="334196"/>
          <a:ext cx="6858000" cy="288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グラフ 15"/>
          <p:cNvGraphicFramePr>
            <a:graphicFrameLocks/>
          </p:cNvGraphicFramePr>
          <p:nvPr>
            <p:extLst>
              <p:ext uri="{D42A27DB-BD31-4B8C-83A1-F6EECF244321}">
                <p14:modId xmlns:p14="http://schemas.microsoft.com/office/powerpoint/2010/main" val="907980888"/>
              </p:ext>
            </p:extLst>
          </p:nvPr>
        </p:nvGraphicFramePr>
        <p:xfrm>
          <a:off x="0" y="3618152"/>
          <a:ext cx="6858000" cy="28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p:cNvGraphicFramePr>
            <a:graphicFrameLocks/>
          </p:cNvGraphicFramePr>
          <p:nvPr>
            <p:extLst>
              <p:ext uri="{D42A27DB-BD31-4B8C-83A1-F6EECF244321}">
                <p14:modId xmlns:p14="http://schemas.microsoft.com/office/powerpoint/2010/main" val="2087868966"/>
              </p:ext>
            </p:extLst>
          </p:nvPr>
        </p:nvGraphicFramePr>
        <p:xfrm>
          <a:off x="0" y="7026000"/>
          <a:ext cx="6858000" cy="288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655779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799</TotalTime>
  <Words>936</Words>
  <Application>Microsoft Office PowerPoint</Application>
  <PresentationFormat>A4 210 x 297 mm</PresentationFormat>
  <Paragraphs>79</Paragraphs>
  <Slides>20</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20</vt:i4>
      </vt:variant>
    </vt:vector>
  </HeadingPairs>
  <TitlesOfParts>
    <vt:vector size="31" baseType="lpstr">
      <vt:lpstr>HG丸ｺﾞｼｯｸM-PRO</vt:lpstr>
      <vt:lpstr>Meiryo UI</vt:lpstr>
      <vt:lpstr>UD デジタル 教科書体 NK-B</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後藤　政人</dc:creator>
  <cp:lastModifiedBy>長谷川　敏之</cp:lastModifiedBy>
  <cp:revision>71</cp:revision>
  <cp:lastPrinted>2021-05-26T08:00:49Z</cp:lastPrinted>
  <dcterms:created xsi:type="dcterms:W3CDTF">2021-05-17T04:42:41Z</dcterms:created>
  <dcterms:modified xsi:type="dcterms:W3CDTF">2021-05-27T02:11:57Z</dcterms:modified>
</cp:coreProperties>
</file>