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12801600" cy="9601200" type="A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山田　正弥" initials="山田　正弥" lastIdx="1" clrIdx="0">
    <p:extLst>
      <p:ext uri="{19B8F6BF-5375-455C-9EA6-DF929625EA0E}">
        <p15:presenceInfo xmlns:p15="http://schemas.microsoft.com/office/powerpoint/2012/main" userId="S-1-5-21-161959346-1900351369-444732941-450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00" d="100"/>
          <a:sy n="100" d="100"/>
        </p:scale>
        <p:origin x="-1464" y="-3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7F26638-E10C-4AB7-8DEE-7E61C9536B96}" type="datetimeFigureOut">
              <a:rPr kumimoji="1" lang="ja-JP" altLang="en-US" smtClean="0"/>
              <a:t>2021/5/28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13D954A-B326-406E-996E-1DC1A6CD49BD}" type="slidenum">
              <a:rPr kumimoji="1" lang="ja-JP" altLang="en-US" smtClean="0"/>
              <a:t>‹#›</a:t>
            </a:fld>
            <a:endParaRPr kumimoji="1" lang="ja-JP" altLang="en-US"/>
          </a:p>
        </p:txBody>
      </p:sp>
    </p:spTree>
    <p:extLst>
      <p:ext uri="{BB962C8B-B14F-4D97-AF65-F5344CB8AC3E}">
        <p14:creationId xmlns:p14="http://schemas.microsoft.com/office/powerpoint/2010/main" val="40810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F26638-E10C-4AB7-8DEE-7E61C9536B96}" type="datetimeFigureOut">
              <a:rPr kumimoji="1" lang="ja-JP" altLang="en-US" smtClean="0"/>
              <a:t>2021/5/28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13D954A-B326-406E-996E-1DC1A6CD49BD}" type="slidenum">
              <a:rPr kumimoji="1" lang="ja-JP" altLang="en-US" smtClean="0"/>
              <a:t>‹#›</a:t>
            </a:fld>
            <a:endParaRPr kumimoji="1" lang="ja-JP" altLang="en-US"/>
          </a:p>
        </p:txBody>
      </p:sp>
    </p:spTree>
    <p:extLst>
      <p:ext uri="{BB962C8B-B14F-4D97-AF65-F5344CB8AC3E}">
        <p14:creationId xmlns:p14="http://schemas.microsoft.com/office/powerpoint/2010/main" val="3183718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F26638-E10C-4AB7-8DEE-7E61C9536B96}" type="datetimeFigureOut">
              <a:rPr kumimoji="1" lang="ja-JP" altLang="en-US" smtClean="0"/>
              <a:t>2021/5/28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13D954A-B326-406E-996E-1DC1A6CD49BD}" type="slidenum">
              <a:rPr kumimoji="1" lang="ja-JP" altLang="en-US" smtClean="0"/>
              <a:t>‹#›</a:t>
            </a:fld>
            <a:endParaRPr kumimoji="1" lang="ja-JP" altLang="en-US"/>
          </a:p>
        </p:txBody>
      </p:sp>
    </p:spTree>
    <p:extLst>
      <p:ext uri="{BB962C8B-B14F-4D97-AF65-F5344CB8AC3E}">
        <p14:creationId xmlns:p14="http://schemas.microsoft.com/office/powerpoint/2010/main" val="3349847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F26638-E10C-4AB7-8DEE-7E61C9536B96}" type="datetimeFigureOut">
              <a:rPr kumimoji="1" lang="ja-JP" altLang="en-US" smtClean="0"/>
              <a:t>2021/5/28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13D954A-B326-406E-996E-1DC1A6CD49BD}" type="slidenum">
              <a:rPr kumimoji="1" lang="ja-JP" altLang="en-US" smtClean="0"/>
              <a:t>‹#›</a:t>
            </a:fld>
            <a:endParaRPr kumimoji="1" lang="ja-JP" altLang="en-US"/>
          </a:p>
        </p:txBody>
      </p:sp>
    </p:spTree>
    <p:extLst>
      <p:ext uri="{BB962C8B-B14F-4D97-AF65-F5344CB8AC3E}">
        <p14:creationId xmlns:p14="http://schemas.microsoft.com/office/powerpoint/2010/main" val="349770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7F26638-E10C-4AB7-8DEE-7E61C9536B96}" type="datetimeFigureOut">
              <a:rPr kumimoji="1" lang="ja-JP" altLang="en-US" smtClean="0"/>
              <a:t>2021/5/28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13D954A-B326-406E-996E-1DC1A6CD49BD}" type="slidenum">
              <a:rPr kumimoji="1" lang="ja-JP" altLang="en-US" smtClean="0"/>
              <a:t>‹#›</a:t>
            </a:fld>
            <a:endParaRPr kumimoji="1" lang="ja-JP" altLang="en-US"/>
          </a:p>
        </p:txBody>
      </p:sp>
    </p:spTree>
    <p:extLst>
      <p:ext uri="{BB962C8B-B14F-4D97-AF65-F5344CB8AC3E}">
        <p14:creationId xmlns:p14="http://schemas.microsoft.com/office/powerpoint/2010/main" val="305510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7F26638-E10C-4AB7-8DEE-7E61C9536B96}" type="datetimeFigureOut">
              <a:rPr kumimoji="1" lang="ja-JP" altLang="en-US" smtClean="0"/>
              <a:t>2021/5/28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13D954A-B326-406E-996E-1DC1A6CD49BD}" type="slidenum">
              <a:rPr kumimoji="1" lang="ja-JP" altLang="en-US" smtClean="0"/>
              <a:t>‹#›</a:t>
            </a:fld>
            <a:endParaRPr kumimoji="1" lang="ja-JP" altLang="en-US"/>
          </a:p>
        </p:txBody>
      </p:sp>
    </p:spTree>
    <p:extLst>
      <p:ext uri="{BB962C8B-B14F-4D97-AF65-F5344CB8AC3E}">
        <p14:creationId xmlns:p14="http://schemas.microsoft.com/office/powerpoint/2010/main" val="2260337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7F26638-E10C-4AB7-8DEE-7E61C9536B96}" type="datetimeFigureOut">
              <a:rPr kumimoji="1" lang="ja-JP" altLang="en-US" smtClean="0"/>
              <a:t>2021/5/28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13D954A-B326-406E-996E-1DC1A6CD49BD}" type="slidenum">
              <a:rPr kumimoji="1" lang="ja-JP" altLang="en-US" smtClean="0"/>
              <a:t>‹#›</a:t>
            </a:fld>
            <a:endParaRPr kumimoji="1" lang="ja-JP" altLang="en-US"/>
          </a:p>
        </p:txBody>
      </p:sp>
    </p:spTree>
    <p:extLst>
      <p:ext uri="{BB962C8B-B14F-4D97-AF65-F5344CB8AC3E}">
        <p14:creationId xmlns:p14="http://schemas.microsoft.com/office/powerpoint/2010/main" val="3086352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7F26638-E10C-4AB7-8DEE-7E61C9536B96}" type="datetimeFigureOut">
              <a:rPr kumimoji="1" lang="ja-JP" altLang="en-US" smtClean="0"/>
              <a:t>2021/5/28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13D954A-B326-406E-996E-1DC1A6CD49BD}" type="slidenum">
              <a:rPr kumimoji="1" lang="ja-JP" altLang="en-US" smtClean="0"/>
              <a:t>‹#›</a:t>
            </a:fld>
            <a:endParaRPr kumimoji="1" lang="ja-JP" altLang="en-US"/>
          </a:p>
        </p:txBody>
      </p:sp>
    </p:spTree>
    <p:extLst>
      <p:ext uri="{BB962C8B-B14F-4D97-AF65-F5344CB8AC3E}">
        <p14:creationId xmlns:p14="http://schemas.microsoft.com/office/powerpoint/2010/main" val="4270306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F26638-E10C-4AB7-8DEE-7E61C9536B96}" type="datetimeFigureOut">
              <a:rPr kumimoji="1" lang="ja-JP" altLang="en-US" smtClean="0"/>
              <a:t>2021/5/28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13D954A-B326-406E-996E-1DC1A6CD49BD}" type="slidenum">
              <a:rPr kumimoji="1" lang="ja-JP" altLang="en-US" smtClean="0"/>
              <a:t>‹#›</a:t>
            </a:fld>
            <a:endParaRPr kumimoji="1" lang="ja-JP" altLang="en-US"/>
          </a:p>
        </p:txBody>
      </p:sp>
    </p:spTree>
    <p:extLst>
      <p:ext uri="{BB962C8B-B14F-4D97-AF65-F5344CB8AC3E}">
        <p14:creationId xmlns:p14="http://schemas.microsoft.com/office/powerpoint/2010/main" val="1986084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7F26638-E10C-4AB7-8DEE-7E61C9536B96}" type="datetimeFigureOut">
              <a:rPr kumimoji="1" lang="ja-JP" altLang="en-US" smtClean="0"/>
              <a:t>2021/5/28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13D954A-B326-406E-996E-1DC1A6CD49BD}" type="slidenum">
              <a:rPr kumimoji="1" lang="ja-JP" altLang="en-US" smtClean="0"/>
              <a:t>‹#›</a:t>
            </a:fld>
            <a:endParaRPr kumimoji="1" lang="ja-JP" altLang="en-US"/>
          </a:p>
        </p:txBody>
      </p:sp>
    </p:spTree>
    <p:extLst>
      <p:ext uri="{BB962C8B-B14F-4D97-AF65-F5344CB8AC3E}">
        <p14:creationId xmlns:p14="http://schemas.microsoft.com/office/powerpoint/2010/main" val="645913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7F26638-E10C-4AB7-8DEE-7E61C9536B96}" type="datetimeFigureOut">
              <a:rPr kumimoji="1" lang="ja-JP" altLang="en-US" smtClean="0"/>
              <a:t>2021/5/28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13D954A-B326-406E-996E-1DC1A6CD49BD}" type="slidenum">
              <a:rPr kumimoji="1" lang="ja-JP" altLang="en-US" smtClean="0"/>
              <a:t>‹#›</a:t>
            </a:fld>
            <a:endParaRPr kumimoji="1" lang="ja-JP" altLang="en-US"/>
          </a:p>
        </p:txBody>
      </p:sp>
    </p:spTree>
    <p:extLst>
      <p:ext uri="{BB962C8B-B14F-4D97-AF65-F5344CB8AC3E}">
        <p14:creationId xmlns:p14="http://schemas.microsoft.com/office/powerpoint/2010/main" val="553585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F7F26638-E10C-4AB7-8DEE-7E61C9536B96}" type="datetimeFigureOut">
              <a:rPr kumimoji="1" lang="ja-JP" altLang="en-US" smtClean="0"/>
              <a:t>2021/5/28</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513D954A-B326-406E-996E-1DC1A6CD49BD}" type="slidenum">
              <a:rPr kumimoji="1" lang="ja-JP" altLang="en-US" smtClean="0"/>
              <a:t>‹#›</a:t>
            </a:fld>
            <a:endParaRPr kumimoji="1" lang="ja-JP" altLang="en-US"/>
          </a:p>
        </p:txBody>
      </p:sp>
    </p:spTree>
    <p:extLst>
      <p:ext uri="{BB962C8B-B14F-4D97-AF65-F5344CB8AC3E}">
        <p14:creationId xmlns:p14="http://schemas.microsoft.com/office/powerpoint/2010/main" val="74051320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71450" y="294550"/>
            <a:ext cx="12458700" cy="400110"/>
          </a:xfrm>
          <a:prstGeom prst="rect">
            <a:avLst/>
          </a:prstGeom>
          <a:noFill/>
        </p:spPr>
        <p:txBody>
          <a:bodyPr wrap="square" rtlCol="0">
            <a:spAutoFit/>
          </a:bodyPr>
          <a:lstStyle/>
          <a:p>
            <a:pPr algn="ctr"/>
            <a:r>
              <a:rPr lang="ja-JP" altLang="ja-JP" sz="2000" b="1" dirty="0">
                <a:ea typeface="HGPｺﾞｼｯｸM" panose="020B0600000000000000" pitchFamily="50" charset="-128"/>
                <a:cs typeface="Times New Roman" panose="02020603050405020304" pitchFamily="18" charset="0"/>
              </a:rPr>
              <a:t>「人権問題に関する府民意識調査」を今後の人権施策に</a:t>
            </a:r>
            <a:r>
              <a:rPr lang="ja-JP" altLang="ja-JP" sz="2000" b="1" dirty="0" smtClean="0">
                <a:ea typeface="HGPｺﾞｼｯｸM" panose="020B0600000000000000" pitchFamily="50" charset="-128"/>
                <a:cs typeface="Times New Roman" panose="02020603050405020304" pitchFamily="18" charset="0"/>
              </a:rPr>
              <a:t>生かす</a:t>
            </a:r>
            <a:endParaRPr kumimoji="1" lang="ja-JP" altLang="en-US" sz="2000"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133350" y="806185"/>
            <a:ext cx="12576412" cy="430887"/>
          </a:xfrm>
          <a:prstGeom prst="rect">
            <a:avLst/>
          </a:prstGeom>
          <a:noFill/>
        </p:spPr>
        <p:txBody>
          <a:bodyPr wrap="square" rtlCol="0" anchor="ctr">
            <a:spAutoFit/>
          </a:bodyPr>
          <a:lstStyle/>
          <a:p>
            <a:pPr>
              <a:spcBef>
                <a:spcPts val="600"/>
              </a:spcBef>
            </a:pPr>
            <a:r>
              <a:rPr lang="ja-JP" altLang="ja-JP" sz="1100" kern="100" dirty="0">
                <a:latin typeface="Century" panose="02040604050505020304" pitchFamily="18" charset="0"/>
                <a:ea typeface="HGPｺﾞｼｯｸM" panose="020B0600000000000000" pitchFamily="50" charset="-128"/>
                <a:cs typeface="Times New Roman" panose="02020603050405020304" pitchFamily="18" charset="0"/>
              </a:rPr>
              <a:t>令和２年の「人権問題に関する府民意識調査」から見え</a:t>
            </a:r>
            <a:r>
              <a:rPr lang="ja-JP" altLang="en-US" sz="1100" kern="100" dirty="0">
                <a:latin typeface="Century" panose="02040604050505020304" pitchFamily="18" charset="0"/>
                <a:ea typeface="HGPｺﾞｼｯｸM" panose="020B0600000000000000" pitchFamily="50" charset="-128"/>
                <a:cs typeface="Times New Roman" panose="02020603050405020304" pitchFamily="18" charset="0"/>
              </a:rPr>
              <a:t>て</a:t>
            </a:r>
            <a:r>
              <a:rPr lang="ja-JP" altLang="ja-JP" sz="1100" kern="100" dirty="0">
                <a:latin typeface="Century" panose="02040604050505020304" pitchFamily="18" charset="0"/>
                <a:ea typeface="HGPｺﾞｼｯｸM" panose="020B0600000000000000" pitchFamily="50" charset="-128"/>
                <a:cs typeface="Times New Roman" panose="02020603050405020304" pitchFamily="18" charset="0"/>
              </a:rPr>
              <a:t>きた府民意識の現状や人権教育・啓発の課題を踏まえ、</a:t>
            </a:r>
            <a:r>
              <a:rPr lang="ja-JP" altLang="en-US" sz="1100" kern="100" dirty="0">
                <a:latin typeface="Century" panose="02040604050505020304" pitchFamily="18" charset="0"/>
                <a:ea typeface="HGPｺﾞｼｯｸM" panose="020B0600000000000000" pitchFamily="50" charset="-128"/>
                <a:cs typeface="Times New Roman" panose="02020603050405020304" pitchFamily="18" charset="0"/>
              </a:rPr>
              <a:t>今後の人権施策の</a:t>
            </a:r>
            <a:r>
              <a:rPr lang="ja-JP" altLang="ja-JP" sz="1100" kern="100" dirty="0">
                <a:latin typeface="Century" panose="02040604050505020304" pitchFamily="18" charset="0"/>
                <a:ea typeface="HGPｺﾞｼｯｸM" panose="020B0600000000000000" pitchFamily="50" charset="-128"/>
                <a:cs typeface="Times New Roman" panose="02020603050405020304" pitchFamily="18" charset="0"/>
              </a:rPr>
              <a:t>取組</a:t>
            </a:r>
            <a:r>
              <a:rPr lang="ja-JP" altLang="en-US" sz="1100" kern="100" dirty="0">
                <a:latin typeface="Century" panose="02040604050505020304" pitchFamily="18" charset="0"/>
                <a:ea typeface="HGPｺﾞｼｯｸM" panose="020B0600000000000000" pitchFamily="50" charset="-128"/>
                <a:cs typeface="Times New Roman" panose="02020603050405020304" pitchFamily="18" charset="0"/>
              </a:rPr>
              <a:t>み方向</a:t>
            </a:r>
            <a:r>
              <a:rPr lang="ja-JP" altLang="ja-JP" sz="1100" kern="100" dirty="0">
                <a:latin typeface="Century" panose="02040604050505020304" pitchFamily="18" charset="0"/>
                <a:ea typeface="HGPｺﾞｼｯｸM" panose="020B0600000000000000" pitchFamily="50" charset="-128"/>
                <a:cs typeface="Times New Roman" panose="02020603050405020304" pitchFamily="18" charset="0"/>
              </a:rPr>
              <a:t>を次のとおり</a:t>
            </a:r>
            <a:r>
              <a:rPr lang="ja-JP" altLang="en-US" sz="1100" kern="100" dirty="0">
                <a:latin typeface="Century" panose="02040604050505020304" pitchFamily="18" charset="0"/>
                <a:ea typeface="HGPｺﾞｼｯｸM" panose="020B0600000000000000" pitchFamily="50" charset="-128"/>
                <a:cs typeface="Times New Roman" panose="02020603050405020304" pitchFamily="18" charset="0"/>
              </a:rPr>
              <a:t>とりまとめ</a:t>
            </a:r>
            <a:r>
              <a:rPr lang="ja-JP" altLang="ja-JP" sz="1100" kern="100" dirty="0">
                <a:latin typeface="Century" panose="02040604050505020304" pitchFamily="18" charset="0"/>
                <a:ea typeface="HGPｺﾞｼｯｸM" panose="020B0600000000000000" pitchFamily="50" charset="-128"/>
                <a:cs typeface="Times New Roman" panose="02020603050405020304" pitchFamily="18" charset="0"/>
              </a:rPr>
              <a:t>ました。大阪府としては、</a:t>
            </a:r>
            <a:r>
              <a:rPr lang="ja-JP" altLang="en-US" sz="1100" kern="100" dirty="0">
                <a:latin typeface="Century" panose="02040604050505020304" pitchFamily="18" charset="0"/>
                <a:ea typeface="HGPｺﾞｼｯｸM" panose="020B0600000000000000" pitchFamily="50" charset="-128"/>
                <a:cs typeface="Times New Roman" panose="02020603050405020304" pitchFamily="18" charset="0"/>
              </a:rPr>
              <a:t>引き続き、</a:t>
            </a:r>
            <a:r>
              <a:rPr lang="ja-JP" altLang="ja-JP" sz="1100" kern="100" dirty="0">
                <a:latin typeface="Century" panose="02040604050505020304" pitchFamily="18" charset="0"/>
                <a:ea typeface="HGPｺﾞｼｯｸM" panose="020B0600000000000000" pitchFamily="50" charset="-128"/>
                <a:cs typeface="Times New Roman" panose="02020603050405020304" pitchFamily="18" charset="0"/>
              </a:rPr>
              <a:t>市町村と役割分担しながら、これらの取組</a:t>
            </a:r>
            <a:r>
              <a:rPr lang="ja-JP" altLang="en-US" sz="1100" kern="100" dirty="0">
                <a:latin typeface="Century" panose="02040604050505020304" pitchFamily="18" charset="0"/>
                <a:ea typeface="HGPｺﾞｼｯｸM" panose="020B0600000000000000" pitchFamily="50" charset="-128"/>
                <a:cs typeface="Times New Roman" panose="02020603050405020304" pitchFamily="18" charset="0"/>
              </a:rPr>
              <a:t>み</a:t>
            </a:r>
            <a:r>
              <a:rPr lang="ja-JP" altLang="ja-JP" sz="1100" kern="100" dirty="0">
                <a:latin typeface="Century" panose="02040604050505020304" pitchFamily="18" charset="0"/>
                <a:ea typeface="HGPｺﾞｼｯｸM" panose="020B0600000000000000" pitchFamily="50" charset="-128"/>
                <a:cs typeface="Times New Roman" panose="02020603050405020304" pitchFamily="18" charset="0"/>
              </a:rPr>
              <a:t>を通じ</a:t>
            </a:r>
            <a:r>
              <a:rPr lang="ja-JP" altLang="en-US" sz="1100" kern="100" dirty="0">
                <a:latin typeface="Century" panose="02040604050505020304" pitchFamily="18" charset="0"/>
                <a:ea typeface="HGPｺﾞｼｯｸM" panose="020B0600000000000000" pitchFamily="50" charset="-128"/>
                <a:cs typeface="Times New Roman" panose="02020603050405020304" pitchFamily="18" charset="0"/>
              </a:rPr>
              <a:t>、</a:t>
            </a:r>
            <a:r>
              <a:rPr lang="ja-JP" altLang="ja-JP" sz="1100" kern="100" dirty="0">
                <a:latin typeface="Century" panose="02040604050505020304" pitchFamily="18" charset="0"/>
                <a:ea typeface="HGPｺﾞｼｯｸM" panose="020B0600000000000000" pitchFamily="50" charset="-128"/>
                <a:cs typeface="Times New Roman" panose="02020603050405020304" pitchFamily="18" charset="0"/>
              </a:rPr>
              <a:t>「すべての人の人権が尊重される豊かな社会の実現」をめざしていきます。また、この調査結果は、</a:t>
            </a:r>
            <a:r>
              <a:rPr lang="ja-JP" altLang="en-US" sz="1100" kern="100" dirty="0">
                <a:latin typeface="Century" panose="02040604050505020304" pitchFamily="18" charset="0"/>
                <a:ea typeface="HGPｺﾞｼｯｸM" panose="020B0600000000000000" pitchFamily="50" charset="-128"/>
                <a:cs typeface="Times New Roman" panose="02020603050405020304" pitchFamily="18" charset="0"/>
              </a:rPr>
              <a:t>今後も、</a:t>
            </a:r>
            <a:r>
              <a:rPr lang="ja-JP" altLang="ja-JP" sz="1100" kern="100" dirty="0">
                <a:latin typeface="Century" panose="02040604050505020304" pitchFamily="18" charset="0"/>
                <a:ea typeface="HGPｺﾞｼｯｸM" panose="020B0600000000000000" pitchFamily="50" charset="-128"/>
                <a:cs typeface="Times New Roman" panose="02020603050405020304" pitchFamily="18" charset="0"/>
              </a:rPr>
              <a:t>人権施策の立案・実施についての基礎</a:t>
            </a:r>
            <a:r>
              <a:rPr lang="ja-JP" altLang="ja-JP" sz="1100" kern="100" dirty="0">
                <a:solidFill>
                  <a:srgbClr val="000000"/>
                </a:solidFill>
                <a:latin typeface="Century" panose="02040604050505020304" pitchFamily="18" charset="0"/>
                <a:ea typeface="HGPｺﾞｼｯｸM" panose="020B0600000000000000" pitchFamily="50" charset="-128"/>
                <a:cs typeface="Times New Roman" panose="02020603050405020304" pitchFamily="18" charset="0"/>
              </a:rPr>
              <a:t>的なデータとして</a:t>
            </a:r>
            <a:r>
              <a:rPr lang="ja-JP" altLang="ja-JP" sz="1100" kern="100" dirty="0">
                <a:latin typeface="Century" panose="02040604050505020304" pitchFamily="18" charset="0"/>
                <a:ea typeface="HGPｺﾞｼｯｸM" panose="020B0600000000000000" pitchFamily="50" charset="-128"/>
                <a:cs typeface="Times New Roman" panose="02020603050405020304" pitchFamily="18" charset="0"/>
              </a:rPr>
              <a:t>活用していきます。</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6" name="正方形/長方形 5"/>
          <p:cNvSpPr/>
          <p:nvPr/>
        </p:nvSpPr>
        <p:spPr>
          <a:xfrm>
            <a:off x="133350" y="1876425"/>
            <a:ext cx="6186489" cy="3708000"/>
          </a:xfrm>
          <a:prstGeom prst="rect">
            <a:avLst/>
          </a:prstGeom>
          <a:ln w="254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l">
              <a:spcAft>
                <a:spcPts val="0"/>
              </a:spcAft>
            </a:pPr>
            <a:endParaRPr lang="en-US" altLang="ja-JP" sz="600" b="1" i="1" u="heavy"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algn="l">
              <a:spcAft>
                <a:spcPts val="0"/>
              </a:spcAft>
            </a:pPr>
            <a:r>
              <a:rPr lang="ja-JP" altLang="en-US" sz="1400" i="1" u="heavy"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（１） </a:t>
            </a:r>
            <a:r>
              <a:rPr lang="ja-JP" sz="1400" i="1" u="heavy"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人権問題の認知度</a:t>
            </a:r>
            <a:endParaRPr lang="ja-JP" sz="14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algn="l">
              <a:spcBef>
                <a:spcPts val="600"/>
              </a:spcBef>
              <a:spcAft>
                <a:spcPts val="0"/>
              </a:spcAft>
            </a:pPr>
            <a:r>
              <a:rPr lang="ja-JP" altLang="en-US"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人権問題によって認知度に差がある（最大</a:t>
            </a:r>
            <a:r>
              <a:rPr lang="en-US"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21</a:t>
            </a:r>
            <a:r>
              <a:rPr 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ポイント）</a:t>
            </a:r>
            <a:r>
              <a:rPr lang="ja-JP"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＜資料Ｐ１＞</a:t>
            </a:r>
            <a:endParaRPr 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p>
            <a:pPr indent="127000" algn="l">
              <a:spcBef>
                <a:spcPts val="600"/>
              </a:spcBef>
              <a:spcAft>
                <a:spcPts val="0"/>
              </a:spcAft>
            </a:pPr>
            <a:r>
              <a:rPr 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（高）「</a:t>
            </a:r>
            <a:r>
              <a:rPr lang="ja-JP"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子ども」</a:t>
            </a:r>
            <a:r>
              <a:rPr lang="en-US" altLang="ja-JP" sz="1050" u="sng"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94.3</a:t>
            </a:r>
            <a:r>
              <a:rPr lang="ja-JP" altLang="en-US" sz="1050" u="sng"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sz="1050" kern="100" dirty="0">
                <a:solidFill>
                  <a:srgbClr val="000000"/>
                </a:solidFill>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sz="1050" kern="100" dirty="0" smtClean="0">
                <a:solidFill>
                  <a:srgbClr val="000000"/>
                </a:solidFill>
                <a:effectLst/>
                <a:latin typeface="HGPｺﾞｼｯｸM" panose="020B0600000000000000" pitchFamily="50" charset="-128"/>
                <a:ea typeface="HGPｺﾞｼｯｸM" panose="020B0600000000000000" pitchFamily="50" charset="-128"/>
                <a:cs typeface="Times New Roman" panose="02020603050405020304" pitchFamily="18" charset="0"/>
              </a:rPr>
              <a:t>高齢者」</a:t>
            </a:r>
            <a:r>
              <a:rPr lang="en-US" altLang="ja-JP"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92.0</a:t>
            </a:r>
            <a:r>
              <a:rPr lang="ja-JP" altLang="en-US"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「女性」</a:t>
            </a:r>
            <a:r>
              <a:rPr lang="en-US" altLang="ja-JP"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90.9</a:t>
            </a:r>
            <a:r>
              <a:rPr lang="ja-JP" altLang="en-US"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sz="105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セクハラ・パワハラ</a:t>
            </a:r>
            <a:r>
              <a:rPr lang="ja-JP"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altLang="ja-JP"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90.9</a:t>
            </a:r>
            <a:r>
              <a:rPr lang="ja-JP" altLang="en-US"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a:t>
            </a:r>
            <a:endParaRPr lang="en-US" sz="105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p>
            <a:pPr indent="127000">
              <a:spcBef>
                <a:spcPts val="600"/>
              </a:spcBef>
              <a:spcAft>
                <a:spcPts val="0"/>
              </a:spcAft>
            </a:pPr>
            <a:r>
              <a:rPr lang="en-US" sz="100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0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sz="105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（低）</a:t>
            </a:r>
            <a:r>
              <a:rPr lang="ja-JP"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性的マイノリティ</a:t>
            </a:r>
            <a:r>
              <a:rPr lang="ja-JP"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altLang="ja-JP"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75.5</a:t>
            </a:r>
            <a:r>
              <a:rPr lang="ja-JP" altLang="en-US"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HIV</a:t>
            </a:r>
            <a:r>
              <a:rPr lang="ja-JP"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陽性者</a:t>
            </a:r>
            <a:r>
              <a:rPr lang="ja-JP" altLang="en-US"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ハンセン病回復者」</a:t>
            </a:r>
            <a:r>
              <a:rPr lang="en-US" altLang="ja-JP" sz="1050" u="sng"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73.3</a:t>
            </a:r>
            <a:r>
              <a:rPr lang="ja-JP" altLang="en-US" sz="1050" u="sng"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a:t>
            </a:r>
            <a:endParaRPr lang="en-US" sz="1050" u="sng"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pPr>
              <a:spcBef>
                <a:spcPts val="600"/>
              </a:spcBef>
            </a:pPr>
            <a:r>
              <a:rPr lang="ja-JP" altLang="en-US" sz="1000" kern="100" dirty="0" smtClean="0">
                <a:solidFill>
                  <a:schemeClr val="tx1"/>
                </a:solidFill>
                <a:ea typeface="HGPｺﾞｼｯｸM" panose="020B0600000000000000" pitchFamily="50" charset="-128"/>
                <a:cs typeface="Times New Roman" panose="02020603050405020304" pitchFamily="18" charset="0"/>
              </a:rPr>
              <a:t>　　</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前回調査</a:t>
            </a:r>
            <a:r>
              <a:rPr lang="en-US" altLang="ja-JP"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　（高）「</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子ども」</a:t>
            </a:r>
            <a:r>
              <a:rPr lang="en-US"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50" u="sng"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85.3</a:t>
            </a:r>
            <a:r>
              <a:rPr lang="ja-JP" altLang="en-US" sz="1050" u="sng"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高齢者」</a:t>
            </a:r>
            <a:r>
              <a:rPr lang="en-US" altLang="ja-JP"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80.1</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女性」</a:t>
            </a:r>
            <a:r>
              <a:rPr lang="en-US" altLang="ja-JP"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77.0</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％「セクハラ・パワハラ」</a:t>
            </a:r>
            <a:r>
              <a:rPr lang="en-US" altLang="ja-JP"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76.2</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00" kern="100" dirty="0" smtClean="0">
                <a:solidFill>
                  <a:schemeClr val="tx1"/>
                </a:solidFill>
                <a:effectLst/>
                <a:ea typeface="HGPｺﾞｼｯｸM" panose="020B0600000000000000" pitchFamily="50" charset="-128"/>
                <a:cs typeface="Times New Roman" panose="02020603050405020304" pitchFamily="18" charset="0"/>
              </a:rPr>
              <a:t>　　　　　　　　　　　　</a:t>
            </a:r>
            <a:r>
              <a:rPr lang="ja-JP" sz="1000" kern="100" dirty="0">
                <a:solidFill>
                  <a:schemeClr val="tx1"/>
                </a:solidFill>
                <a:effectLst/>
                <a:ea typeface="HGPｺﾞｼｯｸM" panose="020B0600000000000000" pitchFamily="50" charset="-128"/>
                <a:cs typeface="Times New Roman" panose="02020603050405020304" pitchFamily="18" charset="0"/>
              </a:rPr>
              <a:t>　　　　</a:t>
            </a:r>
            <a:r>
              <a:rPr lang="en-US" sz="1000" kern="100" dirty="0">
                <a:solidFill>
                  <a:schemeClr val="tx1"/>
                </a:solidFill>
                <a:effectLst/>
                <a:ea typeface="HGPｺﾞｼｯｸM" panose="020B0600000000000000" pitchFamily="50" charset="-128"/>
                <a:cs typeface="Times New Roman" panose="02020603050405020304" pitchFamily="18" charset="0"/>
              </a:rPr>
              <a:t>               </a:t>
            </a:r>
            <a:r>
              <a:rPr lang="ja-JP" sz="1000" kern="100" dirty="0">
                <a:solidFill>
                  <a:schemeClr val="tx1"/>
                </a:solidFill>
                <a:effectLst/>
                <a:ea typeface="HGPｺﾞｼｯｸM" panose="020B0600000000000000" pitchFamily="50" charset="-128"/>
                <a:cs typeface="Times New Roman" panose="02020603050405020304" pitchFamily="18" charset="0"/>
              </a:rPr>
              <a:t>　</a:t>
            </a:r>
            <a:endParaRPr lang="ja-JP" sz="1050" kern="100" dirty="0">
              <a:solidFill>
                <a:schemeClr val="tx1"/>
              </a:solidFill>
              <a:effectLst/>
              <a:ea typeface="ＭＳ 明朝" panose="02020609040205080304" pitchFamily="17" charset="-128"/>
              <a:cs typeface="Times New Roman" panose="02020603050405020304" pitchFamily="18" charset="0"/>
            </a:endParaRPr>
          </a:p>
          <a:p>
            <a:pPr marL="719138" indent="-719138">
              <a:spcBef>
                <a:spcPts val="600"/>
              </a:spcBef>
            </a:pPr>
            <a:r>
              <a:rPr lang="en-US" altLang="ja-JP" sz="100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0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0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0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ja-JP"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（低）</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ホームレス</a:t>
            </a:r>
            <a:r>
              <a:rPr lang="ja-JP" altLang="ja-JP"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altLang="ja-JP"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51.0</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ja-JP"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性的</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マイノリティ</a:t>
            </a:r>
            <a:r>
              <a:rPr lang="ja-JP" altLang="ja-JP"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altLang="ja-JP" sz="1050" u="sng"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43.3</a:t>
            </a:r>
            <a:r>
              <a:rPr lang="ja-JP" altLang="en-US" sz="1050" u="sng"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a:t>
            </a:r>
            <a:endParaRPr lang="en-US" altLang="ja-JP" sz="1050" u="sng"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pPr marL="719138" indent="-719138">
              <a:spcBef>
                <a:spcPts val="600"/>
              </a:spcBef>
            </a:pPr>
            <a:r>
              <a:rPr lang="ja-JP" altLang="en-US" sz="1000" b="1"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前回調査と比較し、各人権問題の認知度の差（</a:t>
            </a:r>
            <a:r>
              <a:rPr lang="en-US" altLang="ja-JP"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42</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ポイント → </a:t>
            </a:r>
            <a:r>
              <a:rPr lang="en-US" altLang="ja-JP"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21</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ポイント</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）は</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半減。</a:t>
            </a:r>
            <a:endParaRPr lang="en-US" altLang="ja-JP"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pPr marL="266700" indent="-266700"/>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 前回調査は、知っているものすべてに〇を求める設問形式であったため、単純比較はできないが、全体的 </a:t>
            </a:r>
            <a:endParaRPr lang="en-US" altLang="ja-JP"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pPr marL="266700" indent="-266700"/>
            <a:r>
              <a:rPr lang="en-US" altLang="ja-JP"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に</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人権問題に関する認知度は向上して</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いることが推測される。</a:t>
            </a:r>
            <a:endParaRPr lang="en-US" altLang="ja-JP"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pPr marL="266700" indent="-266700">
              <a:spcBef>
                <a:spcPts val="600"/>
              </a:spcBef>
            </a:pPr>
            <a:r>
              <a:rPr lang="ja-JP" altLang="en-US" sz="100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大きく認知度が向上</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したのは、</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「性的</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マイノリティ」</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altLang="ja-JP"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32.2</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ポイント増）、「</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ホームレス」</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altLang="ja-JP"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29.7</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ポイント増）</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a:t>
            </a:r>
            <a:endParaRPr lang="en-US" altLang="ja-JP"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pPr marL="266700" indent="-266700"/>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職業や</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雇用をめぐる人権問題」</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altLang="ja-JP"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26.2</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ポイント</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増）</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「外国人（</a:t>
            </a:r>
            <a:r>
              <a:rPr lang="en-US" altLang="ja-JP"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25.0</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ポイント</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増） 」</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など</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a:t>
            </a:r>
            <a:endParaRPr lang="en-US" altLang="ja-JP"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pPr marL="180975" indent="-180975">
              <a:spcBef>
                <a:spcPts val="600"/>
              </a:spcBef>
            </a:pPr>
            <a:r>
              <a:rPr lang="ja-JP" altLang="en-US" sz="100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近年</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の社会経済情勢を受けて、社会的関心が高まり、マス・メディアに取り上げられる機会が高い人権課題ほど、認知度が向上していることが推測される。</a:t>
            </a:r>
            <a:endParaRPr lang="en-US" altLang="ja-JP"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pPr algn="l">
              <a:spcBef>
                <a:spcPts val="600"/>
              </a:spcBef>
            </a:pPr>
            <a:r>
              <a:rPr lang="ja-JP"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一方、</a:t>
            </a:r>
            <a:r>
              <a:rPr lang="ja-JP" sz="105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人権上問題と思われる言動を受けたり、身近で見聞きしたとする人権問題に</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ついての</a:t>
            </a:r>
            <a:r>
              <a:rPr lang="ja-JP" sz="105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認知度</a:t>
            </a:r>
            <a:r>
              <a:rPr lang="ja-JP" altLang="en-US" sz="105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は</a:t>
            </a:r>
            <a:r>
              <a:rPr lang="ja-JP" sz="105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高</a:t>
            </a:r>
            <a:r>
              <a:rPr lang="ja-JP" altLang="en-US" sz="105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く</a:t>
            </a:r>
            <a:endParaRPr lang="en-US" altLang="ja-JP" sz="105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p>
            <a:pPr algn="l"/>
            <a:r>
              <a:rPr lang="en-US" altLang="ja-JP"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なって</a:t>
            </a:r>
            <a:r>
              <a:rPr lang="ja-JP" sz="105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い</a:t>
            </a:r>
            <a:r>
              <a:rPr lang="ja-JP" altLang="en-US" sz="105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る</a:t>
            </a:r>
            <a:r>
              <a:rPr lang="ja-JP"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＜資料Ｐ２＞</a:t>
            </a:r>
            <a:endParaRPr lang="ja-JP" sz="105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p>
            <a:pPr indent="254000" algn="l">
              <a:spcBef>
                <a:spcPts val="600"/>
              </a:spcBef>
              <a:spcAft>
                <a:spcPts val="0"/>
              </a:spcAft>
            </a:pPr>
            <a:r>
              <a:rPr lang="ja-JP" altLang="en-US"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上記にかかる言動を受けたり、見聞きしたと回答した</a:t>
            </a:r>
            <a:r>
              <a:rPr lang="en-US"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525</a:t>
            </a:r>
            <a:r>
              <a:rPr 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人</a:t>
            </a:r>
            <a:r>
              <a:rPr lang="ja-JP" altLang="en-US"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が体験した人権問題の内訳</a:t>
            </a:r>
            <a:endParaRPr 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p>
            <a:pPr indent="254000"/>
            <a:r>
              <a:rPr lang="ja-JP" altLang="en-US"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「セクハラ・パワハラ」</a:t>
            </a:r>
            <a:r>
              <a:rPr lang="en-US"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155</a:t>
            </a:r>
            <a:r>
              <a:rPr 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人</a:t>
            </a:r>
            <a:r>
              <a:rPr lang="ja-JP" altLang="en-US"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「コロナウィルス」</a:t>
            </a:r>
            <a:r>
              <a:rPr lang="en-US"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83</a:t>
            </a:r>
            <a:r>
              <a:rPr 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人</a:t>
            </a:r>
            <a:r>
              <a:rPr lang="ja-JP" altLang="en-US"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「子ども」</a:t>
            </a:r>
            <a:r>
              <a:rPr lang="en-US"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65</a:t>
            </a:r>
            <a:r>
              <a:rPr 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人</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、「女性」</a:t>
            </a:r>
            <a:r>
              <a:rPr lang="en-US" altLang="ja-JP" sz="1050" kern="100" dirty="0">
                <a:latin typeface="HGPｺﾞｼｯｸM" panose="020B0600000000000000" pitchFamily="50" charset="-128"/>
                <a:ea typeface="HGPｺﾞｼｯｸM" panose="020B0600000000000000" pitchFamily="50" charset="-128"/>
                <a:cs typeface="Times New Roman" panose="02020603050405020304" pitchFamily="18" charset="0"/>
              </a:rPr>
              <a:t>56</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人、</a:t>
            </a:r>
            <a:r>
              <a:rPr 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「高齢者」</a:t>
            </a:r>
            <a:r>
              <a:rPr lang="en-US"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52</a:t>
            </a:r>
            <a:r>
              <a:rPr 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人</a:t>
            </a:r>
            <a:r>
              <a:rPr lang="en-US"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  </a:t>
            </a:r>
            <a:endParaRPr 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p>
            <a:pPr algn="l">
              <a:spcAft>
                <a:spcPts val="0"/>
              </a:spcAft>
            </a:pPr>
            <a:r>
              <a:rPr lang="en-US" sz="1050" kern="100" dirty="0">
                <a:effectLst/>
                <a:latin typeface="HGPｺﾞｼｯｸM" panose="020B0600000000000000" pitchFamily="50" charset="-128"/>
                <a:ea typeface="ＭＳ 明朝" panose="02020609040205080304" pitchFamily="17" charset="-128"/>
                <a:cs typeface="Times New Roman" panose="02020603050405020304" pitchFamily="18" charset="0"/>
              </a:rPr>
              <a:t> </a:t>
            </a:r>
            <a:endParaRPr lang="ja-JP" sz="1050" kern="100" dirty="0">
              <a:effectLst/>
              <a:ea typeface="ＭＳ 明朝" panose="02020609040205080304" pitchFamily="17" charset="-128"/>
              <a:cs typeface="Times New Roman" panose="02020603050405020304" pitchFamily="18" charset="0"/>
            </a:endParaRPr>
          </a:p>
          <a:p>
            <a:pPr algn="l">
              <a:spcAft>
                <a:spcPts val="0"/>
              </a:spcAft>
            </a:pPr>
            <a:r>
              <a:rPr lang="en-US" sz="1050" kern="100" dirty="0">
                <a:effectLst/>
                <a:latin typeface="HGPｺﾞｼｯｸM" panose="020B0600000000000000" pitchFamily="50" charset="-128"/>
                <a:ea typeface="ＭＳ 明朝" panose="02020609040205080304" pitchFamily="17" charset="-128"/>
                <a:cs typeface="Times New Roman" panose="02020603050405020304" pitchFamily="18" charset="0"/>
              </a:rPr>
              <a:t> </a:t>
            </a:r>
            <a:endParaRPr lang="ja-JP" sz="1050" kern="100" dirty="0">
              <a:effectLst/>
              <a:ea typeface="ＭＳ 明朝" panose="02020609040205080304" pitchFamily="17" charset="-128"/>
              <a:cs typeface="Times New Roman" panose="02020603050405020304" pitchFamily="18" charset="0"/>
            </a:endParaRPr>
          </a:p>
        </p:txBody>
      </p:sp>
      <p:cxnSp>
        <p:nvCxnSpPr>
          <p:cNvPr id="9" name="直線矢印コネクタ 8"/>
          <p:cNvCxnSpPr/>
          <p:nvPr/>
        </p:nvCxnSpPr>
        <p:spPr>
          <a:xfrm>
            <a:off x="665480" y="2869767"/>
            <a:ext cx="371475" cy="0"/>
          </a:xfrm>
          <a:prstGeom prst="straightConnector1">
            <a:avLst/>
          </a:prstGeom>
          <a:ln w="127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0" name="正方形/長方形 9"/>
          <p:cNvSpPr/>
          <p:nvPr/>
        </p:nvSpPr>
        <p:spPr>
          <a:xfrm>
            <a:off x="133349" y="5648796"/>
            <a:ext cx="6186489" cy="3888000"/>
          </a:xfrm>
          <a:prstGeom prst="rect">
            <a:avLst/>
          </a:prstGeom>
          <a:ln w="254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l">
              <a:lnSpc>
                <a:spcPts val="600"/>
              </a:lnSpc>
              <a:spcAft>
                <a:spcPts val="0"/>
              </a:spcAft>
            </a:pPr>
            <a:endParaRPr lang="en-US" altLang="ja-JP" sz="1400" i="1" u="heavy" kern="0" dirty="0">
              <a:effectLst/>
              <a:ea typeface="HGP創英角ｺﾞｼｯｸUB" panose="020B0900000000000000" pitchFamily="50" charset="-128"/>
              <a:cs typeface="HG創英角ｺﾞｼｯｸUB-WinCharSetFFFF-"/>
            </a:endParaRPr>
          </a:p>
          <a:p>
            <a:r>
              <a:rPr lang="ja-JP" altLang="en-US" sz="1400" i="1" u="heavy" kern="0" dirty="0">
                <a:effectLst/>
                <a:ea typeface="HGP創英角ｺﾞｼｯｸUB" panose="020B0900000000000000" pitchFamily="50" charset="-128"/>
                <a:cs typeface="HG創英角ｺﾞｼｯｸUB-WinCharSetFFFF-"/>
              </a:rPr>
              <a:t>（２） 具体的な事象における人権意識の状況</a:t>
            </a:r>
            <a:endParaRPr lang="en-US" altLang="ja-JP" sz="1400" i="1" u="heavy" kern="0" dirty="0">
              <a:effectLst/>
              <a:ea typeface="HGP創英角ｺﾞｼｯｸUB" panose="020B0900000000000000" pitchFamily="50" charset="-128"/>
              <a:cs typeface="HG創英角ｺﾞｼｯｸUB-WinCharSetFFFF-"/>
            </a:endParaRPr>
          </a:p>
          <a:p>
            <a:pPr algn="l">
              <a:spcBef>
                <a:spcPts val="600"/>
              </a:spcBef>
              <a:spcAft>
                <a:spcPts val="0"/>
              </a:spcAft>
            </a:pPr>
            <a:r>
              <a:rPr lang="ja-JP" altLang="en-US" sz="1050" kern="100" dirty="0" smtClean="0">
                <a:solidFill>
                  <a:srgbClr val="000000"/>
                </a:solidFill>
                <a:latin typeface="HGPｺﾞｼｯｸM" panose="020B0600000000000000" pitchFamily="50" charset="-128"/>
                <a:ea typeface="HGPｺﾞｼｯｸM" panose="020B0600000000000000" pitchFamily="50" charset="-128"/>
                <a:cs typeface="Times New Roman" panose="02020603050405020304" pitchFamily="18" charset="0"/>
              </a:rPr>
              <a:t>◆家を買ったり借りたりする際に重視する（した）立地条件＜資料Ｐ３、Ｐ４＞</a:t>
            </a:r>
            <a:endParaRPr lang="en-US" altLang="ja-JP" sz="105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a:spcBef>
                <a:spcPts val="600"/>
              </a:spcBef>
            </a:pPr>
            <a:r>
              <a:rPr lang="ja-JP" altLang="en-US" sz="1050" kern="100" dirty="0">
                <a:solidFill>
                  <a:srgbClr val="000000"/>
                </a:solidFill>
                <a:latin typeface="HGPｺﾞｼｯｸM" panose="020B0600000000000000" pitchFamily="50" charset="-128"/>
                <a:ea typeface="HGPｺﾞｼｯｸM" panose="020B0600000000000000" pitchFamily="50" charset="-128"/>
                <a:cs typeface="Times New Roman" panose="02020603050405020304" pitchFamily="18" charset="0"/>
              </a:rPr>
              <a:t>　 ・前回調査と比較して、近隣に「低所得者が多い」、「外国籍住民が</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多い」、「同和地区がある</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」と言われて</a:t>
            </a:r>
            <a:r>
              <a:rPr lang="ja-JP" altLang="en-US" sz="1050" kern="100" dirty="0" err="1"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い</a:t>
            </a:r>
            <a:endParaRPr lang="en-US" altLang="ja-JP"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ないかを</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重視する（した）人</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の割合は</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外国籍住民が多い」（</a:t>
            </a:r>
            <a:r>
              <a:rPr lang="en-US" altLang="ja-JP"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1.3</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ポイント増）を除き、若干減少している。</a:t>
            </a:r>
            <a:endParaRPr lang="ja-JP" altLang="ja-JP"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pPr>
              <a:spcBef>
                <a:spcPts val="600"/>
              </a:spcBef>
            </a:pPr>
            <a:r>
              <a:rPr lang="ja-JP" altLang="en-US"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　 ・</a:t>
            </a:r>
            <a:r>
              <a:rPr lang="ja-JP" altLang="ja-JP"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「近隣に同和地区があると言われていないか」を重視する（した）割合は、</a:t>
            </a:r>
            <a:r>
              <a:rPr lang="ja-JP" altLang="en-US"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a:t>
            </a:r>
            <a:r>
              <a:rPr lang="en-US" altLang="ja-JP"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60</a:t>
            </a:r>
            <a:r>
              <a:rPr lang="ja-JP" altLang="ja-JP"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歳</a:t>
            </a:r>
            <a:r>
              <a:rPr lang="ja-JP" altLang="en-US"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代」（</a:t>
            </a:r>
            <a:r>
              <a:rPr lang="en-US" altLang="ja-JP"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13.4</a:t>
            </a:r>
            <a:r>
              <a:rPr lang="ja-JP" altLang="en-US"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a:t>
            </a:r>
            <a:r>
              <a:rPr lang="ja-JP" altLang="ja-JP"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が最も高く、</a:t>
            </a:r>
            <a:r>
              <a:rPr lang="ja-JP" altLang="ja-JP"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次</a:t>
            </a:r>
            <a:r>
              <a:rPr lang="en-US" altLang="ja-JP"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 </a:t>
            </a:r>
          </a:p>
          <a:p>
            <a:r>
              <a:rPr lang="en-US" altLang="ja-JP"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 </a:t>
            </a:r>
            <a:r>
              <a:rPr lang="en-US" altLang="ja-JP"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   </a:t>
            </a:r>
            <a:r>
              <a:rPr lang="ja-JP" altLang="ja-JP"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いで</a:t>
            </a:r>
            <a:r>
              <a:rPr lang="ja-JP" altLang="en-US"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a:t>
            </a:r>
            <a:r>
              <a:rPr lang="en-US" altLang="ja-JP"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40</a:t>
            </a:r>
            <a:r>
              <a:rPr lang="ja-JP" altLang="ja-JP"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歳</a:t>
            </a:r>
            <a:r>
              <a:rPr lang="ja-JP" altLang="en-US"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代」</a:t>
            </a:r>
            <a:r>
              <a:rPr lang="ja-JP" altLang="en-US"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a:t>
            </a:r>
            <a:r>
              <a:rPr lang="en-US" altLang="ja-JP"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12.5</a:t>
            </a:r>
            <a:r>
              <a:rPr lang="ja-JP" altLang="en-US"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a:t>
            </a:r>
            <a:r>
              <a:rPr lang="ja-JP" altLang="en-US"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a:t>
            </a:r>
            <a:r>
              <a:rPr lang="ja-JP" altLang="ja-JP"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となっており、</a:t>
            </a:r>
            <a:r>
              <a:rPr lang="ja-JP" altLang="en-US"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a:t>
            </a:r>
            <a:r>
              <a:rPr lang="en-US" altLang="ja-JP"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18</a:t>
            </a:r>
            <a:r>
              <a:rPr lang="ja-JP" altLang="en-US"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a:t>
            </a:r>
            <a:r>
              <a:rPr lang="en-US" altLang="ja-JP"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29</a:t>
            </a:r>
            <a:r>
              <a:rPr lang="ja-JP" altLang="ja-JP"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歳</a:t>
            </a:r>
            <a:r>
              <a:rPr lang="ja-JP" altLang="en-US"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a:t>
            </a:r>
            <a:r>
              <a:rPr lang="en-US" altLang="ja-JP"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8.5</a:t>
            </a:r>
            <a:r>
              <a:rPr lang="ja-JP" altLang="en-US"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a:t>
            </a:r>
            <a:r>
              <a:rPr lang="ja-JP" altLang="ja-JP"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が最も低</a:t>
            </a:r>
            <a:r>
              <a:rPr lang="ja-JP" altLang="en-US"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くなって</a:t>
            </a:r>
            <a:r>
              <a:rPr lang="ja-JP" altLang="ja-JP"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い</a:t>
            </a:r>
            <a:r>
              <a:rPr lang="ja-JP" altLang="en-US"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るが、それほど顕著な差</a:t>
            </a:r>
            <a:r>
              <a:rPr lang="ja-JP" altLang="en-US"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は</a:t>
            </a:r>
            <a:endParaRPr lang="en-US" altLang="ja-JP"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endParaRPr>
          </a:p>
          <a:p>
            <a:r>
              <a:rPr lang="en-US" altLang="ja-JP"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 </a:t>
            </a:r>
            <a:r>
              <a:rPr lang="en-US" altLang="ja-JP"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   </a:t>
            </a:r>
            <a:r>
              <a:rPr lang="ja-JP" altLang="en-US"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みられない</a:t>
            </a:r>
            <a:r>
              <a:rPr lang="ja-JP" altLang="ja-JP"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a:t>
            </a:r>
            <a:endParaRPr lang="en-US" altLang="ja-JP"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endParaRPr>
          </a:p>
          <a:p>
            <a:pPr algn="l">
              <a:spcBef>
                <a:spcPts val="600"/>
              </a:spcBef>
            </a:pPr>
            <a:r>
              <a:rPr lang="ja-JP" altLang="en-US" sz="1050" kern="0" dirty="0" smtClean="0">
                <a:solidFill>
                  <a:schemeClr val="tx1"/>
                </a:solidFill>
                <a:effectLst/>
                <a:latin typeface="HGPｺﾞｼｯｸM" panose="020B0600000000000000" pitchFamily="50" charset="-128"/>
                <a:ea typeface="HGPｺﾞｼｯｸM" panose="020B0600000000000000" pitchFamily="50" charset="-128"/>
                <a:cs typeface="HG創英角ｺﾞｼｯｸUB-WinCharSetFFFF-"/>
              </a:rPr>
              <a:t>◆</a:t>
            </a:r>
            <a:r>
              <a:rPr lang="ja-JP" altLang="en-US" sz="1050" kern="0" dirty="0">
                <a:solidFill>
                  <a:schemeClr val="tx1"/>
                </a:solidFill>
                <a:effectLst/>
                <a:latin typeface="HGPｺﾞｼｯｸM" panose="020B0600000000000000" pitchFamily="50" charset="-128"/>
                <a:ea typeface="HGPｺﾞｼｯｸM" panose="020B0600000000000000" pitchFamily="50" charset="-128"/>
                <a:cs typeface="HG創英角ｺﾞｼｯｸUB-WinCharSetFFFF-"/>
              </a:rPr>
              <a:t>人権上問題があると思う採用面接時の</a:t>
            </a:r>
            <a:r>
              <a:rPr lang="ja-JP" altLang="en-US" sz="1050" kern="0" dirty="0" smtClean="0">
                <a:solidFill>
                  <a:schemeClr val="tx1"/>
                </a:solidFill>
                <a:effectLst/>
                <a:latin typeface="HGPｺﾞｼｯｸM" panose="020B0600000000000000" pitchFamily="50" charset="-128"/>
                <a:ea typeface="HGPｺﾞｼｯｸM" panose="020B0600000000000000" pitchFamily="50" charset="-128"/>
                <a:cs typeface="HG創英角ｺﾞｼｯｸUB-WinCharSetFFFF-"/>
              </a:rPr>
              <a:t>質問＜資料Ｐ５、Ｐ６＞</a:t>
            </a:r>
            <a:endParaRPr lang="ja-JP" sz="105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p>
            <a:pPr indent="133350">
              <a:spcBef>
                <a:spcPts val="600"/>
              </a:spcBef>
            </a:pPr>
            <a:r>
              <a:rPr lang="ja-JP" altLang="en-US" sz="1050" kern="0" dirty="0">
                <a:effectLst/>
                <a:latin typeface="HGPｺﾞｼｯｸM" panose="020B0600000000000000" pitchFamily="50" charset="-128"/>
                <a:ea typeface="HGPｺﾞｼｯｸM" panose="020B0600000000000000" pitchFamily="50" charset="-128"/>
                <a:cs typeface="HG創英角ｺﾞｼｯｸUB-WinCharSetFFFF-"/>
              </a:rPr>
              <a:t>・</a:t>
            </a:r>
            <a:r>
              <a:rPr kumimoji="1" lang="ja-JP" altLang="en-US" sz="1050" dirty="0">
                <a:latin typeface="HGPｺﾞｼｯｸM" panose="020B0600000000000000" pitchFamily="50" charset="-128"/>
                <a:ea typeface="HGPｺﾞｼｯｸM" panose="020B0600000000000000" pitchFamily="50" charset="-128"/>
              </a:rPr>
              <a:t>「家族の状況」「宗教」は</a:t>
            </a:r>
            <a:r>
              <a:rPr kumimoji="1" lang="en-US" altLang="ja-JP" sz="1050" dirty="0" smtClean="0">
                <a:latin typeface="HGPｺﾞｼｯｸM" panose="020B0600000000000000" pitchFamily="50" charset="-128"/>
                <a:ea typeface="HGPｺﾞｼｯｸM" panose="020B0600000000000000" pitchFamily="50" charset="-128"/>
              </a:rPr>
              <a:t>60</a:t>
            </a:r>
            <a:r>
              <a:rPr kumimoji="1" lang="ja-JP" altLang="en-US" sz="1050" dirty="0" smtClean="0">
                <a:latin typeface="HGPｺﾞｼｯｸM" panose="020B0600000000000000" pitchFamily="50" charset="-128"/>
                <a:ea typeface="HGPｺﾞｼｯｸM" panose="020B0600000000000000" pitchFamily="50" charset="-128"/>
              </a:rPr>
              <a:t>％を</a:t>
            </a:r>
            <a:r>
              <a:rPr kumimoji="1" lang="ja-JP" altLang="en-US" sz="1050" dirty="0">
                <a:latin typeface="HGPｺﾞｼｯｸM" panose="020B0600000000000000" pitchFamily="50" charset="-128"/>
                <a:ea typeface="HGPｺﾞｼｯｸM" panose="020B0600000000000000" pitchFamily="50" charset="-128"/>
              </a:rPr>
              <a:t>超える一方で、「尊敬する人物」は</a:t>
            </a:r>
            <a:r>
              <a:rPr kumimoji="1" lang="en-US" altLang="ja-JP" sz="1050" dirty="0">
                <a:latin typeface="HGPｺﾞｼｯｸM" panose="020B0600000000000000" pitchFamily="50" charset="-128"/>
                <a:ea typeface="HGPｺﾞｼｯｸM" panose="020B0600000000000000" pitchFamily="50" charset="-128"/>
              </a:rPr>
              <a:t>5</a:t>
            </a:r>
            <a:r>
              <a:rPr kumimoji="1" lang="ja-JP" altLang="en-US" sz="1050" dirty="0">
                <a:latin typeface="HGPｺﾞｼｯｸM" panose="020B0600000000000000" pitchFamily="50" charset="-128"/>
                <a:ea typeface="HGPｺﾞｼｯｸM" panose="020B0600000000000000" pitchFamily="50" charset="-128"/>
              </a:rPr>
              <a:t>％となっているなど、質問間で差がある。</a:t>
            </a:r>
            <a:endParaRPr kumimoji="1" lang="en-US" altLang="ja-JP" sz="1050" dirty="0">
              <a:latin typeface="HGPｺﾞｼｯｸM" panose="020B0600000000000000" pitchFamily="50" charset="-128"/>
              <a:ea typeface="HGPｺﾞｼｯｸM" panose="020B0600000000000000" pitchFamily="50" charset="-128"/>
            </a:endParaRPr>
          </a:p>
          <a:p>
            <a:pPr>
              <a:spcBef>
                <a:spcPts val="600"/>
              </a:spcBef>
            </a:pPr>
            <a:r>
              <a:rPr kumimoji="1" lang="ja-JP" altLang="en-US" sz="1050" dirty="0">
                <a:latin typeface="HGPｺﾞｼｯｸM" panose="020B0600000000000000" pitchFamily="50" charset="-128"/>
                <a:ea typeface="HGPｺﾞｼｯｸM" panose="020B0600000000000000" pitchFamily="50" charset="-128"/>
              </a:rPr>
              <a:t>　 ・</a:t>
            </a:r>
            <a:r>
              <a:rPr lang="ja-JP" altLang="en-US" sz="1050" dirty="0">
                <a:latin typeface="HGPｺﾞｼｯｸM" panose="020B0600000000000000" pitchFamily="50" charset="-128"/>
                <a:ea typeface="HGPｺﾞｼｯｸM" panose="020B0600000000000000" pitchFamily="50" charset="-128"/>
              </a:rPr>
              <a:t>「</a:t>
            </a:r>
            <a:r>
              <a:rPr lang="en-US" altLang="ja-JP" sz="1050" dirty="0">
                <a:latin typeface="HGPｺﾞｼｯｸM" panose="020B0600000000000000" pitchFamily="50" charset="-128"/>
                <a:ea typeface="HGPｺﾞｼｯｸM" panose="020B0600000000000000" pitchFamily="50" charset="-128"/>
              </a:rPr>
              <a:t>18</a:t>
            </a:r>
            <a:r>
              <a:rPr lang="ja-JP" altLang="en-US" sz="1050" dirty="0">
                <a:latin typeface="HGPｺﾞｼｯｸM" panose="020B0600000000000000" pitchFamily="50" charset="-128"/>
                <a:ea typeface="HGPｺﾞｼｯｸM" panose="020B0600000000000000" pitchFamily="50" charset="-128"/>
              </a:rPr>
              <a:t>～</a:t>
            </a:r>
            <a:r>
              <a:rPr lang="en-US" altLang="ja-JP" sz="1050" dirty="0">
                <a:latin typeface="HGPｺﾞｼｯｸM" panose="020B0600000000000000" pitchFamily="50" charset="-128"/>
                <a:ea typeface="HGPｺﾞｼｯｸM" panose="020B0600000000000000" pitchFamily="50" charset="-128"/>
              </a:rPr>
              <a:t>29</a:t>
            </a:r>
            <a:r>
              <a:rPr lang="ja-JP" altLang="en-US" sz="1050" dirty="0">
                <a:latin typeface="HGPｺﾞｼｯｸM" panose="020B0600000000000000" pitchFamily="50" charset="-128"/>
                <a:ea typeface="HGPｺﾞｼｯｸM" panose="020B0600000000000000" pitchFamily="50" charset="-128"/>
              </a:rPr>
              <a:t>歳」は、他の年齢階層に比べ</a:t>
            </a:r>
            <a:r>
              <a:rPr lang="ja-JP" altLang="en-US" sz="1050" dirty="0" smtClean="0">
                <a:latin typeface="HGPｺﾞｼｯｸM" panose="020B0600000000000000" pitchFamily="50" charset="-128"/>
                <a:ea typeface="HGPｺﾞｼｯｸM" panose="020B0600000000000000" pitchFamily="50" charset="-128"/>
              </a:rPr>
              <a:t>、</a:t>
            </a:r>
            <a:r>
              <a:rPr kumimoji="1" lang="ja-JP" altLang="en-US" sz="1050" dirty="0" smtClean="0">
                <a:latin typeface="HGPｺﾞｼｯｸM" panose="020B0600000000000000" pitchFamily="50" charset="-128"/>
                <a:ea typeface="HGPｺﾞｼｯｸM" panose="020B0600000000000000" pitchFamily="50" charset="-128"/>
              </a:rPr>
              <a:t>「</a:t>
            </a:r>
            <a:r>
              <a:rPr kumimoji="1" lang="ja-JP" altLang="en-US" sz="1050" dirty="0">
                <a:latin typeface="HGPｺﾞｼｯｸM" panose="020B0600000000000000" pitchFamily="50" charset="-128"/>
                <a:ea typeface="HGPｺﾞｼｯｸM" panose="020B0600000000000000" pitchFamily="50" charset="-128"/>
              </a:rPr>
              <a:t>本籍・出生地」「労働組合、学生運動など社会活動の経験」</a:t>
            </a:r>
            <a:r>
              <a:rPr lang="ja-JP" altLang="en-US" sz="1050" dirty="0">
                <a:latin typeface="HGPｺﾞｼｯｸM" panose="020B0600000000000000" pitchFamily="50" charset="-128"/>
                <a:ea typeface="HGPｺﾞｼｯｸM" panose="020B0600000000000000" pitchFamily="50" charset="-128"/>
              </a:rPr>
              <a:t>は</a:t>
            </a:r>
            <a:r>
              <a:rPr kumimoji="1" lang="ja-JP" altLang="en-US" sz="1050" dirty="0" smtClean="0">
                <a:latin typeface="HGPｺﾞｼｯｸM" panose="020B0600000000000000" pitchFamily="50" charset="-128"/>
                <a:ea typeface="HGPｺﾞｼｯｸM" panose="020B0600000000000000" pitchFamily="50" charset="-128"/>
              </a:rPr>
              <a:t>低く</a:t>
            </a:r>
            <a:endParaRPr kumimoji="1" lang="en-US" altLang="ja-JP" sz="1050" dirty="0" smtClean="0">
              <a:latin typeface="HGPｺﾞｼｯｸM" panose="020B0600000000000000" pitchFamily="50" charset="-128"/>
              <a:ea typeface="HGPｺﾞｼｯｸM" panose="020B0600000000000000" pitchFamily="50" charset="-128"/>
            </a:endParaRPr>
          </a:p>
          <a:p>
            <a:r>
              <a:rPr kumimoji="1" lang="en-US" altLang="ja-JP" sz="1050" dirty="0">
                <a:latin typeface="HGPｺﾞｼｯｸM" panose="020B0600000000000000" pitchFamily="50" charset="-128"/>
                <a:ea typeface="HGPｺﾞｼｯｸM" panose="020B0600000000000000" pitchFamily="50" charset="-128"/>
              </a:rPr>
              <a:t> </a:t>
            </a:r>
            <a:r>
              <a:rPr kumimoji="1" lang="en-US" altLang="ja-JP" sz="1050" dirty="0" smtClean="0">
                <a:latin typeface="HGPｺﾞｼｯｸM" panose="020B0600000000000000" pitchFamily="50" charset="-128"/>
                <a:ea typeface="HGPｺﾞｼｯｸM" panose="020B0600000000000000" pitchFamily="50" charset="-128"/>
              </a:rPr>
              <a:t>   </a:t>
            </a:r>
            <a:r>
              <a:rPr kumimoji="1" lang="ja-JP" altLang="en-US" sz="1050" dirty="0" smtClean="0">
                <a:latin typeface="HGPｺﾞｼｯｸM" panose="020B0600000000000000" pitchFamily="50" charset="-128"/>
                <a:ea typeface="HGPｺﾞｼｯｸM" panose="020B0600000000000000" pitchFamily="50" charset="-128"/>
              </a:rPr>
              <a:t>なって</a:t>
            </a:r>
            <a:r>
              <a:rPr kumimoji="1" lang="ja-JP" altLang="en-US" sz="1050" dirty="0">
                <a:latin typeface="HGPｺﾞｼｯｸM" panose="020B0600000000000000" pitchFamily="50" charset="-128"/>
                <a:ea typeface="HGPｺﾞｼｯｸM" panose="020B0600000000000000" pitchFamily="50" charset="-128"/>
              </a:rPr>
              <a:t>いる。</a:t>
            </a:r>
          </a:p>
          <a:p>
            <a:pPr marL="266700" indent="-266700" algn="l">
              <a:spcBef>
                <a:spcPts val="600"/>
              </a:spcBef>
            </a:pPr>
            <a:r>
              <a:rPr lang="ja-JP" altLang="en-US" sz="1050" kern="0" dirty="0">
                <a:solidFill>
                  <a:srgbClr val="000000"/>
                </a:solidFill>
                <a:effectLst/>
                <a:latin typeface="HGPｺﾞｼｯｸM" panose="020B0600000000000000" pitchFamily="50" charset="-128"/>
                <a:ea typeface="HGPｺﾞｼｯｸM" panose="020B0600000000000000" pitchFamily="50" charset="-128"/>
                <a:cs typeface="HG創英角ｺﾞｼｯｸUB-WinCharSetFFFF-"/>
              </a:rPr>
              <a:t>◆</a:t>
            </a:r>
            <a:r>
              <a:rPr lang="ja-JP" sz="1050" kern="0" dirty="0">
                <a:solidFill>
                  <a:srgbClr val="000000"/>
                </a:solidFill>
                <a:effectLst/>
                <a:latin typeface="HGPｺﾞｼｯｸM" panose="020B0600000000000000" pitchFamily="50" charset="-128"/>
                <a:ea typeface="HGPｺﾞｼｯｸM" panose="020B0600000000000000" pitchFamily="50" charset="-128"/>
                <a:cs typeface="HG創英角ｺﾞｼｯｸUB-WinCharSetFFFF-"/>
              </a:rPr>
              <a:t>結婚</a:t>
            </a:r>
            <a:r>
              <a:rPr lang="ja-JP" altLang="en-US" sz="1050" kern="0" dirty="0">
                <a:solidFill>
                  <a:srgbClr val="000000"/>
                </a:solidFill>
                <a:effectLst/>
                <a:latin typeface="HGPｺﾞｼｯｸM" panose="020B0600000000000000" pitchFamily="50" charset="-128"/>
                <a:ea typeface="HGPｺﾞｼｯｸM" panose="020B0600000000000000" pitchFamily="50" charset="-128"/>
                <a:cs typeface="HG創英角ｺﾞｼｯｸUB-WinCharSetFFFF-"/>
              </a:rPr>
              <a:t>相手・パートナーの決定の際に重視</a:t>
            </a:r>
            <a:r>
              <a:rPr lang="ja-JP" altLang="en-US" sz="1050" kern="0" dirty="0" smtClean="0">
                <a:solidFill>
                  <a:srgbClr val="000000"/>
                </a:solidFill>
                <a:effectLst/>
                <a:latin typeface="HGPｺﾞｼｯｸM" panose="020B0600000000000000" pitchFamily="50" charset="-128"/>
                <a:ea typeface="HGPｺﾞｼｯｸM" panose="020B0600000000000000" pitchFamily="50" charset="-128"/>
                <a:cs typeface="HG創英角ｺﾞｼｯｸUB-WinCharSetFFFF-"/>
              </a:rPr>
              <a:t>する（した）こと＜資料Ｐ７、Ｐ８、Ｐ９＞</a:t>
            </a:r>
            <a:endParaRPr 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p>
            <a:pPr marL="266700" indent="-133350">
              <a:spcBef>
                <a:spcPts val="600"/>
              </a:spcBef>
            </a:pPr>
            <a:r>
              <a:rPr lang="ja-JP" altLang="en-US"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a:t>
            </a:r>
            <a:r>
              <a:rPr lang="ja-JP" altLang="ja-JP"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a:t>
            </a:r>
            <a:r>
              <a:rPr lang="ja-JP" altLang="en-US"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家事や育児に対する理解と協力」を重視する</a:t>
            </a:r>
            <a:r>
              <a:rPr lang="ja-JP" altLang="ja-JP"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割合は</a:t>
            </a:r>
            <a:r>
              <a:rPr lang="ja-JP" altLang="en-US"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、若年齢層ほど高</a:t>
            </a:r>
            <a:r>
              <a:rPr lang="ja-JP" altLang="en-US"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く</a:t>
            </a:r>
            <a:r>
              <a:rPr lang="ja-JP" altLang="en-US"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なっている。また</a:t>
            </a:r>
            <a:r>
              <a:rPr lang="ja-JP" altLang="en-US"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a:t>
            </a:r>
            <a:r>
              <a:rPr lang="ja-JP" altLang="en-US" sz="1050" kern="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国籍、民族」を重視する割合は、高</a:t>
            </a:r>
            <a:r>
              <a:rPr lang="ja-JP" altLang="ja-JP"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年齢</a:t>
            </a:r>
            <a:r>
              <a:rPr lang="ja-JP" altLang="en-US"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層ほど高くなっている。</a:t>
            </a:r>
            <a:endParaRPr lang="ja-JP" altLang="ja-JP"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pPr marL="266700" indent="-133350">
              <a:spcBef>
                <a:spcPts val="600"/>
              </a:spcBef>
            </a:pPr>
            <a:r>
              <a:rPr lang="ja-JP" altLang="en-US" sz="1050" kern="0" dirty="0">
                <a:solidFill>
                  <a:schemeClr val="tx1"/>
                </a:solidFill>
                <a:effectLst/>
                <a:latin typeface="HGPｺﾞｼｯｸM" panose="020B0600000000000000" pitchFamily="50" charset="-128"/>
                <a:ea typeface="HGPｺﾞｼｯｸM" panose="020B0600000000000000" pitchFamily="50" charset="-128"/>
                <a:cs typeface="HG創英角ｺﾞｼｯｸUB-WinCharSetFFFF-"/>
              </a:rPr>
              <a:t>・</a:t>
            </a:r>
            <a:r>
              <a:rPr lang="ja-JP" sz="1050" kern="0" dirty="0">
                <a:solidFill>
                  <a:schemeClr val="tx1"/>
                </a:solidFill>
                <a:effectLst/>
                <a:latin typeface="HGPｺﾞｼｯｸM" panose="020B0600000000000000" pitchFamily="50" charset="-128"/>
                <a:ea typeface="HGPｺﾞｼｯｸM" panose="020B0600000000000000" pitchFamily="50" charset="-128"/>
                <a:cs typeface="HG創英角ｺﾞｼｯｸUB-WinCharSetFFFF-"/>
              </a:rPr>
              <a:t>「</a:t>
            </a:r>
            <a:r>
              <a:rPr lang="ja-JP" altLang="en-US" sz="1050" kern="0" dirty="0">
                <a:solidFill>
                  <a:schemeClr val="tx1"/>
                </a:solidFill>
                <a:effectLst/>
                <a:latin typeface="HGPｺﾞｼｯｸM" panose="020B0600000000000000" pitchFamily="50" charset="-128"/>
                <a:ea typeface="HGPｺﾞｼｯｸM" panose="020B0600000000000000" pitchFamily="50" charset="-128"/>
                <a:cs typeface="HG創英角ｺﾞｼｯｸUB-WinCharSetFFFF-"/>
              </a:rPr>
              <a:t>同和地区の出身であると言われていないかどうか</a:t>
            </a:r>
            <a:r>
              <a:rPr lang="ja-JP" sz="1050" kern="0" dirty="0">
                <a:solidFill>
                  <a:schemeClr val="tx1"/>
                </a:solidFill>
                <a:effectLst/>
                <a:latin typeface="HGPｺﾞｼｯｸM" panose="020B0600000000000000" pitchFamily="50" charset="-128"/>
                <a:ea typeface="HGPｺﾞｼｯｸM" panose="020B0600000000000000" pitchFamily="50" charset="-128"/>
                <a:cs typeface="HG創英角ｺﾞｼｯｸUB-WinCharSetFFFF-"/>
              </a:rPr>
              <a:t>」を重視</a:t>
            </a:r>
            <a:r>
              <a:rPr lang="ja-JP" sz="1050" kern="0" dirty="0" smtClean="0">
                <a:solidFill>
                  <a:schemeClr val="tx1"/>
                </a:solidFill>
                <a:effectLst/>
                <a:latin typeface="HGPｺﾞｼｯｸM" panose="020B0600000000000000" pitchFamily="50" charset="-128"/>
                <a:ea typeface="HGPｺﾞｼｯｸM" panose="020B0600000000000000" pitchFamily="50" charset="-128"/>
                <a:cs typeface="HG創英角ｺﾞｼｯｸUB-WinCharSetFFFF-"/>
              </a:rPr>
              <a:t>する</a:t>
            </a:r>
            <a:r>
              <a:rPr lang="ja-JP" altLang="en-US" sz="1050" kern="0" dirty="0" smtClean="0">
                <a:solidFill>
                  <a:schemeClr val="tx1"/>
                </a:solidFill>
                <a:effectLst/>
                <a:latin typeface="HGPｺﾞｼｯｸM" panose="020B0600000000000000" pitchFamily="50" charset="-128"/>
                <a:ea typeface="HGPｺﾞｼｯｸM" panose="020B0600000000000000" pitchFamily="50" charset="-128"/>
                <a:cs typeface="HG創英角ｺﾞｼｯｸUB-WinCharSetFFFF-"/>
              </a:rPr>
              <a:t>（した）割合は</a:t>
            </a:r>
            <a:r>
              <a:rPr lang="ja-JP" altLang="en-US"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a:t>
            </a:r>
            <a:r>
              <a:rPr lang="ja-JP" altLang="en-US"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a:t>
            </a:r>
            <a:r>
              <a:rPr lang="en-US" altLang="ja-JP"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40</a:t>
            </a:r>
            <a:r>
              <a:rPr lang="ja-JP" altLang="en-US"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歳代以下</a:t>
            </a:r>
            <a:r>
              <a:rPr lang="ja-JP" altLang="en-US"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」では、平均を５ポイントほど下回っている。一方、</a:t>
            </a:r>
            <a:r>
              <a:rPr lang="ja-JP" altLang="en-US" sz="1050" kern="0" dirty="0" smtClean="0">
                <a:solidFill>
                  <a:schemeClr val="tx1"/>
                </a:solidFill>
                <a:effectLst/>
                <a:latin typeface="HGPｺﾞｼｯｸM" panose="020B0600000000000000" pitchFamily="50" charset="-128"/>
                <a:ea typeface="HGPｺﾞｼｯｸM" panose="020B0600000000000000" pitchFamily="50" charset="-128"/>
                <a:cs typeface="HG創英角ｺﾞｼｯｸUB-WinCharSetFFFF-"/>
              </a:rPr>
              <a:t>「</a:t>
            </a:r>
            <a:r>
              <a:rPr lang="en-US" altLang="ja-JP" sz="1050" kern="0" dirty="0">
                <a:solidFill>
                  <a:schemeClr val="tx1"/>
                </a:solidFill>
                <a:effectLst/>
                <a:latin typeface="HGPｺﾞｼｯｸM" panose="020B0600000000000000" pitchFamily="50" charset="-128"/>
                <a:ea typeface="HGPｺﾞｼｯｸM" panose="020B0600000000000000" pitchFamily="50" charset="-128"/>
                <a:cs typeface="HG創英角ｺﾞｼｯｸUB-WinCharSetFFFF-"/>
              </a:rPr>
              <a:t>50</a:t>
            </a:r>
            <a:r>
              <a:rPr lang="ja-JP" altLang="en-US" sz="1050" kern="0" dirty="0">
                <a:solidFill>
                  <a:schemeClr val="tx1"/>
                </a:solidFill>
                <a:effectLst/>
                <a:latin typeface="HGPｺﾞｼｯｸM" panose="020B0600000000000000" pitchFamily="50" charset="-128"/>
                <a:ea typeface="HGPｺﾞｼｯｸM" panose="020B0600000000000000" pitchFamily="50" charset="-128"/>
                <a:cs typeface="HG創英角ｺﾞｼｯｸUB-WinCharSetFFFF-"/>
              </a:rPr>
              <a:t>歳代以上</a:t>
            </a:r>
            <a:r>
              <a:rPr lang="ja-JP" altLang="en-US" sz="1050" kern="0" dirty="0" smtClean="0">
                <a:solidFill>
                  <a:schemeClr val="tx1"/>
                </a:solidFill>
                <a:effectLst/>
                <a:latin typeface="HGPｺﾞｼｯｸM" panose="020B0600000000000000" pitchFamily="50" charset="-128"/>
                <a:ea typeface="HGPｺﾞｼｯｸM" panose="020B0600000000000000" pitchFamily="50" charset="-128"/>
                <a:cs typeface="HG創英角ｺﾞｼｯｸUB-WinCharSetFFFF-"/>
              </a:rPr>
              <a:t>」で</a:t>
            </a:r>
            <a:r>
              <a:rPr lang="ja-JP" altLang="en-US"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は、年代が上がるほど高くなっている。</a:t>
            </a:r>
            <a:endParaRPr lang="en-US" altLang="ja-JP"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endParaRPr>
          </a:p>
          <a:p>
            <a:pPr marL="266700" indent="-133350">
              <a:spcBef>
                <a:spcPts val="600"/>
              </a:spcBef>
            </a:pPr>
            <a:r>
              <a:rPr lang="ja-JP" altLang="en-US"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・人権問題に関する学習を受けた経験がないと答えた人の方が、「相手やその家族が</a:t>
            </a:r>
            <a:r>
              <a:rPr lang="ja-JP" altLang="en-US" sz="1050" kern="0" dirty="0" err="1"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障がい</a:t>
            </a:r>
            <a:r>
              <a:rPr lang="ja-JP" altLang="en-US"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者かどうか」「国籍・民族」「同和地区の出身であると言われていないか」を重視する（した）割合が高くなっている。</a:t>
            </a:r>
            <a:endParaRPr lang="en-US" altLang="ja-JP" sz="1050" kern="0" dirty="0">
              <a:solidFill>
                <a:schemeClr val="tx1"/>
              </a:solidFill>
              <a:effectLst/>
              <a:latin typeface="HGPｺﾞｼｯｸM" panose="020B0600000000000000" pitchFamily="50" charset="-128"/>
              <a:ea typeface="HGPｺﾞｼｯｸM" panose="020B0600000000000000" pitchFamily="50" charset="-128"/>
              <a:cs typeface="HG創英角ｺﾞｼｯｸUB-WinCharSetFFFF-"/>
            </a:endParaRPr>
          </a:p>
        </p:txBody>
      </p:sp>
      <p:sp>
        <p:nvSpPr>
          <p:cNvPr id="13" name="正方形/長方形 12"/>
          <p:cNvSpPr/>
          <p:nvPr/>
        </p:nvSpPr>
        <p:spPr>
          <a:xfrm>
            <a:off x="6481761" y="1403429"/>
            <a:ext cx="6228000" cy="1692196"/>
          </a:xfrm>
          <a:prstGeom prst="rect">
            <a:avLst/>
          </a:prstGeom>
          <a:solidFill>
            <a:sysClr val="window" lastClr="FFFFFF"/>
          </a:solidFill>
          <a:ln w="25400" cap="flat" cmpd="sng" algn="ctr">
            <a:solidFill>
              <a:schemeClr val="tx1"/>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l">
              <a:spcAft>
                <a:spcPts val="0"/>
              </a:spcAft>
            </a:pPr>
            <a:r>
              <a:rPr lang="ja-JP" altLang="en-US" sz="1400" i="1" u="heavy"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（３） </a:t>
            </a:r>
            <a:r>
              <a:rPr lang="ja-JP" sz="1400" i="1" u="heavy"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人権問題か否かの認識</a:t>
            </a:r>
            <a:endParaRPr lang="ja-JP" sz="14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marL="133350" indent="-133350">
              <a:spcBef>
                <a:spcPts val="600"/>
              </a:spcBef>
            </a:pP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◆具体的な行為に対して人権上</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問題があると認識する人の</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割合が前回調査を上回ったのは、前回調査した</a:t>
            </a:r>
            <a:r>
              <a:rPr lang="en-US" altLang="ja-JP"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16</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項目</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中</a:t>
            </a:r>
            <a:r>
              <a:rPr lang="en-US" altLang="ja-JP"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13</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項目にのぼっている。前回の調査とは、選択肢の表現などを変更していることから、単純比較はできないが、</a:t>
            </a: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全般的</a:t>
            </a:r>
            <a:r>
              <a:rPr lang="ja-JP" altLang="en-US"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に人権意識が高まっていることがうかがえる</a:t>
            </a: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。＜資料Ｐ１０＞</a:t>
            </a:r>
            <a:endParaRPr lang="en-US" altLang="ja-JP"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endParaRPr>
          </a:p>
          <a:p>
            <a:pPr marL="133350" indent="-133350">
              <a:spcBef>
                <a:spcPts val="600"/>
              </a:spcBef>
            </a:pP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◆前回</a:t>
            </a: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調査を</a:t>
            </a:r>
            <a:r>
              <a:rPr lang="en-US" altLang="ja-JP"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10</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ポイント以上上回ったのは、</a:t>
            </a:r>
            <a:r>
              <a:rPr lang="ja-JP"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職場で性的マイノリティであること</a:t>
            </a:r>
            <a:r>
              <a:rPr lang="ja-JP"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を</a:t>
            </a: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公表している人と席が隣になることを嫌がる</a:t>
            </a:r>
            <a:r>
              <a:rPr lang="ja-JP"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altLang="ja-JP"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15.7</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ポイント増</a:t>
            </a: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）、「こころの病の</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ある</a:t>
            </a: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人には関わらないようにする」（</a:t>
            </a:r>
            <a:r>
              <a:rPr lang="en-US" altLang="ja-JP"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11.3</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ポイント増</a:t>
            </a: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）、「ニートや引きこもりの人に「怠けていないで働きなさい」と言う」（</a:t>
            </a:r>
            <a:r>
              <a:rPr lang="en-US" altLang="ja-JP"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10.0</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ポイント増</a:t>
            </a: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））の</a:t>
            </a:r>
            <a:r>
              <a:rPr lang="en-US" altLang="ja-JP"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3</a:t>
            </a: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項目であった。いずれも、問題があると認識する人の割合は、すべての年齢階層において</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前回調査を上回っている。＜資料Ｐ１１＞</a:t>
            </a:r>
            <a:r>
              <a:rPr lang="en-US" sz="1050" kern="100" dirty="0" smtClean="0">
                <a:effectLst/>
                <a:latin typeface="HGPｺﾞｼｯｸM" panose="020B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1" name="正方形/長方形 20"/>
          <p:cNvSpPr/>
          <p:nvPr/>
        </p:nvSpPr>
        <p:spPr>
          <a:xfrm>
            <a:off x="6481759" y="3184889"/>
            <a:ext cx="6228000" cy="2399535"/>
          </a:xfrm>
          <a:prstGeom prst="rect">
            <a:avLst/>
          </a:prstGeom>
          <a:solidFill>
            <a:sysClr val="window" lastClr="FFFFFF"/>
          </a:solidFill>
          <a:ln w="25400" cap="flat" cmpd="sng" algn="ctr">
            <a:solidFill>
              <a:schemeClr val="tx1"/>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l">
              <a:spcAft>
                <a:spcPts val="0"/>
              </a:spcAft>
            </a:pPr>
            <a:r>
              <a:rPr lang="ja-JP" altLang="en-US" sz="1400" i="1" u="heavy" kern="100" dirty="0" smtClean="0">
                <a:latin typeface="Century" panose="02040604050505020304" pitchFamily="18" charset="0"/>
                <a:ea typeface="HGP創英角ｺﾞｼｯｸUB" panose="020B0900000000000000" pitchFamily="50" charset="-128"/>
                <a:cs typeface="Times New Roman" panose="02020603050405020304" pitchFamily="18" charset="0"/>
              </a:rPr>
              <a:t>（</a:t>
            </a:r>
            <a:r>
              <a:rPr lang="ja-JP" altLang="en-US" sz="1400" i="1" u="heavy" kern="100" dirty="0">
                <a:latin typeface="Century" panose="02040604050505020304" pitchFamily="18" charset="0"/>
                <a:ea typeface="HGP創英角ｺﾞｼｯｸUB" panose="020B0900000000000000" pitchFamily="50" charset="-128"/>
                <a:cs typeface="Times New Roman" panose="02020603050405020304" pitchFamily="18" charset="0"/>
              </a:rPr>
              <a:t>４） 人権にかかる法律・条例及び行政の取組みの認知の</a:t>
            </a:r>
            <a:r>
              <a:rPr lang="ja-JP" altLang="en-US" sz="1400" i="1" u="heavy" kern="100" dirty="0" smtClean="0">
                <a:latin typeface="Century" panose="02040604050505020304" pitchFamily="18" charset="0"/>
                <a:ea typeface="HGP創英角ｺﾞｼｯｸUB" panose="020B0900000000000000" pitchFamily="50" charset="-128"/>
                <a:cs typeface="Times New Roman" panose="02020603050405020304" pitchFamily="18" charset="0"/>
              </a:rPr>
              <a:t>状況等</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lvl="0" indent="-133350">
              <a:spcBef>
                <a:spcPts val="600"/>
              </a:spcBef>
            </a:pPr>
            <a:r>
              <a:rPr lang="ja-JP" altLang="en-US"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◆人権にかかる法律・条例の</a:t>
            </a: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認知度＜資料Ｐ１２、Ｐ１３＞</a:t>
            </a:r>
            <a:endParaRPr lang="en-US" alt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p>
            <a:pPr marL="133350" lvl="0" indent="-133350">
              <a:spcBef>
                <a:spcPts val="600"/>
              </a:spcBef>
            </a:pP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「性の多様性理解増進条例」を除き、</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いずれの法律・条例についても「</a:t>
            </a:r>
            <a:r>
              <a:rPr lang="ja-JP" altLang="en-US"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知らない」と答えた人の</a:t>
            </a: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割合は、</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50" kern="100" dirty="0">
                <a:latin typeface="HGPｺﾞｼｯｸM" panose="020B0600000000000000" pitchFamily="50" charset="-128"/>
                <a:ea typeface="HGPｺﾞｼｯｸM" panose="020B0600000000000000" pitchFamily="50" charset="-128"/>
                <a:cs typeface="Times New Roman" panose="02020603050405020304" pitchFamily="18" charset="0"/>
              </a:rPr>
              <a:t>40</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歳代以下」に</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おいて</a:t>
            </a: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高くなって</a:t>
            </a:r>
            <a:r>
              <a:rPr lang="ja-JP" altLang="en-US"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いる</a:t>
            </a: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altLang="ja-JP" sz="1050" kern="100" dirty="0">
                <a:latin typeface="HGPｺﾞｼｯｸM" panose="020B0600000000000000" pitchFamily="50" charset="-128"/>
                <a:ea typeface="HGPｺﾞｼｯｸM" panose="020B0600000000000000" pitchFamily="50" charset="-128"/>
                <a:cs typeface="Times New Roman" panose="02020603050405020304" pitchFamily="18" charset="0"/>
              </a:rPr>
              <a:t>18</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altLang="ja-JP" sz="1050" kern="100" dirty="0">
                <a:latin typeface="HGPｺﾞｼｯｸM" panose="020B0600000000000000" pitchFamily="50" charset="-128"/>
                <a:ea typeface="HGPｺﾞｼｯｸM" panose="020B0600000000000000" pitchFamily="50" charset="-128"/>
                <a:cs typeface="Times New Roman" panose="02020603050405020304" pitchFamily="18" charset="0"/>
              </a:rPr>
              <a:t>29</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歳」では、「障がい者差別解消条例」「性の多様性理解増進条例」の「内容（趣旨）を知っている」と答えた人の割合は</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２％台となっている。</a:t>
            </a:r>
            <a:endParaRPr lang="en-US" alt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p>
            <a:pPr marL="133350" lvl="0" indent="-133350">
              <a:spcBef>
                <a:spcPts val="600"/>
              </a:spcBef>
            </a:pPr>
            <a:r>
              <a:rPr lang="ja-JP" altLang="en-US"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◆行政の取組みの</a:t>
            </a: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認知度＜資料Ｐ１４＞</a:t>
            </a:r>
            <a:endParaRPr lang="en-US" alt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p>
            <a:pPr marL="133350" lvl="0" indent="-133350">
              <a:spcBef>
                <a:spcPts val="600"/>
              </a:spcBef>
            </a:pP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広報紙、啓発冊子、教育教材」を除くと、</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いずれの取組みも</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altLang="ja-JP" sz="1050" kern="100" dirty="0">
                <a:latin typeface="HGPｺﾞｼｯｸM" panose="020B0600000000000000" pitchFamily="50" charset="-128"/>
                <a:ea typeface="HGPｺﾞｼｯｸM" panose="020B0600000000000000" pitchFamily="50" charset="-128"/>
                <a:cs typeface="Times New Roman" panose="02020603050405020304" pitchFamily="18" charset="0"/>
              </a:rPr>
              <a:t>18</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altLang="ja-JP" sz="1050" kern="100" dirty="0">
                <a:latin typeface="HGPｺﾞｼｯｸM" panose="020B0600000000000000" pitchFamily="50" charset="-128"/>
                <a:ea typeface="HGPｺﾞｼｯｸM" panose="020B0600000000000000" pitchFamily="50" charset="-128"/>
                <a:cs typeface="Times New Roman" panose="02020603050405020304" pitchFamily="18" charset="0"/>
              </a:rPr>
              <a:t>29</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歳</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」の認知度が</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平均を上回っている</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endParaRPr lang="en-US" altLang="ja-JP"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endParaRPr>
          </a:p>
          <a:p>
            <a:pPr marL="133350" lvl="0" indent="-133350">
              <a:spcBef>
                <a:spcPts val="300"/>
              </a:spcBef>
            </a:pP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特</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に、 「作文、詩</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、読書</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感想文、ポスター等の募集・表彰」 </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「講習会・研修会」</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は、他の年齢階層を</a:t>
            </a:r>
            <a:r>
              <a:rPr lang="en-US" altLang="ja-JP" sz="1050" kern="100" dirty="0">
                <a:latin typeface="HGPｺﾞｼｯｸM" panose="020B0600000000000000" pitchFamily="50" charset="-128"/>
                <a:ea typeface="HGPｺﾞｼｯｸM" panose="020B0600000000000000" pitchFamily="50" charset="-128"/>
                <a:cs typeface="Times New Roman" panose="02020603050405020304" pitchFamily="18" charset="0"/>
              </a:rPr>
              <a:t>10</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ポイン　</a:t>
            </a:r>
            <a:endParaRPr lang="en-US" altLang="ja-JP"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endParaRPr>
          </a:p>
          <a:p>
            <a:pPr marL="133350" lvl="0" indent="-133350"/>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ト</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以上、上回っている。</a:t>
            </a:r>
            <a:endParaRPr lang="en-US" alt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p>
            <a:pPr marL="133350" lvl="0" indent="-133350">
              <a:spcBef>
                <a:spcPts val="600"/>
              </a:spcBef>
            </a:pP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「作文、詩、読書感想文、ポスター等の募集・表彰」 「ホームページによる情報発信」「街頭での啓発や</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駅の</a:t>
            </a:r>
            <a:endParaRPr lang="en-US" altLang="ja-JP"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endParaRPr>
          </a:p>
          <a:p>
            <a:pPr marL="133350" lvl="0" indent="-133350"/>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コンコース</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などでのデジタルサイネージや啓発</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ポスター</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の掲示」の認知度</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は、高年齢層</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ほど低くなっている</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endParaRPr 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p:txBody>
      </p:sp>
      <p:cxnSp>
        <p:nvCxnSpPr>
          <p:cNvPr id="24" name="直線矢印コネクタ 23"/>
          <p:cNvCxnSpPr/>
          <p:nvPr/>
        </p:nvCxnSpPr>
        <p:spPr>
          <a:xfrm>
            <a:off x="1493520" y="3346017"/>
            <a:ext cx="371475" cy="0"/>
          </a:xfrm>
          <a:prstGeom prst="straightConnector1">
            <a:avLst/>
          </a:prstGeom>
          <a:ln w="127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5" name="正方形/長方形 24"/>
          <p:cNvSpPr/>
          <p:nvPr/>
        </p:nvSpPr>
        <p:spPr>
          <a:xfrm>
            <a:off x="6481759" y="6697416"/>
            <a:ext cx="6228000" cy="2823160"/>
          </a:xfrm>
          <a:prstGeom prst="rect">
            <a:avLst/>
          </a:prstGeom>
          <a:solidFill>
            <a:sysClr val="window" lastClr="FFFFFF"/>
          </a:solidFill>
          <a:ln w="25400" cap="flat" cmpd="sng" algn="ctr">
            <a:solidFill>
              <a:schemeClr val="tx1"/>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l">
              <a:lnSpc>
                <a:spcPts val="1200"/>
              </a:lnSpc>
              <a:spcBef>
                <a:spcPts val="600"/>
              </a:spcBef>
              <a:spcAft>
                <a:spcPts val="0"/>
              </a:spcAft>
            </a:pP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◆社会的な課題に即応した啓発の推進</a:t>
            </a:r>
            <a:endParaRPr lang="en-US" altLang="ja-JP"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endParaRPr>
          </a:p>
          <a:p>
            <a:pPr algn="l">
              <a:lnSpc>
                <a:spcPts val="1200"/>
              </a:lnSpc>
              <a:spcBef>
                <a:spcPts val="600"/>
              </a:spcBef>
              <a:spcAft>
                <a:spcPts val="0"/>
              </a:spcAft>
            </a:pP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社会経済情勢の変化を踏まえ、社会的な課題に即応した啓発の推進に引き続き努める。</a:t>
            </a:r>
            <a:endParaRPr lang="en-US" altLang="ja-JP"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endParaRPr>
          </a:p>
          <a:p>
            <a:pPr algn="l">
              <a:spcBef>
                <a:spcPts val="600"/>
              </a:spcBef>
              <a:spcAft>
                <a:spcPts val="0"/>
              </a:spcAft>
            </a:pP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◆学校教育や大学等との連携促進</a:t>
            </a:r>
            <a:endParaRPr lang="en-US" altLang="ja-JP"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endParaRPr>
          </a:p>
          <a:p>
            <a:pPr marL="133350" lvl="0" indent="-133350">
              <a:spcBef>
                <a:spcPts val="300"/>
              </a:spcBef>
            </a:pP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・具体的な事象における忌避意識や人権上問題であるか否かの認識については、</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過去に人権学習を経験</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し </a:t>
            </a:r>
            <a:endParaRPr lang="en-US" altLang="ja-JP"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endParaRPr>
          </a:p>
          <a:p>
            <a:pPr lvl="0"/>
            <a:r>
              <a:rPr lang="en-US" altLang="ja-JP" sz="105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て</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いるかどうかによって大きな差異が</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見られる</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ことから</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、すべての世代において学習経験</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を積むことができる</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よ</a:t>
            </a:r>
            <a:endParaRPr lang="en-US" altLang="ja-JP"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endParaRPr>
          </a:p>
          <a:p>
            <a:pPr lvl="0"/>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う</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、義務</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教育</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や高校、</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大学及び社会人向けの講座など、各ステージにおける取組みとの</a:t>
            </a: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連携</a:t>
            </a:r>
            <a:r>
              <a:rPr lang="ja-JP" altLang="en-US"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を推進する。</a:t>
            </a:r>
            <a:endParaRPr lang="en-US" altLang="ja-JP" sz="105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marL="133350" lvl="0" indent="-133350">
              <a:lnSpc>
                <a:spcPts val="1200"/>
              </a:lnSpc>
              <a:spcBef>
                <a:spcPts val="600"/>
              </a:spcBef>
            </a:pP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◆市町村や</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企業・職場における啓発の取組みへの支援・連携</a:t>
            </a:r>
            <a:endParaRPr lang="en-US" altLang="ja-JP" sz="105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marL="133350" lvl="0" indent="-133350">
              <a:lnSpc>
                <a:spcPts val="1200"/>
              </a:lnSpc>
              <a:spcBef>
                <a:spcPts val="600"/>
              </a:spcBef>
            </a:pPr>
            <a:r>
              <a:rPr lang="en-US" altLang="ja-JP" sz="105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・年齢階層別の府民意識の状況を踏まえ、社会人</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や</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高年齢層に対して教育・啓発の機会の拡充を図っていく</a:t>
            </a:r>
            <a:endParaRPr lang="en-US" altLang="ja-JP"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endParaRPr>
          </a:p>
          <a:p>
            <a:pPr marL="133350" lvl="0" indent="-133350">
              <a:lnSpc>
                <a:spcPts val="1200"/>
              </a:lnSpc>
            </a:pP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観点から、住民に身近な市町村における地域に密着したきめ細かい多様な取組みを、引き続き支援すると</a:t>
            </a:r>
            <a:endParaRPr lang="en-US" altLang="ja-JP"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endParaRPr>
          </a:p>
          <a:p>
            <a:pPr marL="133350" lvl="0" indent="-133350">
              <a:lnSpc>
                <a:spcPts val="1200"/>
              </a:lnSpc>
            </a:pPr>
            <a:r>
              <a:rPr lang="en-US" altLang="ja-JP" sz="105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ともに、</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自ら</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人権問題の研修</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等を</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行う</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経済</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団体</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、民間事</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業者団体</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等との連携を深め、効果的な事業を</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展開 </a:t>
            </a:r>
            <a:endParaRPr lang="en-US" altLang="ja-JP"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endParaRPr>
          </a:p>
          <a:p>
            <a:pPr marL="133350" lvl="0" indent="-133350">
              <a:lnSpc>
                <a:spcPts val="1200"/>
              </a:lnSpc>
            </a:pPr>
            <a:r>
              <a:rPr lang="en-US" altLang="ja-JP" sz="1050" kern="100">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50" kern="100" smtClean="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smtClean="0">
                <a:latin typeface="HGPｺﾞｼｯｸM" panose="020B0600000000000000" pitchFamily="50" charset="-128"/>
                <a:ea typeface="HGPｺﾞｼｯｸM" panose="020B0600000000000000" pitchFamily="50" charset="-128"/>
                <a:cs typeface="Times New Roman" panose="02020603050405020304" pitchFamily="18" charset="0"/>
              </a:rPr>
              <a:t>する</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a:t>
            </a:r>
            <a:endParaRPr lang="ja-JP" altLang="ja-JP" sz="1050" kern="100" dirty="0">
              <a:latin typeface="Century" panose="02040604050505020304" pitchFamily="18" charset="0"/>
              <a:ea typeface="ＭＳ 明朝" panose="02020609040205080304" pitchFamily="17" charset="-128"/>
              <a:cs typeface="Times New Roman" panose="02020603050405020304" pitchFamily="18" charset="0"/>
            </a:endParaRPr>
          </a:p>
          <a:p>
            <a:pPr marL="133350" lvl="0" indent="-133350">
              <a:lnSpc>
                <a:spcPts val="1200"/>
              </a:lnSpc>
              <a:spcBef>
                <a:spcPts val="600"/>
              </a:spcBef>
            </a:pP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適切な媒体を活用した</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効果的</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な情報発信手法の検討</a:t>
            </a:r>
            <a:endParaRPr lang="en-US" alt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p>
            <a:pPr marL="133350" lvl="0" indent="-133350">
              <a:lnSpc>
                <a:spcPts val="1200"/>
              </a:lnSpc>
              <a:spcBef>
                <a:spcPts val="600"/>
              </a:spcBef>
            </a:pP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若年層にはインターネットを中心に、高齢者層</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には紙媒体を中心</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に、日常生活の中の出来事を題材と</a:t>
            </a:r>
            <a:r>
              <a:rPr lang="ja-JP" altLang="en-US" sz="1050" kern="100" dirty="0" err="1" smtClean="0">
                <a:latin typeface="HGPｺﾞｼｯｸM" panose="020B0600000000000000" pitchFamily="50" charset="-128"/>
                <a:ea typeface="HGPｺﾞｼｯｸM" panose="020B0600000000000000" pitchFamily="50" charset="-128"/>
                <a:cs typeface="Times New Roman" panose="02020603050405020304" pitchFamily="18" charset="0"/>
              </a:rPr>
              <a:t>しな</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が　</a:t>
            </a:r>
            <a:endParaRPr lang="en-US" altLang="ja-JP"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endParaRPr>
          </a:p>
          <a:p>
            <a:pPr marL="133350" lvl="0" indent="-133350">
              <a:lnSpc>
                <a:spcPts val="1200"/>
              </a:lnSpc>
            </a:pP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ら人権について考えることができるような資料</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を</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作成するなど、</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効果的な啓発</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や広報を行う。</a:t>
            </a:r>
            <a:endParaRPr lang="en-US" altLang="ja-JP"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endParaRPr>
          </a:p>
        </p:txBody>
      </p:sp>
      <p:sp>
        <p:nvSpPr>
          <p:cNvPr id="2" name="上矢印 1"/>
          <p:cNvSpPr>
            <a:spLocks noChangeAspect="1"/>
          </p:cNvSpPr>
          <p:nvPr/>
        </p:nvSpPr>
        <p:spPr>
          <a:xfrm rot="10800000">
            <a:off x="7885011" y="5661015"/>
            <a:ext cx="3421495" cy="3600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499D2783-5230-4B20-A22F-66ADA031A19E}"/>
              </a:ext>
            </a:extLst>
          </p:cNvPr>
          <p:cNvSpPr txBox="1"/>
          <p:nvPr/>
        </p:nvSpPr>
        <p:spPr>
          <a:xfrm>
            <a:off x="6481759" y="6097606"/>
            <a:ext cx="6228000" cy="523220"/>
          </a:xfrm>
          <a:prstGeom prst="rect">
            <a:avLst/>
          </a:prstGeom>
          <a:solidFill>
            <a:schemeClr val="bg1">
              <a:lumMod val="85000"/>
            </a:schemeClr>
          </a:solidFill>
          <a:ln w="19050">
            <a:solidFill>
              <a:schemeClr val="tx1"/>
            </a:solidFill>
          </a:ln>
        </p:spPr>
        <p:txBody>
          <a:bodyPr wrap="square" rtlCol="0">
            <a:spAutoFit/>
          </a:bodyPr>
          <a:lstStyle/>
          <a:p>
            <a:r>
              <a:rPr lang="ja-JP" altLang="en-US" sz="1400" i="1"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２　今後の人権施策の取組み方向</a:t>
            </a:r>
            <a:endParaRPr lang="en-US" altLang="ja-JP" sz="1400" i="1"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r>
              <a:rPr lang="ja-JP" altLang="en-US" sz="1400" i="1"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　　　－情報発信したい内容・対象に沿って、適当な手法や媒体を選択する－</a:t>
            </a:r>
            <a:endParaRPr lang="en-US" altLang="ja-JP" sz="1400" i="1"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16" name="テキスト ボックス 15">
            <a:extLst>
              <a:ext uri="{FF2B5EF4-FFF2-40B4-BE49-F238E27FC236}">
                <a16:creationId xmlns:a16="http://schemas.microsoft.com/office/drawing/2014/main" id="{563268BC-5B85-410B-834E-F0F4D44480C2}"/>
              </a:ext>
            </a:extLst>
          </p:cNvPr>
          <p:cNvSpPr txBox="1"/>
          <p:nvPr/>
        </p:nvSpPr>
        <p:spPr>
          <a:xfrm>
            <a:off x="133349" y="1403431"/>
            <a:ext cx="6186489" cy="360000"/>
          </a:xfrm>
          <a:prstGeom prst="rect">
            <a:avLst/>
          </a:prstGeom>
          <a:solidFill>
            <a:schemeClr val="bg1">
              <a:lumMod val="85000"/>
            </a:schemeClr>
          </a:solidFill>
          <a:ln w="19050">
            <a:solidFill>
              <a:schemeClr val="tx1"/>
            </a:solidFill>
          </a:ln>
        </p:spPr>
        <p:txBody>
          <a:bodyPr wrap="square" rtlCol="0" anchor="ctr">
            <a:spAutoFit/>
          </a:bodyPr>
          <a:lstStyle/>
          <a:p>
            <a:r>
              <a:rPr lang="ja-JP" altLang="en-US" sz="1400" i="1"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１　調査結果から見えてきたこと</a:t>
            </a:r>
            <a:endParaRPr lang="en-US" altLang="ja-JP" sz="1400" i="1"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14" name="正方形/長方形 13"/>
          <p:cNvSpPr/>
          <p:nvPr/>
        </p:nvSpPr>
        <p:spPr>
          <a:xfrm>
            <a:off x="11341149" y="267656"/>
            <a:ext cx="1179830" cy="478155"/>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200" b="1" kern="100" dirty="0" smtClean="0">
                <a:effectLst/>
                <a:ea typeface="HG丸ｺﾞｼｯｸM-PRO" panose="020F0600000000000000" pitchFamily="50" charset="-128"/>
                <a:cs typeface="Times New Roman" panose="02020603050405020304" pitchFamily="18" charset="0"/>
              </a:rPr>
              <a:t>資料</a:t>
            </a:r>
            <a:r>
              <a:rPr lang="ja-JP" altLang="en-US" sz="1200" b="1" kern="100" dirty="0" smtClean="0">
                <a:effectLst/>
                <a:ea typeface="HG丸ｺﾞｼｯｸM-PRO" panose="020F0600000000000000" pitchFamily="50" charset="-128"/>
                <a:cs typeface="Times New Roman" panose="02020603050405020304" pitchFamily="18" charset="0"/>
              </a:rPr>
              <a:t>４</a:t>
            </a:r>
            <a:r>
              <a:rPr lang="en-US" sz="1200" b="1" kern="100" dirty="0">
                <a:effectLst/>
                <a:latin typeface="HG丸ｺﾞｼｯｸM-PRO" panose="020F0600000000000000" pitchFamily="50" charset="-128"/>
                <a:ea typeface="游明朝" panose="02020400000000000000" pitchFamily="18" charset="-128"/>
                <a:cs typeface="Times New Roman" panose="02020603050405020304" pitchFamily="18" charset="0"/>
              </a:rPr>
              <a:t> </a:t>
            </a:r>
            <a:endParaRPr lang="ja-JP" sz="1050" kern="100" dirty="0">
              <a:effectLst/>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136287652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2329</TotalTime>
  <Words>1810</Words>
  <Application>Microsoft Office PowerPoint</Application>
  <PresentationFormat>A3 297x420 mm</PresentationFormat>
  <Paragraphs>67</Paragraphs>
  <Slides>1</Slides>
  <Notes>0</Notes>
  <HiddenSlides>0</HiddenSlides>
  <MMClips>0</MMClips>
  <ScaleCrop>false</ScaleCrop>
  <HeadingPairs>
    <vt:vector size="6" baseType="variant">
      <vt:variant>
        <vt:lpstr>使用されているフォント</vt:lpstr>
      </vt:variant>
      <vt:variant>
        <vt:i4>14</vt:i4>
      </vt:variant>
      <vt:variant>
        <vt:lpstr>テーマ</vt:lpstr>
      </vt:variant>
      <vt:variant>
        <vt:i4>1</vt:i4>
      </vt:variant>
      <vt:variant>
        <vt:lpstr>スライド タイトル</vt:lpstr>
      </vt:variant>
      <vt:variant>
        <vt:i4>1</vt:i4>
      </vt:variant>
    </vt:vector>
  </HeadingPairs>
  <TitlesOfParts>
    <vt:vector size="16" baseType="lpstr">
      <vt:lpstr>HGPｺﾞｼｯｸM</vt:lpstr>
      <vt:lpstr>HGP創英角ｺﾞｼｯｸUB</vt:lpstr>
      <vt:lpstr>HG丸ｺﾞｼｯｸM-PRO</vt:lpstr>
      <vt:lpstr>HG創英角ｺﾞｼｯｸUB-WinCharSetFFFF-</vt:lpstr>
      <vt:lpstr>Meiryo UI</vt:lpstr>
      <vt:lpstr>ＭＳ 明朝</vt:lpstr>
      <vt:lpstr>游ゴシック</vt:lpstr>
      <vt:lpstr>游ゴシック Light</vt:lpstr>
      <vt:lpstr>游明朝</vt:lpstr>
      <vt:lpstr>Arial</vt:lpstr>
      <vt:lpstr>Calibri</vt:lpstr>
      <vt:lpstr>Calibri Light</vt:lpstr>
      <vt:lpstr>Century</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大宅　豊紀</dc:creator>
  <cp:lastModifiedBy>大宅　豊紀</cp:lastModifiedBy>
  <cp:revision>173</cp:revision>
  <cp:lastPrinted>2021-05-28T03:04:07Z</cp:lastPrinted>
  <dcterms:created xsi:type="dcterms:W3CDTF">2021-02-19T08:28:33Z</dcterms:created>
  <dcterms:modified xsi:type="dcterms:W3CDTF">2021-05-28T03:08:44Z</dcterms:modified>
</cp:coreProperties>
</file>