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1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415B91B-E735-4F69-ABBC-F805E4287CFE}" type="datetimeFigureOut">
              <a:rPr kumimoji="1" lang="ja-JP" altLang="en-US" smtClean="0"/>
              <a:t>2021/6/2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3472321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415B91B-E735-4F69-ABBC-F805E4287CFE}" type="datetimeFigureOut">
              <a:rPr kumimoji="1" lang="ja-JP" altLang="en-US" smtClean="0"/>
              <a:t>2021/6/2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3677656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415B91B-E735-4F69-ABBC-F805E4287CFE}" type="datetimeFigureOut">
              <a:rPr kumimoji="1" lang="ja-JP" altLang="en-US" smtClean="0"/>
              <a:t>2021/6/2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3405891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415B91B-E735-4F69-ABBC-F805E4287CFE}" type="datetimeFigureOut">
              <a:rPr kumimoji="1" lang="ja-JP" altLang="en-US" smtClean="0"/>
              <a:t>2021/6/2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1503981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415B91B-E735-4F69-ABBC-F805E4287CFE}" type="datetimeFigureOut">
              <a:rPr kumimoji="1" lang="ja-JP" altLang="en-US" smtClean="0"/>
              <a:t>2021/6/2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2313586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415B91B-E735-4F69-ABBC-F805E4287CFE}" type="datetimeFigureOut">
              <a:rPr kumimoji="1" lang="ja-JP" altLang="en-US" smtClean="0"/>
              <a:t>2021/6/2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671805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415B91B-E735-4F69-ABBC-F805E4287CFE}" type="datetimeFigureOut">
              <a:rPr kumimoji="1" lang="ja-JP" altLang="en-US" smtClean="0"/>
              <a:t>2021/6/2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57376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415B91B-E735-4F69-ABBC-F805E4287CFE}" type="datetimeFigureOut">
              <a:rPr kumimoji="1" lang="ja-JP" altLang="en-US" smtClean="0"/>
              <a:t>2021/6/2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2056513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15B91B-E735-4F69-ABBC-F805E4287CFE}" type="datetimeFigureOut">
              <a:rPr kumimoji="1" lang="ja-JP" altLang="en-US" smtClean="0"/>
              <a:t>2021/6/2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3408270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415B91B-E735-4F69-ABBC-F805E4287CFE}" type="datetimeFigureOut">
              <a:rPr kumimoji="1" lang="ja-JP" altLang="en-US" smtClean="0"/>
              <a:t>2021/6/2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1381846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415B91B-E735-4F69-ABBC-F805E4287CFE}" type="datetimeFigureOut">
              <a:rPr kumimoji="1" lang="ja-JP" altLang="en-US" smtClean="0"/>
              <a:t>2021/6/2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795767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15B91B-E735-4F69-ABBC-F805E4287CFE}" type="datetimeFigureOut">
              <a:rPr kumimoji="1" lang="ja-JP" altLang="en-US" smtClean="0"/>
              <a:t>2021/6/2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31363922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227524" y="122683"/>
            <a:ext cx="7126042" cy="4053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ＭＳ ゴシック" panose="020B0609070205080204" pitchFamily="49" charset="-128"/>
                <a:ea typeface="ＭＳ ゴシック" panose="020B0609070205080204" pitchFamily="49" charset="-128"/>
              </a:rPr>
              <a:t>第</a:t>
            </a:r>
            <a:r>
              <a:rPr lang="en-US" altLang="ja-JP" dirty="0">
                <a:solidFill>
                  <a:schemeClr val="tx1"/>
                </a:solidFill>
                <a:latin typeface="ＭＳ ゴシック" panose="020B0609070205080204" pitchFamily="49" charset="-128"/>
                <a:ea typeface="ＭＳ ゴシック" panose="020B0609070205080204" pitchFamily="49" charset="-128"/>
              </a:rPr>
              <a:t>40</a:t>
            </a:r>
            <a:r>
              <a:rPr lang="ja-JP" altLang="en-US" dirty="0">
                <a:solidFill>
                  <a:schemeClr val="tx1"/>
                </a:solidFill>
                <a:latin typeface="ＭＳ ゴシック" panose="020B0609070205080204" pitchFamily="49" charset="-128"/>
                <a:ea typeface="ＭＳ ゴシック" panose="020B0609070205080204" pitchFamily="49" charset="-128"/>
              </a:rPr>
              <a:t>回人権審における委員の主な意見</a:t>
            </a:r>
          </a:p>
        </p:txBody>
      </p:sp>
      <p:sp>
        <p:nvSpPr>
          <p:cNvPr id="5" name="正方形/長方形 4"/>
          <p:cNvSpPr/>
          <p:nvPr/>
        </p:nvSpPr>
        <p:spPr>
          <a:xfrm>
            <a:off x="193184" y="667985"/>
            <a:ext cx="9543246" cy="60653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a:solidFill>
                  <a:schemeClr val="tx1"/>
                </a:solidFill>
                <a:latin typeface="+mn-ea"/>
              </a:rPr>
              <a:t>【</a:t>
            </a:r>
            <a:r>
              <a:rPr lang="ja-JP" altLang="en-US" sz="1600" dirty="0">
                <a:solidFill>
                  <a:schemeClr val="tx1"/>
                </a:solidFill>
                <a:latin typeface="+mn-ea"/>
              </a:rPr>
              <a:t>基本方針の変更について</a:t>
            </a:r>
            <a:r>
              <a:rPr lang="en-US" altLang="ja-JP" sz="1600" dirty="0" smtClean="0">
                <a:solidFill>
                  <a:schemeClr val="tx1"/>
                </a:solidFill>
                <a:latin typeface="+mn-ea"/>
              </a:rPr>
              <a:t>】</a:t>
            </a:r>
          </a:p>
          <a:p>
            <a:endParaRPr lang="en-US" altLang="ja-JP" sz="1600" dirty="0">
              <a:solidFill>
                <a:schemeClr val="tx1"/>
              </a:solidFill>
              <a:latin typeface="+mn-ea"/>
            </a:endParaRPr>
          </a:p>
          <a:p>
            <a:pPr lvl="0"/>
            <a:r>
              <a:rPr lang="ja-JP" altLang="en-US" sz="1500" dirty="0">
                <a:solidFill>
                  <a:schemeClr val="tx1"/>
                </a:solidFill>
                <a:latin typeface="+mn-ea"/>
              </a:rPr>
              <a:t>　</a:t>
            </a:r>
            <a:r>
              <a:rPr lang="ja-JP" altLang="en-US" sz="1400" dirty="0">
                <a:solidFill>
                  <a:schemeClr val="tx1"/>
                </a:solidFill>
                <a:latin typeface="+mn-ea"/>
              </a:rPr>
              <a:t>○生き方の可能性が不当に制約されている例示として「性別」が記載されている。性別というと</a:t>
            </a:r>
            <a:r>
              <a:rPr lang="ja-JP" altLang="en-US" sz="1400" dirty="0" smtClean="0">
                <a:solidFill>
                  <a:schemeClr val="tx1"/>
                </a:solidFill>
                <a:latin typeface="+mn-ea"/>
              </a:rPr>
              <a:t>ジェンダー</a:t>
            </a:r>
            <a:r>
              <a:rPr lang="ja-JP" altLang="en-US" sz="1400" dirty="0">
                <a:solidFill>
                  <a:schemeClr val="tx1"/>
                </a:solidFill>
                <a:latin typeface="+mn-ea"/>
              </a:rPr>
              <a:t>の</a:t>
            </a:r>
            <a:r>
              <a:rPr lang="ja-JP" altLang="en-US" sz="1400" dirty="0" smtClean="0">
                <a:solidFill>
                  <a:schemeClr val="tx1"/>
                </a:solidFill>
                <a:latin typeface="+mn-ea"/>
              </a:rPr>
              <a:t>問題　</a:t>
            </a:r>
            <a:endParaRPr lang="en-US" altLang="ja-JP" sz="1400" dirty="0" smtClean="0">
              <a:solidFill>
                <a:schemeClr val="tx1"/>
              </a:solidFill>
              <a:latin typeface="+mn-ea"/>
            </a:endParaRPr>
          </a:p>
          <a:p>
            <a:pPr lvl="0"/>
            <a:r>
              <a:rPr lang="ja-JP" altLang="en-US" sz="1400" dirty="0">
                <a:solidFill>
                  <a:schemeClr val="tx1"/>
                </a:solidFill>
                <a:latin typeface="+mn-ea"/>
              </a:rPr>
              <a:t>　</a:t>
            </a:r>
            <a:r>
              <a:rPr lang="ja-JP" altLang="en-US" sz="1400" dirty="0" smtClean="0">
                <a:solidFill>
                  <a:schemeClr val="tx1"/>
                </a:solidFill>
                <a:latin typeface="+mn-ea"/>
              </a:rPr>
              <a:t>　と</a:t>
            </a:r>
            <a:r>
              <a:rPr lang="ja-JP" altLang="en-US" sz="1400" dirty="0">
                <a:solidFill>
                  <a:schemeClr val="tx1"/>
                </a:solidFill>
                <a:latin typeface="+mn-ea"/>
              </a:rPr>
              <a:t>なるが、</a:t>
            </a:r>
            <a:r>
              <a:rPr lang="ja-JP" altLang="en-US" sz="1400" dirty="0" smtClean="0">
                <a:solidFill>
                  <a:schemeClr val="tx1"/>
                </a:solidFill>
                <a:latin typeface="+mn-ea"/>
              </a:rPr>
              <a:t>性的指向</a:t>
            </a:r>
            <a:r>
              <a:rPr lang="ja-JP" altLang="en-US" sz="1400" dirty="0">
                <a:solidFill>
                  <a:schemeClr val="tx1"/>
                </a:solidFill>
                <a:latin typeface="+mn-ea"/>
              </a:rPr>
              <a:t>というと</a:t>
            </a:r>
            <a:r>
              <a:rPr lang="ja-JP" altLang="en-US" sz="1400" dirty="0" smtClean="0">
                <a:solidFill>
                  <a:schemeClr val="tx1"/>
                </a:solidFill>
                <a:latin typeface="+mn-ea"/>
              </a:rPr>
              <a:t>セクシュアリティ</a:t>
            </a:r>
            <a:r>
              <a:rPr lang="ja-JP" altLang="en-US" sz="1400" dirty="0">
                <a:solidFill>
                  <a:schemeClr val="tx1"/>
                </a:solidFill>
                <a:latin typeface="+mn-ea"/>
              </a:rPr>
              <a:t>の問題になるので、「性別」とともに「</a:t>
            </a:r>
            <a:r>
              <a:rPr lang="ja-JP" altLang="en-US" sz="1400" dirty="0" smtClean="0">
                <a:solidFill>
                  <a:schemeClr val="tx1"/>
                </a:solidFill>
                <a:latin typeface="+mn-ea"/>
              </a:rPr>
              <a:t>性的指向」と</a:t>
            </a:r>
            <a:r>
              <a:rPr lang="ja-JP" altLang="en-US" sz="1400" dirty="0">
                <a:solidFill>
                  <a:schemeClr val="tx1"/>
                </a:solidFill>
                <a:latin typeface="+mn-ea"/>
              </a:rPr>
              <a:t>いう言葉</a:t>
            </a:r>
            <a:r>
              <a:rPr lang="ja-JP" altLang="en-US" sz="1400" dirty="0" smtClean="0">
                <a:solidFill>
                  <a:schemeClr val="tx1"/>
                </a:solidFill>
                <a:latin typeface="+mn-ea"/>
              </a:rPr>
              <a:t>を</a:t>
            </a:r>
            <a:endParaRPr lang="en-US" altLang="ja-JP" sz="1400" dirty="0" smtClean="0">
              <a:solidFill>
                <a:schemeClr val="tx1"/>
              </a:solidFill>
              <a:latin typeface="+mn-ea"/>
            </a:endParaRPr>
          </a:p>
          <a:p>
            <a:pPr lvl="0"/>
            <a:r>
              <a:rPr lang="ja-JP" altLang="en-US" sz="1400">
                <a:solidFill>
                  <a:schemeClr val="tx1"/>
                </a:solidFill>
                <a:latin typeface="+mn-ea"/>
              </a:rPr>
              <a:t>　</a:t>
            </a:r>
            <a:r>
              <a:rPr lang="ja-JP" altLang="en-US" sz="1400" smtClean="0">
                <a:solidFill>
                  <a:schemeClr val="tx1"/>
                </a:solidFill>
                <a:latin typeface="+mn-ea"/>
              </a:rPr>
              <a:t>　</a:t>
            </a:r>
            <a:r>
              <a:rPr lang="ja-JP" altLang="en-US" sz="1400" smtClean="0">
                <a:solidFill>
                  <a:schemeClr val="tx1"/>
                </a:solidFill>
                <a:latin typeface="+mn-ea"/>
              </a:rPr>
              <a:t>入れた</a:t>
            </a:r>
            <a:r>
              <a:rPr lang="ja-JP" altLang="en-US" sz="1400" dirty="0" err="1" smtClean="0">
                <a:solidFill>
                  <a:schemeClr val="tx1"/>
                </a:solidFill>
                <a:latin typeface="+mn-ea"/>
              </a:rPr>
              <a:t>ほうが</a:t>
            </a:r>
            <a:r>
              <a:rPr lang="ja-JP" altLang="en-US" sz="1400" dirty="0">
                <a:solidFill>
                  <a:schemeClr val="tx1"/>
                </a:solidFill>
                <a:latin typeface="+mn-ea"/>
              </a:rPr>
              <a:t>いいと思う</a:t>
            </a:r>
            <a:r>
              <a:rPr lang="ja-JP" altLang="en-US" sz="1400" dirty="0" smtClean="0">
                <a:solidFill>
                  <a:schemeClr val="tx1"/>
                </a:solidFill>
                <a:latin typeface="+mn-ea"/>
              </a:rPr>
              <a:t>。</a:t>
            </a:r>
            <a:r>
              <a:rPr lang="ja-JP" altLang="en-US" sz="1400" b="1" dirty="0" smtClean="0">
                <a:solidFill>
                  <a:schemeClr val="tx1"/>
                </a:solidFill>
                <a:latin typeface="+mn-ea"/>
              </a:rPr>
              <a:t>＜資料２　Ｐ３＞</a:t>
            </a:r>
            <a:endParaRPr lang="en-US" altLang="ja-JP" sz="1400" b="1" dirty="0">
              <a:solidFill>
                <a:schemeClr val="tx1"/>
              </a:solidFill>
              <a:latin typeface="+mn-ea"/>
            </a:endParaRPr>
          </a:p>
          <a:p>
            <a:endParaRPr lang="en-US" altLang="ja-JP" sz="1400" dirty="0" smtClean="0">
              <a:solidFill>
                <a:schemeClr val="tx1"/>
              </a:solidFill>
              <a:latin typeface="+mn-ea"/>
            </a:endParaRPr>
          </a:p>
          <a:p>
            <a:r>
              <a:rPr lang="ja-JP" altLang="en-US" sz="1400" dirty="0">
                <a:solidFill>
                  <a:schemeClr val="tx1"/>
                </a:solidFill>
                <a:latin typeface="+mn-ea"/>
              </a:rPr>
              <a:t>　○部落差</a:t>
            </a:r>
            <a:r>
              <a:rPr lang="ja-JP" altLang="en-US" sz="1400" dirty="0" smtClean="0">
                <a:solidFill>
                  <a:schemeClr val="tx1"/>
                </a:solidFill>
                <a:latin typeface="+mn-ea"/>
              </a:rPr>
              <a:t>別解消推進法に書いてあるのは、相談体制の充実、教育啓発及び実態調査。教育啓発を充実させるために　</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　も「事実どういうことがあるのか」の調査は必要。法律</a:t>
            </a:r>
            <a:r>
              <a:rPr lang="ja-JP" altLang="en-US" sz="1400" dirty="0">
                <a:solidFill>
                  <a:schemeClr val="tx1"/>
                </a:solidFill>
                <a:latin typeface="+mn-ea"/>
              </a:rPr>
              <a:t>の条文に</a:t>
            </a:r>
            <a:r>
              <a:rPr lang="ja-JP" altLang="en-US" sz="1400" dirty="0" smtClean="0">
                <a:solidFill>
                  <a:schemeClr val="tx1"/>
                </a:solidFill>
                <a:latin typeface="+mn-ea"/>
              </a:rPr>
              <a:t>照らし合わせて実態調査も記載すべき</a:t>
            </a:r>
            <a:r>
              <a:rPr lang="ja-JP" altLang="en-US" sz="1400" dirty="0">
                <a:solidFill>
                  <a:schemeClr val="tx1"/>
                </a:solidFill>
                <a:latin typeface="+mn-ea"/>
              </a:rPr>
              <a:t>で</a:t>
            </a:r>
            <a:r>
              <a:rPr lang="ja-JP" altLang="en-US" sz="1400" dirty="0" smtClean="0">
                <a:solidFill>
                  <a:schemeClr val="tx1"/>
                </a:solidFill>
                <a:latin typeface="+mn-ea"/>
              </a:rPr>
              <a:t>はない</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　か。</a:t>
            </a:r>
            <a:r>
              <a:rPr lang="ja-JP" altLang="en-US" sz="1400" b="1" dirty="0" smtClean="0">
                <a:solidFill>
                  <a:schemeClr val="tx1"/>
                </a:solidFill>
                <a:latin typeface="+mn-ea"/>
              </a:rPr>
              <a:t>＜資料</a:t>
            </a:r>
            <a:r>
              <a:rPr lang="en-US" altLang="ja-JP" sz="1400" b="1" dirty="0" smtClean="0">
                <a:solidFill>
                  <a:schemeClr val="tx1"/>
                </a:solidFill>
                <a:latin typeface="+mn-ea"/>
              </a:rPr>
              <a:t>2</a:t>
            </a:r>
            <a:r>
              <a:rPr lang="ja-JP" altLang="en-US" sz="1400" b="1" dirty="0" smtClean="0">
                <a:solidFill>
                  <a:schemeClr val="tx1"/>
                </a:solidFill>
                <a:latin typeface="+mn-ea"/>
              </a:rPr>
              <a:t>　Ｐ７＞</a:t>
            </a:r>
            <a:endParaRPr lang="en-US" altLang="ja-JP" sz="1400" b="1" dirty="0">
              <a:solidFill>
                <a:schemeClr val="tx1"/>
              </a:solidFill>
              <a:latin typeface="+mn-ea"/>
            </a:endParaRPr>
          </a:p>
          <a:p>
            <a:r>
              <a:rPr lang="ja-JP" altLang="en-US" sz="1400" dirty="0" smtClean="0">
                <a:solidFill>
                  <a:schemeClr val="tx1"/>
                </a:solidFill>
                <a:latin typeface="+mn-ea"/>
              </a:rPr>
              <a:t>　</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a:t>
            </a:r>
            <a:r>
              <a:rPr lang="ja-JP" altLang="en-US" sz="1400" dirty="0">
                <a:solidFill>
                  <a:schemeClr val="tx1"/>
                </a:solidFill>
                <a:latin typeface="+mn-ea"/>
              </a:rPr>
              <a:t>感染症に関する人権問題について、コロナウイルス感染症の問題に関しては、「発生することが</a:t>
            </a:r>
            <a:r>
              <a:rPr lang="ja-JP" altLang="en-US" sz="1400" dirty="0" smtClean="0">
                <a:solidFill>
                  <a:schemeClr val="tx1"/>
                </a:solidFill>
                <a:latin typeface="+mn-ea"/>
              </a:rPr>
              <a:t>考えられる</a:t>
            </a:r>
            <a:r>
              <a:rPr lang="ja-JP" altLang="en-US" sz="1400" dirty="0">
                <a:solidFill>
                  <a:schemeClr val="tx1"/>
                </a:solidFill>
                <a:latin typeface="+mn-ea"/>
              </a:rPr>
              <a:t>」</a:t>
            </a:r>
            <a:r>
              <a:rPr lang="ja-JP" altLang="en-US" sz="1400" dirty="0" smtClean="0">
                <a:solidFill>
                  <a:schemeClr val="tx1"/>
                </a:solidFill>
                <a:latin typeface="+mn-ea"/>
              </a:rPr>
              <a:t>と</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　いう記載</a:t>
            </a:r>
            <a:r>
              <a:rPr lang="ja-JP" altLang="en-US" sz="1400" dirty="0">
                <a:solidFill>
                  <a:schemeClr val="tx1"/>
                </a:solidFill>
                <a:latin typeface="+mn-ea"/>
              </a:rPr>
              <a:t>ではなく、現在、起こっている問題として、きちんと書くべき。過去に</a:t>
            </a:r>
            <a:r>
              <a:rPr lang="ja-JP" altLang="en-US" sz="1400" dirty="0" smtClean="0">
                <a:solidFill>
                  <a:schemeClr val="tx1"/>
                </a:solidFill>
                <a:latin typeface="+mn-ea"/>
              </a:rPr>
              <a:t>発生した</a:t>
            </a:r>
            <a:r>
              <a:rPr lang="ja-JP" altLang="en-US" sz="1400" dirty="0">
                <a:solidFill>
                  <a:schemeClr val="tx1"/>
                </a:solidFill>
                <a:latin typeface="+mn-ea"/>
              </a:rPr>
              <a:t>差別</a:t>
            </a:r>
            <a:r>
              <a:rPr lang="ja-JP" altLang="en-US" sz="1400" dirty="0" smtClean="0">
                <a:solidFill>
                  <a:schemeClr val="tx1"/>
                </a:solidFill>
                <a:latin typeface="+mn-ea"/>
              </a:rPr>
              <a:t>、現在</a:t>
            </a:r>
            <a:r>
              <a:rPr lang="ja-JP" altLang="en-US" sz="1400" dirty="0">
                <a:solidFill>
                  <a:schemeClr val="tx1"/>
                </a:solidFill>
                <a:latin typeface="+mn-ea"/>
              </a:rPr>
              <a:t>の状況、</a:t>
            </a:r>
            <a:r>
              <a:rPr lang="ja-JP" altLang="en-US" sz="1400" dirty="0" smtClean="0">
                <a:solidFill>
                  <a:schemeClr val="tx1"/>
                </a:solidFill>
                <a:latin typeface="+mn-ea"/>
              </a:rPr>
              <a:t>今</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　後</a:t>
            </a:r>
            <a:r>
              <a:rPr lang="ja-JP" altLang="en-US" sz="1400" dirty="0">
                <a:solidFill>
                  <a:schemeClr val="tx1"/>
                </a:solidFill>
                <a:latin typeface="+mn-ea"/>
              </a:rPr>
              <a:t>も</a:t>
            </a:r>
            <a:r>
              <a:rPr lang="ja-JP" altLang="en-US" sz="1400" dirty="0" smtClean="0">
                <a:solidFill>
                  <a:schemeClr val="tx1"/>
                </a:solidFill>
                <a:latin typeface="+mn-ea"/>
              </a:rPr>
              <a:t>発生する</a:t>
            </a:r>
            <a:r>
              <a:rPr lang="ja-JP" altLang="en-US" sz="1400" dirty="0">
                <a:solidFill>
                  <a:schemeClr val="tx1"/>
                </a:solidFill>
                <a:latin typeface="+mn-ea"/>
              </a:rPr>
              <a:t>ことが考えられるといった未来、というように３点とも</a:t>
            </a:r>
            <a:r>
              <a:rPr lang="ja-JP" altLang="en-US" sz="1400" dirty="0" smtClean="0">
                <a:solidFill>
                  <a:schemeClr val="tx1"/>
                </a:solidFill>
                <a:latin typeface="+mn-ea"/>
              </a:rPr>
              <a:t>に応じた</a:t>
            </a:r>
            <a:r>
              <a:rPr lang="ja-JP" altLang="en-US" sz="1400" dirty="0">
                <a:solidFill>
                  <a:schemeClr val="tx1"/>
                </a:solidFill>
                <a:latin typeface="+mn-ea"/>
              </a:rPr>
              <a:t>表現を</a:t>
            </a:r>
            <a:r>
              <a:rPr lang="ja-JP" altLang="en-US" sz="1400" dirty="0" smtClean="0">
                <a:solidFill>
                  <a:schemeClr val="tx1"/>
                </a:solidFill>
                <a:latin typeface="+mn-ea"/>
              </a:rPr>
              <a:t>盛り込んで</a:t>
            </a:r>
            <a:r>
              <a:rPr lang="ja-JP" altLang="en-US" sz="1400" dirty="0">
                <a:solidFill>
                  <a:schemeClr val="tx1"/>
                </a:solidFill>
                <a:latin typeface="+mn-ea"/>
              </a:rPr>
              <a:t>いただくこと</a:t>
            </a:r>
            <a:r>
              <a:rPr lang="ja-JP" altLang="en-US" sz="1400" dirty="0" smtClean="0">
                <a:solidFill>
                  <a:schemeClr val="tx1"/>
                </a:solidFill>
                <a:latin typeface="+mn-ea"/>
              </a:rPr>
              <a:t>が</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　適切</a:t>
            </a:r>
            <a:r>
              <a:rPr lang="ja-JP" altLang="en-US" sz="1400" dirty="0">
                <a:solidFill>
                  <a:schemeClr val="tx1"/>
                </a:solidFill>
                <a:latin typeface="+mn-ea"/>
              </a:rPr>
              <a:t>かと思う</a:t>
            </a:r>
            <a:r>
              <a:rPr lang="ja-JP" altLang="en-US" sz="1400" dirty="0" smtClean="0">
                <a:solidFill>
                  <a:schemeClr val="tx1"/>
                </a:solidFill>
                <a:latin typeface="+mn-ea"/>
              </a:rPr>
              <a:t>。</a:t>
            </a:r>
            <a:r>
              <a:rPr lang="ja-JP" altLang="en-US" sz="1400" b="1" dirty="0" smtClean="0">
                <a:solidFill>
                  <a:schemeClr val="tx1"/>
                </a:solidFill>
                <a:latin typeface="+mn-ea"/>
              </a:rPr>
              <a:t>＜資料２　Ｐ８＞</a:t>
            </a:r>
            <a:endParaRPr lang="en-US" altLang="ja-JP" sz="1400" b="1" dirty="0">
              <a:solidFill>
                <a:schemeClr val="tx1"/>
              </a:solidFill>
              <a:latin typeface="+mn-ea"/>
            </a:endParaRPr>
          </a:p>
          <a:p>
            <a:pPr lvl="0"/>
            <a:r>
              <a:rPr lang="ja-JP" altLang="en-US" sz="1400" i="1" dirty="0">
                <a:solidFill>
                  <a:prstClr val="black"/>
                </a:solidFill>
                <a:latin typeface="+mn-ea"/>
              </a:rPr>
              <a:t>　</a:t>
            </a:r>
            <a:endParaRPr lang="en-US" altLang="ja-JP" sz="1400" dirty="0">
              <a:solidFill>
                <a:schemeClr val="tx1"/>
              </a:solidFill>
              <a:latin typeface="+mn-ea"/>
            </a:endParaRPr>
          </a:p>
          <a:p>
            <a:r>
              <a:rPr lang="ja-JP" altLang="en-US" sz="1400" dirty="0">
                <a:solidFill>
                  <a:schemeClr val="tx1"/>
                </a:solidFill>
                <a:latin typeface="+mn-ea"/>
              </a:rPr>
              <a:t>　○インターネット上の様々な課題に対して、国の人権擁護機関との連携が掲げられているが、相談体制</a:t>
            </a:r>
            <a:r>
              <a:rPr lang="ja-JP" altLang="en-US" sz="1400" dirty="0" smtClean="0">
                <a:solidFill>
                  <a:schemeClr val="tx1"/>
                </a:solidFill>
                <a:latin typeface="+mn-ea"/>
              </a:rPr>
              <a:t>の話</a:t>
            </a:r>
            <a:r>
              <a:rPr lang="ja-JP" altLang="en-US" sz="1400" dirty="0">
                <a:solidFill>
                  <a:schemeClr val="tx1"/>
                </a:solidFill>
                <a:latin typeface="+mn-ea"/>
              </a:rPr>
              <a:t>だけ</a:t>
            </a:r>
            <a:r>
              <a:rPr lang="ja-JP" altLang="en-US" sz="1400" dirty="0" smtClean="0">
                <a:solidFill>
                  <a:schemeClr val="tx1"/>
                </a:solidFill>
                <a:latin typeface="+mn-ea"/>
              </a:rPr>
              <a:t>で</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　なく</a:t>
            </a:r>
            <a:r>
              <a:rPr lang="ja-JP" altLang="en-US" sz="1400" dirty="0">
                <a:solidFill>
                  <a:schemeClr val="tx1"/>
                </a:solidFill>
                <a:latin typeface="+mn-ea"/>
              </a:rPr>
              <a:t>、インターネット上の情報発信サービスを提供している企業、いわゆる</a:t>
            </a:r>
            <a:r>
              <a:rPr lang="ja-JP" altLang="en-US" sz="1400" dirty="0" smtClean="0">
                <a:solidFill>
                  <a:schemeClr val="tx1"/>
                </a:solidFill>
                <a:latin typeface="+mn-ea"/>
              </a:rPr>
              <a:t>ステークホルダーに</a:t>
            </a:r>
            <a:r>
              <a:rPr lang="ja-JP" altLang="en-US" sz="1400" dirty="0">
                <a:solidFill>
                  <a:schemeClr val="tx1"/>
                </a:solidFill>
                <a:latin typeface="+mn-ea"/>
              </a:rPr>
              <a:t>対して、府が</a:t>
            </a:r>
            <a:r>
              <a:rPr lang="ja-JP" altLang="en-US" sz="1400" dirty="0" err="1" smtClean="0">
                <a:solidFill>
                  <a:schemeClr val="tx1"/>
                </a:solidFill>
                <a:latin typeface="+mn-ea"/>
              </a:rPr>
              <a:t>ど</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　こま</a:t>
            </a:r>
            <a:r>
              <a:rPr lang="ja-JP" altLang="en-US" sz="1400" dirty="0">
                <a:solidFill>
                  <a:schemeClr val="tx1"/>
                </a:solidFill>
                <a:latin typeface="+mn-ea"/>
              </a:rPr>
              <a:t>で求めていけるのか、あるいは事業者にも考え方をしっかり持ってもらうと</a:t>
            </a:r>
            <a:r>
              <a:rPr lang="ja-JP" altLang="en-US" sz="1400" dirty="0" smtClean="0">
                <a:solidFill>
                  <a:schemeClr val="tx1"/>
                </a:solidFill>
                <a:latin typeface="+mn-ea"/>
              </a:rPr>
              <a:t>いった</a:t>
            </a:r>
            <a:r>
              <a:rPr lang="ja-JP" altLang="en-US" sz="1400" dirty="0">
                <a:solidFill>
                  <a:schemeClr val="tx1"/>
                </a:solidFill>
                <a:latin typeface="+mn-ea"/>
              </a:rPr>
              <a:t>、そんなことを実現</a:t>
            </a:r>
            <a:r>
              <a:rPr lang="ja-JP" altLang="en-US" sz="1400" dirty="0" smtClean="0">
                <a:solidFill>
                  <a:schemeClr val="tx1"/>
                </a:solidFill>
                <a:latin typeface="+mn-ea"/>
              </a:rPr>
              <a:t>でき</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　</a:t>
            </a:r>
            <a:r>
              <a:rPr lang="ja-JP" altLang="en-US" sz="1400" dirty="0" err="1" smtClean="0">
                <a:solidFill>
                  <a:schemeClr val="tx1"/>
                </a:solidFill>
                <a:latin typeface="+mn-ea"/>
              </a:rPr>
              <a:t>るような</a:t>
            </a:r>
            <a:r>
              <a:rPr lang="ja-JP" altLang="en-US" sz="1400" dirty="0">
                <a:solidFill>
                  <a:schemeClr val="tx1"/>
                </a:solidFill>
                <a:latin typeface="+mn-ea"/>
              </a:rPr>
              <a:t>記述が重要であると思う</a:t>
            </a:r>
            <a:r>
              <a:rPr lang="ja-JP" altLang="en-US" sz="1400" dirty="0" smtClean="0">
                <a:solidFill>
                  <a:schemeClr val="tx1"/>
                </a:solidFill>
                <a:latin typeface="+mn-ea"/>
              </a:rPr>
              <a:t>。</a:t>
            </a:r>
            <a:r>
              <a:rPr lang="ja-JP" altLang="en-US" sz="1400" b="1" dirty="0" smtClean="0">
                <a:solidFill>
                  <a:schemeClr val="tx1"/>
                </a:solidFill>
                <a:latin typeface="+mn-ea"/>
              </a:rPr>
              <a:t>＜資料</a:t>
            </a:r>
            <a:r>
              <a:rPr lang="en-US" altLang="ja-JP" sz="1400" b="1" dirty="0" smtClean="0">
                <a:solidFill>
                  <a:schemeClr val="tx1"/>
                </a:solidFill>
                <a:latin typeface="+mn-ea"/>
              </a:rPr>
              <a:t>2</a:t>
            </a:r>
            <a:r>
              <a:rPr lang="ja-JP" altLang="en-US" sz="1400" b="1" dirty="0" smtClean="0">
                <a:solidFill>
                  <a:schemeClr val="tx1"/>
                </a:solidFill>
                <a:latin typeface="+mn-ea"/>
              </a:rPr>
              <a:t>　Ｐ１０＞</a:t>
            </a:r>
            <a:endParaRPr lang="en-US" altLang="ja-JP" sz="1400" b="1" dirty="0">
              <a:solidFill>
                <a:schemeClr val="tx1"/>
              </a:solidFill>
              <a:latin typeface="+mn-ea"/>
            </a:endParaRPr>
          </a:p>
          <a:p>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a:t>
            </a:r>
            <a:r>
              <a:rPr lang="ja-JP" altLang="en-US" sz="1400" dirty="0">
                <a:solidFill>
                  <a:schemeClr val="tx1"/>
                </a:solidFill>
                <a:latin typeface="+mn-ea"/>
              </a:rPr>
              <a:t>災害時の人権について、避難所生活が触れられているが、その他の例えば、高齢者の方など、</a:t>
            </a:r>
            <a:r>
              <a:rPr lang="ja-JP" altLang="en-US" sz="1400" dirty="0" smtClean="0">
                <a:solidFill>
                  <a:schemeClr val="tx1"/>
                </a:solidFill>
                <a:latin typeface="+mn-ea"/>
              </a:rPr>
              <a:t>災害時に「どのよ　</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　</a:t>
            </a:r>
            <a:r>
              <a:rPr lang="ja-JP" altLang="en-US" sz="1400" dirty="0" err="1" smtClean="0">
                <a:solidFill>
                  <a:schemeClr val="tx1"/>
                </a:solidFill>
                <a:latin typeface="+mn-ea"/>
              </a:rPr>
              <a:t>うに</a:t>
            </a:r>
            <a:r>
              <a:rPr lang="ja-JP" altLang="en-US" sz="1400" dirty="0" smtClean="0">
                <a:solidFill>
                  <a:schemeClr val="tx1"/>
                </a:solidFill>
                <a:latin typeface="+mn-ea"/>
              </a:rPr>
              <a:t>避難</a:t>
            </a:r>
            <a:r>
              <a:rPr lang="ja-JP" altLang="en-US" sz="1400" dirty="0">
                <a:solidFill>
                  <a:schemeClr val="tx1"/>
                </a:solidFill>
                <a:latin typeface="+mn-ea"/>
              </a:rPr>
              <a:t>誘導するのか。」といった課題についても、命にかかわってくる問題なので</a:t>
            </a:r>
            <a:r>
              <a:rPr lang="ja-JP" altLang="en-US" sz="1400" dirty="0" smtClean="0">
                <a:solidFill>
                  <a:schemeClr val="tx1"/>
                </a:solidFill>
                <a:latin typeface="+mn-ea"/>
              </a:rPr>
              <a:t>、方針に盛り込んで</a:t>
            </a:r>
            <a:r>
              <a:rPr lang="ja-JP" altLang="en-US" sz="1400" dirty="0">
                <a:solidFill>
                  <a:schemeClr val="tx1"/>
                </a:solidFill>
                <a:latin typeface="+mn-ea"/>
              </a:rPr>
              <a:t>ほしい</a:t>
            </a:r>
            <a:r>
              <a:rPr lang="ja-JP" altLang="en-US" sz="1400" dirty="0" smtClean="0">
                <a:solidFill>
                  <a:schemeClr val="tx1"/>
                </a:solidFill>
                <a:latin typeface="+mn-ea"/>
              </a:rPr>
              <a:t>。</a:t>
            </a:r>
            <a:endParaRPr lang="en-US" altLang="ja-JP" sz="1400" dirty="0" smtClean="0">
              <a:solidFill>
                <a:schemeClr val="tx1"/>
              </a:solidFill>
              <a:latin typeface="+mn-ea"/>
            </a:endParaRPr>
          </a:p>
          <a:p>
            <a:r>
              <a:rPr lang="ja-JP" altLang="en-US" sz="1400" b="1" dirty="0">
                <a:solidFill>
                  <a:schemeClr val="tx1"/>
                </a:solidFill>
                <a:latin typeface="+mn-ea"/>
              </a:rPr>
              <a:t>　</a:t>
            </a:r>
            <a:r>
              <a:rPr lang="ja-JP" altLang="en-US" sz="1400" b="1" dirty="0" smtClean="0">
                <a:solidFill>
                  <a:schemeClr val="tx1"/>
                </a:solidFill>
                <a:latin typeface="+mn-ea"/>
              </a:rPr>
              <a:t>　＜資料２　Ｐ１４＞</a:t>
            </a:r>
            <a:endParaRPr lang="en-US" altLang="ja-JP" sz="1400" b="1" dirty="0" smtClean="0">
              <a:solidFill>
                <a:schemeClr val="tx1"/>
              </a:solidFill>
              <a:latin typeface="+mn-ea"/>
            </a:endParaRPr>
          </a:p>
          <a:p>
            <a:r>
              <a:rPr lang="ja-JP" altLang="en-US" sz="1400" dirty="0">
                <a:solidFill>
                  <a:schemeClr val="tx1"/>
                </a:solidFill>
                <a:latin typeface="+mn-ea"/>
              </a:rPr>
              <a:t>　</a:t>
            </a:r>
            <a:endParaRPr lang="en-US" altLang="ja-JP" sz="1400" dirty="0">
              <a:solidFill>
                <a:schemeClr val="tx1"/>
              </a:solidFill>
              <a:latin typeface="+mn-ea"/>
            </a:endParaRPr>
          </a:p>
          <a:p>
            <a:r>
              <a:rPr lang="ja-JP" altLang="en-US" sz="1400" dirty="0">
                <a:solidFill>
                  <a:schemeClr val="tx1"/>
                </a:solidFill>
                <a:latin typeface="+mn-ea"/>
              </a:rPr>
              <a:t>　○基本方針で掲げている理念を意識した人権教育の重要性を明らかにしていくために、例えば「</a:t>
            </a:r>
            <a:r>
              <a:rPr lang="ja-JP" altLang="en-US" sz="1400" dirty="0" smtClean="0">
                <a:solidFill>
                  <a:schemeClr val="tx1"/>
                </a:solidFill>
                <a:latin typeface="+mn-ea"/>
              </a:rPr>
              <a:t>基本理念を踏まえ</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　</a:t>
            </a:r>
            <a:r>
              <a:rPr lang="ja-JP" altLang="en-US" sz="1400" dirty="0" err="1" smtClean="0">
                <a:solidFill>
                  <a:schemeClr val="tx1"/>
                </a:solidFill>
                <a:latin typeface="+mn-ea"/>
              </a:rPr>
              <a:t>た</a:t>
            </a:r>
            <a:r>
              <a:rPr lang="ja-JP" altLang="en-US" sz="1400" dirty="0" smtClean="0">
                <a:solidFill>
                  <a:schemeClr val="tx1"/>
                </a:solidFill>
                <a:latin typeface="+mn-ea"/>
              </a:rPr>
              <a:t>上で</a:t>
            </a:r>
            <a:r>
              <a:rPr lang="ja-JP" altLang="en-US" sz="1400" dirty="0">
                <a:solidFill>
                  <a:schemeClr val="tx1"/>
                </a:solidFill>
                <a:latin typeface="+mn-ea"/>
              </a:rPr>
              <a:t>人権基礎教育に取り組む。」というように、基本理念を生かして人権教育を</a:t>
            </a:r>
            <a:r>
              <a:rPr lang="ja-JP" altLang="en-US" sz="1400" dirty="0" smtClean="0">
                <a:solidFill>
                  <a:schemeClr val="tx1"/>
                </a:solidFill>
                <a:latin typeface="+mn-ea"/>
              </a:rPr>
              <a:t>進めていくと</a:t>
            </a:r>
            <a:r>
              <a:rPr lang="ja-JP" altLang="en-US" sz="1400" dirty="0">
                <a:solidFill>
                  <a:schemeClr val="tx1"/>
                </a:solidFill>
                <a:latin typeface="+mn-ea"/>
              </a:rPr>
              <a:t>いった記載が</a:t>
            </a:r>
            <a:r>
              <a:rPr lang="ja-JP" altLang="en-US" sz="1400" dirty="0" smtClean="0">
                <a:solidFill>
                  <a:schemeClr val="tx1"/>
                </a:solidFill>
                <a:latin typeface="+mn-ea"/>
              </a:rPr>
              <a:t>重</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　要</a:t>
            </a:r>
            <a:r>
              <a:rPr lang="ja-JP" altLang="en-US" sz="1400" dirty="0">
                <a:solidFill>
                  <a:schemeClr val="tx1"/>
                </a:solidFill>
                <a:latin typeface="+mn-ea"/>
              </a:rPr>
              <a:t>で</a:t>
            </a:r>
            <a:r>
              <a:rPr lang="ja-JP" altLang="en-US" sz="1400" dirty="0" smtClean="0">
                <a:solidFill>
                  <a:schemeClr val="tx1"/>
                </a:solidFill>
                <a:latin typeface="+mn-ea"/>
              </a:rPr>
              <a:t>あると</a:t>
            </a:r>
            <a:r>
              <a:rPr lang="ja-JP" altLang="en-US" sz="1400" dirty="0">
                <a:solidFill>
                  <a:schemeClr val="tx1"/>
                </a:solidFill>
                <a:latin typeface="+mn-ea"/>
              </a:rPr>
              <a:t>思う</a:t>
            </a:r>
            <a:r>
              <a:rPr lang="ja-JP" altLang="en-US" sz="1400" dirty="0" smtClean="0">
                <a:solidFill>
                  <a:schemeClr val="tx1"/>
                </a:solidFill>
                <a:latin typeface="+mn-ea"/>
              </a:rPr>
              <a:t>。</a:t>
            </a:r>
            <a:r>
              <a:rPr lang="ja-JP" altLang="en-US" sz="1400" b="1" dirty="0" smtClean="0">
                <a:solidFill>
                  <a:schemeClr val="tx1"/>
                </a:solidFill>
                <a:latin typeface="+mn-ea"/>
              </a:rPr>
              <a:t>＜資料</a:t>
            </a:r>
            <a:r>
              <a:rPr lang="en-US" altLang="ja-JP" sz="1400" b="1" dirty="0" smtClean="0">
                <a:solidFill>
                  <a:schemeClr val="tx1"/>
                </a:solidFill>
                <a:latin typeface="+mn-ea"/>
              </a:rPr>
              <a:t>2</a:t>
            </a:r>
            <a:r>
              <a:rPr lang="ja-JP" altLang="en-US" sz="1400" b="1" dirty="0" smtClean="0">
                <a:solidFill>
                  <a:schemeClr val="tx1"/>
                </a:solidFill>
                <a:latin typeface="+mn-ea"/>
              </a:rPr>
              <a:t>　Ｐ１６＞</a:t>
            </a:r>
            <a:endParaRPr lang="en-US" altLang="ja-JP" sz="1400" b="1" dirty="0">
              <a:solidFill>
                <a:schemeClr val="tx1"/>
              </a:solidFill>
              <a:latin typeface="+mn-ea"/>
            </a:endParaRPr>
          </a:p>
        </p:txBody>
      </p:sp>
      <p:sp>
        <p:nvSpPr>
          <p:cNvPr id="2" name="正方形/長方形 1"/>
          <p:cNvSpPr/>
          <p:nvPr/>
        </p:nvSpPr>
        <p:spPr>
          <a:xfrm>
            <a:off x="8549644" y="122683"/>
            <a:ext cx="1007933" cy="40535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62" smtClean="0"/>
              <a:t>資料３</a:t>
            </a:r>
            <a:endParaRPr lang="ja-JP" altLang="en-US" sz="1462" dirty="0"/>
          </a:p>
        </p:txBody>
      </p:sp>
    </p:spTree>
    <p:extLst>
      <p:ext uri="{BB962C8B-B14F-4D97-AF65-F5344CB8AC3E}">
        <p14:creationId xmlns:p14="http://schemas.microsoft.com/office/powerpoint/2010/main" val="10278904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908</TotalTime>
  <Words>508</Words>
  <Application>Microsoft Office PowerPoint</Application>
  <PresentationFormat>A4 210 x 297 mm</PresentationFormat>
  <Paragraphs>29</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ゴシック</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尾崎　輪香子</dc:creator>
  <cp:lastModifiedBy>長谷川　敏之</cp:lastModifiedBy>
  <cp:revision>55</cp:revision>
  <cp:lastPrinted>2021-05-27T02:20:22Z</cp:lastPrinted>
  <dcterms:created xsi:type="dcterms:W3CDTF">2020-10-14T01:25:42Z</dcterms:created>
  <dcterms:modified xsi:type="dcterms:W3CDTF">2021-06-02T02:58:42Z</dcterms:modified>
</cp:coreProperties>
</file>