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4" y="1122364"/>
            <a:ext cx="9144001" cy="2387600"/>
          </a:xfrm>
        </p:spPr>
        <p:txBody>
          <a:bodyPr anchor="b"/>
          <a:lstStyle>
            <a:lvl1pPr algn="ctr">
              <a:defRPr sz="600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4" y="3602039"/>
            <a:ext cx="9144001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47" indent="0" algn="ctr">
              <a:buNone/>
              <a:defRPr sz="1999"/>
            </a:lvl2pPr>
            <a:lvl3pPr marL="914495" indent="0" algn="ctr">
              <a:buNone/>
              <a:defRPr sz="1800"/>
            </a:lvl3pPr>
            <a:lvl4pPr marL="1371741" indent="0" algn="ctr">
              <a:buNone/>
              <a:defRPr sz="1600"/>
            </a:lvl4pPr>
            <a:lvl5pPr marL="1828990" indent="0" algn="ctr">
              <a:buNone/>
              <a:defRPr sz="1600"/>
            </a:lvl5pPr>
            <a:lvl6pPr marL="2286237" indent="0" algn="ctr">
              <a:buNone/>
              <a:defRPr sz="1600"/>
            </a:lvl6pPr>
            <a:lvl7pPr marL="2743485" indent="0" algn="ctr">
              <a:buNone/>
              <a:defRPr sz="1600"/>
            </a:lvl7pPr>
            <a:lvl8pPr marL="3200730" indent="0" algn="ctr">
              <a:buNone/>
              <a:defRPr sz="1600"/>
            </a:lvl8pPr>
            <a:lvl9pPr marL="3657979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5B91B-E735-4F69-ABBC-F805E4287CFE}" type="datetimeFigureOut">
              <a:rPr kumimoji="1" lang="ja-JP" altLang="en-US" smtClean="0"/>
              <a:t>2021/3/22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3BC9D-E517-475A-9765-6036F27147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62716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5B91B-E735-4F69-ABBC-F805E4287CFE}" type="datetimeFigureOut">
              <a:rPr kumimoji="1" lang="ja-JP" altLang="en-US" smtClean="0"/>
              <a:t>2021/3/22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3BC9D-E517-475A-9765-6036F27147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3936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3" y="365127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3" y="365127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5B91B-E735-4F69-ABBC-F805E4287CFE}" type="datetimeFigureOut">
              <a:rPr kumimoji="1" lang="ja-JP" altLang="en-US" smtClean="0"/>
              <a:t>2021/3/22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3BC9D-E517-475A-9765-6036F27147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9644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5B91B-E735-4F69-ABBC-F805E4287CFE}" type="datetimeFigureOut">
              <a:rPr kumimoji="1" lang="ja-JP" altLang="en-US" smtClean="0"/>
              <a:t>2021/3/22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3BC9D-E517-475A-9765-6036F27147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50367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1" y="1709743"/>
            <a:ext cx="10515600" cy="2852737"/>
          </a:xfrm>
        </p:spPr>
        <p:txBody>
          <a:bodyPr anchor="b"/>
          <a:lstStyle>
            <a:lvl1pPr>
              <a:defRPr sz="600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1" y="458946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47" indent="0">
              <a:buNone/>
              <a:defRPr sz="1999">
                <a:solidFill>
                  <a:schemeClr val="tx1">
                    <a:tint val="75000"/>
                  </a:schemeClr>
                </a:solidFill>
              </a:defRPr>
            </a:lvl2pPr>
            <a:lvl3pPr marL="914495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74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99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48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73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97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5B91B-E735-4F69-ABBC-F805E4287CFE}" type="datetimeFigureOut">
              <a:rPr kumimoji="1" lang="ja-JP" altLang="en-US" smtClean="0"/>
              <a:t>2021/3/22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3BC9D-E517-475A-9765-6036F27147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57170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2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2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5B91B-E735-4F69-ABBC-F805E4287CFE}" type="datetimeFigureOut">
              <a:rPr kumimoji="1" lang="ja-JP" altLang="en-US" smtClean="0"/>
              <a:t>2021/3/22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3BC9D-E517-475A-9765-6036F27147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1672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7" y="365129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91" y="1681165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47" indent="0">
              <a:buNone/>
              <a:defRPr sz="1999" b="1"/>
            </a:lvl2pPr>
            <a:lvl3pPr marL="914495" indent="0">
              <a:buNone/>
              <a:defRPr sz="1800" b="1"/>
            </a:lvl3pPr>
            <a:lvl4pPr marL="1371741" indent="0">
              <a:buNone/>
              <a:defRPr sz="1600" b="1"/>
            </a:lvl4pPr>
            <a:lvl5pPr marL="1828990" indent="0">
              <a:buNone/>
              <a:defRPr sz="1600" b="1"/>
            </a:lvl5pPr>
            <a:lvl6pPr marL="2286237" indent="0">
              <a:buNone/>
              <a:defRPr sz="1600" b="1"/>
            </a:lvl6pPr>
            <a:lvl7pPr marL="2743485" indent="0">
              <a:buNone/>
              <a:defRPr sz="1600" b="1"/>
            </a:lvl7pPr>
            <a:lvl8pPr marL="3200730" indent="0">
              <a:buNone/>
              <a:defRPr sz="1600" b="1"/>
            </a:lvl8pPr>
            <a:lvl9pPr marL="3657979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91" y="2505077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1" y="1681165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47" indent="0">
              <a:buNone/>
              <a:defRPr sz="1999" b="1"/>
            </a:lvl2pPr>
            <a:lvl3pPr marL="914495" indent="0">
              <a:buNone/>
              <a:defRPr sz="1800" b="1"/>
            </a:lvl3pPr>
            <a:lvl4pPr marL="1371741" indent="0">
              <a:buNone/>
              <a:defRPr sz="1600" b="1"/>
            </a:lvl4pPr>
            <a:lvl5pPr marL="1828990" indent="0">
              <a:buNone/>
              <a:defRPr sz="1600" b="1"/>
            </a:lvl5pPr>
            <a:lvl6pPr marL="2286237" indent="0">
              <a:buNone/>
              <a:defRPr sz="1600" b="1"/>
            </a:lvl6pPr>
            <a:lvl7pPr marL="2743485" indent="0">
              <a:buNone/>
              <a:defRPr sz="1600" b="1"/>
            </a:lvl7pPr>
            <a:lvl8pPr marL="3200730" indent="0">
              <a:buNone/>
              <a:defRPr sz="1600" b="1"/>
            </a:lvl8pPr>
            <a:lvl9pPr marL="3657979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1" y="2505077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5B91B-E735-4F69-ABBC-F805E4287CFE}" type="datetimeFigureOut">
              <a:rPr kumimoji="1" lang="ja-JP" altLang="en-US" smtClean="0"/>
              <a:t>2021/3/22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3BC9D-E517-475A-9765-6036F27147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8896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5B91B-E735-4F69-ABBC-F805E4287CFE}" type="datetimeFigureOut">
              <a:rPr kumimoji="1" lang="ja-JP" altLang="en-US" smtClean="0"/>
              <a:t>2021/3/22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3BC9D-E517-475A-9765-6036F27147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2614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5B91B-E735-4F69-ABBC-F805E4287CFE}" type="datetimeFigureOut">
              <a:rPr kumimoji="1" lang="ja-JP" altLang="en-US" smtClean="0"/>
              <a:t>2021/3/22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3BC9D-E517-475A-9765-6036F27147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5536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93" y="457201"/>
            <a:ext cx="3932237" cy="1600200"/>
          </a:xfrm>
        </p:spPr>
        <p:txBody>
          <a:bodyPr anchor="b"/>
          <a:lstStyle>
            <a:lvl1pPr>
              <a:defRPr sz="320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30"/>
            <a:ext cx="6172200" cy="4873625"/>
          </a:xfrm>
        </p:spPr>
        <p:txBody>
          <a:bodyPr/>
          <a:lstStyle>
            <a:lvl1pPr>
              <a:defRPr sz="3201"/>
            </a:lvl1pPr>
            <a:lvl2pPr>
              <a:defRPr sz="2800"/>
            </a:lvl2pPr>
            <a:lvl3pPr>
              <a:defRPr sz="2400"/>
            </a:lvl3pPr>
            <a:lvl4pPr>
              <a:defRPr sz="1999"/>
            </a:lvl4pPr>
            <a:lvl5pPr>
              <a:defRPr sz="1999"/>
            </a:lvl5pPr>
            <a:lvl6pPr>
              <a:defRPr sz="1999"/>
            </a:lvl6pPr>
            <a:lvl7pPr>
              <a:defRPr sz="1999"/>
            </a:lvl7pPr>
            <a:lvl8pPr>
              <a:defRPr sz="1999"/>
            </a:lvl8pPr>
            <a:lvl9pPr>
              <a:defRPr sz="1999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93" y="2057402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47" indent="0">
              <a:buNone/>
              <a:defRPr sz="1400"/>
            </a:lvl2pPr>
            <a:lvl3pPr marL="914495" indent="0">
              <a:buNone/>
              <a:defRPr sz="1200"/>
            </a:lvl3pPr>
            <a:lvl4pPr marL="1371741" indent="0">
              <a:buNone/>
              <a:defRPr sz="1000"/>
            </a:lvl4pPr>
            <a:lvl5pPr marL="1828990" indent="0">
              <a:buNone/>
              <a:defRPr sz="1000"/>
            </a:lvl5pPr>
            <a:lvl6pPr marL="2286237" indent="0">
              <a:buNone/>
              <a:defRPr sz="1000"/>
            </a:lvl6pPr>
            <a:lvl7pPr marL="2743485" indent="0">
              <a:buNone/>
              <a:defRPr sz="1000"/>
            </a:lvl7pPr>
            <a:lvl8pPr marL="3200730" indent="0">
              <a:buNone/>
              <a:defRPr sz="1000"/>
            </a:lvl8pPr>
            <a:lvl9pPr marL="3657979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5B91B-E735-4F69-ABBC-F805E4287CFE}" type="datetimeFigureOut">
              <a:rPr kumimoji="1" lang="ja-JP" altLang="en-US" smtClean="0"/>
              <a:t>2021/3/22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3BC9D-E517-475A-9765-6036F27147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78040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93" y="457201"/>
            <a:ext cx="3932237" cy="1600200"/>
          </a:xfrm>
        </p:spPr>
        <p:txBody>
          <a:bodyPr anchor="b"/>
          <a:lstStyle>
            <a:lvl1pPr>
              <a:defRPr sz="320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30"/>
            <a:ext cx="6172200" cy="4873625"/>
          </a:xfrm>
        </p:spPr>
        <p:txBody>
          <a:bodyPr/>
          <a:lstStyle>
            <a:lvl1pPr marL="0" indent="0">
              <a:buNone/>
              <a:defRPr sz="3201"/>
            </a:lvl1pPr>
            <a:lvl2pPr marL="457247" indent="0">
              <a:buNone/>
              <a:defRPr sz="2800"/>
            </a:lvl2pPr>
            <a:lvl3pPr marL="914495" indent="0">
              <a:buNone/>
              <a:defRPr sz="2400"/>
            </a:lvl3pPr>
            <a:lvl4pPr marL="1371741" indent="0">
              <a:buNone/>
              <a:defRPr sz="1999"/>
            </a:lvl4pPr>
            <a:lvl5pPr marL="1828990" indent="0">
              <a:buNone/>
              <a:defRPr sz="1999"/>
            </a:lvl5pPr>
            <a:lvl6pPr marL="2286237" indent="0">
              <a:buNone/>
              <a:defRPr sz="1999"/>
            </a:lvl6pPr>
            <a:lvl7pPr marL="2743485" indent="0">
              <a:buNone/>
              <a:defRPr sz="1999"/>
            </a:lvl7pPr>
            <a:lvl8pPr marL="3200730" indent="0">
              <a:buNone/>
              <a:defRPr sz="1999"/>
            </a:lvl8pPr>
            <a:lvl9pPr marL="3657979" indent="0">
              <a:buNone/>
              <a:defRPr sz="1999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93" y="2057402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47" indent="0">
              <a:buNone/>
              <a:defRPr sz="1400"/>
            </a:lvl2pPr>
            <a:lvl3pPr marL="914495" indent="0">
              <a:buNone/>
              <a:defRPr sz="1200"/>
            </a:lvl3pPr>
            <a:lvl4pPr marL="1371741" indent="0">
              <a:buNone/>
              <a:defRPr sz="1000"/>
            </a:lvl4pPr>
            <a:lvl5pPr marL="1828990" indent="0">
              <a:buNone/>
              <a:defRPr sz="1000"/>
            </a:lvl5pPr>
            <a:lvl6pPr marL="2286237" indent="0">
              <a:buNone/>
              <a:defRPr sz="1000"/>
            </a:lvl6pPr>
            <a:lvl7pPr marL="2743485" indent="0">
              <a:buNone/>
              <a:defRPr sz="1000"/>
            </a:lvl7pPr>
            <a:lvl8pPr marL="3200730" indent="0">
              <a:buNone/>
              <a:defRPr sz="1000"/>
            </a:lvl8pPr>
            <a:lvl9pPr marL="3657979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5B91B-E735-4F69-ABBC-F805E4287CFE}" type="datetimeFigureOut">
              <a:rPr kumimoji="1" lang="ja-JP" altLang="en-US" smtClean="0"/>
              <a:t>2021/3/22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3BC9D-E517-475A-9765-6036F27147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1925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2" y="6356356"/>
            <a:ext cx="27432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15B91B-E735-4F69-ABBC-F805E4287CFE}" type="datetimeFigureOut">
              <a:rPr kumimoji="1" lang="ja-JP" altLang="en-US" smtClean="0"/>
              <a:t>2021/3/22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1" y="6356356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1" y="6356356"/>
            <a:ext cx="27432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A3BC9D-E517-475A-9765-6036F27147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5308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95" rtl="0" eaLnBrk="1" latinLnBrk="0" hangingPunct="1">
        <a:lnSpc>
          <a:spcPct val="90000"/>
        </a:lnSpc>
        <a:spcBef>
          <a:spcPct val="0"/>
        </a:spcBef>
        <a:buNone/>
        <a:defRPr kumimoji="1" sz="439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24" indent="-228624" algn="l" defTabSz="914495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72" indent="-228624" algn="l" defTabSz="91449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120" indent="-228624" algn="l" defTabSz="91449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999" kern="1200">
          <a:solidFill>
            <a:schemeClr val="tx1"/>
          </a:solidFill>
          <a:latin typeface="+mn-lt"/>
          <a:ea typeface="+mn-ea"/>
          <a:cs typeface="+mn-cs"/>
        </a:defRPr>
      </a:lvl3pPr>
      <a:lvl4pPr marL="1600366" indent="-228624" algn="l" defTabSz="91449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613" indent="-228624" algn="l" defTabSz="91449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860" indent="-228624" algn="l" defTabSz="91449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2107" indent="-228624" algn="l" defTabSz="91449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355" indent="-228624" algn="l" defTabSz="91449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602" indent="-228624" algn="l" defTabSz="91449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47" algn="l" defTabSz="9144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95" algn="l" defTabSz="9144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741" algn="l" defTabSz="9144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990" algn="l" defTabSz="9144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237" algn="l" defTabSz="9144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485" algn="l" defTabSz="9144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730" algn="l" defTabSz="9144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979" algn="l" defTabSz="9144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1558351" y="351475"/>
            <a:ext cx="8770513" cy="4470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999" dirty="0">
                <a:solidFill>
                  <a:schemeClr val="tx1"/>
                </a:solidFill>
              </a:rPr>
              <a:t>第</a:t>
            </a:r>
            <a:r>
              <a:rPr lang="en-US" altLang="ja-JP" sz="1999" dirty="0">
                <a:solidFill>
                  <a:schemeClr val="tx1"/>
                </a:solidFill>
              </a:rPr>
              <a:t>39</a:t>
            </a:r>
            <a:r>
              <a:rPr lang="ja-JP" altLang="en-US" sz="1999" dirty="0">
                <a:solidFill>
                  <a:schemeClr val="tx1"/>
                </a:solidFill>
              </a:rPr>
              <a:t>回人権審における委員の主な意見</a:t>
            </a:r>
          </a:p>
        </p:txBody>
      </p:sp>
      <p:sp>
        <p:nvSpPr>
          <p:cNvPr id="5" name="正方形/長方形 4"/>
          <p:cNvSpPr/>
          <p:nvPr/>
        </p:nvSpPr>
        <p:spPr>
          <a:xfrm>
            <a:off x="347730" y="914411"/>
            <a:ext cx="11415441" cy="547352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799" dirty="0">
                <a:solidFill>
                  <a:schemeClr val="tx1"/>
                </a:solidFill>
              </a:rPr>
              <a:t>【</a:t>
            </a:r>
            <a:r>
              <a:rPr lang="ja-JP" altLang="en-US" sz="1799" dirty="0">
                <a:solidFill>
                  <a:schemeClr val="tx1"/>
                </a:solidFill>
              </a:rPr>
              <a:t>人権の理念に関して</a:t>
            </a:r>
            <a:r>
              <a:rPr lang="en-US" altLang="ja-JP" sz="1799" dirty="0">
                <a:solidFill>
                  <a:schemeClr val="tx1"/>
                </a:solidFill>
              </a:rPr>
              <a:t>】</a:t>
            </a:r>
          </a:p>
          <a:p>
            <a:r>
              <a:rPr lang="ja-JP" altLang="en-US" sz="1799" dirty="0">
                <a:solidFill>
                  <a:schemeClr val="tx1"/>
                </a:solidFill>
              </a:rPr>
              <a:t>　○構成を見直し、冒頭に基本理念を置く方がよい。</a:t>
            </a:r>
            <a:endParaRPr lang="en-US" altLang="ja-JP" sz="1799" dirty="0">
              <a:solidFill>
                <a:schemeClr val="tx1"/>
              </a:solidFill>
            </a:endParaRPr>
          </a:p>
          <a:p>
            <a:r>
              <a:rPr lang="ja-JP" altLang="en-US" sz="1799" dirty="0">
                <a:solidFill>
                  <a:schemeClr val="tx1"/>
                </a:solidFill>
              </a:rPr>
              <a:t>　○人権は、個別の人権問題の当事者のみならず、我々一人ひとりに関わることであることを強調すべき。</a:t>
            </a:r>
            <a:endParaRPr lang="en-US" altLang="ja-JP" sz="1799" dirty="0">
              <a:solidFill>
                <a:schemeClr val="tx1"/>
              </a:solidFill>
            </a:endParaRPr>
          </a:p>
          <a:p>
            <a:r>
              <a:rPr lang="ja-JP" altLang="en-US" sz="1799" dirty="0">
                <a:solidFill>
                  <a:schemeClr val="tx1"/>
                </a:solidFill>
              </a:rPr>
              <a:t>　○現行の基本方針と同様に、人権とは何かに関する理念について触れるとともに、人権が実は自己実現</a:t>
            </a:r>
            <a:endParaRPr lang="en-US" altLang="ja-JP" sz="1799" dirty="0">
              <a:solidFill>
                <a:schemeClr val="tx1"/>
              </a:solidFill>
            </a:endParaRPr>
          </a:p>
          <a:p>
            <a:r>
              <a:rPr lang="ja-JP" altLang="en-US" sz="1799" dirty="0">
                <a:solidFill>
                  <a:schemeClr val="tx1"/>
                </a:solidFill>
              </a:rPr>
              <a:t>　　ということにも関わるものだというメッセージをしっかり打ち出すべき。</a:t>
            </a:r>
            <a:endParaRPr lang="en-US" altLang="ja-JP" sz="1799" dirty="0">
              <a:solidFill>
                <a:schemeClr val="tx1"/>
              </a:solidFill>
            </a:endParaRPr>
          </a:p>
          <a:p>
            <a:r>
              <a:rPr lang="ja-JP" altLang="en-US" sz="1799" dirty="0">
                <a:solidFill>
                  <a:schemeClr val="tx1"/>
                </a:solidFill>
              </a:rPr>
              <a:t>　○人権侵害事象が発生してからの対応を考える発想ではなく、人権が生きる社会を作るために大阪府は</a:t>
            </a:r>
            <a:endParaRPr lang="en-US" altLang="ja-JP" sz="1799" dirty="0">
              <a:solidFill>
                <a:schemeClr val="tx1"/>
              </a:solidFill>
            </a:endParaRPr>
          </a:p>
          <a:p>
            <a:r>
              <a:rPr lang="ja-JP" altLang="en-US" sz="1799" dirty="0">
                <a:solidFill>
                  <a:schemeClr val="tx1"/>
                </a:solidFill>
              </a:rPr>
              <a:t>　　どう考えるのかについて記述すべき。</a:t>
            </a:r>
            <a:endParaRPr lang="en-US" altLang="ja-JP" sz="1799" dirty="0">
              <a:solidFill>
                <a:schemeClr val="tx1"/>
              </a:solidFill>
            </a:endParaRPr>
          </a:p>
          <a:p>
            <a:endParaRPr lang="en-US" altLang="ja-JP" sz="1799" dirty="0">
              <a:solidFill>
                <a:schemeClr val="tx1"/>
              </a:solidFill>
            </a:endParaRPr>
          </a:p>
          <a:p>
            <a:r>
              <a:rPr lang="en-US" altLang="ja-JP" sz="1799" dirty="0">
                <a:solidFill>
                  <a:schemeClr val="tx1"/>
                </a:solidFill>
              </a:rPr>
              <a:t>【</a:t>
            </a:r>
            <a:r>
              <a:rPr lang="ja-JP" altLang="en-US" sz="1799" dirty="0">
                <a:solidFill>
                  <a:schemeClr val="tx1"/>
                </a:solidFill>
              </a:rPr>
              <a:t>その他</a:t>
            </a:r>
            <a:r>
              <a:rPr lang="en-US" altLang="ja-JP" sz="1799" dirty="0">
                <a:solidFill>
                  <a:schemeClr val="tx1"/>
                </a:solidFill>
              </a:rPr>
              <a:t>】</a:t>
            </a:r>
          </a:p>
          <a:p>
            <a:r>
              <a:rPr lang="ja-JP" altLang="en-US" sz="1799" dirty="0">
                <a:solidFill>
                  <a:schemeClr val="tx1"/>
                </a:solidFill>
              </a:rPr>
              <a:t>　</a:t>
            </a:r>
            <a:r>
              <a:rPr lang="ja-JP" altLang="en-US" sz="1799" dirty="0">
                <a:solidFill>
                  <a:schemeClr val="tx1"/>
                </a:solidFill>
              </a:rPr>
              <a:t>○同性パートナーに養育される子どもの人権についても盛り込んでほしい。</a:t>
            </a:r>
          </a:p>
          <a:p>
            <a:r>
              <a:rPr lang="ja-JP" altLang="en-US" sz="1799" dirty="0">
                <a:solidFill>
                  <a:schemeClr val="tx1"/>
                </a:solidFill>
              </a:rPr>
              <a:t>　○同和問題に関し、部落差別の実態把握についても付記しておくべき</a:t>
            </a:r>
            <a:r>
              <a:rPr lang="ja-JP" altLang="en-US" sz="1799" dirty="0" smtClean="0">
                <a:solidFill>
                  <a:schemeClr val="tx1"/>
                </a:solidFill>
              </a:rPr>
              <a:t>。</a:t>
            </a:r>
            <a:endParaRPr lang="en-US" altLang="ja-JP" sz="1799" dirty="0" smtClean="0">
              <a:solidFill>
                <a:schemeClr val="tx1"/>
              </a:solidFill>
            </a:endParaRPr>
          </a:p>
          <a:p>
            <a:r>
              <a:rPr lang="ja-JP" altLang="en-US" sz="1799" dirty="0">
                <a:solidFill>
                  <a:schemeClr val="tx1"/>
                </a:solidFill>
              </a:rPr>
              <a:t>　○外国人の人権に関して、現行の基本方針同様、オールドカマーの人権にも言及する必要がある。</a:t>
            </a:r>
          </a:p>
          <a:p>
            <a:r>
              <a:rPr lang="ja-JP" altLang="en-US" sz="1799" dirty="0">
                <a:solidFill>
                  <a:schemeClr val="tx1"/>
                </a:solidFill>
              </a:rPr>
              <a:t>　○感染症に関する人権問題に関して、医療従事者のみならず運輸業や保育、介護の従事者についても</a:t>
            </a:r>
          </a:p>
          <a:p>
            <a:r>
              <a:rPr lang="ja-JP" altLang="en-US" sz="1799" dirty="0">
                <a:solidFill>
                  <a:schemeClr val="tx1"/>
                </a:solidFill>
              </a:rPr>
              <a:t>　　人権侵害事象が発生していることに触れるべき</a:t>
            </a:r>
            <a:r>
              <a:rPr lang="ja-JP" altLang="en-US" sz="1799" dirty="0" smtClean="0">
                <a:solidFill>
                  <a:schemeClr val="tx1"/>
                </a:solidFill>
              </a:rPr>
              <a:t>。</a:t>
            </a:r>
            <a:endParaRPr lang="en-US" altLang="ja-JP" sz="1799" dirty="0" smtClean="0">
              <a:solidFill>
                <a:schemeClr val="tx1"/>
              </a:solidFill>
            </a:endParaRPr>
          </a:p>
          <a:p>
            <a:r>
              <a:rPr lang="ja-JP" altLang="en-US" sz="1799" dirty="0">
                <a:solidFill>
                  <a:schemeClr val="tx1"/>
                </a:solidFill>
              </a:rPr>
              <a:t>　○インターネット上の人権侵害に関し、法整備がなされるまでの間どう取り組むのか、記述すべき。</a:t>
            </a:r>
          </a:p>
          <a:p>
            <a:r>
              <a:rPr lang="ja-JP" altLang="en-US" sz="1799" dirty="0">
                <a:solidFill>
                  <a:schemeClr val="tx1"/>
                </a:solidFill>
              </a:rPr>
              <a:t>　○災害時の人権に関し、避難所での生活に加えて、災害弱者への情報伝達や避難誘導についての記述</a:t>
            </a:r>
          </a:p>
          <a:p>
            <a:r>
              <a:rPr lang="ja-JP" altLang="en-US" sz="1799" dirty="0">
                <a:solidFill>
                  <a:schemeClr val="tx1"/>
                </a:solidFill>
              </a:rPr>
              <a:t>　　を盛り込むべき。</a:t>
            </a:r>
            <a:endParaRPr lang="en-US" altLang="ja-JP" sz="1799" dirty="0">
              <a:solidFill>
                <a:schemeClr val="tx1"/>
              </a:solidFill>
            </a:endParaRPr>
          </a:p>
          <a:p>
            <a:r>
              <a:rPr lang="ja-JP" altLang="en-US" sz="1799" dirty="0">
                <a:solidFill>
                  <a:schemeClr val="tx1"/>
                </a:solidFill>
              </a:rPr>
              <a:t>　</a:t>
            </a:r>
            <a:r>
              <a:rPr lang="ja-JP" altLang="en-US" sz="1799" dirty="0" smtClean="0">
                <a:solidFill>
                  <a:schemeClr val="tx1"/>
                </a:solidFill>
              </a:rPr>
              <a:t>○</a:t>
            </a:r>
            <a:r>
              <a:rPr lang="ja-JP" altLang="en-US" sz="1799" dirty="0" smtClean="0">
                <a:solidFill>
                  <a:schemeClr val="tx1"/>
                </a:solidFill>
              </a:rPr>
              <a:t>刑を終えて出所した人の人権は、再犯防止、立ち直りの問題であり重要。もっと詳しく記述すべき</a:t>
            </a:r>
            <a:r>
              <a:rPr lang="ja-JP" altLang="en-US" sz="1799" dirty="0" smtClean="0">
                <a:solidFill>
                  <a:schemeClr val="tx1"/>
                </a:solidFill>
              </a:rPr>
              <a:t>。</a:t>
            </a:r>
            <a:endParaRPr lang="en-US" altLang="ja-JP" sz="1799" dirty="0" smtClean="0">
              <a:solidFill>
                <a:schemeClr val="tx1"/>
              </a:solidFill>
            </a:endParaRPr>
          </a:p>
          <a:p>
            <a:r>
              <a:rPr lang="ja-JP" altLang="en-US" sz="1799">
                <a:solidFill>
                  <a:schemeClr val="tx1"/>
                </a:solidFill>
              </a:rPr>
              <a:t>　</a:t>
            </a:r>
            <a:r>
              <a:rPr lang="ja-JP" altLang="en-US" sz="1799">
                <a:solidFill>
                  <a:schemeClr val="tx1"/>
                </a:solidFill>
              </a:rPr>
              <a:t>○戦争被災者の人権について取り上げてはどう</a:t>
            </a:r>
            <a:r>
              <a:rPr lang="ja-JP" altLang="en-US" sz="1799">
                <a:solidFill>
                  <a:schemeClr val="tx1"/>
                </a:solidFill>
              </a:rPr>
              <a:t>か</a:t>
            </a:r>
            <a:r>
              <a:rPr lang="ja-JP" altLang="en-US" sz="1799" smtClean="0">
                <a:solidFill>
                  <a:schemeClr val="tx1"/>
                </a:solidFill>
              </a:rPr>
              <a:t>。</a:t>
            </a:r>
            <a:endParaRPr lang="en-US" altLang="ja-JP" sz="1799" dirty="0">
              <a:solidFill>
                <a:schemeClr val="tx1"/>
              </a:solidFill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10522643" y="174910"/>
            <a:ext cx="1240533" cy="623588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799" dirty="0"/>
              <a:t>資料４</a:t>
            </a:r>
          </a:p>
        </p:txBody>
      </p:sp>
    </p:spTree>
    <p:extLst>
      <p:ext uri="{BB962C8B-B14F-4D97-AF65-F5344CB8AC3E}">
        <p14:creationId xmlns:p14="http://schemas.microsoft.com/office/powerpoint/2010/main" val="1027890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764</TotalTime>
  <Words>352</Words>
  <Application>Microsoft Office PowerPoint</Application>
  <PresentationFormat>ワイド画面</PresentationFormat>
  <Paragraphs>21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尾崎　輪香子</dc:creator>
  <cp:lastModifiedBy>尾崎　輪香子</cp:lastModifiedBy>
  <cp:revision>32</cp:revision>
  <cp:lastPrinted>2021-02-25T02:33:53Z</cp:lastPrinted>
  <dcterms:created xsi:type="dcterms:W3CDTF">2020-10-14T01:25:42Z</dcterms:created>
  <dcterms:modified xsi:type="dcterms:W3CDTF">2021-03-22T09:53:26Z</dcterms:modified>
</cp:coreProperties>
</file>