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handoutMasterIdLst>
    <p:handoutMasterId r:id="rId3"/>
  </p:handout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DCA098C0-62ED-4913-9EEB-F10313C79A7C}" type="datetimeFigureOut">
              <a:rPr kumimoji="1" lang="ja-JP" altLang="en-US" smtClean="0"/>
              <a:t>2021/3/3</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3C4E0F3-5340-4F95-8682-4F2DC0E4B9AE}" type="slidenum">
              <a:rPr kumimoji="1" lang="ja-JP" altLang="en-US" smtClean="0"/>
              <a:t>‹#›</a:t>
            </a:fld>
            <a:endParaRPr kumimoji="1" lang="ja-JP" altLang="en-US"/>
          </a:p>
        </p:txBody>
      </p:sp>
    </p:spTree>
    <p:extLst>
      <p:ext uri="{BB962C8B-B14F-4D97-AF65-F5344CB8AC3E}">
        <p14:creationId xmlns:p14="http://schemas.microsoft.com/office/powerpoint/2010/main" val="28413856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55596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041182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463894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829620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32675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63735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74143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650364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52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2570028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29F052-DB70-4CAA-B00C-49FD1174C2B5}" type="datetimeFigureOut">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3643763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29F052-DB70-4CAA-B00C-49FD1174C2B5}" type="datetimeFigureOut">
              <a:rPr kumimoji="1" lang="ja-JP" altLang="en-US" smtClean="0"/>
              <a:t>2021/3/3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F50D11-AC9D-447F-9463-36D91366E1D0}" type="slidenum">
              <a:rPr kumimoji="1" lang="ja-JP" altLang="en-US" smtClean="0"/>
              <a:t>‹#›</a:t>
            </a:fld>
            <a:endParaRPr kumimoji="1" lang="ja-JP" altLang="en-US"/>
          </a:p>
        </p:txBody>
      </p:sp>
    </p:spTree>
    <p:extLst>
      <p:ext uri="{BB962C8B-B14F-4D97-AF65-F5344CB8AC3E}">
        <p14:creationId xmlns:p14="http://schemas.microsoft.com/office/powerpoint/2010/main" val="9051251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465943" y="410696"/>
            <a:ext cx="5023646" cy="4290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「大阪府</a:t>
            </a:r>
            <a:r>
              <a:rPr lang="ja-JP" altLang="en-US" sz="1400" dirty="0">
                <a:solidFill>
                  <a:schemeClr val="tx1"/>
                </a:solidFill>
              </a:rPr>
              <a:t>人権施策推進基本</a:t>
            </a:r>
            <a:r>
              <a:rPr lang="ja-JP" altLang="en-US" sz="1400" dirty="0" smtClean="0">
                <a:solidFill>
                  <a:schemeClr val="tx1"/>
                </a:solidFill>
              </a:rPr>
              <a:t>方針」変更の考え方</a:t>
            </a:r>
            <a:endParaRPr lang="ja-JP" altLang="en-US" sz="1400" dirty="0">
              <a:solidFill>
                <a:schemeClr val="tx1"/>
              </a:solidFill>
            </a:endParaRPr>
          </a:p>
        </p:txBody>
      </p:sp>
      <p:sp>
        <p:nvSpPr>
          <p:cNvPr id="5" name="正方形/長方形 4"/>
          <p:cNvSpPr/>
          <p:nvPr/>
        </p:nvSpPr>
        <p:spPr>
          <a:xfrm>
            <a:off x="342901" y="940158"/>
            <a:ext cx="9269730" cy="574397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253" dirty="0"/>
          </a:p>
          <a:p>
            <a:r>
              <a:rPr lang="en-US" altLang="ja-JP" sz="1500" dirty="0"/>
              <a:t>【</a:t>
            </a:r>
            <a:r>
              <a:rPr lang="ja-JP" altLang="en-US" sz="1500" dirty="0"/>
              <a:t>変更の考え方</a:t>
            </a:r>
            <a:r>
              <a:rPr lang="en-US" altLang="ja-JP" sz="1500" dirty="0"/>
              <a:t>】</a:t>
            </a:r>
          </a:p>
          <a:p>
            <a:r>
              <a:rPr lang="ja-JP" altLang="en-US" sz="1500" dirty="0"/>
              <a:t>　　現行基本方針の根幹となる基本理念などの考え方は変わらないことから、現行基本方針の枠組み</a:t>
            </a:r>
            <a:r>
              <a:rPr lang="ja-JP" altLang="en-US" sz="1500" dirty="0" smtClean="0"/>
              <a:t>、</a:t>
            </a:r>
            <a:endParaRPr lang="en-US" altLang="ja-JP" sz="1500" dirty="0" smtClean="0"/>
          </a:p>
          <a:p>
            <a:r>
              <a:rPr lang="en-US" altLang="ja-JP" sz="1500" dirty="0"/>
              <a:t> </a:t>
            </a:r>
            <a:r>
              <a:rPr lang="en-US" altLang="ja-JP" sz="1500" dirty="0" smtClean="0"/>
              <a:t>       </a:t>
            </a:r>
            <a:r>
              <a:rPr lang="ja-JP" altLang="en-US" sz="1500" dirty="0" smtClean="0"/>
              <a:t>構成</a:t>
            </a:r>
            <a:r>
              <a:rPr lang="ja-JP" altLang="en-US" sz="1500" dirty="0"/>
              <a:t>は</a:t>
            </a:r>
            <a:r>
              <a:rPr lang="ja-JP" altLang="en-US" sz="1500" dirty="0" smtClean="0"/>
              <a:t>維持した</a:t>
            </a:r>
            <a:r>
              <a:rPr lang="ja-JP" altLang="en-US" sz="1500" dirty="0"/>
              <a:t>上で</a:t>
            </a:r>
            <a:r>
              <a:rPr lang="ja-JP" altLang="en-US" sz="1500" dirty="0" smtClean="0"/>
              <a:t>、次</a:t>
            </a:r>
            <a:r>
              <a:rPr lang="ja-JP" altLang="en-US" sz="1500" dirty="0"/>
              <a:t>の視点で変更を行う。</a:t>
            </a:r>
            <a:endParaRPr lang="en-US" altLang="ja-JP" sz="1500" dirty="0"/>
          </a:p>
          <a:p>
            <a:r>
              <a:rPr lang="ja-JP" altLang="en-US" sz="1500" dirty="0"/>
              <a:t>　　・「１（３）取り組むべき主要課題」　</a:t>
            </a:r>
            <a:endParaRPr lang="en-US" altLang="ja-JP" sz="1500" dirty="0"/>
          </a:p>
          <a:p>
            <a:r>
              <a:rPr lang="ja-JP" altLang="en-US" sz="1500" dirty="0"/>
              <a:t>　　　　</a:t>
            </a:r>
            <a:r>
              <a:rPr lang="ja-JP" altLang="en-US" sz="1500" dirty="0" smtClean="0"/>
              <a:t>　個別</a:t>
            </a:r>
            <a:r>
              <a:rPr lang="ja-JP" altLang="en-US" sz="1500" dirty="0"/>
              <a:t>の人権課題を取り上げるにあたっては、人権をめぐる現状を反映させるとともに、次</a:t>
            </a:r>
            <a:r>
              <a:rPr lang="ja-JP" altLang="en-US" sz="1500" dirty="0" smtClean="0"/>
              <a:t>の</a:t>
            </a:r>
            <a:endParaRPr lang="en-US" altLang="ja-JP" sz="1500" dirty="0" smtClean="0"/>
          </a:p>
          <a:p>
            <a:r>
              <a:rPr lang="ja-JP" altLang="en-US" sz="1500" dirty="0"/>
              <a:t>　</a:t>
            </a:r>
            <a:r>
              <a:rPr lang="ja-JP" altLang="en-US" sz="1500" dirty="0" smtClean="0"/>
              <a:t>　　　　</a:t>
            </a:r>
            <a:r>
              <a:rPr lang="en-US" altLang="ja-JP" sz="1500" dirty="0" smtClean="0"/>
              <a:t>3</a:t>
            </a:r>
            <a:r>
              <a:rPr lang="ja-JP" altLang="en-US" sz="1500" dirty="0"/>
              <a:t>要素を</a:t>
            </a:r>
            <a:r>
              <a:rPr lang="ja-JP" altLang="en-US" sz="1500" dirty="0" smtClean="0"/>
              <a:t>盛り込むよう検討</a:t>
            </a:r>
            <a:r>
              <a:rPr lang="ja-JP" altLang="en-US" sz="1500" dirty="0"/>
              <a:t>を加える。</a:t>
            </a:r>
            <a:endParaRPr lang="en-US" altLang="ja-JP" sz="1500" dirty="0"/>
          </a:p>
          <a:p>
            <a:r>
              <a:rPr lang="ja-JP" altLang="en-US" sz="1500" dirty="0"/>
              <a:t>　　　　　　　①現在発生している具体的な課題</a:t>
            </a:r>
            <a:endParaRPr lang="en-US" altLang="ja-JP" sz="1500" dirty="0"/>
          </a:p>
          <a:p>
            <a:r>
              <a:rPr lang="ja-JP" altLang="en-US" sz="1500" dirty="0"/>
              <a:t>　　　　　　　②関連する法及び条例</a:t>
            </a:r>
            <a:endParaRPr lang="en-US" altLang="ja-JP" sz="1500" dirty="0"/>
          </a:p>
          <a:p>
            <a:r>
              <a:rPr lang="ja-JP" altLang="en-US" sz="1500" dirty="0"/>
              <a:t>　　　　　　　③求められる方策</a:t>
            </a:r>
            <a:endParaRPr lang="en-US" altLang="ja-JP" sz="1500" dirty="0"/>
          </a:p>
          <a:p>
            <a:r>
              <a:rPr lang="ja-JP" altLang="en-US" sz="1500" dirty="0"/>
              <a:t>　　・「２　基本理念」</a:t>
            </a:r>
            <a:endParaRPr lang="en-US" altLang="ja-JP" sz="1500" dirty="0"/>
          </a:p>
          <a:p>
            <a:r>
              <a:rPr lang="ja-JP" altLang="en-US" sz="1500" dirty="0"/>
              <a:t>　　　　</a:t>
            </a:r>
            <a:r>
              <a:rPr lang="ja-JP" altLang="en-US" sz="1500" dirty="0" smtClean="0"/>
              <a:t>　府政</a:t>
            </a:r>
            <a:r>
              <a:rPr lang="ja-JP" altLang="en-US" sz="1500" dirty="0"/>
              <a:t>推進の基本理念を定めたものであることが明確になるよう内容を</a:t>
            </a:r>
            <a:r>
              <a:rPr lang="ja-JP" altLang="en-US" sz="1500" dirty="0" smtClean="0"/>
              <a:t>整理する。</a:t>
            </a:r>
            <a:endParaRPr lang="en-US" altLang="ja-JP" sz="1500" dirty="0"/>
          </a:p>
          <a:p>
            <a:r>
              <a:rPr lang="ja-JP" altLang="en-US" sz="1500" dirty="0"/>
              <a:t>　　・「３　人権施策の基本方向」</a:t>
            </a:r>
            <a:endParaRPr lang="en-US" altLang="ja-JP" sz="1500" dirty="0"/>
          </a:p>
          <a:p>
            <a:r>
              <a:rPr lang="ja-JP" altLang="en-US" sz="1500" dirty="0"/>
              <a:t>　　　　「人権意識の高揚を図るための施策」はその内容を維持するととも</a:t>
            </a:r>
            <a:r>
              <a:rPr lang="ja-JP" altLang="en-US" sz="1500" dirty="0" smtClean="0"/>
              <a:t>に「</a:t>
            </a:r>
            <a:r>
              <a:rPr lang="ja-JP" altLang="en-US" sz="1500" dirty="0"/>
              <a:t>人権擁護に資する</a:t>
            </a:r>
            <a:r>
              <a:rPr lang="ja-JP" altLang="en-US" sz="1500" dirty="0" smtClean="0"/>
              <a:t>施策」　</a:t>
            </a:r>
            <a:endParaRPr lang="en-US" altLang="ja-JP" sz="1500" dirty="0" smtClean="0"/>
          </a:p>
          <a:p>
            <a:r>
              <a:rPr lang="ja-JP" altLang="en-US" sz="1500" dirty="0"/>
              <a:t>　</a:t>
            </a:r>
            <a:r>
              <a:rPr lang="ja-JP" altLang="en-US" sz="1500" dirty="0" smtClean="0"/>
              <a:t>　　　　について</a:t>
            </a:r>
            <a:r>
              <a:rPr lang="ja-JP" altLang="en-US" sz="1500" dirty="0"/>
              <a:t>は</a:t>
            </a:r>
            <a:r>
              <a:rPr lang="ja-JP" altLang="en-US" sz="1500" dirty="0" smtClean="0"/>
              <a:t>、国</a:t>
            </a:r>
            <a:r>
              <a:rPr lang="ja-JP" altLang="en-US" sz="1500" dirty="0"/>
              <a:t>の人権救済の取組の方向性を踏まえ、内容を検討する。</a:t>
            </a:r>
            <a:endParaRPr lang="en-US" altLang="ja-JP" sz="1500" dirty="0"/>
          </a:p>
          <a:p>
            <a:endParaRPr lang="en-US" altLang="ja-JP" sz="1500" dirty="0"/>
          </a:p>
          <a:p>
            <a:pPr lvl="0"/>
            <a:r>
              <a:rPr lang="en-US" altLang="ja-JP" sz="1500" dirty="0">
                <a:solidFill>
                  <a:prstClr val="black"/>
                </a:solidFill>
              </a:rPr>
              <a:t>【</a:t>
            </a:r>
            <a:r>
              <a:rPr lang="ja-JP" altLang="en-US" sz="1500" dirty="0">
                <a:solidFill>
                  <a:prstClr val="black"/>
                </a:solidFill>
              </a:rPr>
              <a:t>変更</a:t>
            </a:r>
            <a:r>
              <a:rPr lang="ja-JP" altLang="en-US" sz="1500" dirty="0" smtClean="0">
                <a:solidFill>
                  <a:prstClr val="black"/>
                </a:solidFill>
              </a:rPr>
              <a:t>スケジュール（予定）</a:t>
            </a:r>
            <a:r>
              <a:rPr lang="en-US" altLang="ja-JP"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令和</a:t>
            </a:r>
            <a:r>
              <a:rPr lang="en-US" altLang="ja-JP" sz="1500" dirty="0">
                <a:solidFill>
                  <a:prstClr val="black"/>
                </a:solidFill>
              </a:rPr>
              <a:t>2</a:t>
            </a:r>
            <a:r>
              <a:rPr lang="ja-JP" altLang="en-US" sz="1500" dirty="0">
                <a:solidFill>
                  <a:prstClr val="black"/>
                </a:solidFill>
              </a:rPr>
              <a:t>（</a:t>
            </a:r>
            <a:r>
              <a:rPr lang="en-US" altLang="ja-JP" sz="1500" dirty="0">
                <a:solidFill>
                  <a:prstClr val="black"/>
                </a:solidFill>
              </a:rPr>
              <a:t>2020</a:t>
            </a:r>
            <a:r>
              <a:rPr lang="ja-JP" altLang="en-US" sz="1500" dirty="0">
                <a:solidFill>
                  <a:prstClr val="black"/>
                </a:solidFill>
              </a:rPr>
              <a:t>）年</a:t>
            </a:r>
            <a:r>
              <a:rPr lang="en-US" altLang="ja-JP" sz="1500" dirty="0">
                <a:solidFill>
                  <a:prstClr val="black"/>
                </a:solidFill>
              </a:rPr>
              <a:t>7</a:t>
            </a:r>
            <a:r>
              <a:rPr lang="ja-JP" altLang="en-US" sz="1500" dirty="0">
                <a:solidFill>
                  <a:prstClr val="black"/>
                </a:solidFill>
              </a:rPr>
              <a:t>月　　第</a:t>
            </a:r>
            <a:r>
              <a:rPr lang="en-US" altLang="ja-JP" sz="1500" dirty="0">
                <a:solidFill>
                  <a:prstClr val="black"/>
                </a:solidFill>
              </a:rPr>
              <a:t>38</a:t>
            </a:r>
            <a:r>
              <a:rPr lang="ja-JP" altLang="en-US" sz="1500" dirty="0">
                <a:solidFill>
                  <a:prstClr val="black"/>
                </a:solidFill>
              </a:rPr>
              <a:t>回審議会（諮問）</a:t>
            </a:r>
            <a:endParaRPr lang="en-US" altLang="ja-JP" sz="1500" dirty="0">
              <a:solidFill>
                <a:prstClr val="black"/>
              </a:solidFill>
            </a:endParaRPr>
          </a:p>
          <a:p>
            <a:pPr lvl="0"/>
            <a:r>
              <a:rPr lang="ja-JP" altLang="en-US" sz="1500" dirty="0">
                <a:solidFill>
                  <a:prstClr val="black"/>
                </a:solidFill>
              </a:rPr>
              <a:t>　　　　　　　　　　　　　 </a:t>
            </a:r>
            <a:r>
              <a:rPr lang="en-US" altLang="ja-JP" sz="1500" dirty="0">
                <a:solidFill>
                  <a:prstClr val="black"/>
                </a:solidFill>
              </a:rPr>
              <a:t>11</a:t>
            </a:r>
            <a:r>
              <a:rPr lang="ja-JP" altLang="en-US" sz="1500" dirty="0">
                <a:solidFill>
                  <a:prstClr val="black"/>
                </a:solidFill>
              </a:rPr>
              <a:t>月　　第</a:t>
            </a:r>
            <a:r>
              <a:rPr lang="en-US" altLang="ja-JP" sz="1500" dirty="0">
                <a:solidFill>
                  <a:prstClr val="black"/>
                </a:solidFill>
              </a:rPr>
              <a:t>39</a:t>
            </a:r>
            <a:r>
              <a:rPr lang="ja-JP" altLang="en-US" sz="1500" dirty="0">
                <a:solidFill>
                  <a:prstClr val="black"/>
                </a:solidFill>
              </a:rPr>
              <a:t>回審議会（審議</a:t>
            </a:r>
            <a:r>
              <a:rPr lang="en-US" altLang="ja-JP" sz="1500" dirty="0">
                <a:solidFill>
                  <a:prstClr val="black"/>
                </a:solidFill>
              </a:rPr>
              <a:t>1</a:t>
            </a:r>
            <a:r>
              <a:rPr lang="ja-JP" altLang="en-US" sz="1500" dirty="0">
                <a:solidFill>
                  <a:prstClr val="black"/>
                </a:solidFill>
              </a:rPr>
              <a:t>回目）</a:t>
            </a:r>
            <a:endParaRPr lang="en-US" altLang="ja-JP" sz="1500" dirty="0">
              <a:solidFill>
                <a:prstClr val="black"/>
              </a:solidFill>
            </a:endParaRPr>
          </a:p>
          <a:p>
            <a:pPr lvl="0"/>
            <a:r>
              <a:rPr lang="ja-JP" altLang="en-US" sz="1500" dirty="0">
                <a:solidFill>
                  <a:prstClr val="black"/>
                </a:solidFill>
              </a:rPr>
              <a:t>　　　　　　令和３</a:t>
            </a:r>
            <a:r>
              <a:rPr lang="en-US" altLang="ja-JP" sz="1500" dirty="0">
                <a:solidFill>
                  <a:prstClr val="black"/>
                </a:solidFill>
              </a:rPr>
              <a:t>(2021</a:t>
            </a:r>
            <a:r>
              <a:rPr lang="ja-JP" altLang="en-US" sz="1500" dirty="0">
                <a:solidFill>
                  <a:prstClr val="black"/>
                </a:solidFill>
              </a:rPr>
              <a:t>）</a:t>
            </a:r>
            <a:r>
              <a:rPr lang="ja-JP" altLang="en-US" sz="1500" dirty="0" smtClean="0">
                <a:solidFill>
                  <a:prstClr val="black"/>
                </a:solidFill>
              </a:rPr>
              <a:t>年  </a:t>
            </a:r>
            <a:r>
              <a:rPr lang="en-US" altLang="ja-JP" sz="1500" dirty="0" smtClean="0">
                <a:solidFill>
                  <a:prstClr val="black"/>
                </a:solidFill>
              </a:rPr>
              <a:t>3</a:t>
            </a:r>
            <a:r>
              <a:rPr lang="ja-JP" altLang="en-US" sz="1500" dirty="0">
                <a:solidFill>
                  <a:prstClr val="black"/>
                </a:solidFill>
              </a:rPr>
              <a:t>月　    第</a:t>
            </a:r>
            <a:r>
              <a:rPr lang="en-US" altLang="ja-JP" sz="1500" dirty="0">
                <a:solidFill>
                  <a:prstClr val="black"/>
                </a:solidFill>
              </a:rPr>
              <a:t>40</a:t>
            </a:r>
            <a:r>
              <a:rPr lang="ja-JP" altLang="en-US" sz="1500" dirty="0">
                <a:solidFill>
                  <a:prstClr val="black"/>
                </a:solidFill>
              </a:rPr>
              <a:t>回審議会（審議</a:t>
            </a:r>
            <a:r>
              <a:rPr lang="en-US" altLang="ja-JP" sz="1500" dirty="0">
                <a:solidFill>
                  <a:prstClr val="black"/>
                </a:solidFill>
              </a:rPr>
              <a:t>2</a:t>
            </a:r>
            <a:r>
              <a:rPr lang="ja-JP" altLang="en-US" sz="1500" dirty="0">
                <a:solidFill>
                  <a:prstClr val="black"/>
                </a:solidFill>
              </a:rPr>
              <a:t>回目</a:t>
            </a:r>
            <a:r>
              <a:rPr lang="ja-JP" altLang="en-US"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a:solidFill>
                  <a:prstClr val="black"/>
                </a:solidFill>
              </a:rPr>
              <a:t>5</a:t>
            </a:r>
            <a:r>
              <a:rPr lang="ja-JP" altLang="en-US" sz="1500" dirty="0">
                <a:solidFill>
                  <a:prstClr val="black"/>
                </a:solidFill>
              </a:rPr>
              <a:t>月        第</a:t>
            </a:r>
            <a:r>
              <a:rPr lang="en-US" altLang="ja-JP" sz="1500" dirty="0">
                <a:solidFill>
                  <a:prstClr val="black"/>
                </a:solidFill>
              </a:rPr>
              <a:t>41</a:t>
            </a:r>
            <a:r>
              <a:rPr lang="ja-JP" altLang="en-US" sz="1500" dirty="0">
                <a:solidFill>
                  <a:prstClr val="black"/>
                </a:solidFill>
              </a:rPr>
              <a:t>回審議会（答申</a:t>
            </a:r>
            <a:r>
              <a:rPr lang="ja-JP" altLang="en-US" sz="1500" dirty="0" smtClean="0">
                <a:solidFill>
                  <a:prstClr val="black"/>
                </a:solidFill>
              </a:rPr>
              <a:t>）</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smtClean="0">
                <a:solidFill>
                  <a:prstClr val="black"/>
                </a:solidFill>
              </a:rPr>
              <a:t>6</a:t>
            </a:r>
            <a:r>
              <a:rPr lang="ja-JP" altLang="en-US" sz="1500" dirty="0">
                <a:solidFill>
                  <a:prstClr val="black"/>
                </a:solidFill>
              </a:rPr>
              <a:t>月～</a:t>
            </a:r>
            <a:r>
              <a:rPr lang="en-US" altLang="ja-JP" sz="1500" dirty="0">
                <a:solidFill>
                  <a:prstClr val="black"/>
                </a:solidFill>
              </a:rPr>
              <a:t>7</a:t>
            </a:r>
            <a:r>
              <a:rPr lang="ja-JP" altLang="en-US" sz="1500" dirty="0">
                <a:solidFill>
                  <a:prstClr val="black"/>
                </a:solidFill>
              </a:rPr>
              <a:t>月　　パブリックコメント　</a:t>
            </a:r>
            <a:endParaRPr lang="en-US" altLang="ja-JP" sz="1500" dirty="0">
              <a:solidFill>
                <a:prstClr val="black"/>
              </a:solidFill>
            </a:endParaRPr>
          </a:p>
          <a:p>
            <a:pPr lvl="0"/>
            <a:r>
              <a:rPr lang="ja-JP" altLang="en-US" sz="1500" dirty="0">
                <a:solidFill>
                  <a:prstClr val="black"/>
                </a:solidFill>
              </a:rPr>
              <a:t>　　　　　　                     </a:t>
            </a:r>
            <a:r>
              <a:rPr lang="ja-JP" altLang="en-US" sz="1500" dirty="0" smtClean="0">
                <a:solidFill>
                  <a:prstClr val="black"/>
                </a:solidFill>
              </a:rPr>
              <a:t>             </a:t>
            </a:r>
            <a:r>
              <a:rPr lang="en-US" altLang="ja-JP" sz="1500" dirty="0">
                <a:solidFill>
                  <a:prstClr val="black"/>
                </a:solidFill>
              </a:rPr>
              <a:t>9</a:t>
            </a:r>
            <a:r>
              <a:rPr lang="ja-JP" altLang="en-US" sz="1500" dirty="0">
                <a:solidFill>
                  <a:prstClr val="black"/>
                </a:solidFill>
              </a:rPr>
              <a:t>月　　府議会に提案　　</a:t>
            </a:r>
            <a:r>
              <a:rPr lang="ja-JP" altLang="en-US" sz="1500" dirty="0"/>
              <a:t>　　</a:t>
            </a:r>
            <a:endParaRPr lang="en-US" altLang="ja-JP" sz="1500" dirty="0"/>
          </a:p>
          <a:p>
            <a:r>
              <a:rPr lang="ja-JP" altLang="en-US" sz="1500" dirty="0"/>
              <a:t>　　</a:t>
            </a:r>
          </a:p>
        </p:txBody>
      </p:sp>
      <p:sp>
        <p:nvSpPr>
          <p:cNvPr id="6" name="正方形/長方形 5"/>
          <p:cNvSpPr/>
          <p:nvPr/>
        </p:nvSpPr>
        <p:spPr>
          <a:xfrm>
            <a:off x="8538211" y="410696"/>
            <a:ext cx="1074420" cy="3886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53" dirty="0">
                <a:latin typeface="HG丸ｺﾞｼｯｸM-PRO" panose="020F0600000000000000" pitchFamily="50" charset="-128"/>
                <a:ea typeface="HG丸ｺﾞｼｯｸM-PRO" panose="020F0600000000000000" pitchFamily="50" charset="-128"/>
              </a:rPr>
              <a:t>資料１</a:t>
            </a:r>
          </a:p>
        </p:txBody>
      </p:sp>
      <p:sp>
        <p:nvSpPr>
          <p:cNvPr id="2" name="大かっこ 1"/>
          <p:cNvSpPr/>
          <p:nvPr/>
        </p:nvSpPr>
        <p:spPr>
          <a:xfrm>
            <a:off x="1481070" y="4984124"/>
            <a:ext cx="4636395" cy="59242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7300433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518</TotalTime>
  <Words>399</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尾崎　輪香子</dc:creator>
  <cp:lastModifiedBy>尾崎　輪香子</cp:lastModifiedBy>
  <cp:revision>27</cp:revision>
  <cp:lastPrinted>2020-11-06T01:28:38Z</cp:lastPrinted>
  <dcterms:created xsi:type="dcterms:W3CDTF">2020-10-30T06:24:45Z</dcterms:created>
  <dcterms:modified xsi:type="dcterms:W3CDTF">2021-03-03T08:45:06Z</dcterms:modified>
</cp:coreProperties>
</file>