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415B91B-E735-4F69-ABBC-F805E4287CFE}" type="datetimeFigureOut">
              <a:rPr kumimoji="1" lang="ja-JP" altLang="en-US" smtClean="0"/>
              <a:t>2020/11/2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3466271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15B91B-E735-4F69-ABBC-F805E4287CFE}" type="datetimeFigureOut">
              <a:rPr kumimoji="1" lang="ja-JP" altLang="en-US" smtClean="0"/>
              <a:t>2020/11/2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2973936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15B91B-E735-4F69-ABBC-F805E4287CFE}" type="datetimeFigureOut">
              <a:rPr kumimoji="1" lang="ja-JP" altLang="en-US" smtClean="0"/>
              <a:t>2020/11/2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1219644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15B91B-E735-4F69-ABBC-F805E4287CFE}" type="datetimeFigureOut">
              <a:rPr kumimoji="1" lang="ja-JP" altLang="en-US" smtClean="0"/>
              <a:t>2020/11/2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2945036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415B91B-E735-4F69-ABBC-F805E4287CFE}" type="datetimeFigureOut">
              <a:rPr kumimoji="1" lang="ja-JP" altLang="en-US" smtClean="0"/>
              <a:t>2020/11/2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3395717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415B91B-E735-4F69-ABBC-F805E4287CFE}" type="datetimeFigureOut">
              <a:rPr kumimoji="1" lang="ja-JP" altLang="en-US" smtClean="0"/>
              <a:t>2020/11/2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1271672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415B91B-E735-4F69-ABBC-F805E4287CFE}" type="datetimeFigureOut">
              <a:rPr kumimoji="1" lang="ja-JP" altLang="en-US" smtClean="0"/>
              <a:t>2020/11/2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1588896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415B91B-E735-4F69-ABBC-F805E4287CFE}" type="datetimeFigureOut">
              <a:rPr kumimoji="1" lang="ja-JP" altLang="en-US" smtClean="0"/>
              <a:t>2020/11/2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212261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415B91B-E735-4F69-ABBC-F805E4287CFE}" type="datetimeFigureOut">
              <a:rPr kumimoji="1" lang="ja-JP" altLang="en-US" smtClean="0"/>
              <a:t>2020/11/2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2775536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15B91B-E735-4F69-ABBC-F805E4287CFE}" type="datetimeFigureOut">
              <a:rPr kumimoji="1" lang="ja-JP" altLang="en-US" smtClean="0"/>
              <a:t>2020/11/2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3217804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15B91B-E735-4F69-ABBC-F805E4287CFE}" type="datetimeFigureOut">
              <a:rPr kumimoji="1" lang="ja-JP" altLang="en-US" smtClean="0"/>
              <a:t>2020/11/2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6119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15B91B-E735-4F69-ABBC-F805E4287CFE}" type="datetimeFigureOut">
              <a:rPr kumimoji="1" lang="ja-JP" altLang="en-US" smtClean="0"/>
              <a:t>2020/11/2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A3BC9D-E517-475A-9765-6036F27147C8}" type="slidenum">
              <a:rPr kumimoji="1" lang="ja-JP" altLang="en-US" smtClean="0"/>
              <a:t>‹#›</a:t>
            </a:fld>
            <a:endParaRPr kumimoji="1" lang="ja-JP" altLang="en-US"/>
          </a:p>
        </p:txBody>
      </p:sp>
    </p:spTree>
    <p:extLst>
      <p:ext uri="{BB962C8B-B14F-4D97-AF65-F5344CB8AC3E}">
        <p14:creationId xmlns:p14="http://schemas.microsoft.com/office/powerpoint/2010/main" val="2725308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532586" y="579549"/>
            <a:ext cx="8770513" cy="7598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rPr>
              <a:t>第</a:t>
            </a:r>
            <a:r>
              <a:rPr kumimoji="1" lang="en-US" altLang="ja-JP" sz="2000" dirty="0" smtClean="0">
                <a:solidFill>
                  <a:schemeClr val="tx1"/>
                </a:solidFill>
              </a:rPr>
              <a:t>38</a:t>
            </a:r>
            <a:r>
              <a:rPr kumimoji="1" lang="ja-JP" altLang="en-US" sz="2000" dirty="0" smtClean="0">
                <a:solidFill>
                  <a:schemeClr val="tx1"/>
                </a:solidFill>
              </a:rPr>
              <a:t>回人権審における委員の主な意見</a:t>
            </a:r>
            <a:endParaRPr kumimoji="1" lang="ja-JP" altLang="en-US" sz="2000" dirty="0">
              <a:solidFill>
                <a:schemeClr val="tx1"/>
              </a:solidFill>
            </a:endParaRPr>
          </a:p>
        </p:txBody>
      </p:sp>
      <p:sp>
        <p:nvSpPr>
          <p:cNvPr id="5" name="正方形/長方形 4"/>
          <p:cNvSpPr/>
          <p:nvPr/>
        </p:nvSpPr>
        <p:spPr>
          <a:xfrm>
            <a:off x="682580" y="1442434"/>
            <a:ext cx="10934164" cy="52932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○拉致被害者の人権問題は、ヘイトスピーチの問題とバッティングしてしまうところがある。在日韓国・　</a:t>
            </a:r>
            <a:endParaRPr kumimoji="1" lang="en-US" altLang="ja-JP" dirty="0" smtClean="0">
              <a:solidFill>
                <a:schemeClr val="tx1"/>
              </a:solidFill>
            </a:endParaRPr>
          </a:p>
          <a:p>
            <a:r>
              <a:rPr lang="ja-JP" altLang="en-US" dirty="0">
                <a:solidFill>
                  <a:schemeClr val="tx1"/>
                </a:solidFill>
              </a:rPr>
              <a:t>　</a:t>
            </a:r>
            <a:r>
              <a:rPr kumimoji="1" lang="ja-JP" altLang="en-US" dirty="0" smtClean="0">
                <a:solidFill>
                  <a:schemeClr val="tx1"/>
                </a:solidFill>
              </a:rPr>
              <a:t>朝鮮人など外国人への配慮</a:t>
            </a:r>
            <a:r>
              <a:rPr lang="ja-JP" altLang="en-US" dirty="0" smtClean="0">
                <a:solidFill>
                  <a:schemeClr val="tx1"/>
                </a:solidFill>
              </a:rPr>
              <a:t>が必要。</a:t>
            </a:r>
            <a:endParaRPr lang="en-US" altLang="ja-JP" dirty="0" smtClean="0">
              <a:solidFill>
                <a:schemeClr val="tx1"/>
              </a:solidFill>
            </a:endParaRPr>
          </a:p>
          <a:p>
            <a:endParaRPr kumimoji="1" lang="en-US" altLang="ja-JP" dirty="0">
              <a:solidFill>
                <a:schemeClr val="tx1"/>
              </a:solidFill>
            </a:endParaRPr>
          </a:p>
          <a:p>
            <a:r>
              <a:rPr lang="ja-JP" altLang="en-US" dirty="0" smtClean="0">
                <a:solidFill>
                  <a:schemeClr val="tx1"/>
                </a:solidFill>
              </a:rPr>
              <a:t>○</a:t>
            </a:r>
            <a:r>
              <a:rPr lang="en-US" altLang="ja-JP" dirty="0" smtClean="0">
                <a:solidFill>
                  <a:schemeClr val="tx1"/>
                </a:solidFill>
              </a:rPr>
              <a:t>HIV</a:t>
            </a:r>
            <a:r>
              <a:rPr lang="ja-JP" altLang="en-US" dirty="0" smtClean="0">
                <a:solidFill>
                  <a:schemeClr val="tx1"/>
                </a:solidFill>
              </a:rPr>
              <a:t>感染症やコロナなどの感染症に関して、罹ってしまった人、医療従事者、介護者、その子どもたち</a:t>
            </a:r>
            <a:endParaRPr lang="en-US" altLang="ja-JP" dirty="0" smtClean="0">
              <a:solidFill>
                <a:schemeClr val="tx1"/>
              </a:solidFill>
            </a:endParaRPr>
          </a:p>
          <a:p>
            <a:r>
              <a:rPr lang="ja-JP" altLang="en-US" dirty="0">
                <a:solidFill>
                  <a:schemeClr val="tx1"/>
                </a:solidFill>
              </a:rPr>
              <a:t>　</a:t>
            </a:r>
            <a:r>
              <a:rPr lang="ja-JP" altLang="en-US" dirty="0" smtClean="0">
                <a:solidFill>
                  <a:schemeClr val="tx1"/>
                </a:solidFill>
              </a:rPr>
              <a:t>など幅広い人権問題が発生している。その点も盛り込んでもらいたい。</a:t>
            </a:r>
            <a:endParaRPr lang="en-US" altLang="ja-JP" dirty="0" smtClean="0">
              <a:solidFill>
                <a:schemeClr val="tx1"/>
              </a:solidFill>
            </a:endParaRPr>
          </a:p>
          <a:p>
            <a:endParaRPr kumimoji="1" lang="en-US" altLang="ja-JP" dirty="0">
              <a:solidFill>
                <a:schemeClr val="tx1"/>
              </a:solidFill>
            </a:endParaRPr>
          </a:p>
          <a:p>
            <a:r>
              <a:rPr lang="ja-JP" altLang="en-US" dirty="0" smtClean="0">
                <a:solidFill>
                  <a:schemeClr val="tx1"/>
                </a:solidFill>
              </a:rPr>
              <a:t>○特に</a:t>
            </a:r>
            <a:r>
              <a:rPr lang="en-US" altLang="ja-JP" dirty="0" smtClean="0">
                <a:solidFill>
                  <a:schemeClr val="tx1"/>
                </a:solidFill>
              </a:rPr>
              <a:t>2000</a:t>
            </a:r>
            <a:r>
              <a:rPr lang="ja-JP" altLang="en-US" dirty="0" smtClean="0">
                <a:solidFill>
                  <a:schemeClr val="tx1"/>
                </a:solidFill>
              </a:rPr>
              <a:t>年以降、貧困に関して様々な動きがある。子ども食堂などは非常にいい取組である。これは　</a:t>
            </a:r>
            <a:endParaRPr lang="en-US" altLang="ja-JP" dirty="0" smtClean="0">
              <a:solidFill>
                <a:schemeClr val="tx1"/>
              </a:solidFill>
            </a:endParaRPr>
          </a:p>
          <a:p>
            <a:r>
              <a:rPr lang="ja-JP" altLang="en-US" dirty="0">
                <a:solidFill>
                  <a:schemeClr val="tx1"/>
                </a:solidFill>
              </a:rPr>
              <a:t>　</a:t>
            </a:r>
            <a:r>
              <a:rPr lang="ja-JP" altLang="en-US" dirty="0" smtClean="0">
                <a:solidFill>
                  <a:schemeClr val="tx1"/>
                </a:solidFill>
              </a:rPr>
              <a:t>貧困問題だけではなく、もっと幅広い文脈でとらえるべき重要な取組なので、丁寧に取り上げていた</a:t>
            </a:r>
            <a:r>
              <a:rPr lang="ja-JP" altLang="en-US" dirty="0" err="1" smtClean="0">
                <a:solidFill>
                  <a:schemeClr val="tx1"/>
                </a:solidFill>
              </a:rPr>
              <a:t>だ</a:t>
            </a:r>
            <a:endParaRPr lang="en-US" altLang="ja-JP" dirty="0" smtClean="0">
              <a:solidFill>
                <a:schemeClr val="tx1"/>
              </a:solidFill>
            </a:endParaRPr>
          </a:p>
          <a:p>
            <a:r>
              <a:rPr lang="ja-JP" altLang="en-US" dirty="0">
                <a:solidFill>
                  <a:schemeClr val="tx1"/>
                </a:solidFill>
              </a:rPr>
              <a:t>　</a:t>
            </a:r>
            <a:r>
              <a:rPr lang="ja-JP" altLang="en-US" dirty="0" smtClean="0">
                <a:solidFill>
                  <a:schemeClr val="tx1"/>
                </a:solidFill>
              </a:rPr>
              <a:t>きたい。</a:t>
            </a:r>
            <a:endParaRPr lang="en-US" altLang="ja-JP" dirty="0" smtClean="0">
              <a:solidFill>
                <a:schemeClr val="tx1"/>
              </a:solidFill>
            </a:endParaRPr>
          </a:p>
          <a:p>
            <a:endParaRPr lang="en-US" altLang="ja-JP" dirty="0">
              <a:solidFill>
                <a:schemeClr val="tx1"/>
              </a:solidFill>
            </a:endParaRPr>
          </a:p>
          <a:p>
            <a:r>
              <a:rPr lang="ja-JP" altLang="en-US" dirty="0" smtClean="0">
                <a:solidFill>
                  <a:schemeClr val="tx1"/>
                </a:solidFill>
              </a:rPr>
              <a:t>○災害時に、立場の弱い人たちが人権侵害に遭うことはどこでも起こり得る。災害時に生じる人権侵害や</a:t>
            </a:r>
            <a:endParaRPr lang="en-US" altLang="ja-JP" dirty="0" smtClean="0">
              <a:solidFill>
                <a:schemeClr val="tx1"/>
              </a:solidFill>
            </a:endParaRPr>
          </a:p>
          <a:p>
            <a:r>
              <a:rPr lang="ja-JP" altLang="en-US" dirty="0">
                <a:solidFill>
                  <a:schemeClr val="tx1"/>
                </a:solidFill>
              </a:rPr>
              <a:t>　</a:t>
            </a:r>
            <a:r>
              <a:rPr lang="ja-JP" altLang="en-US" dirty="0" smtClean="0">
                <a:solidFill>
                  <a:schemeClr val="tx1"/>
                </a:solidFill>
              </a:rPr>
              <a:t>必要な配慮について、今回の変更の柱として取り上げていただきたい。</a:t>
            </a:r>
            <a:endParaRPr lang="en-US" altLang="ja-JP" dirty="0" smtClean="0">
              <a:solidFill>
                <a:schemeClr val="tx1"/>
              </a:solidFill>
            </a:endParaRPr>
          </a:p>
          <a:p>
            <a:endParaRPr lang="en-US" altLang="ja-JP" dirty="0">
              <a:solidFill>
                <a:schemeClr val="tx1"/>
              </a:solidFill>
            </a:endParaRPr>
          </a:p>
          <a:p>
            <a:r>
              <a:rPr lang="ja-JP" altLang="en-US" dirty="0" smtClean="0">
                <a:solidFill>
                  <a:schemeClr val="tx1"/>
                </a:solidFill>
              </a:rPr>
              <a:t>○外国人の人権に関しては、外国人労働者の受入れに関して国の法制度も変わってきており、そうした国</a:t>
            </a:r>
            <a:endParaRPr lang="en-US" altLang="ja-JP" dirty="0" smtClean="0">
              <a:solidFill>
                <a:schemeClr val="tx1"/>
              </a:solidFill>
            </a:endParaRPr>
          </a:p>
          <a:p>
            <a:r>
              <a:rPr lang="ja-JP" altLang="en-US" dirty="0">
                <a:solidFill>
                  <a:schemeClr val="tx1"/>
                </a:solidFill>
              </a:rPr>
              <a:t>　</a:t>
            </a:r>
            <a:r>
              <a:rPr lang="ja-JP" altLang="en-US" dirty="0" smtClean="0">
                <a:solidFill>
                  <a:schemeClr val="tx1"/>
                </a:solidFill>
              </a:rPr>
              <a:t>の政策の変化と併せて対応させる形で基本方針に盛り込む必要がある。</a:t>
            </a:r>
            <a:endParaRPr lang="en-US" altLang="ja-JP" dirty="0" smtClean="0">
              <a:solidFill>
                <a:schemeClr val="tx1"/>
              </a:solidFill>
            </a:endParaRPr>
          </a:p>
          <a:p>
            <a:endParaRPr lang="en-US" altLang="ja-JP" dirty="0">
              <a:solidFill>
                <a:schemeClr val="tx1"/>
              </a:solidFill>
            </a:endParaRPr>
          </a:p>
          <a:p>
            <a:r>
              <a:rPr lang="ja-JP" altLang="en-US" dirty="0" smtClean="0">
                <a:solidFill>
                  <a:schemeClr val="tx1"/>
                </a:solidFill>
              </a:rPr>
              <a:t>○性的マイノリティの人権問題については、国レベルでの施策があまり進んでおらず、大阪府がリード</a:t>
            </a:r>
            <a:endParaRPr lang="en-US" altLang="ja-JP" dirty="0" smtClean="0">
              <a:solidFill>
                <a:schemeClr val="tx1"/>
              </a:solidFill>
            </a:endParaRPr>
          </a:p>
          <a:p>
            <a:r>
              <a:rPr lang="ja-JP" altLang="en-US" dirty="0">
                <a:solidFill>
                  <a:schemeClr val="tx1"/>
                </a:solidFill>
              </a:rPr>
              <a:t>　</a:t>
            </a:r>
            <a:r>
              <a:rPr lang="ja-JP" altLang="en-US" dirty="0" smtClean="0">
                <a:solidFill>
                  <a:schemeClr val="tx1"/>
                </a:solidFill>
              </a:rPr>
              <a:t>しながら充実した方針を作っていく必要がある。</a:t>
            </a:r>
            <a:endParaRPr kumimoji="1" lang="ja-JP" altLang="en-US" dirty="0">
              <a:solidFill>
                <a:schemeClr val="tx1"/>
              </a:solidFill>
            </a:endParaRPr>
          </a:p>
        </p:txBody>
      </p:sp>
      <p:sp>
        <p:nvSpPr>
          <p:cNvPr id="2" name="正方形/長方形 1"/>
          <p:cNvSpPr/>
          <p:nvPr/>
        </p:nvSpPr>
        <p:spPr>
          <a:xfrm>
            <a:off x="10522633" y="329452"/>
            <a:ext cx="1240533" cy="6235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資料４</a:t>
            </a:r>
            <a:endParaRPr kumimoji="1" lang="ja-JP" altLang="en-US" dirty="0"/>
          </a:p>
        </p:txBody>
      </p:sp>
    </p:spTree>
    <p:extLst>
      <p:ext uri="{BB962C8B-B14F-4D97-AF65-F5344CB8AC3E}">
        <p14:creationId xmlns:p14="http://schemas.microsoft.com/office/powerpoint/2010/main" val="102789049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265</Words>
  <Application>Microsoft Office PowerPoint</Application>
  <PresentationFormat>ワイド画面</PresentationFormat>
  <Paragraphs>20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尾崎　輪香子</dc:creator>
  <cp:lastModifiedBy>尾崎　輪香子</cp:lastModifiedBy>
  <cp:revision>7</cp:revision>
  <dcterms:created xsi:type="dcterms:W3CDTF">2020-10-14T01:25:42Z</dcterms:created>
  <dcterms:modified xsi:type="dcterms:W3CDTF">2020-11-02T08:17:31Z</dcterms:modified>
</cp:coreProperties>
</file>