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6" autoAdjust="0"/>
    <p:restoredTop sz="94660"/>
  </p:normalViewPr>
  <p:slideViewPr>
    <p:cSldViewPr>
      <p:cViewPr varScale="1">
        <p:scale>
          <a:sx n="52" d="100"/>
          <a:sy n="52" d="100"/>
        </p:scale>
        <p:origin x="2634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49B5FAAB-A014-4AFF-82EF-DE4DFF78DF80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EE29A342-97B3-4F1B-9AE3-399FE596C7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61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9A342-97B3-4F1B-9AE3-399FE596C7C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22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9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3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63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19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96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22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95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1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4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1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91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44CA-576E-4DAC-A5D2-1BA631B01D56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0600-9B12-4024-BB4B-8BC512197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7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88641" y="651684"/>
          <a:ext cx="6480719" cy="8703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173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事業計画者</a:t>
                      </a:r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</a:t>
                      </a:r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周辺地域の住民</a:t>
                      </a:r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3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　前　協　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482640" y="128464"/>
            <a:ext cx="6064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大阪府土砂埋立て等の規制に関する条例に係る手続きフロー　</a:t>
            </a:r>
            <a:endParaRPr kumimoji="1"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（事前協議）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204864" y="6351000"/>
            <a:ext cx="1368152" cy="2573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住民説明会開催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229200" y="6395845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説明会参加</a:t>
            </a:r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204864" y="2132924"/>
            <a:ext cx="1368152" cy="4266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事前協議書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（様式第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92696" y="2230905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　　付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8" name="直線矢印コネクタ 107"/>
          <p:cNvCxnSpPr>
            <a:stCxn id="99" idx="2"/>
            <a:endCxn id="132" idx="0"/>
          </p:cNvCxnSpPr>
          <p:nvPr/>
        </p:nvCxnSpPr>
        <p:spPr>
          <a:xfrm>
            <a:off x="1376772" y="2488274"/>
            <a:ext cx="0" cy="165547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>
            <a:stCxn id="95" idx="1"/>
          </p:cNvCxnSpPr>
          <p:nvPr/>
        </p:nvCxnSpPr>
        <p:spPr>
          <a:xfrm flipH="1">
            <a:off x="3585274" y="6524530"/>
            <a:ext cx="164392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2204864" y="7719967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計画変更等</a:t>
            </a:r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2" name="直線矢印コネクタ 121"/>
          <p:cNvCxnSpPr/>
          <p:nvPr/>
        </p:nvCxnSpPr>
        <p:spPr>
          <a:xfrm flipH="1">
            <a:off x="1376772" y="7828914"/>
            <a:ext cx="823406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3764301" y="2580361"/>
            <a:ext cx="1248876" cy="411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情報共有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（以降、適宜実施）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7" name="直線矢印コネクタ 126"/>
          <p:cNvCxnSpPr/>
          <p:nvPr/>
        </p:nvCxnSpPr>
        <p:spPr>
          <a:xfrm>
            <a:off x="1376772" y="2720747"/>
            <a:ext cx="238511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/>
          <p:nvPr/>
        </p:nvCxnSpPr>
        <p:spPr>
          <a:xfrm flipH="1">
            <a:off x="1376772" y="2796949"/>
            <a:ext cx="238511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 flipH="1" flipV="1">
            <a:off x="2049611" y="2345633"/>
            <a:ext cx="164778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2204864" y="1335434"/>
            <a:ext cx="1368152" cy="60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>
              <a:lnSpc>
                <a:spcPts val="600"/>
              </a:lnSpc>
            </a:pPr>
            <a:endParaRPr kumimoji="1" lang="en-US" altLang="ja-JP" sz="800" dirty="0" smtClean="0"/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事前の相談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（事前調査含む）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800"/>
              </a:lnSpc>
            </a:pP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92696" y="1343917"/>
            <a:ext cx="1368152" cy="565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endParaRPr lang="en-US" altLang="ja-JP" sz="1000" dirty="0" smtClean="0"/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手続き説明等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sz="1000" dirty="0"/>
          </a:p>
        </p:txBody>
      </p:sp>
      <p:cxnSp>
        <p:nvCxnSpPr>
          <p:cNvPr id="91" name="直線矢印コネクタ 90"/>
          <p:cNvCxnSpPr/>
          <p:nvPr/>
        </p:nvCxnSpPr>
        <p:spPr>
          <a:xfrm flipH="1">
            <a:off x="2047536" y="1624443"/>
            <a:ext cx="15732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flipH="1">
            <a:off x="2868191" y="1941617"/>
            <a:ext cx="1" cy="19130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>
            <a:stCxn id="163" idx="2"/>
            <a:endCxn id="121" idx="0"/>
          </p:cNvCxnSpPr>
          <p:nvPr/>
        </p:nvCxnSpPr>
        <p:spPr>
          <a:xfrm>
            <a:off x="2888744" y="7401272"/>
            <a:ext cx="196" cy="31869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199306" y="9356521"/>
            <a:ext cx="6264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事業計画者との協議は、事前協議書受付後、終了通知を発するまでの間、適宜実施します。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17514" y="4551615"/>
            <a:ext cx="135550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説明内容等調整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229200" y="5201366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調整（自治会等）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2" name="直線矢印コネクタ 51"/>
          <p:cNvCxnSpPr>
            <a:endCxn id="42" idx="1"/>
          </p:cNvCxnSpPr>
          <p:nvPr/>
        </p:nvCxnSpPr>
        <p:spPr>
          <a:xfrm flipV="1">
            <a:off x="1376772" y="4680300"/>
            <a:ext cx="840742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217514" y="5094040"/>
            <a:ext cx="1367760" cy="4420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開催日時、会場等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調整</a:t>
            </a:r>
            <a:endParaRPr kumimoji="1"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3585274" y="5327864"/>
            <a:ext cx="1643926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92696" y="4808984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内容確認の書面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204864" y="3441732"/>
            <a:ext cx="1368152" cy="4420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住民説明会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周知地域等確認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7" name="直線矢印コネクタ 56"/>
          <p:cNvCxnSpPr>
            <a:stCxn id="56" idx="3"/>
            <a:endCxn id="67" idx="1"/>
          </p:cNvCxnSpPr>
          <p:nvPr/>
        </p:nvCxnSpPr>
        <p:spPr>
          <a:xfrm>
            <a:off x="3573016" y="3662750"/>
            <a:ext cx="200294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2225626" y="6105128"/>
            <a:ext cx="93816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２週間</a:t>
            </a:r>
            <a:r>
              <a:rPr kumimoji="1" lang="ja-JP" altLang="en-US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3575427" y="1647526"/>
            <a:ext cx="188874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3761890" y="1509027"/>
            <a:ext cx="13681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法令規制調査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773310" y="3524250"/>
            <a:ext cx="124887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　　認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1376772" y="7486168"/>
            <a:ext cx="1518493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484784" y="7486168"/>
            <a:ext cx="138340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協議結果等反映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861048" y="1928664"/>
            <a:ext cx="2736304" cy="553998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注意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形式要件が整っていない場合、返却する場合があります。（他の提出書類も同様です。）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変更許可の場合は変更事前協議書（様式第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217514" y="4064756"/>
            <a:ext cx="1367760" cy="4266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説明内容等通知書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（様式第３号）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3579145" y="2278531"/>
            <a:ext cx="281903" cy="1386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2204864" y="3083918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他法令手続き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764300" y="3083918"/>
            <a:ext cx="1248877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　　議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4" name="直線矢印コネクタ 73"/>
          <p:cNvCxnSpPr>
            <a:stCxn id="72" idx="1"/>
          </p:cNvCxnSpPr>
          <p:nvPr/>
        </p:nvCxnSpPr>
        <p:spPr>
          <a:xfrm flipH="1" flipV="1">
            <a:off x="1368353" y="3211942"/>
            <a:ext cx="836511" cy="6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1419466" y="3010594"/>
            <a:ext cx="711325" cy="207749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結果報告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6" name="直線矢印コネクタ 75"/>
          <p:cNvCxnSpPr>
            <a:endCxn id="73" idx="1"/>
          </p:cNvCxnSpPr>
          <p:nvPr/>
        </p:nvCxnSpPr>
        <p:spPr>
          <a:xfrm>
            <a:off x="3573016" y="3211942"/>
            <a:ext cx="191284" cy="6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カギ線コネクタ 79"/>
          <p:cNvCxnSpPr>
            <a:endCxn id="53" idx="0"/>
          </p:cNvCxnSpPr>
          <p:nvPr/>
        </p:nvCxnSpPr>
        <p:spPr>
          <a:xfrm>
            <a:off x="2057571" y="4937669"/>
            <a:ext cx="843823" cy="156371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2217514" y="5701797"/>
            <a:ext cx="1367760" cy="4266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開催予定通知書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（様式第４号）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0" name="直線矢印コネクタ 119"/>
          <p:cNvCxnSpPr/>
          <p:nvPr/>
        </p:nvCxnSpPr>
        <p:spPr>
          <a:xfrm>
            <a:off x="2324725" y="6128443"/>
            <a:ext cx="0" cy="223898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>
            <a:stCxn id="56" idx="2"/>
          </p:cNvCxnSpPr>
          <p:nvPr/>
        </p:nvCxnSpPr>
        <p:spPr>
          <a:xfrm>
            <a:off x="2888940" y="3883767"/>
            <a:ext cx="0" cy="19130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692696" y="4143746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　　付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3" name="直線矢印コネクタ 132"/>
          <p:cNvCxnSpPr/>
          <p:nvPr/>
        </p:nvCxnSpPr>
        <p:spPr>
          <a:xfrm flipH="1" flipV="1">
            <a:off x="2049611" y="4258474"/>
            <a:ext cx="164778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>
            <a:stCxn id="132" idx="2"/>
            <a:endCxn id="51" idx="0"/>
          </p:cNvCxnSpPr>
          <p:nvPr/>
        </p:nvCxnSpPr>
        <p:spPr>
          <a:xfrm>
            <a:off x="1376772" y="4401115"/>
            <a:ext cx="0" cy="4078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>
            <a:stCxn id="53" idx="2"/>
            <a:endCxn id="115" idx="0"/>
          </p:cNvCxnSpPr>
          <p:nvPr/>
        </p:nvCxnSpPr>
        <p:spPr>
          <a:xfrm>
            <a:off x="2901394" y="5536075"/>
            <a:ext cx="0" cy="1657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テキスト ボックス 154"/>
          <p:cNvSpPr txBox="1"/>
          <p:nvPr/>
        </p:nvSpPr>
        <p:spPr>
          <a:xfrm>
            <a:off x="692696" y="5782762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　　付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6" name="直線矢印コネクタ 155"/>
          <p:cNvCxnSpPr/>
          <p:nvPr/>
        </p:nvCxnSpPr>
        <p:spPr>
          <a:xfrm>
            <a:off x="1368353" y="7224300"/>
            <a:ext cx="8419" cy="89577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 flipV="1">
            <a:off x="2060848" y="5914442"/>
            <a:ext cx="164778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>
            <a:stCxn id="51" idx="2"/>
            <a:endCxn id="155" idx="0"/>
          </p:cNvCxnSpPr>
          <p:nvPr/>
        </p:nvCxnSpPr>
        <p:spPr>
          <a:xfrm>
            <a:off x="1376772" y="5066353"/>
            <a:ext cx="0" cy="7164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テキスト ボックス 162"/>
          <p:cNvSpPr txBox="1"/>
          <p:nvPr/>
        </p:nvSpPr>
        <p:spPr>
          <a:xfrm>
            <a:off x="2204864" y="6789960"/>
            <a:ext cx="1367760" cy="61131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開催結果等報告書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規則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様式第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議事録等含む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4" name="直線矢印コネクタ 163"/>
          <p:cNvCxnSpPr>
            <a:endCxn id="163" idx="0"/>
          </p:cNvCxnSpPr>
          <p:nvPr/>
        </p:nvCxnSpPr>
        <p:spPr>
          <a:xfrm>
            <a:off x="2888744" y="6624238"/>
            <a:ext cx="0" cy="1657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テキスト ボックス 164"/>
          <p:cNvSpPr txBox="1"/>
          <p:nvPr/>
        </p:nvSpPr>
        <p:spPr>
          <a:xfrm>
            <a:off x="2806822" y="6568534"/>
            <a:ext cx="105422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（速やかに）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692696" y="6966931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　　付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2" name="直線矢印コネクタ 181"/>
          <p:cNvCxnSpPr>
            <a:stCxn id="163" idx="1"/>
            <a:endCxn id="181" idx="3"/>
          </p:cNvCxnSpPr>
          <p:nvPr/>
        </p:nvCxnSpPr>
        <p:spPr>
          <a:xfrm flipH="1">
            <a:off x="2060848" y="7095616"/>
            <a:ext cx="14401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矢印コネクタ 182"/>
          <p:cNvCxnSpPr>
            <a:stCxn id="155" idx="2"/>
            <a:endCxn id="181" idx="0"/>
          </p:cNvCxnSpPr>
          <p:nvPr/>
        </p:nvCxnSpPr>
        <p:spPr>
          <a:xfrm>
            <a:off x="1376772" y="6040131"/>
            <a:ext cx="0" cy="92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テキスト ボックス 192"/>
          <p:cNvSpPr txBox="1"/>
          <p:nvPr/>
        </p:nvSpPr>
        <p:spPr>
          <a:xfrm>
            <a:off x="692696" y="8116983"/>
            <a:ext cx="1368152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事前協議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終了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通知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94" name="カギ線コネクタ 193"/>
          <p:cNvCxnSpPr/>
          <p:nvPr/>
        </p:nvCxnSpPr>
        <p:spPr>
          <a:xfrm>
            <a:off x="2060848" y="8245667"/>
            <a:ext cx="843823" cy="667773"/>
          </a:xfrm>
          <a:prstGeom prst="bentConnector3">
            <a:avLst>
              <a:gd name="adj1" fmla="val 9966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103"/>
          <p:cNvSpPr txBox="1"/>
          <p:nvPr/>
        </p:nvSpPr>
        <p:spPr>
          <a:xfrm>
            <a:off x="692695" y="8507545"/>
            <a:ext cx="5854297" cy="2573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事前の手続き終了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2205256" y="8896951"/>
            <a:ext cx="1367760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許可申請へ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3895128" y="8816943"/>
            <a:ext cx="2486200" cy="384529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注意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通知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から１年を経過するまでに許可申請がなかった場合、事前協議を再度行う必要があります。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1" name="直線コネクタ 200"/>
          <p:cNvCxnSpPr/>
          <p:nvPr/>
        </p:nvCxnSpPr>
        <p:spPr>
          <a:xfrm>
            <a:off x="3593460" y="9033696"/>
            <a:ext cx="301668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3755322" y="4808983"/>
            <a:ext cx="1248876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情報共有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1" name="直線矢印コネクタ 70"/>
          <p:cNvCxnSpPr>
            <a:endCxn id="68" idx="1"/>
          </p:cNvCxnSpPr>
          <p:nvPr/>
        </p:nvCxnSpPr>
        <p:spPr>
          <a:xfrm>
            <a:off x="2898103" y="4937668"/>
            <a:ext cx="85721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3764300" y="8121352"/>
            <a:ext cx="1248876" cy="257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情報共有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8" name="直線矢印コネクタ 77"/>
          <p:cNvCxnSpPr>
            <a:endCxn id="77" idx="1"/>
          </p:cNvCxnSpPr>
          <p:nvPr/>
        </p:nvCxnSpPr>
        <p:spPr>
          <a:xfrm>
            <a:off x="2907081" y="8250037"/>
            <a:ext cx="85721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071588"/>
              </p:ext>
            </p:extLst>
          </p:nvPr>
        </p:nvGraphicFramePr>
        <p:xfrm>
          <a:off x="188641" y="512434"/>
          <a:ext cx="6480719" cy="9294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052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大阪府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事業者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市町村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周辺住民等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許可申請</a:t>
                      </a:r>
                      <a:endParaRPr kumimoji="1" lang="ja-JP" altLang="en-US" sz="1100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3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許　可　後</a:t>
                      </a:r>
                      <a:endParaRPr kumimoji="1" lang="ja-JP" altLang="en-US" sz="1100" dirty="0"/>
                    </a:p>
                  </a:txBody>
                  <a:tcPr vert="eaVert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不適正事案対応</a:t>
                      </a:r>
                      <a:endParaRPr kumimoji="1" lang="ja-JP" altLang="en-US" sz="11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5242125" y="6052249"/>
            <a:ext cx="136815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閲覧</a:t>
            </a:r>
            <a:endParaRPr kumimoji="1" lang="ja-JP" altLang="en-US" sz="1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03602" y="-694"/>
            <a:ext cx="6064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大阪府土砂埋立て等の規制に関する条例に係る手続きフロー　２</a:t>
            </a:r>
            <a:endParaRPr kumimoji="1"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（許可申請～許可後の手続き）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4" name="直線矢印コネクタ 73"/>
          <p:cNvCxnSpPr/>
          <p:nvPr/>
        </p:nvCxnSpPr>
        <p:spPr>
          <a:xfrm flipH="1" flipV="1">
            <a:off x="3623669" y="6158085"/>
            <a:ext cx="162302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691541" y="8808276"/>
            <a:ext cx="5625016" cy="5749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0" rtlCol="0">
            <a:spAutoFit/>
          </a:bodyPr>
          <a:lstStyle/>
          <a:p>
            <a:r>
              <a:rPr kumimoji="1" lang="ja-JP" altLang="en-US" sz="1000" b="1" dirty="0" smtClean="0"/>
              <a:t>許可取消し</a:t>
            </a:r>
            <a:endParaRPr kumimoji="1" lang="en-US" altLang="ja-JP" sz="1000" b="1" dirty="0" smtClean="0"/>
          </a:p>
          <a:p>
            <a:pPr>
              <a:lnSpc>
                <a:spcPts val="1000"/>
              </a:lnSpc>
            </a:pPr>
            <a:r>
              <a:rPr lang="ja-JP" altLang="en-US" sz="900" dirty="0"/>
              <a:t>　</a:t>
            </a:r>
            <a:r>
              <a:rPr lang="ja-JP" altLang="en-US" sz="900" dirty="0" smtClean="0"/>
              <a:t>・不正の手段により許可を受けたとき</a:t>
            </a:r>
            <a:endParaRPr lang="en-US" altLang="ja-JP" sz="900" dirty="0" smtClean="0"/>
          </a:p>
          <a:p>
            <a:pPr>
              <a:lnSpc>
                <a:spcPts val="1000"/>
              </a:lnSpc>
            </a:pPr>
            <a:r>
              <a:rPr kumimoji="1" lang="ja-JP" altLang="en-US" sz="900" dirty="0"/>
              <a:t>　</a:t>
            </a:r>
            <a:r>
              <a:rPr kumimoji="1" lang="ja-JP" altLang="en-US" sz="900" dirty="0" smtClean="0"/>
              <a:t>・許可を受けた日から正当な理由なく、１年以上着手しないとき、又は１年以上引き続き休止したとき</a:t>
            </a:r>
            <a:endParaRPr kumimoji="1" lang="en-US" altLang="ja-JP" sz="900" dirty="0" smtClean="0"/>
          </a:p>
          <a:p>
            <a:pPr>
              <a:lnSpc>
                <a:spcPts val="1000"/>
              </a:lnSpc>
            </a:pPr>
            <a:r>
              <a:rPr lang="ja-JP" altLang="en-US" sz="900" dirty="0"/>
              <a:t>　</a:t>
            </a:r>
            <a:r>
              <a:rPr lang="ja-JP" altLang="en-US" sz="900" dirty="0" smtClean="0"/>
              <a:t>・変更許可を受けずに変更したときや許可条件に違反したとき、</a:t>
            </a:r>
            <a:r>
              <a:rPr kumimoji="1" lang="ja-JP" altLang="en-US" sz="900" dirty="0" smtClean="0"/>
              <a:t>命令に違反したとき　　など</a:t>
            </a:r>
            <a:endParaRPr kumimoji="1" lang="en-US" altLang="ja-JP" sz="9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9200" y="8242532"/>
            <a:ext cx="1080120" cy="2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氏名等公表</a:t>
            </a:r>
            <a:endParaRPr kumimoji="1" lang="ja-JP" altLang="en-US" sz="1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29200" y="8515324"/>
            <a:ext cx="1080120" cy="2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罰則</a:t>
            </a:r>
            <a:endParaRPr kumimoji="1" lang="ja-JP" altLang="en-US" sz="1000" dirty="0"/>
          </a:p>
        </p:txBody>
      </p:sp>
      <p:cxnSp>
        <p:nvCxnSpPr>
          <p:cNvPr id="78" name="直線矢印コネクタ 77"/>
          <p:cNvCxnSpPr/>
          <p:nvPr/>
        </p:nvCxnSpPr>
        <p:spPr>
          <a:xfrm rot="16200000">
            <a:off x="4846054" y="8291030"/>
            <a:ext cx="0" cy="71168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rot="16200000">
            <a:off x="4838879" y="8004596"/>
            <a:ext cx="0" cy="71813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4630268" y="8459424"/>
            <a:ext cx="532221" cy="23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違反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92696" y="8210239"/>
            <a:ext cx="3797514" cy="5749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0" rtlCol="0">
            <a:spAutoFit/>
          </a:bodyPr>
          <a:lstStyle/>
          <a:p>
            <a:r>
              <a:rPr kumimoji="1" lang="ja-JP" altLang="en-US" sz="1000" b="1" dirty="0" smtClean="0"/>
              <a:t>命令</a:t>
            </a:r>
            <a:r>
              <a:rPr kumimoji="1" lang="ja-JP" altLang="en-US" sz="1000" dirty="0" smtClean="0"/>
              <a:t>・・・</a:t>
            </a:r>
            <a:r>
              <a:rPr kumimoji="1" lang="ja-JP" altLang="en-US" sz="900" dirty="0" smtClean="0"/>
              <a:t>期限を定めて、必要な措置や停止を命ずる　など</a:t>
            </a:r>
            <a:endParaRPr lang="en-US" altLang="ja-JP" sz="900" dirty="0" smtClean="0"/>
          </a:p>
          <a:p>
            <a:pPr>
              <a:lnSpc>
                <a:spcPts val="1000"/>
              </a:lnSpc>
            </a:pPr>
            <a:r>
              <a:rPr lang="ja-JP" altLang="en-US" sz="900" dirty="0" smtClean="0"/>
              <a:t>　　・災害発生防止のため緊急の必要があるとき</a:t>
            </a:r>
            <a:endParaRPr lang="en-US" altLang="ja-JP" sz="900" dirty="0" smtClean="0"/>
          </a:p>
          <a:p>
            <a:pPr>
              <a:lnSpc>
                <a:spcPts val="1000"/>
              </a:lnSpc>
            </a:pPr>
            <a:r>
              <a:rPr lang="ja-JP" altLang="en-US" sz="900" dirty="0"/>
              <a:t>　</a:t>
            </a:r>
            <a:r>
              <a:rPr lang="ja-JP" altLang="en-US" sz="900" dirty="0" smtClean="0"/>
              <a:t>　・</a:t>
            </a:r>
            <a:r>
              <a:rPr lang="ja-JP" altLang="en-US" sz="900" dirty="0"/>
              <a:t>完了、廃止等又は許可取消し時に必要な措置を講じないとき</a:t>
            </a:r>
            <a:endParaRPr lang="en-US" altLang="ja-JP" sz="900" dirty="0"/>
          </a:p>
          <a:p>
            <a:pPr>
              <a:lnSpc>
                <a:spcPts val="1000"/>
              </a:lnSpc>
            </a:pPr>
            <a:r>
              <a:rPr lang="ja-JP" altLang="en-US" sz="900" dirty="0" smtClean="0"/>
              <a:t>　　・構造基準や排水基準等に適合しない場合</a:t>
            </a:r>
            <a:r>
              <a:rPr lang="ja-JP" altLang="en-US" sz="900" dirty="0"/>
              <a:t>　</a:t>
            </a:r>
            <a:r>
              <a:rPr lang="ja-JP" altLang="en-US" sz="900" dirty="0" smtClean="0"/>
              <a:t>　など</a:t>
            </a:r>
            <a:endParaRPr lang="en-US" altLang="ja-JP" sz="900" dirty="0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13312" y="7996156"/>
            <a:ext cx="2578896" cy="215444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条例違反等の客観的事実をもとに必要に応じて実施）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2202210" y="824849"/>
            <a:ext cx="1368152" cy="216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ja-JP" altLang="en-US" sz="1000" dirty="0"/>
              <a:t>許可申請</a:t>
            </a:r>
            <a:endParaRPr kumimoji="1" lang="ja-JP" altLang="en-US" sz="1000" dirty="0"/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93964" y="824850"/>
            <a:ext cx="1368152" cy="2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ja-JP" altLang="en-US" sz="1000" dirty="0"/>
              <a:t>受付</a:t>
            </a:r>
            <a:endParaRPr kumimoji="1" lang="ja-JP" altLang="en-US" sz="1000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126012" y="1187425"/>
            <a:ext cx="936104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1000" dirty="0" smtClean="0"/>
              <a:t>欠格要件</a:t>
            </a:r>
            <a:endParaRPr lang="en-US" altLang="ja-JP" sz="1000" dirty="0" smtClean="0"/>
          </a:p>
          <a:p>
            <a:pPr algn="ctr">
              <a:lnSpc>
                <a:spcPts val="1000"/>
              </a:lnSpc>
            </a:pPr>
            <a:r>
              <a:rPr lang="ja-JP" altLang="en-US" sz="1000" dirty="0" smtClean="0"/>
              <a:t>照会等</a:t>
            </a:r>
            <a:endParaRPr kumimoji="1" lang="ja-JP" altLang="en-US" sz="1000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93964" y="1640632"/>
            <a:ext cx="1368152" cy="2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000" dirty="0"/>
              <a:t>審査</a:t>
            </a:r>
            <a:endParaRPr kumimoji="1" lang="ja-JP" altLang="en-US" sz="1000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450876" y="1996552"/>
            <a:ext cx="622897" cy="21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ja-JP" altLang="en-US" sz="900" dirty="0" smtClean="0"/>
              <a:t>不許可</a:t>
            </a:r>
            <a:endParaRPr kumimoji="1" lang="ja-JP" altLang="en-US" sz="1050" dirty="0"/>
          </a:p>
        </p:txBody>
      </p:sp>
      <p:cxnSp>
        <p:nvCxnSpPr>
          <p:cNvPr id="139" name="直線矢印コネクタ 138"/>
          <p:cNvCxnSpPr/>
          <p:nvPr/>
        </p:nvCxnSpPr>
        <p:spPr>
          <a:xfrm flipH="1" flipV="1">
            <a:off x="2060848" y="947365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/>
          <p:nvPr/>
        </p:nvCxnSpPr>
        <p:spPr>
          <a:xfrm rot="16200000" flipH="1" flipV="1">
            <a:off x="1516980" y="1118088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/>
          <p:nvPr/>
        </p:nvCxnSpPr>
        <p:spPr>
          <a:xfrm flipH="1">
            <a:off x="889671" y="1060385"/>
            <a:ext cx="2" cy="576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/>
          <p:cNvSpPr txBox="1"/>
          <p:nvPr/>
        </p:nvSpPr>
        <p:spPr>
          <a:xfrm>
            <a:off x="2276872" y="1041453"/>
            <a:ext cx="17558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住民説明の内容及び結果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添付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43" name="直線矢印コネクタ 142"/>
          <p:cNvCxnSpPr/>
          <p:nvPr/>
        </p:nvCxnSpPr>
        <p:spPr>
          <a:xfrm rot="16200000" flipH="1" flipV="1">
            <a:off x="1515712" y="1562078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 rot="16200000" flipH="1" flipV="1">
            <a:off x="1635345" y="1925610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3717032" y="2111261"/>
            <a:ext cx="1368152" cy="2265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000" dirty="0" smtClean="0"/>
              <a:t>他法令許可等</a:t>
            </a:r>
            <a:endParaRPr kumimoji="1" lang="ja-JP" altLang="en-US" sz="10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04864" y="2065258"/>
            <a:ext cx="17558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必要に応じ、許可日等調整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62175" y="3001164"/>
            <a:ext cx="1457325" cy="3312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dist"/>
            <a:r>
              <a:rPr lang="ja-JP" altLang="en-US" sz="900" dirty="0" smtClean="0"/>
              <a:t>埋立て等の施工</a:t>
            </a:r>
            <a:endParaRPr lang="en-US" altLang="ja-JP" sz="9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lang="en-US" altLang="ja-JP" sz="1000" dirty="0" smtClean="0"/>
          </a:p>
          <a:p>
            <a:pPr algn="ctr"/>
            <a:endParaRPr kumimoji="1" lang="en-US" altLang="ja-JP" sz="1000" dirty="0"/>
          </a:p>
          <a:p>
            <a:pPr algn="ctr"/>
            <a:endParaRPr lang="en-US" altLang="ja-JP" sz="1000" dirty="0" smtClean="0"/>
          </a:p>
          <a:p>
            <a:pPr algn="ctr"/>
            <a:endParaRPr lang="en-US" altLang="ja-JP" sz="10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04864" y="3209568"/>
            <a:ext cx="1368152" cy="2462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着手届</a:t>
            </a:r>
            <a:endParaRPr kumimoji="1" lang="ja-JP" altLang="en-US" sz="1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04864" y="3512557"/>
            <a:ext cx="1368152" cy="324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/>
              <a:t>土砂の発生場所・汚染の</a:t>
            </a:r>
            <a:endParaRPr kumimoji="1" lang="en-US" altLang="ja-JP" sz="800" dirty="0" smtClean="0"/>
          </a:p>
          <a:p>
            <a:pPr algn="ctr"/>
            <a:r>
              <a:rPr kumimoji="1" lang="ja-JP" altLang="en-US" sz="800" dirty="0" smtClean="0"/>
              <a:t>おそれのないことの確認</a:t>
            </a:r>
            <a:endParaRPr kumimoji="1" lang="ja-JP" altLang="en-US" sz="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04864" y="4831100"/>
            <a:ext cx="1368152" cy="324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ja-JP" altLang="en-US" sz="800" dirty="0" smtClean="0"/>
              <a:t>上記台帳（写）を添付し</a:t>
            </a:r>
            <a:endParaRPr lang="en-US" altLang="ja-JP" sz="1000" dirty="0" smtClean="0"/>
          </a:p>
          <a:p>
            <a:pPr algn="ctr"/>
            <a:r>
              <a:rPr lang="ja-JP" altLang="en-US" sz="900" dirty="0" smtClean="0"/>
              <a:t>土砂の量の報告</a:t>
            </a:r>
            <a:r>
              <a:rPr lang="ja-JP" altLang="en-US" sz="800" dirty="0" smtClean="0"/>
              <a:t>（半期毎）</a:t>
            </a:r>
            <a:endParaRPr kumimoji="1" lang="ja-JP" altLang="en-US" sz="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04864" y="4473992"/>
            <a:ext cx="1368152" cy="216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土砂管理台帳の作成</a:t>
            </a:r>
            <a:endParaRPr kumimoji="1" lang="ja-JP" altLang="en-US" sz="1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17789" y="5216306"/>
            <a:ext cx="1368152" cy="324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排水の水質検査</a:t>
            </a:r>
            <a:endParaRPr kumimoji="1" lang="en-US" altLang="ja-JP" sz="1000" dirty="0" smtClean="0"/>
          </a:p>
          <a:p>
            <a:pPr algn="ctr"/>
            <a:r>
              <a:rPr kumimoji="1" lang="ja-JP" altLang="en-US" sz="800" dirty="0" smtClean="0"/>
              <a:t>（３ヶ月毎）</a:t>
            </a:r>
            <a:endParaRPr kumimoji="1" lang="ja-JP" altLang="en-US" sz="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26942" y="6033120"/>
            <a:ext cx="1368152" cy="216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関係図書の備置き</a:t>
            </a:r>
            <a:endParaRPr kumimoji="1" lang="ja-JP" altLang="en-US" sz="1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2697" y="3209568"/>
            <a:ext cx="1368151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受付</a:t>
            </a:r>
            <a:endParaRPr kumimoji="1" lang="ja-JP" altLang="en-US" sz="1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2697" y="4098925"/>
            <a:ext cx="1368151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受付</a:t>
            </a:r>
            <a:endParaRPr kumimoji="1" lang="ja-JP" altLang="en-US" sz="1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3546" y="4899630"/>
            <a:ext cx="137767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受付</a:t>
            </a:r>
            <a:endParaRPr kumimoji="1" lang="ja-JP" altLang="en-US" sz="1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96097" y="5277624"/>
            <a:ext cx="137767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府職員立会い</a:t>
            </a:r>
            <a:endParaRPr kumimoji="1" lang="ja-JP" altLang="en-US" sz="1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6097" y="6291436"/>
            <a:ext cx="1364751" cy="324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/>
              <a:t>受付・許可の内容に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適合しているか確認</a:t>
            </a:r>
            <a:endParaRPr kumimoji="1" lang="ja-JP" altLang="en-US" sz="900" dirty="0"/>
          </a:p>
        </p:txBody>
      </p:sp>
      <p:cxnSp>
        <p:nvCxnSpPr>
          <p:cNvPr id="66" name="直線矢印コネクタ 65"/>
          <p:cNvCxnSpPr/>
          <p:nvPr/>
        </p:nvCxnSpPr>
        <p:spPr>
          <a:xfrm flipH="1" flipV="1">
            <a:off x="2060848" y="3349872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flipH="1" flipV="1">
            <a:off x="2060848" y="4234690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H="1" flipV="1">
            <a:off x="2060848" y="5022740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rot="10800000" flipH="1" flipV="1">
            <a:off x="2073773" y="5393545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H="1" flipV="1">
            <a:off x="2060848" y="6456054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rot="16200000" flipH="1" flipV="1">
            <a:off x="2816050" y="3910118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2204864" y="3966056"/>
            <a:ext cx="1368152" cy="432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ja-JP" altLang="en-US" sz="800" dirty="0" smtClean="0"/>
              <a:t>土砂を搬入する前に、上記確認結果を添付し</a:t>
            </a:r>
            <a:endParaRPr kumimoji="1" lang="en-US" altLang="ja-JP" sz="900" dirty="0" smtClean="0"/>
          </a:p>
          <a:p>
            <a:pPr algn="ctr">
              <a:lnSpc>
                <a:spcPts val="1000"/>
              </a:lnSpc>
            </a:pPr>
            <a:r>
              <a:rPr kumimoji="1" lang="ja-JP" altLang="en-US" sz="1000" dirty="0" smtClean="0"/>
              <a:t>土砂の搬入の報告</a:t>
            </a:r>
            <a:endParaRPr kumimoji="1" lang="ja-JP" altLang="en-US" sz="1000" dirty="0"/>
          </a:p>
        </p:txBody>
      </p:sp>
      <p:cxnSp>
        <p:nvCxnSpPr>
          <p:cNvPr id="90" name="直線矢印コネクタ 89"/>
          <p:cNvCxnSpPr/>
          <p:nvPr/>
        </p:nvCxnSpPr>
        <p:spPr>
          <a:xfrm rot="16200000" flipH="1" flipV="1">
            <a:off x="2816050" y="4766381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696097" y="7306687"/>
            <a:ext cx="1364751" cy="2462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確認結果</a:t>
            </a:r>
            <a:r>
              <a:rPr lang="ja-JP" altLang="en-US" sz="1000" dirty="0"/>
              <a:t>通知</a:t>
            </a:r>
            <a:endParaRPr kumimoji="1" lang="ja-JP" altLang="en-US" sz="1000" dirty="0"/>
          </a:p>
        </p:txBody>
      </p:sp>
      <p:cxnSp>
        <p:nvCxnSpPr>
          <p:cNvPr id="101" name="直線矢印コネクタ 100"/>
          <p:cNvCxnSpPr/>
          <p:nvPr/>
        </p:nvCxnSpPr>
        <p:spPr>
          <a:xfrm rot="16200000" flipH="1" flipV="1">
            <a:off x="1347315" y="7252371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2204864" y="7267008"/>
            <a:ext cx="1368152" cy="32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/>
              <a:t>必要な場合、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災害防止</a:t>
            </a:r>
            <a:r>
              <a:rPr lang="ja-JP" altLang="en-US" sz="900" dirty="0"/>
              <a:t>措置</a:t>
            </a:r>
            <a:endParaRPr kumimoji="1" lang="ja-JP" altLang="en-US" sz="900" dirty="0"/>
          </a:p>
        </p:txBody>
      </p:sp>
      <p:cxnSp>
        <p:nvCxnSpPr>
          <p:cNvPr id="106" name="直線矢印コネクタ 105"/>
          <p:cNvCxnSpPr/>
          <p:nvPr/>
        </p:nvCxnSpPr>
        <p:spPr>
          <a:xfrm rot="10800000" flipH="1" flipV="1">
            <a:off x="2060848" y="7432134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2214389" y="5667282"/>
            <a:ext cx="1368152" cy="2462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検査結果の報告</a:t>
            </a:r>
            <a:endParaRPr kumimoji="1" lang="ja-JP" altLang="en-US" sz="1000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92697" y="5691386"/>
            <a:ext cx="137767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受付</a:t>
            </a:r>
            <a:endParaRPr kumimoji="1" lang="ja-JP" altLang="en-US" sz="1000" dirty="0"/>
          </a:p>
        </p:txBody>
      </p:sp>
      <p:cxnSp>
        <p:nvCxnSpPr>
          <p:cNvPr id="118" name="直線矢印コネクタ 117"/>
          <p:cNvCxnSpPr/>
          <p:nvPr/>
        </p:nvCxnSpPr>
        <p:spPr>
          <a:xfrm flipH="1" flipV="1">
            <a:off x="2070373" y="5807307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/>
          <p:nvPr/>
        </p:nvCxnSpPr>
        <p:spPr>
          <a:xfrm rot="16200000" flipH="1" flipV="1">
            <a:off x="2816050" y="5612305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1292027" y="2246794"/>
            <a:ext cx="2442571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204864" y="6350422"/>
            <a:ext cx="1368152" cy="216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完了（廃止）届</a:t>
            </a:r>
            <a:endParaRPr kumimoji="1" lang="ja-JP" altLang="en-US" sz="10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92696" y="1997183"/>
            <a:ext cx="602704" cy="324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lang="ja-JP" altLang="en-US" sz="1000" dirty="0" smtClean="0"/>
              <a:t>許可</a:t>
            </a:r>
            <a:endParaRPr kumimoji="1" lang="ja-JP" altLang="en-US" sz="1000" dirty="0"/>
          </a:p>
        </p:txBody>
      </p:sp>
      <p:cxnSp>
        <p:nvCxnSpPr>
          <p:cNvPr id="83" name="直線矢印コネクタ 82"/>
          <p:cNvCxnSpPr/>
          <p:nvPr/>
        </p:nvCxnSpPr>
        <p:spPr>
          <a:xfrm rot="16200000" flipH="1" flipV="1">
            <a:off x="927082" y="1933166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460673" y="1822748"/>
            <a:ext cx="7318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基準適合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753381" y="1819136"/>
            <a:ext cx="7318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基準不適合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6" name="直線矢印コネクタ 85"/>
          <p:cNvCxnSpPr/>
          <p:nvPr/>
        </p:nvCxnSpPr>
        <p:spPr>
          <a:xfrm rot="16200000" flipH="1" flipV="1">
            <a:off x="2817955" y="5969806"/>
            <a:ext cx="13092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683546" y="6658927"/>
            <a:ext cx="137767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府職員立会い</a:t>
            </a:r>
            <a:endParaRPr kumimoji="1" lang="ja-JP" altLang="en-US" sz="1000" dirty="0"/>
          </a:p>
        </p:txBody>
      </p:sp>
      <p:cxnSp>
        <p:nvCxnSpPr>
          <p:cNvPr id="92" name="直線矢印コネクタ 91"/>
          <p:cNvCxnSpPr/>
          <p:nvPr/>
        </p:nvCxnSpPr>
        <p:spPr>
          <a:xfrm rot="10800000" flipH="1" flipV="1">
            <a:off x="2060848" y="6782336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2208264" y="6657787"/>
            <a:ext cx="1368152" cy="2308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排水の水質検査（完了時）</a:t>
            </a:r>
            <a:endParaRPr kumimoji="1" lang="en-US" altLang="ja-JP" sz="900" dirty="0" smtClean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2204864" y="6988324"/>
            <a:ext cx="1368152" cy="2308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検査結果の報告</a:t>
            </a:r>
            <a:endParaRPr kumimoji="1" lang="ja-JP" altLang="en-US" sz="900" dirty="0"/>
          </a:p>
        </p:txBody>
      </p:sp>
      <p:cxnSp>
        <p:nvCxnSpPr>
          <p:cNvPr id="95" name="直線矢印コネクタ 94"/>
          <p:cNvCxnSpPr/>
          <p:nvPr/>
        </p:nvCxnSpPr>
        <p:spPr>
          <a:xfrm rot="16200000" flipH="1" flipV="1">
            <a:off x="2817987" y="6949895"/>
            <a:ext cx="1080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2204864" y="2452308"/>
            <a:ext cx="1368152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標識・境界標の設置</a:t>
            </a:r>
            <a:endParaRPr kumimoji="1" lang="ja-JP" altLang="en-US" sz="1000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204864" y="2733159"/>
            <a:ext cx="1368152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土地所有者への書面通知</a:t>
            </a:r>
            <a:endParaRPr kumimoji="1" lang="ja-JP" altLang="en-US" sz="9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92697" y="6971564"/>
            <a:ext cx="1377676" cy="2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受付</a:t>
            </a:r>
            <a:endParaRPr kumimoji="1" lang="ja-JP" altLang="en-US" sz="1000" dirty="0"/>
          </a:p>
        </p:txBody>
      </p:sp>
      <p:cxnSp>
        <p:nvCxnSpPr>
          <p:cNvPr id="100" name="直線矢印コネクタ 99"/>
          <p:cNvCxnSpPr/>
          <p:nvPr/>
        </p:nvCxnSpPr>
        <p:spPr>
          <a:xfrm flipH="1" flipV="1">
            <a:off x="2067686" y="7097371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flipH="1" flipV="1">
            <a:off x="3570362" y="2842049"/>
            <a:ext cx="1623020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" name="表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798344"/>
              </p:ext>
            </p:extLst>
          </p:nvPr>
        </p:nvGraphicFramePr>
        <p:xfrm>
          <a:off x="5274836" y="2648744"/>
          <a:ext cx="1296144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705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 smtClean="0"/>
                        <a:t>土地所有者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09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7" name="テキスト ボックス 106"/>
          <p:cNvSpPr txBox="1"/>
          <p:nvPr/>
        </p:nvSpPr>
        <p:spPr>
          <a:xfrm>
            <a:off x="5357555" y="2977218"/>
            <a:ext cx="1130705" cy="3497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tIns="36000" bIns="36000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施工状況確認</a:t>
            </a:r>
            <a:endParaRPr kumimoji="1" lang="en-US" altLang="ja-JP" sz="1000" dirty="0" smtClean="0"/>
          </a:p>
          <a:p>
            <a:pPr algn="ctr"/>
            <a:r>
              <a:rPr lang="ja-JP" altLang="en-US" sz="800" dirty="0" smtClean="0"/>
              <a:t>（施行中月１回以上）</a:t>
            </a:r>
            <a:endParaRPr kumimoji="1" lang="ja-JP" altLang="en-US" sz="800" dirty="0"/>
          </a:p>
        </p:txBody>
      </p:sp>
      <p:sp>
        <p:nvSpPr>
          <p:cNvPr id="2" name="大かっこ 1"/>
          <p:cNvSpPr/>
          <p:nvPr/>
        </p:nvSpPr>
        <p:spPr>
          <a:xfrm>
            <a:off x="5316840" y="3368824"/>
            <a:ext cx="1216124" cy="56474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rIns="36000" rtlCol="0" anchor="ctr"/>
          <a:lstStyle/>
          <a:p>
            <a:r>
              <a:rPr kumimoji="1" lang="ja-JP" altLang="en-US" sz="900" dirty="0" smtClean="0"/>
              <a:t>不適正事案を発見した場合は、行為の中止等を事業者に求めるとともに知事に通報</a:t>
            </a:r>
            <a:endParaRPr kumimoji="1" lang="ja-JP" altLang="en-US" sz="9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07374" y="7727578"/>
            <a:ext cx="1353474" cy="2462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立入検査・行政指導</a:t>
            </a:r>
            <a:endParaRPr kumimoji="1" lang="ja-JP" altLang="en-US" sz="10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2204864" y="7736708"/>
            <a:ext cx="1368152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行為の是正等</a:t>
            </a:r>
            <a:endParaRPr kumimoji="1" lang="ja-JP" altLang="en-US" sz="900" dirty="0"/>
          </a:p>
        </p:txBody>
      </p:sp>
      <p:cxnSp>
        <p:nvCxnSpPr>
          <p:cNvPr id="111" name="直線矢印コネクタ 110"/>
          <p:cNvCxnSpPr/>
          <p:nvPr/>
        </p:nvCxnSpPr>
        <p:spPr>
          <a:xfrm rot="10800000" flipH="1" flipV="1">
            <a:off x="2060848" y="7839391"/>
            <a:ext cx="144016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>
            <a:off x="1407811" y="7977335"/>
            <a:ext cx="4965" cy="23400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1439834" y="7992049"/>
            <a:ext cx="14016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指導に従わない場合等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02" name="直線矢印コネクタ 101"/>
          <p:cNvCxnSpPr/>
          <p:nvPr/>
        </p:nvCxnSpPr>
        <p:spPr>
          <a:xfrm flipH="1" flipV="1">
            <a:off x="3626013" y="3107696"/>
            <a:ext cx="1623020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/>
          <p:cNvSpPr txBox="1"/>
          <p:nvPr/>
        </p:nvSpPr>
        <p:spPr>
          <a:xfrm>
            <a:off x="700316" y="9417496"/>
            <a:ext cx="3779494" cy="3287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36000" bIns="0" rtlCol="0">
            <a:spAutoFit/>
          </a:bodyPr>
          <a:lstStyle/>
          <a:p>
            <a:r>
              <a:rPr kumimoji="1" lang="ja-JP" altLang="en-US" sz="1000" b="1" dirty="0" smtClean="0"/>
              <a:t>土砂搬入禁止区域指定・・・</a:t>
            </a:r>
            <a:r>
              <a:rPr kumimoji="1" lang="ja-JP" altLang="en-US" sz="900" dirty="0" smtClean="0"/>
              <a:t>何人も同区域に土砂を搬入してはならない</a:t>
            </a:r>
            <a:endParaRPr lang="en-US" altLang="ja-JP" sz="900" dirty="0"/>
          </a:p>
          <a:p>
            <a:r>
              <a:rPr lang="ja-JP" altLang="en-US" sz="900" dirty="0" smtClean="0"/>
              <a:t>　・災害発生防止のため緊急の必要があるとき</a:t>
            </a:r>
            <a:endParaRPr lang="en-US" altLang="ja-JP" sz="900" dirty="0" smtClean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248110" y="9459048"/>
            <a:ext cx="1080120" cy="2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罰則</a:t>
            </a:r>
            <a:endParaRPr kumimoji="1" lang="ja-JP" altLang="en-US" sz="1000" dirty="0"/>
          </a:p>
        </p:txBody>
      </p:sp>
      <p:cxnSp>
        <p:nvCxnSpPr>
          <p:cNvPr id="124" name="直線矢印コネクタ 123"/>
          <p:cNvCxnSpPr/>
          <p:nvPr/>
        </p:nvCxnSpPr>
        <p:spPr>
          <a:xfrm rot="16200000">
            <a:off x="4864964" y="9234754"/>
            <a:ext cx="0" cy="71168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4649178" y="9403148"/>
            <a:ext cx="532221" cy="23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違反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21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3852</TotalTime>
  <Words>519</Words>
  <Application>Microsoft Office PowerPoint</Application>
  <PresentationFormat>A4 210 x 297 mm</PresentationFormat>
  <Paragraphs>154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Meiryo UI</vt:lpstr>
      <vt:lpstr>ＭＳ Ｐゴシック</vt:lpstr>
      <vt:lpstr>ＭＳ 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岡野　春樹</dc:creator>
  <cp:lastModifiedBy>仲辻　昌造</cp:lastModifiedBy>
  <cp:revision>177</cp:revision>
  <cp:lastPrinted>2018-12-28T06:13:44Z</cp:lastPrinted>
  <dcterms:created xsi:type="dcterms:W3CDTF">2014-06-05T09:41:25Z</dcterms:created>
  <dcterms:modified xsi:type="dcterms:W3CDTF">2019-03-28T05:29:00Z</dcterms:modified>
</cp:coreProperties>
</file>