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
  </p:notesMasterIdLst>
  <p:sldIdLst>
    <p:sldId id="268" r:id="rId2"/>
    <p:sldId id="269" r:id="rId3"/>
    <p:sldId id="270" r:id="rId4"/>
    <p:sldId id="271" r:id="rId5"/>
    <p:sldId id="272" r:id="rId6"/>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4617DE5-5D9D-4B10-BBC6-C028D76175D5}">
          <p14:sldIdLst>
            <p14:sldId id="268"/>
            <p14:sldId id="269"/>
            <p14:sldId id="270"/>
            <p14:sldId id="271"/>
          </p14:sldIdLst>
        </p14:section>
        <p14:section name="タイトルなしのセクション" id="{E72A146E-A861-400C-BAB2-D35DC6EAA5B6}">
          <p14:sldIdLst>
            <p14:sldId id="27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1440" tIns="45720" rIns="91440" bIns="45720" rtlCol="0"/>
          <a:lstStyle>
            <a:lvl1pPr algn="r">
              <a:defRPr sz="1200"/>
            </a:lvl1pPr>
          </a:lstStyle>
          <a:p>
            <a:fld id="{D71175E5-ADB3-4901-852F-EE80C24603D0}" type="datetimeFigureOut">
              <a:rPr kumimoji="1" lang="ja-JP" altLang="en-US" smtClean="0"/>
              <a:t>2020/7/17</a:t>
            </a:fld>
            <a:endParaRPr kumimoji="1" lang="ja-JP" altLang="en-US"/>
          </a:p>
        </p:txBody>
      </p:sp>
      <p:sp>
        <p:nvSpPr>
          <p:cNvPr id="4" name="スライド イメージ プレースホルダー 3"/>
          <p:cNvSpPr>
            <a:spLocks noGrp="1" noRot="1" noChangeAspect="1"/>
          </p:cNvSpPr>
          <p:nvPr>
            <p:ph type="sldImg" idx="2"/>
          </p:nvPr>
        </p:nvSpPr>
        <p:spPr>
          <a:xfrm>
            <a:off x="3309938" y="850900"/>
            <a:ext cx="3319462"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3E6133EA-2FED-40C1-8B48-72C81C90BF37}" type="slidenum">
              <a:rPr kumimoji="1" lang="ja-JP" altLang="en-US" smtClean="0"/>
              <a:t>‹#›</a:t>
            </a:fld>
            <a:endParaRPr kumimoji="1" lang="ja-JP" altLang="en-US"/>
          </a:p>
        </p:txBody>
      </p:sp>
    </p:spTree>
    <p:extLst>
      <p:ext uri="{BB962C8B-B14F-4D97-AF65-F5344CB8AC3E}">
        <p14:creationId xmlns:p14="http://schemas.microsoft.com/office/powerpoint/2010/main" val="29636103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63B8933-F3AE-4E66-8738-3D278E0D71C5}" type="datetime1">
              <a:rPr kumimoji="1" lang="ja-JP" altLang="en-US" smtClean="0"/>
              <a:t>2020/7/17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026DAA-D85D-42E0-9A34-89407B7392EF}" type="slidenum">
              <a:rPr kumimoji="1" lang="ja-JP" altLang="en-US" smtClean="0"/>
              <a:t>‹#›</a:t>
            </a:fld>
            <a:endParaRPr kumimoji="1" lang="ja-JP" altLang="en-US"/>
          </a:p>
        </p:txBody>
      </p:sp>
    </p:spTree>
    <p:extLst>
      <p:ext uri="{BB962C8B-B14F-4D97-AF65-F5344CB8AC3E}">
        <p14:creationId xmlns:p14="http://schemas.microsoft.com/office/powerpoint/2010/main" val="756920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FA75DC1-783E-44F2-BE56-3284FCFFC9A0}" type="datetime1">
              <a:rPr kumimoji="1" lang="ja-JP" altLang="en-US" smtClean="0"/>
              <a:t>2020/7/17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026DAA-D85D-42E0-9A34-89407B7392EF}" type="slidenum">
              <a:rPr kumimoji="1" lang="ja-JP" altLang="en-US" smtClean="0"/>
              <a:t>‹#›</a:t>
            </a:fld>
            <a:endParaRPr kumimoji="1" lang="ja-JP" altLang="en-US"/>
          </a:p>
        </p:txBody>
      </p:sp>
    </p:spTree>
    <p:extLst>
      <p:ext uri="{BB962C8B-B14F-4D97-AF65-F5344CB8AC3E}">
        <p14:creationId xmlns:p14="http://schemas.microsoft.com/office/powerpoint/2010/main" val="2121888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951874-EDE9-4091-A2B6-6F5C0E9A5781}" type="datetime1">
              <a:rPr kumimoji="1" lang="ja-JP" altLang="en-US" smtClean="0"/>
              <a:t>2020/7/17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026DAA-D85D-42E0-9A34-89407B7392EF}" type="slidenum">
              <a:rPr kumimoji="1" lang="ja-JP" altLang="en-US" smtClean="0"/>
              <a:t>‹#›</a:t>
            </a:fld>
            <a:endParaRPr kumimoji="1" lang="ja-JP" altLang="en-US"/>
          </a:p>
        </p:txBody>
      </p:sp>
    </p:spTree>
    <p:extLst>
      <p:ext uri="{BB962C8B-B14F-4D97-AF65-F5344CB8AC3E}">
        <p14:creationId xmlns:p14="http://schemas.microsoft.com/office/powerpoint/2010/main" val="4253895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A76E62B-F671-4E92-964A-1EAED6544930}" type="datetime1">
              <a:rPr kumimoji="1" lang="ja-JP" altLang="en-US" smtClean="0"/>
              <a:t>2020/7/17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026DAA-D85D-42E0-9A34-89407B7392EF}" type="slidenum">
              <a:rPr kumimoji="1" lang="ja-JP" altLang="en-US" smtClean="0"/>
              <a:t>‹#›</a:t>
            </a:fld>
            <a:endParaRPr kumimoji="1" lang="ja-JP" altLang="en-US"/>
          </a:p>
        </p:txBody>
      </p:sp>
    </p:spTree>
    <p:extLst>
      <p:ext uri="{BB962C8B-B14F-4D97-AF65-F5344CB8AC3E}">
        <p14:creationId xmlns:p14="http://schemas.microsoft.com/office/powerpoint/2010/main" val="1151834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1D81EE0-B2DC-4474-8753-D3D69E2AF3DA}" type="datetime1">
              <a:rPr kumimoji="1" lang="ja-JP" altLang="en-US" smtClean="0"/>
              <a:t>2020/7/17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026DAA-D85D-42E0-9A34-89407B7392EF}" type="slidenum">
              <a:rPr kumimoji="1" lang="ja-JP" altLang="en-US" smtClean="0"/>
              <a:t>‹#›</a:t>
            </a:fld>
            <a:endParaRPr kumimoji="1" lang="ja-JP" altLang="en-US"/>
          </a:p>
        </p:txBody>
      </p:sp>
    </p:spTree>
    <p:extLst>
      <p:ext uri="{BB962C8B-B14F-4D97-AF65-F5344CB8AC3E}">
        <p14:creationId xmlns:p14="http://schemas.microsoft.com/office/powerpoint/2010/main" val="1906078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588C9F4-3084-4495-B62A-FE28A45F4B16}" type="datetime1">
              <a:rPr kumimoji="1" lang="ja-JP" altLang="en-US" smtClean="0"/>
              <a:t>2020/7/17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026DAA-D85D-42E0-9A34-89407B7392EF}" type="slidenum">
              <a:rPr kumimoji="1" lang="ja-JP" altLang="en-US" smtClean="0"/>
              <a:t>‹#›</a:t>
            </a:fld>
            <a:endParaRPr kumimoji="1" lang="ja-JP" altLang="en-US"/>
          </a:p>
        </p:txBody>
      </p:sp>
    </p:spTree>
    <p:extLst>
      <p:ext uri="{BB962C8B-B14F-4D97-AF65-F5344CB8AC3E}">
        <p14:creationId xmlns:p14="http://schemas.microsoft.com/office/powerpoint/2010/main" val="3962395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B6419CD-A20F-4D9C-A51A-382D7AC679A8}" type="datetime1">
              <a:rPr kumimoji="1" lang="ja-JP" altLang="en-US" smtClean="0"/>
              <a:t>2020/7/17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6026DAA-D85D-42E0-9A34-89407B7392EF}" type="slidenum">
              <a:rPr kumimoji="1" lang="ja-JP" altLang="en-US" smtClean="0"/>
              <a:t>‹#›</a:t>
            </a:fld>
            <a:endParaRPr kumimoji="1" lang="ja-JP" altLang="en-US"/>
          </a:p>
        </p:txBody>
      </p:sp>
    </p:spTree>
    <p:extLst>
      <p:ext uri="{BB962C8B-B14F-4D97-AF65-F5344CB8AC3E}">
        <p14:creationId xmlns:p14="http://schemas.microsoft.com/office/powerpoint/2010/main" val="1053670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407E0CA-71AE-4F44-BDEF-0C38CBFF842A}" type="datetime1">
              <a:rPr kumimoji="1" lang="ja-JP" altLang="en-US" smtClean="0"/>
              <a:t>2020/7/17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6026DAA-D85D-42E0-9A34-89407B7392EF}" type="slidenum">
              <a:rPr kumimoji="1" lang="ja-JP" altLang="en-US" smtClean="0"/>
              <a:t>‹#›</a:t>
            </a:fld>
            <a:endParaRPr kumimoji="1" lang="ja-JP" altLang="en-US"/>
          </a:p>
        </p:txBody>
      </p:sp>
    </p:spTree>
    <p:extLst>
      <p:ext uri="{BB962C8B-B14F-4D97-AF65-F5344CB8AC3E}">
        <p14:creationId xmlns:p14="http://schemas.microsoft.com/office/powerpoint/2010/main" val="1358919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72EF0C-E249-4395-8D20-8010590E1538}" type="datetime1">
              <a:rPr kumimoji="1" lang="ja-JP" altLang="en-US" smtClean="0"/>
              <a:t>2020/7/17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6026DAA-D85D-42E0-9A34-89407B7392EF}" type="slidenum">
              <a:rPr kumimoji="1" lang="ja-JP" altLang="en-US" smtClean="0"/>
              <a:t>‹#›</a:t>
            </a:fld>
            <a:endParaRPr kumimoji="1" lang="ja-JP" altLang="en-US"/>
          </a:p>
        </p:txBody>
      </p:sp>
    </p:spTree>
    <p:extLst>
      <p:ext uri="{BB962C8B-B14F-4D97-AF65-F5344CB8AC3E}">
        <p14:creationId xmlns:p14="http://schemas.microsoft.com/office/powerpoint/2010/main" val="2005536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9B43DCC-A3EB-4CF3-A770-6128269F1A14}" type="datetime1">
              <a:rPr kumimoji="1" lang="ja-JP" altLang="en-US" smtClean="0"/>
              <a:t>2020/7/17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026DAA-D85D-42E0-9A34-89407B7392EF}" type="slidenum">
              <a:rPr kumimoji="1" lang="ja-JP" altLang="en-US" smtClean="0"/>
              <a:t>‹#›</a:t>
            </a:fld>
            <a:endParaRPr kumimoji="1" lang="ja-JP" altLang="en-US"/>
          </a:p>
        </p:txBody>
      </p:sp>
    </p:spTree>
    <p:extLst>
      <p:ext uri="{BB962C8B-B14F-4D97-AF65-F5344CB8AC3E}">
        <p14:creationId xmlns:p14="http://schemas.microsoft.com/office/powerpoint/2010/main" val="109273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CDDD4D-BAC8-48F2-8900-2DBFAA97D8D2}" type="datetime1">
              <a:rPr kumimoji="1" lang="ja-JP" altLang="en-US" smtClean="0"/>
              <a:t>2020/7/17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026DAA-D85D-42E0-9A34-89407B7392EF}" type="slidenum">
              <a:rPr kumimoji="1" lang="ja-JP" altLang="en-US" smtClean="0"/>
              <a:t>‹#›</a:t>
            </a:fld>
            <a:endParaRPr kumimoji="1" lang="ja-JP" altLang="en-US"/>
          </a:p>
        </p:txBody>
      </p:sp>
    </p:spTree>
    <p:extLst>
      <p:ext uri="{BB962C8B-B14F-4D97-AF65-F5344CB8AC3E}">
        <p14:creationId xmlns:p14="http://schemas.microsoft.com/office/powerpoint/2010/main" val="93309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D3C18-6D26-4E68-AABD-464B0365ACD5}" type="datetime1">
              <a:rPr kumimoji="1" lang="ja-JP" altLang="en-US" smtClean="0"/>
              <a:t>2020/7/17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026DAA-D85D-42E0-9A34-89407B7392EF}" type="slidenum">
              <a:rPr kumimoji="1" lang="ja-JP" altLang="en-US" smtClean="0"/>
              <a:t>‹#›</a:t>
            </a:fld>
            <a:endParaRPr kumimoji="1" lang="ja-JP" altLang="en-US"/>
          </a:p>
        </p:txBody>
      </p:sp>
    </p:spTree>
    <p:extLst>
      <p:ext uri="{BB962C8B-B14F-4D97-AF65-F5344CB8AC3E}">
        <p14:creationId xmlns:p14="http://schemas.microsoft.com/office/powerpoint/2010/main" val="396791724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2765" y="420483"/>
            <a:ext cx="7454255" cy="629589"/>
          </a:xfrm>
          <a:solidFill>
            <a:schemeClr val="accent4"/>
          </a:solidFill>
        </p:spPr>
        <p:txBody>
          <a:bodyPr>
            <a:normAutofit/>
          </a:bodyPr>
          <a:lstStyle/>
          <a:p>
            <a:r>
              <a:rPr lang="ja-JP" altLang="ja-JP" sz="2800" b="1" dirty="0">
                <a:latin typeface="+mn-ea"/>
                <a:ea typeface="+mn-ea"/>
              </a:rPr>
              <a:t>人権問題に関する府民意識調査について</a:t>
            </a:r>
            <a:endParaRPr lang="ja-JP" altLang="en-US" sz="2800" dirty="0">
              <a:latin typeface="+mn-ea"/>
              <a:ea typeface="+mn-ea"/>
            </a:endParaRPr>
          </a:p>
        </p:txBody>
      </p:sp>
      <p:sp>
        <p:nvSpPr>
          <p:cNvPr id="7" name="四角形: 角を丸くする 2"/>
          <p:cNvSpPr/>
          <p:nvPr/>
        </p:nvSpPr>
        <p:spPr>
          <a:xfrm>
            <a:off x="92764" y="837127"/>
            <a:ext cx="4860235" cy="5969358"/>
          </a:xfrm>
          <a:prstGeom prst="roundRect">
            <a:avLst>
              <a:gd name="adj" fmla="val 1750"/>
            </a:avLst>
          </a:prstGeom>
          <a:noFill/>
          <a:ln w="9525">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2600"/>
              </a:lnSpc>
            </a:pPr>
            <a:endParaRPr lang="en-US" altLang="ja-JP" b="1" dirty="0">
              <a:latin typeface="Meiryo UI" panose="020B0604030504040204" pitchFamily="50" charset="-128"/>
              <a:ea typeface="Meiryo UI" panose="020B0604030504040204" pitchFamily="50" charset="-128"/>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16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p:txBody>
      </p:sp>
      <p:sp>
        <p:nvSpPr>
          <p:cNvPr id="8" name="四角形: 角を丸くする 2"/>
          <p:cNvSpPr/>
          <p:nvPr/>
        </p:nvSpPr>
        <p:spPr>
          <a:xfrm>
            <a:off x="4952999" y="878074"/>
            <a:ext cx="4860236" cy="5969357"/>
          </a:xfrm>
          <a:prstGeom prst="roundRect">
            <a:avLst>
              <a:gd name="adj" fmla="val 1750"/>
            </a:avLst>
          </a:prstGeom>
          <a:noFill/>
          <a:ln w="9525">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en-US" altLang="ja-JP"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p:txBody>
      </p:sp>
      <p:sp>
        <p:nvSpPr>
          <p:cNvPr id="6" name="テキスト ボックス 3">
            <a:extLst>
              <a:ext uri="{FF2B5EF4-FFF2-40B4-BE49-F238E27FC236}">
                <a16:creationId xmlns:a16="http://schemas.microsoft.com/office/drawing/2014/main" id="{E9B68CD8-D173-4565-A16B-888A25E34CF5}"/>
              </a:ext>
            </a:extLst>
          </p:cNvPr>
          <p:cNvSpPr txBox="1"/>
          <p:nvPr/>
        </p:nvSpPr>
        <p:spPr>
          <a:xfrm>
            <a:off x="92764" y="1178324"/>
            <a:ext cx="4752189" cy="377523"/>
          </a:xfrm>
          <a:prstGeom prst="rect">
            <a:avLst/>
          </a:prstGeom>
          <a:solidFill>
            <a:schemeClr val="accent1">
              <a:lumMod val="40000"/>
              <a:lumOff val="60000"/>
            </a:schemeClr>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pPr>
            <a:r>
              <a:rPr lang="ja-JP" altLang="en-US" sz="1600" b="1" dirty="0">
                <a:solidFill>
                  <a:srgbClr val="000000"/>
                </a:solidFill>
                <a:latin typeface="+mn-ea"/>
                <a:cs typeface="Times New Roman" panose="02020603050405020304" pitchFamily="18" charset="0"/>
              </a:rPr>
              <a:t>目的</a:t>
            </a:r>
            <a:endParaRPr lang="en-US" altLang="ja-JP" sz="1600" b="1" dirty="0">
              <a:solidFill>
                <a:srgbClr val="000000"/>
              </a:solidFill>
              <a:latin typeface="+mn-ea"/>
              <a:cs typeface="Times New Roman" panose="02020603050405020304" pitchFamily="18" charset="0"/>
            </a:endParaRPr>
          </a:p>
        </p:txBody>
      </p:sp>
      <p:sp>
        <p:nvSpPr>
          <p:cNvPr id="9" name="テキスト ボックス 3">
            <a:extLst>
              <a:ext uri="{FF2B5EF4-FFF2-40B4-BE49-F238E27FC236}">
                <a16:creationId xmlns:a16="http://schemas.microsoft.com/office/drawing/2014/main" id="{06E5CAA1-AF7D-4BF2-BC2A-02BD23EB6FFC}"/>
              </a:ext>
            </a:extLst>
          </p:cNvPr>
          <p:cNvSpPr txBox="1"/>
          <p:nvPr/>
        </p:nvSpPr>
        <p:spPr>
          <a:xfrm>
            <a:off x="92764" y="2549987"/>
            <a:ext cx="4752191" cy="377523"/>
          </a:xfrm>
          <a:prstGeom prst="rect">
            <a:avLst/>
          </a:prstGeom>
          <a:solidFill>
            <a:schemeClr val="accent1">
              <a:lumMod val="40000"/>
              <a:lumOff val="60000"/>
            </a:schemeClr>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pPr>
            <a:r>
              <a:rPr lang="ja-JP" altLang="en-US" sz="1600" b="1" dirty="0">
                <a:solidFill>
                  <a:srgbClr val="000000"/>
                </a:solidFill>
                <a:latin typeface="+mn-ea"/>
                <a:cs typeface="Times New Roman" panose="02020603050405020304" pitchFamily="18" charset="0"/>
              </a:rPr>
              <a:t>調査方法</a:t>
            </a:r>
            <a:endParaRPr lang="en-US" altLang="ja-JP" sz="1600" b="1" dirty="0">
              <a:solidFill>
                <a:srgbClr val="000000"/>
              </a:solidFill>
              <a:latin typeface="+mn-ea"/>
              <a:cs typeface="Times New Roman" panose="02020603050405020304" pitchFamily="18" charset="0"/>
            </a:endParaRPr>
          </a:p>
        </p:txBody>
      </p:sp>
      <p:sp>
        <p:nvSpPr>
          <p:cNvPr id="10" name="テキスト ボックス 3">
            <a:extLst>
              <a:ext uri="{FF2B5EF4-FFF2-40B4-BE49-F238E27FC236}">
                <a16:creationId xmlns:a16="http://schemas.microsoft.com/office/drawing/2014/main" id="{03958D38-9F25-4AA5-B363-242E8E4CBAB5}"/>
              </a:ext>
            </a:extLst>
          </p:cNvPr>
          <p:cNvSpPr txBox="1"/>
          <p:nvPr/>
        </p:nvSpPr>
        <p:spPr>
          <a:xfrm>
            <a:off x="79115" y="5173791"/>
            <a:ext cx="4752191" cy="377523"/>
          </a:xfrm>
          <a:prstGeom prst="rect">
            <a:avLst/>
          </a:prstGeom>
          <a:solidFill>
            <a:schemeClr val="accent1">
              <a:lumMod val="40000"/>
              <a:lumOff val="60000"/>
            </a:schemeClr>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pPr>
            <a:r>
              <a:rPr lang="ja-JP" altLang="en-US" sz="1600" b="1" dirty="0">
                <a:solidFill>
                  <a:srgbClr val="000000"/>
                </a:solidFill>
                <a:latin typeface="+mn-ea"/>
                <a:cs typeface="Times New Roman" panose="02020603050405020304" pitchFamily="18" charset="0"/>
              </a:rPr>
              <a:t>スケジュール</a:t>
            </a:r>
            <a:endParaRPr lang="en-US" altLang="ja-JP" sz="1600" b="1" dirty="0">
              <a:solidFill>
                <a:srgbClr val="000000"/>
              </a:solidFill>
              <a:latin typeface="+mn-ea"/>
              <a:cs typeface="Times New Roman" panose="02020603050405020304" pitchFamily="18" charset="0"/>
            </a:endParaRPr>
          </a:p>
        </p:txBody>
      </p:sp>
      <p:sp>
        <p:nvSpPr>
          <p:cNvPr id="11" name="テキスト ボックス 3">
            <a:extLst>
              <a:ext uri="{FF2B5EF4-FFF2-40B4-BE49-F238E27FC236}">
                <a16:creationId xmlns:a16="http://schemas.microsoft.com/office/drawing/2014/main" id="{8C0F3092-B530-463F-99A8-AB086E72428A}"/>
              </a:ext>
            </a:extLst>
          </p:cNvPr>
          <p:cNvSpPr txBox="1"/>
          <p:nvPr/>
        </p:nvSpPr>
        <p:spPr>
          <a:xfrm>
            <a:off x="4952997" y="1178326"/>
            <a:ext cx="4860237" cy="377523"/>
          </a:xfrm>
          <a:prstGeom prst="rect">
            <a:avLst/>
          </a:prstGeom>
          <a:solidFill>
            <a:schemeClr val="accent1">
              <a:lumMod val="40000"/>
              <a:lumOff val="60000"/>
            </a:schemeClr>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pPr>
            <a:r>
              <a:rPr lang="ja-JP" altLang="en-US" sz="1600" b="1" dirty="0">
                <a:solidFill>
                  <a:srgbClr val="000000"/>
                </a:solidFill>
                <a:latin typeface="+mn-ea"/>
                <a:cs typeface="Times New Roman" panose="02020603050405020304" pitchFamily="18" charset="0"/>
              </a:rPr>
              <a:t>調査項目の基本的考え方</a:t>
            </a:r>
            <a:endParaRPr lang="en-US" altLang="ja-JP" sz="1600" b="1" dirty="0">
              <a:solidFill>
                <a:srgbClr val="000000"/>
              </a:solidFill>
              <a:latin typeface="+mn-ea"/>
              <a:cs typeface="Times New Roman" panose="02020603050405020304" pitchFamily="18" charset="0"/>
            </a:endParaRPr>
          </a:p>
        </p:txBody>
      </p:sp>
      <p:sp>
        <p:nvSpPr>
          <p:cNvPr id="12" name="テキスト ボックス 3">
            <a:extLst>
              <a:ext uri="{FF2B5EF4-FFF2-40B4-BE49-F238E27FC236}">
                <a16:creationId xmlns:a16="http://schemas.microsoft.com/office/drawing/2014/main" id="{25CC8EEB-E6DC-43B3-AFF7-6E13D136CA98}"/>
              </a:ext>
            </a:extLst>
          </p:cNvPr>
          <p:cNvSpPr txBox="1"/>
          <p:nvPr/>
        </p:nvSpPr>
        <p:spPr>
          <a:xfrm>
            <a:off x="4952999" y="2770533"/>
            <a:ext cx="4833940" cy="377523"/>
          </a:xfrm>
          <a:prstGeom prst="rect">
            <a:avLst/>
          </a:prstGeom>
          <a:solidFill>
            <a:schemeClr val="accent1">
              <a:lumMod val="40000"/>
              <a:lumOff val="60000"/>
            </a:schemeClr>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pPr>
            <a:r>
              <a:rPr lang="ja-JP" altLang="en-US" sz="1600" b="1" dirty="0">
                <a:solidFill>
                  <a:srgbClr val="000000"/>
                </a:solidFill>
                <a:latin typeface="+mn-ea"/>
                <a:cs typeface="Times New Roman" panose="02020603050405020304" pitchFamily="18" charset="0"/>
              </a:rPr>
              <a:t>調査内容（案）</a:t>
            </a:r>
            <a:endParaRPr lang="en-US" altLang="ja-JP" sz="1600" b="1" dirty="0">
              <a:solidFill>
                <a:srgbClr val="000000"/>
              </a:solidFill>
              <a:latin typeface="+mn-ea"/>
              <a:cs typeface="Times New Roman" panose="02020603050405020304" pitchFamily="18" charset="0"/>
            </a:endParaRPr>
          </a:p>
        </p:txBody>
      </p:sp>
      <p:sp>
        <p:nvSpPr>
          <p:cNvPr id="13" name="正方形/長方形 12">
            <a:extLst>
              <a:ext uri="{FF2B5EF4-FFF2-40B4-BE49-F238E27FC236}">
                <a16:creationId xmlns:a16="http://schemas.microsoft.com/office/drawing/2014/main" id="{3AB26757-6360-460F-8B44-21E29F87C623}"/>
              </a:ext>
            </a:extLst>
          </p:cNvPr>
          <p:cNvSpPr/>
          <p:nvPr/>
        </p:nvSpPr>
        <p:spPr>
          <a:xfrm>
            <a:off x="46381" y="1624086"/>
            <a:ext cx="4752189" cy="954107"/>
          </a:xfrm>
          <a:prstGeom prst="rect">
            <a:avLst/>
          </a:prstGeom>
        </p:spPr>
        <p:txBody>
          <a:bodyPr wrap="square">
            <a:spAutoFit/>
          </a:bodyPr>
          <a:lstStyle/>
          <a:p>
            <a:r>
              <a:rPr lang="ja-JP" altLang="en-US" sz="1400" b="1" kern="100" dirty="0" smtClean="0">
                <a:solidFill>
                  <a:prstClr val="black"/>
                </a:solidFill>
                <a:latin typeface="游明朝" panose="02020400000000000000" pitchFamily="18" charset="-128"/>
                <a:ea typeface="Meiryo UI" panose="020B0604030504040204" pitchFamily="50" charset="-128"/>
                <a:cs typeface="Times New Roman" panose="02020603050405020304" pitchFamily="18" charset="0"/>
              </a:rPr>
              <a:t>　</a:t>
            </a:r>
            <a:r>
              <a:rPr lang="ja-JP" altLang="ja-JP" sz="1400" kern="100" dirty="0" smtClean="0">
                <a:solidFill>
                  <a:prstClr val="black"/>
                </a:solidFill>
                <a:latin typeface="+mn-ea"/>
                <a:cs typeface="Times New Roman" panose="02020603050405020304" pitchFamily="18" charset="0"/>
              </a:rPr>
              <a:t>府民</a:t>
            </a:r>
            <a:r>
              <a:rPr lang="ja-JP" altLang="ja-JP" sz="1400" kern="100" dirty="0">
                <a:solidFill>
                  <a:prstClr val="black"/>
                </a:solidFill>
                <a:latin typeface="+mn-ea"/>
                <a:cs typeface="Times New Roman" panose="02020603050405020304" pitchFamily="18" charset="0"/>
              </a:rPr>
              <a:t>意識の変化、動向を把握することにより、人権尊重</a:t>
            </a:r>
            <a:r>
              <a:rPr lang="ja-JP" altLang="ja-JP" sz="1400" kern="100" dirty="0" smtClean="0">
                <a:solidFill>
                  <a:prstClr val="black"/>
                </a:solidFill>
                <a:latin typeface="+mn-ea"/>
                <a:cs typeface="Times New Roman" panose="02020603050405020304" pitchFamily="18" charset="0"/>
              </a:rPr>
              <a:t>の社会づくり</a:t>
            </a:r>
            <a:r>
              <a:rPr lang="ja-JP" altLang="ja-JP" sz="1400" kern="100" dirty="0">
                <a:solidFill>
                  <a:prstClr val="black"/>
                </a:solidFill>
                <a:latin typeface="+mn-ea"/>
                <a:cs typeface="Times New Roman" panose="02020603050405020304" pitchFamily="18" charset="0"/>
              </a:rPr>
              <a:t>に向けた大阪府の今後の人権教育・啓発施策</a:t>
            </a:r>
            <a:r>
              <a:rPr lang="ja-JP" altLang="ja-JP" sz="1400" kern="100" dirty="0" smtClean="0">
                <a:solidFill>
                  <a:prstClr val="black"/>
                </a:solidFill>
                <a:latin typeface="+mn-ea"/>
                <a:cs typeface="Times New Roman" panose="02020603050405020304" pitchFamily="18" charset="0"/>
              </a:rPr>
              <a:t>の効果的</a:t>
            </a:r>
            <a:r>
              <a:rPr lang="ja-JP" altLang="ja-JP" sz="1400" kern="100" dirty="0">
                <a:solidFill>
                  <a:prstClr val="black"/>
                </a:solidFill>
                <a:latin typeface="+mn-ea"/>
                <a:cs typeface="Times New Roman" panose="02020603050405020304" pitchFamily="18" charset="0"/>
              </a:rPr>
              <a:t>な取組のための基礎資料を得るために、</a:t>
            </a:r>
            <a:r>
              <a:rPr lang="ja-JP" altLang="en-US" sz="1400" kern="100" dirty="0">
                <a:solidFill>
                  <a:prstClr val="black"/>
                </a:solidFill>
                <a:latin typeface="+mn-ea"/>
                <a:cs typeface="Times New Roman" panose="02020603050405020304" pitchFamily="18" charset="0"/>
              </a:rPr>
              <a:t>５</a:t>
            </a:r>
            <a:r>
              <a:rPr lang="ja-JP" altLang="ja-JP" sz="1400" kern="100" dirty="0">
                <a:solidFill>
                  <a:prstClr val="black"/>
                </a:solidFill>
                <a:latin typeface="+mn-ea"/>
                <a:cs typeface="Times New Roman" panose="02020603050405020304" pitchFamily="18" charset="0"/>
              </a:rPr>
              <a:t>年ごとに実施</a:t>
            </a:r>
            <a:endParaRPr lang="ja-JP" altLang="en-US" sz="1400" dirty="0">
              <a:latin typeface="+mn-ea"/>
            </a:endParaRPr>
          </a:p>
        </p:txBody>
      </p:sp>
      <p:sp>
        <p:nvSpPr>
          <p:cNvPr id="14" name="正方形/長方形 13">
            <a:extLst>
              <a:ext uri="{FF2B5EF4-FFF2-40B4-BE49-F238E27FC236}">
                <a16:creationId xmlns:a16="http://schemas.microsoft.com/office/drawing/2014/main" id="{24626667-3BD6-4F7F-9DA4-65D0B6403442}"/>
              </a:ext>
            </a:extLst>
          </p:cNvPr>
          <p:cNvSpPr/>
          <p:nvPr/>
        </p:nvSpPr>
        <p:spPr>
          <a:xfrm>
            <a:off x="92764" y="2961720"/>
            <a:ext cx="4738542" cy="1600438"/>
          </a:xfrm>
          <a:prstGeom prst="rect">
            <a:avLst/>
          </a:prstGeom>
        </p:spPr>
        <p:txBody>
          <a:bodyPr wrap="square">
            <a:spAutoFit/>
          </a:bodyPr>
          <a:lstStyle/>
          <a:p>
            <a:r>
              <a:rPr lang="ja-JP" altLang="en-US" sz="1400" dirty="0">
                <a:latin typeface="+mn-ea"/>
              </a:rPr>
              <a:t>対象者　　</a:t>
            </a:r>
            <a:r>
              <a:rPr lang="ja-JP" altLang="en-US" sz="1400" dirty="0" smtClean="0">
                <a:latin typeface="+mn-ea"/>
              </a:rPr>
              <a:t>  大阪</a:t>
            </a:r>
            <a:r>
              <a:rPr lang="ja-JP" altLang="en-US" sz="1400" dirty="0">
                <a:latin typeface="+mn-ea"/>
              </a:rPr>
              <a:t>府内に居住している満</a:t>
            </a:r>
            <a:r>
              <a:rPr lang="en-US" altLang="ja-JP" sz="1400" dirty="0">
                <a:latin typeface="+mn-ea"/>
              </a:rPr>
              <a:t>18</a:t>
            </a:r>
            <a:r>
              <a:rPr lang="ja-JP" altLang="en-US" sz="1400" dirty="0">
                <a:latin typeface="+mn-ea"/>
              </a:rPr>
              <a:t>歳以上の者</a:t>
            </a:r>
            <a:r>
              <a:rPr lang="ja-JP" altLang="en-US" sz="1400" dirty="0" smtClean="0">
                <a:latin typeface="+mn-ea"/>
              </a:rPr>
              <a:t>を　　　　　</a:t>
            </a:r>
            <a:endParaRPr lang="en-US" altLang="ja-JP" sz="1400" dirty="0" smtClean="0">
              <a:latin typeface="+mn-ea"/>
            </a:endParaRPr>
          </a:p>
          <a:p>
            <a:r>
              <a:rPr lang="ja-JP" altLang="en-US" sz="1400" dirty="0">
                <a:latin typeface="+mn-ea"/>
              </a:rPr>
              <a:t>　</a:t>
            </a:r>
            <a:r>
              <a:rPr lang="ja-JP" altLang="en-US" sz="1400" dirty="0" smtClean="0">
                <a:latin typeface="+mn-ea"/>
              </a:rPr>
              <a:t>　　　　  無作為</a:t>
            </a:r>
            <a:r>
              <a:rPr lang="ja-JP" altLang="en-US" sz="1400" dirty="0">
                <a:latin typeface="+mn-ea"/>
              </a:rPr>
              <a:t>に抽出</a:t>
            </a:r>
            <a:endParaRPr lang="en-US" altLang="ja-JP" sz="1400" dirty="0">
              <a:latin typeface="+mn-ea"/>
            </a:endParaRPr>
          </a:p>
          <a:p>
            <a:endParaRPr lang="ja-JP" altLang="en-US" sz="1400" dirty="0">
              <a:latin typeface="+mn-ea"/>
            </a:endParaRPr>
          </a:p>
          <a:p>
            <a:r>
              <a:rPr lang="ja-JP" altLang="en-US" sz="1400" dirty="0">
                <a:latin typeface="+mn-ea"/>
              </a:rPr>
              <a:t>調査数　　</a:t>
            </a:r>
            <a:r>
              <a:rPr lang="ja-JP" altLang="en-US" sz="1400" dirty="0" smtClean="0">
                <a:latin typeface="+mn-ea"/>
              </a:rPr>
              <a:t>  </a:t>
            </a:r>
            <a:r>
              <a:rPr lang="en-US" altLang="ja-JP" sz="1400" dirty="0" smtClean="0">
                <a:latin typeface="+mn-ea"/>
              </a:rPr>
              <a:t>3,500</a:t>
            </a:r>
            <a:r>
              <a:rPr lang="ja-JP" altLang="en-US" sz="1400" dirty="0">
                <a:latin typeface="+mn-ea"/>
              </a:rPr>
              <a:t>人</a:t>
            </a:r>
            <a:endParaRPr lang="en-US" altLang="ja-JP" sz="1400" dirty="0">
              <a:latin typeface="+mn-ea"/>
            </a:endParaRPr>
          </a:p>
          <a:p>
            <a:endParaRPr lang="en-US" altLang="ja-JP" sz="1400" dirty="0">
              <a:latin typeface="+mn-ea"/>
            </a:endParaRPr>
          </a:p>
          <a:p>
            <a:r>
              <a:rPr lang="ja-JP" altLang="en-US" sz="1400" dirty="0">
                <a:latin typeface="+mn-ea"/>
              </a:rPr>
              <a:t>調査方法 　 調査票を郵送にて送付</a:t>
            </a:r>
            <a:endParaRPr lang="en-US" altLang="ja-JP" sz="1400" dirty="0">
              <a:latin typeface="+mn-ea"/>
            </a:endParaRPr>
          </a:p>
          <a:p>
            <a:r>
              <a:rPr lang="ja-JP" altLang="en-US" sz="1400" dirty="0">
                <a:latin typeface="+mn-ea"/>
              </a:rPr>
              <a:t>　　　　　</a:t>
            </a:r>
            <a:r>
              <a:rPr lang="ja-JP" altLang="en-US" sz="1400" dirty="0" smtClean="0">
                <a:latin typeface="+mn-ea"/>
              </a:rPr>
              <a:t>  回答</a:t>
            </a:r>
            <a:r>
              <a:rPr lang="ja-JP" altLang="en-US" sz="1400" dirty="0">
                <a:latin typeface="+mn-ea"/>
              </a:rPr>
              <a:t>は</a:t>
            </a:r>
            <a:r>
              <a:rPr lang="ja-JP" altLang="en-US" sz="1400" dirty="0" smtClean="0">
                <a:latin typeface="+mn-ea"/>
              </a:rPr>
              <a:t>、郵送による返送又</a:t>
            </a:r>
            <a:r>
              <a:rPr lang="ja-JP" altLang="en-US" sz="1400" dirty="0">
                <a:latin typeface="+mn-ea"/>
              </a:rPr>
              <a:t>は</a:t>
            </a:r>
            <a:r>
              <a:rPr lang="ja-JP" altLang="en-US" sz="1400" dirty="0" smtClean="0">
                <a:latin typeface="+mn-ea"/>
              </a:rPr>
              <a:t>オンライン</a:t>
            </a:r>
            <a:endParaRPr lang="en-US" altLang="ja-JP" sz="1400" dirty="0">
              <a:latin typeface="+mn-ea"/>
            </a:endParaRPr>
          </a:p>
        </p:txBody>
      </p:sp>
      <p:sp>
        <p:nvSpPr>
          <p:cNvPr id="15" name="正方形/長方形 14">
            <a:extLst>
              <a:ext uri="{FF2B5EF4-FFF2-40B4-BE49-F238E27FC236}">
                <a16:creationId xmlns:a16="http://schemas.microsoft.com/office/drawing/2014/main" id="{A47B8555-270B-4DA0-AECB-B1D226C328D4}"/>
              </a:ext>
            </a:extLst>
          </p:cNvPr>
          <p:cNvSpPr/>
          <p:nvPr/>
        </p:nvSpPr>
        <p:spPr>
          <a:xfrm>
            <a:off x="92764" y="5624197"/>
            <a:ext cx="4738542" cy="954107"/>
          </a:xfrm>
          <a:prstGeom prst="rect">
            <a:avLst/>
          </a:prstGeom>
        </p:spPr>
        <p:txBody>
          <a:bodyPr wrap="square">
            <a:spAutoFit/>
          </a:bodyPr>
          <a:lstStyle/>
          <a:p>
            <a:r>
              <a:rPr lang="ja-JP" altLang="en-US" sz="1400" dirty="0">
                <a:latin typeface="+mn-ea"/>
              </a:rPr>
              <a:t>・</a:t>
            </a:r>
            <a:r>
              <a:rPr lang="ja-JP" altLang="en-US" sz="1400" dirty="0" smtClean="0">
                <a:latin typeface="+mn-ea"/>
              </a:rPr>
              <a:t>令和</a:t>
            </a:r>
            <a:r>
              <a:rPr lang="en-US" altLang="ja-JP" sz="1400" dirty="0">
                <a:latin typeface="+mn-ea"/>
              </a:rPr>
              <a:t>2</a:t>
            </a:r>
            <a:r>
              <a:rPr lang="ja-JP" altLang="en-US" sz="1400" dirty="0">
                <a:latin typeface="+mn-ea"/>
              </a:rPr>
              <a:t>年</a:t>
            </a:r>
            <a:r>
              <a:rPr lang="en-US" altLang="ja-JP" sz="1400" dirty="0">
                <a:latin typeface="+mn-ea"/>
              </a:rPr>
              <a:t>11</a:t>
            </a:r>
            <a:r>
              <a:rPr lang="ja-JP" altLang="en-US" sz="1400" dirty="0">
                <a:latin typeface="+mn-ea"/>
              </a:rPr>
              <a:t>月下旬から</a:t>
            </a:r>
            <a:r>
              <a:rPr lang="en-US" altLang="ja-JP" sz="1400" dirty="0">
                <a:latin typeface="+mn-ea"/>
              </a:rPr>
              <a:t>3</a:t>
            </a:r>
            <a:r>
              <a:rPr lang="ja-JP" altLang="en-US" sz="1400" dirty="0">
                <a:latin typeface="+mn-ea"/>
              </a:rPr>
              <a:t>週間程度で回答、回収</a:t>
            </a:r>
          </a:p>
          <a:p>
            <a:r>
              <a:rPr lang="ja-JP" altLang="en-US" sz="1400" dirty="0">
                <a:latin typeface="+mn-ea"/>
              </a:rPr>
              <a:t>　</a:t>
            </a:r>
            <a:endParaRPr lang="en-US" altLang="ja-JP" sz="1400" dirty="0">
              <a:latin typeface="+mn-ea"/>
            </a:endParaRPr>
          </a:p>
          <a:p>
            <a:r>
              <a:rPr lang="ja-JP" altLang="en-US" sz="1400" dirty="0" smtClean="0">
                <a:latin typeface="+mn-ea"/>
              </a:rPr>
              <a:t>・令和</a:t>
            </a:r>
            <a:r>
              <a:rPr lang="en-US" altLang="ja-JP" sz="1400" dirty="0">
                <a:latin typeface="+mn-ea"/>
              </a:rPr>
              <a:t>2</a:t>
            </a:r>
            <a:r>
              <a:rPr lang="ja-JP" altLang="en-US" sz="1400" dirty="0">
                <a:latin typeface="+mn-ea"/>
              </a:rPr>
              <a:t>年度内の人権施策推進審議会に単純集計及び</a:t>
            </a:r>
            <a:r>
              <a:rPr lang="ja-JP" altLang="en-US" sz="1400" dirty="0" smtClean="0">
                <a:latin typeface="+mn-ea"/>
              </a:rPr>
              <a:t>属性</a:t>
            </a:r>
            <a:endParaRPr lang="en-US" altLang="ja-JP" sz="1400" dirty="0" smtClean="0">
              <a:latin typeface="+mn-ea"/>
            </a:endParaRPr>
          </a:p>
          <a:p>
            <a:r>
              <a:rPr lang="ja-JP" altLang="en-US" sz="1400" dirty="0">
                <a:latin typeface="+mn-ea"/>
              </a:rPr>
              <a:t>　</a:t>
            </a:r>
            <a:r>
              <a:rPr lang="ja-JP" altLang="en-US" sz="1400" dirty="0" smtClean="0">
                <a:latin typeface="+mn-ea"/>
              </a:rPr>
              <a:t>集計</a:t>
            </a:r>
            <a:r>
              <a:rPr lang="ja-JP" altLang="en-US" sz="1400" dirty="0">
                <a:latin typeface="+mn-ea"/>
              </a:rPr>
              <a:t>の結果を報告</a:t>
            </a:r>
          </a:p>
        </p:txBody>
      </p:sp>
      <p:sp>
        <p:nvSpPr>
          <p:cNvPr id="16" name="正方形/長方形 15">
            <a:extLst>
              <a:ext uri="{FF2B5EF4-FFF2-40B4-BE49-F238E27FC236}">
                <a16:creationId xmlns:a16="http://schemas.microsoft.com/office/drawing/2014/main" id="{AA8F43F0-D7EE-4332-8648-F0A3EA21B129}"/>
              </a:ext>
            </a:extLst>
          </p:cNvPr>
          <p:cNvSpPr/>
          <p:nvPr/>
        </p:nvSpPr>
        <p:spPr>
          <a:xfrm>
            <a:off x="4906614" y="1625352"/>
            <a:ext cx="4953000" cy="1169551"/>
          </a:xfrm>
          <a:prstGeom prst="rect">
            <a:avLst/>
          </a:prstGeom>
        </p:spPr>
        <p:txBody>
          <a:bodyPr>
            <a:spAutoFit/>
          </a:bodyPr>
          <a:lstStyle/>
          <a:p>
            <a:r>
              <a:rPr lang="ja-JP" altLang="en-US" sz="1400" b="1" dirty="0" smtClean="0">
                <a:latin typeface="Meiryo UI" panose="020B0604030504040204" pitchFamily="50" charset="-128"/>
                <a:ea typeface="Meiryo UI" panose="020B0604030504040204" pitchFamily="50" charset="-128"/>
              </a:rPr>
              <a:t>　 </a:t>
            </a:r>
            <a:r>
              <a:rPr lang="ja-JP" altLang="en-US" sz="1400" dirty="0" smtClean="0">
                <a:latin typeface="+mn-ea"/>
              </a:rPr>
              <a:t>前回の調査項目を</a:t>
            </a:r>
            <a:r>
              <a:rPr lang="ja-JP" altLang="en-US" sz="1400" dirty="0">
                <a:latin typeface="+mn-ea"/>
              </a:rPr>
              <a:t>踏襲しつつ、平成</a:t>
            </a:r>
            <a:r>
              <a:rPr lang="en-US" altLang="ja-JP" sz="1400" dirty="0">
                <a:latin typeface="+mn-ea"/>
              </a:rPr>
              <a:t>28</a:t>
            </a:r>
            <a:r>
              <a:rPr lang="ja-JP" altLang="en-US" sz="1400" dirty="0">
                <a:latin typeface="+mn-ea"/>
              </a:rPr>
              <a:t>年に制定された</a:t>
            </a:r>
            <a:r>
              <a:rPr lang="ja-JP" altLang="en-US" sz="1400" dirty="0" smtClean="0">
                <a:latin typeface="+mn-ea"/>
              </a:rPr>
              <a:t>人権３法</a:t>
            </a:r>
            <a:r>
              <a:rPr lang="ja-JP" altLang="en-US" sz="1400" dirty="0">
                <a:latin typeface="+mn-ea"/>
              </a:rPr>
              <a:t>や大阪府における人権に関する新たな条例の施行、インターネットにおける人権侵害など、この</a:t>
            </a:r>
            <a:r>
              <a:rPr lang="en-US" altLang="ja-JP" sz="1400" dirty="0">
                <a:latin typeface="+mn-ea"/>
              </a:rPr>
              <a:t>5</a:t>
            </a:r>
            <a:r>
              <a:rPr lang="ja-JP" altLang="en-US" sz="1400" dirty="0">
                <a:latin typeface="+mn-ea"/>
              </a:rPr>
              <a:t>年間の人権をめぐる社会情勢等を踏まえ、新たな調査項目を追加することを検討</a:t>
            </a:r>
          </a:p>
        </p:txBody>
      </p:sp>
      <p:sp>
        <p:nvSpPr>
          <p:cNvPr id="17" name="正方形/長方形 16">
            <a:extLst>
              <a:ext uri="{FF2B5EF4-FFF2-40B4-BE49-F238E27FC236}">
                <a16:creationId xmlns:a16="http://schemas.microsoft.com/office/drawing/2014/main" id="{3742FE53-98C7-402D-8F5C-09D0C2D8E655}"/>
              </a:ext>
            </a:extLst>
          </p:cNvPr>
          <p:cNvSpPr/>
          <p:nvPr/>
        </p:nvSpPr>
        <p:spPr>
          <a:xfrm>
            <a:off x="4952997" y="3194418"/>
            <a:ext cx="4873888" cy="3539430"/>
          </a:xfrm>
          <a:prstGeom prst="rect">
            <a:avLst/>
          </a:prstGeom>
        </p:spPr>
        <p:txBody>
          <a:bodyPr wrap="square">
            <a:spAutoFit/>
          </a:bodyPr>
          <a:lstStyle/>
          <a:p>
            <a:r>
              <a:rPr lang="ja-JP" altLang="en-US" sz="1400" dirty="0" smtClean="0">
                <a:latin typeface="+mn-ea"/>
              </a:rPr>
              <a:t>・個別</a:t>
            </a:r>
            <a:r>
              <a:rPr lang="ja-JP" altLang="en-US" sz="1400" dirty="0">
                <a:latin typeface="+mn-ea"/>
              </a:rPr>
              <a:t>の人権問題の認知度や意識に関する質問</a:t>
            </a:r>
            <a:endParaRPr lang="en-US" altLang="ja-JP" sz="1400" dirty="0">
              <a:latin typeface="+mn-ea"/>
            </a:endParaRPr>
          </a:p>
          <a:p>
            <a:endParaRPr lang="ja-JP" altLang="en-US" sz="1400" dirty="0">
              <a:latin typeface="+mn-ea"/>
            </a:endParaRPr>
          </a:p>
          <a:p>
            <a:r>
              <a:rPr lang="ja-JP" altLang="en-US" sz="1400" dirty="0" smtClean="0">
                <a:latin typeface="+mn-ea"/>
              </a:rPr>
              <a:t>・結婚</a:t>
            </a:r>
            <a:r>
              <a:rPr lang="ja-JP" altLang="en-US" sz="1400" dirty="0">
                <a:latin typeface="+mn-ea"/>
              </a:rPr>
              <a:t>や住居の選択などの重要なライフイベントに</a:t>
            </a:r>
            <a:r>
              <a:rPr lang="ja-JP" altLang="en-US" sz="1400" dirty="0" smtClean="0">
                <a:latin typeface="+mn-ea"/>
              </a:rPr>
              <a:t>際して</a:t>
            </a:r>
            <a:endParaRPr lang="en-US" altLang="ja-JP" sz="1400" dirty="0" smtClean="0">
              <a:latin typeface="+mn-ea"/>
            </a:endParaRPr>
          </a:p>
          <a:p>
            <a:r>
              <a:rPr lang="ja-JP" altLang="en-US" sz="1400" dirty="0">
                <a:latin typeface="+mn-ea"/>
              </a:rPr>
              <a:t>　</a:t>
            </a:r>
            <a:r>
              <a:rPr lang="ja-JP" altLang="en-US" sz="1400" dirty="0" smtClean="0">
                <a:latin typeface="+mn-ea"/>
              </a:rPr>
              <a:t>の</a:t>
            </a:r>
            <a:r>
              <a:rPr lang="ja-JP" altLang="en-US" sz="1400" dirty="0">
                <a:latin typeface="+mn-ea"/>
              </a:rPr>
              <a:t>意識</a:t>
            </a:r>
            <a:r>
              <a:rPr lang="ja-JP" altLang="en-US" sz="1400" dirty="0" smtClean="0">
                <a:latin typeface="+mn-ea"/>
              </a:rPr>
              <a:t>に関する</a:t>
            </a:r>
            <a:r>
              <a:rPr lang="ja-JP" altLang="en-US" sz="1400" dirty="0">
                <a:latin typeface="+mn-ea"/>
              </a:rPr>
              <a:t>質問</a:t>
            </a:r>
          </a:p>
          <a:p>
            <a:endParaRPr lang="en-US" altLang="ja-JP" sz="1400" dirty="0">
              <a:latin typeface="+mn-ea"/>
            </a:endParaRPr>
          </a:p>
          <a:p>
            <a:r>
              <a:rPr lang="ja-JP" altLang="en-US" sz="1400" dirty="0" smtClean="0">
                <a:solidFill>
                  <a:srgbClr val="FF0000"/>
                </a:solidFill>
                <a:latin typeface="+mn-ea"/>
              </a:rPr>
              <a:t>・近年</a:t>
            </a:r>
            <a:r>
              <a:rPr lang="ja-JP" altLang="en-US" sz="1400" dirty="0">
                <a:solidFill>
                  <a:srgbClr val="FF0000"/>
                </a:solidFill>
                <a:latin typeface="+mn-ea"/>
              </a:rPr>
              <a:t>、法や条例の制定や大きな社会問題になっている</a:t>
            </a:r>
            <a:r>
              <a:rPr lang="ja-JP" altLang="en-US" sz="1400" dirty="0" smtClean="0">
                <a:solidFill>
                  <a:srgbClr val="FF0000"/>
                </a:solidFill>
                <a:latin typeface="+mn-ea"/>
              </a:rPr>
              <a:t>人</a:t>
            </a:r>
            <a:endParaRPr lang="en-US" altLang="ja-JP" sz="1400" dirty="0" smtClean="0">
              <a:solidFill>
                <a:srgbClr val="FF0000"/>
              </a:solidFill>
              <a:latin typeface="+mn-ea"/>
            </a:endParaRPr>
          </a:p>
          <a:p>
            <a:r>
              <a:rPr lang="ja-JP" altLang="en-US" sz="1400" dirty="0">
                <a:solidFill>
                  <a:srgbClr val="FF0000"/>
                </a:solidFill>
                <a:latin typeface="+mn-ea"/>
              </a:rPr>
              <a:t>　</a:t>
            </a:r>
            <a:r>
              <a:rPr lang="ja-JP" altLang="en-US" sz="1400" dirty="0" smtClean="0">
                <a:solidFill>
                  <a:srgbClr val="FF0000"/>
                </a:solidFill>
                <a:latin typeface="+mn-ea"/>
              </a:rPr>
              <a:t>権課題に</a:t>
            </a:r>
            <a:r>
              <a:rPr lang="ja-JP" altLang="en-US" sz="1400" dirty="0">
                <a:solidFill>
                  <a:srgbClr val="FF0000"/>
                </a:solidFill>
                <a:latin typeface="+mn-ea"/>
              </a:rPr>
              <a:t>関する質問　</a:t>
            </a:r>
            <a:r>
              <a:rPr lang="en-US" altLang="ja-JP" sz="1400" dirty="0">
                <a:solidFill>
                  <a:srgbClr val="FF0000"/>
                </a:solidFill>
                <a:latin typeface="+mn-ea"/>
              </a:rPr>
              <a:t>《</a:t>
            </a:r>
            <a:r>
              <a:rPr lang="ja-JP" altLang="en-US" sz="1400" dirty="0">
                <a:solidFill>
                  <a:srgbClr val="FF0000"/>
                </a:solidFill>
                <a:latin typeface="+mn-ea"/>
              </a:rPr>
              <a:t>追加</a:t>
            </a:r>
            <a:r>
              <a:rPr lang="en-US" altLang="ja-JP" sz="1400" dirty="0">
                <a:solidFill>
                  <a:srgbClr val="FF0000"/>
                </a:solidFill>
                <a:latin typeface="+mn-ea"/>
              </a:rPr>
              <a:t>》</a:t>
            </a:r>
          </a:p>
          <a:p>
            <a:endParaRPr lang="en-US" altLang="ja-JP" sz="1400" dirty="0">
              <a:latin typeface="+mn-ea"/>
            </a:endParaRPr>
          </a:p>
          <a:p>
            <a:r>
              <a:rPr lang="ja-JP" altLang="en-US" sz="1400" dirty="0" smtClean="0">
                <a:latin typeface="+mn-ea"/>
              </a:rPr>
              <a:t>・差別</a:t>
            </a:r>
            <a:r>
              <a:rPr lang="ja-JP" altLang="en-US" sz="1400" dirty="0">
                <a:latin typeface="+mn-ea"/>
              </a:rPr>
              <a:t>に関する考え方に関する質問</a:t>
            </a:r>
          </a:p>
          <a:p>
            <a:endParaRPr lang="en-US" altLang="ja-JP" sz="1400" dirty="0">
              <a:latin typeface="+mn-ea"/>
            </a:endParaRPr>
          </a:p>
          <a:p>
            <a:r>
              <a:rPr lang="ja-JP" altLang="en-US" sz="1400" dirty="0" smtClean="0">
                <a:latin typeface="+mn-ea"/>
              </a:rPr>
              <a:t>・「</a:t>
            </a:r>
            <a:r>
              <a:rPr lang="ja-JP" altLang="en-US" sz="1400" dirty="0">
                <a:latin typeface="+mn-ea"/>
              </a:rPr>
              <a:t>人権意識の高揚を図るための施策」の認知度や評価</a:t>
            </a:r>
            <a:r>
              <a:rPr lang="ja-JP" altLang="en-US" sz="1400" dirty="0" smtClean="0">
                <a:latin typeface="+mn-ea"/>
              </a:rPr>
              <a:t>に</a:t>
            </a:r>
            <a:endParaRPr lang="en-US" altLang="ja-JP" sz="1400" dirty="0" smtClean="0">
              <a:latin typeface="+mn-ea"/>
            </a:endParaRPr>
          </a:p>
          <a:p>
            <a:r>
              <a:rPr lang="ja-JP" altLang="en-US" sz="1400" dirty="0">
                <a:latin typeface="+mn-ea"/>
              </a:rPr>
              <a:t>　</a:t>
            </a:r>
            <a:r>
              <a:rPr lang="ja-JP" altLang="en-US" sz="1400" dirty="0" smtClean="0">
                <a:latin typeface="+mn-ea"/>
              </a:rPr>
              <a:t>関する質問</a:t>
            </a:r>
            <a:endParaRPr lang="ja-JP" altLang="en-US" sz="1400" dirty="0">
              <a:latin typeface="+mn-ea"/>
            </a:endParaRPr>
          </a:p>
          <a:p>
            <a:endParaRPr lang="en-US" altLang="ja-JP" sz="1400" dirty="0">
              <a:latin typeface="+mn-ea"/>
            </a:endParaRPr>
          </a:p>
          <a:p>
            <a:r>
              <a:rPr lang="ja-JP" altLang="en-US" sz="1400" dirty="0" smtClean="0">
                <a:latin typeface="+mn-ea"/>
              </a:rPr>
              <a:t>・人権</a:t>
            </a:r>
            <a:r>
              <a:rPr lang="ja-JP" altLang="en-US" sz="1400" dirty="0">
                <a:latin typeface="+mn-ea"/>
              </a:rPr>
              <a:t>侵害の経験や対応に関する質問</a:t>
            </a:r>
          </a:p>
          <a:p>
            <a:endParaRPr lang="en-US" altLang="ja-JP" sz="1400" dirty="0">
              <a:latin typeface="+mn-ea"/>
            </a:endParaRPr>
          </a:p>
          <a:p>
            <a:r>
              <a:rPr lang="ja-JP" altLang="en-US" sz="1400" dirty="0" smtClean="0">
                <a:latin typeface="+mn-ea"/>
              </a:rPr>
              <a:t>・回答者</a:t>
            </a:r>
            <a:r>
              <a:rPr lang="ja-JP" altLang="en-US" sz="1400" dirty="0">
                <a:latin typeface="+mn-ea"/>
              </a:rPr>
              <a:t>の属性に関する質問</a:t>
            </a:r>
          </a:p>
        </p:txBody>
      </p:sp>
      <p:sp>
        <p:nvSpPr>
          <p:cNvPr id="18" name="テキスト ボックス 3">
            <a:extLst>
              <a:ext uri="{FF2B5EF4-FFF2-40B4-BE49-F238E27FC236}">
                <a16:creationId xmlns:a16="http://schemas.microsoft.com/office/drawing/2014/main" id="{56574C1F-3A73-4033-89DC-3C5C95864BE2}"/>
              </a:ext>
            </a:extLst>
          </p:cNvPr>
          <p:cNvSpPr txBox="1"/>
          <p:nvPr/>
        </p:nvSpPr>
        <p:spPr>
          <a:xfrm>
            <a:off x="1017428" y="4479460"/>
            <a:ext cx="3742505" cy="485787"/>
          </a:xfrm>
          <a:prstGeom prst="rect">
            <a:avLst/>
          </a:prstGeom>
          <a:noFill/>
          <a:ln w="6350">
            <a:noFill/>
            <a:prstDash val="dash"/>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600"/>
              </a:lnSpc>
            </a:pPr>
            <a:r>
              <a:rPr lang="ja-JP" altLang="en-US" sz="1200" dirty="0" smtClean="0">
                <a:solidFill>
                  <a:srgbClr val="000000"/>
                </a:solidFill>
                <a:latin typeface="+mn-ea"/>
                <a:cs typeface="Times New Roman" panose="02020603050405020304" pitchFamily="18" charset="0"/>
              </a:rPr>
              <a:t>（オンラインによる回答を導入することにより、</a:t>
            </a:r>
            <a:endParaRPr lang="en-US" altLang="ja-JP" sz="1200" dirty="0" smtClean="0">
              <a:solidFill>
                <a:srgbClr val="000000"/>
              </a:solidFill>
              <a:latin typeface="+mn-ea"/>
              <a:cs typeface="Times New Roman" panose="02020603050405020304" pitchFamily="18" charset="0"/>
            </a:endParaRPr>
          </a:p>
          <a:p>
            <a:pPr>
              <a:lnSpc>
                <a:spcPts val="1600"/>
              </a:lnSpc>
            </a:pPr>
            <a:r>
              <a:rPr lang="en-US" altLang="ja-JP" sz="1200" dirty="0">
                <a:solidFill>
                  <a:srgbClr val="000000"/>
                </a:solidFill>
                <a:latin typeface="+mn-ea"/>
                <a:cs typeface="Times New Roman" panose="02020603050405020304" pitchFamily="18" charset="0"/>
              </a:rPr>
              <a:t> </a:t>
            </a:r>
            <a:r>
              <a:rPr lang="en-US" altLang="ja-JP" sz="1200" dirty="0" smtClean="0">
                <a:solidFill>
                  <a:srgbClr val="000000"/>
                </a:solidFill>
                <a:latin typeface="+mn-ea"/>
                <a:cs typeface="Times New Roman" panose="02020603050405020304" pitchFamily="18" charset="0"/>
              </a:rPr>
              <a:t>  </a:t>
            </a:r>
            <a:r>
              <a:rPr lang="ja-JP" altLang="en-US" sz="1200" dirty="0" smtClean="0">
                <a:solidFill>
                  <a:srgbClr val="000000"/>
                </a:solidFill>
                <a:latin typeface="+mn-ea"/>
                <a:cs typeface="Times New Roman" panose="02020603050405020304" pitchFamily="18" charset="0"/>
              </a:rPr>
              <a:t>若年層の回収率の増加をめざす）</a:t>
            </a:r>
            <a:endParaRPr lang="en-US" altLang="ja-JP" sz="1200" dirty="0">
              <a:solidFill>
                <a:srgbClr val="000000"/>
              </a:solidFill>
              <a:latin typeface="+mn-ea"/>
              <a:cs typeface="Times New Roman" panose="02020603050405020304" pitchFamily="18" charset="0"/>
            </a:endParaRPr>
          </a:p>
        </p:txBody>
      </p:sp>
      <p:sp>
        <p:nvSpPr>
          <p:cNvPr id="19" name="正方形/長方形 18"/>
          <p:cNvSpPr/>
          <p:nvPr/>
        </p:nvSpPr>
        <p:spPr>
          <a:xfrm>
            <a:off x="8062175" y="420483"/>
            <a:ext cx="1724764" cy="6295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資料３</a:t>
            </a:r>
            <a:endParaRPr kumimoji="1" lang="ja-JP" altLang="en-US" sz="2800" dirty="0">
              <a:solidFill>
                <a:schemeClr val="tx1"/>
              </a:solidFill>
            </a:endParaRPr>
          </a:p>
        </p:txBody>
      </p:sp>
      <p:sp>
        <p:nvSpPr>
          <p:cNvPr id="3" name="スライド番号プレースホルダー 2"/>
          <p:cNvSpPr>
            <a:spLocks noGrp="1"/>
          </p:cNvSpPr>
          <p:nvPr>
            <p:ph type="sldNum" sz="quarter" idx="12"/>
          </p:nvPr>
        </p:nvSpPr>
        <p:spPr/>
        <p:txBody>
          <a:bodyPr/>
          <a:lstStyle/>
          <a:p>
            <a:fld id="{A6026DAA-D85D-42E0-9A34-89407B7392EF}" type="slidenum">
              <a:rPr kumimoji="1" lang="ja-JP" altLang="en-US" smtClean="0"/>
              <a:t>1</a:t>
            </a:fld>
            <a:endParaRPr kumimoji="1" lang="ja-JP" altLang="en-US"/>
          </a:p>
        </p:txBody>
      </p:sp>
    </p:spTree>
    <p:extLst>
      <p:ext uri="{BB962C8B-B14F-4D97-AF65-F5344CB8AC3E}">
        <p14:creationId xmlns:p14="http://schemas.microsoft.com/office/powerpoint/2010/main" val="700113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2765" y="420483"/>
            <a:ext cx="9694174" cy="629589"/>
          </a:xfrm>
          <a:solidFill>
            <a:schemeClr val="accent4"/>
          </a:solidFill>
        </p:spPr>
        <p:txBody>
          <a:bodyPr>
            <a:normAutofit/>
          </a:bodyPr>
          <a:lstStyle/>
          <a:p>
            <a:r>
              <a:rPr lang="ja-JP" altLang="ja-JP" sz="2800" b="1" dirty="0">
                <a:latin typeface="+mn-ea"/>
                <a:ea typeface="+mn-ea"/>
              </a:rPr>
              <a:t>調査</a:t>
            </a:r>
            <a:r>
              <a:rPr lang="ja-JP" altLang="en-US" sz="2800" b="1" dirty="0">
                <a:latin typeface="+mn-ea"/>
                <a:ea typeface="+mn-ea"/>
              </a:rPr>
              <a:t>内容の検討</a:t>
            </a:r>
            <a:r>
              <a:rPr lang="ja-JP" altLang="ja-JP" sz="2800" b="1" dirty="0">
                <a:latin typeface="+mn-ea"/>
                <a:ea typeface="+mn-ea"/>
              </a:rPr>
              <a:t>について</a:t>
            </a:r>
            <a:endParaRPr lang="ja-JP" altLang="en-US" sz="2800" dirty="0">
              <a:latin typeface="+mn-ea"/>
              <a:ea typeface="+mn-ea"/>
            </a:endParaRPr>
          </a:p>
        </p:txBody>
      </p:sp>
      <p:sp>
        <p:nvSpPr>
          <p:cNvPr id="7" name="四角形: 角を丸くする 2"/>
          <p:cNvSpPr/>
          <p:nvPr/>
        </p:nvSpPr>
        <p:spPr>
          <a:xfrm>
            <a:off x="92764" y="837127"/>
            <a:ext cx="4860235" cy="5969358"/>
          </a:xfrm>
          <a:prstGeom prst="roundRect">
            <a:avLst>
              <a:gd name="adj" fmla="val 1750"/>
            </a:avLst>
          </a:prstGeom>
          <a:noFill/>
          <a:ln w="9525">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2600"/>
              </a:lnSpc>
            </a:pPr>
            <a:endParaRPr lang="en-US" altLang="ja-JP" b="1" dirty="0">
              <a:latin typeface="Meiryo UI" panose="020B0604030504040204" pitchFamily="50" charset="-128"/>
              <a:ea typeface="Meiryo UI" panose="020B0604030504040204" pitchFamily="50" charset="-128"/>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16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p:txBody>
      </p:sp>
      <p:sp>
        <p:nvSpPr>
          <p:cNvPr id="19" name="四角形: 角を丸くする 2">
            <a:extLst>
              <a:ext uri="{FF2B5EF4-FFF2-40B4-BE49-F238E27FC236}">
                <a16:creationId xmlns:a16="http://schemas.microsoft.com/office/drawing/2014/main" id="{D5DDFBCE-9BEC-4E63-B453-9573F715E04D}"/>
              </a:ext>
            </a:extLst>
          </p:cNvPr>
          <p:cNvSpPr/>
          <p:nvPr/>
        </p:nvSpPr>
        <p:spPr>
          <a:xfrm>
            <a:off x="92763" y="1690646"/>
            <a:ext cx="4819425" cy="2321799"/>
          </a:xfrm>
          <a:prstGeom prst="roundRect">
            <a:avLst>
              <a:gd name="adj" fmla="val 1750"/>
            </a:avLst>
          </a:prstGeom>
          <a:noFill/>
          <a:ln w="9525">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69850" indent="-69850" algn="just"/>
            <a:r>
              <a:rPr lang="ja-JP" altLang="en-US" sz="1400" kern="100" dirty="0" smtClean="0">
                <a:latin typeface="+mn-ea"/>
                <a:cs typeface="Times New Roman" panose="02020603050405020304" pitchFamily="18" charset="0"/>
              </a:rPr>
              <a:t>・</a:t>
            </a:r>
            <a:r>
              <a:rPr lang="ja-JP" altLang="ja-JP" sz="1400" kern="100" dirty="0" smtClean="0">
                <a:latin typeface="+mn-ea"/>
                <a:cs typeface="Times New Roman" panose="02020603050405020304" pitchFamily="18" charset="0"/>
              </a:rPr>
              <a:t>前回</a:t>
            </a:r>
            <a:r>
              <a:rPr lang="ja-JP" altLang="ja-JP" sz="1400" kern="100" dirty="0">
                <a:latin typeface="+mn-ea"/>
                <a:cs typeface="Times New Roman" panose="02020603050405020304" pitchFamily="18" charset="0"/>
              </a:rPr>
              <a:t>調査以降、平成</a:t>
            </a:r>
            <a:r>
              <a:rPr lang="en-US" altLang="ja-JP" sz="1400" kern="100" dirty="0">
                <a:latin typeface="+mn-ea"/>
                <a:cs typeface="Times New Roman" panose="02020603050405020304" pitchFamily="18" charset="0"/>
              </a:rPr>
              <a:t>28</a:t>
            </a:r>
            <a:r>
              <a:rPr lang="ja-JP" altLang="ja-JP" sz="1400" kern="100" dirty="0">
                <a:latin typeface="+mn-ea"/>
                <a:cs typeface="Times New Roman" panose="02020603050405020304" pitchFamily="18" charset="0"/>
              </a:rPr>
              <a:t>年に障害者差別解消法、</a:t>
            </a:r>
            <a:r>
              <a:rPr lang="ja-JP" altLang="ja-JP" sz="1400" kern="100" dirty="0" smtClean="0">
                <a:latin typeface="+mn-ea"/>
                <a:cs typeface="Times New Roman" panose="02020603050405020304" pitchFamily="18" charset="0"/>
              </a:rPr>
              <a:t>ヘイト</a:t>
            </a:r>
            <a:endParaRPr lang="en-US" altLang="ja-JP" sz="1400" kern="100" dirty="0">
              <a:latin typeface="+mn-ea"/>
              <a:cs typeface="Times New Roman" panose="02020603050405020304" pitchFamily="18" charset="0"/>
            </a:endParaRPr>
          </a:p>
          <a:p>
            <a:pPr marL="69850" indent="-69850" algn="just"/>
            <a:r>
              <a:rPr lang="ja-JP" altLang="en-US" sz="1400" kern="100" dirty="0" smtClean="0">
                <a:latin typeface="+mn-ea"/>
                <a:cs typeface="Times New Roman" panose="02020603050405020304" pitchFamily="18" charset="0"/>
              </a:rPr>
              <a:t>　</a:t>
            </a:r>
            <a:r>
              <a:rPr lang="ja-JP" altLang="ja-JP" sz="1400" kern="100" dirty="0" smtClean="0">
                <a:latin typeface="+mn-ea"/>
                <a:cs typeface="Times New Roman" panose="02020603050405020304" pitchFamily="18" charset="0"/>
              </a:rPr>
              <a:t>スピーチ</a:t>
            </a:r>
            <a:r>
              <a:rPr lang="ja-JP" altLang="ja-JP" sz="1400" kern="100" dirty="0">
                <a:latin typeface="+mn-ea"/>
                <a:cs typeface="Times New Roman" panose="02020603050405020304" pitchFamily="18" charset="0"/>
              </a:rPr>
              <a:t>解消法、部落差別解消推進法が施行。</a:t>
            </a:r>
            <a:endParaRPr lang="en-US" altLang="ja-JP" sz="1400" kern="100" dirty="0">
              <a:latin typeface="+mn-ea"/>
              <a:cs typeface="Times New Roman" panose="02020603050405020304" pitchFamily="18" charset="0"/>
            </a:endParaRPr>
          </a:p>
          <a:p>
            <a:pPr marL="69850" indent="-69850" algn="just"/>
            <a:endParaRPr lang="ja-JP" altLang="ja-JP" sz="800" kern="100" dirty="0">
              <a:latin typeface="+mn-ea"/>
              <a:cs typeface="Microsoft Himalaya" panose="01010100010101010101" pitchFamily="2" charset="0"/>
            </a:endParaRPr>
          </a:p>
          <a:p>
            <a:pPr algn="just"/>
            <a:r>
              <a:rPr lang="ja-JP" altLang="en-US" sz="1400" kern="100" dirty="0" smtClean="0">
                <a:latin typeface="+mn-ea"/>
                <a:cs typeface="Times New Roman" panose="02020603050405020304" pitchFamily="18" charset="0"/>
              </a:rPr>
              <a:t>・</a:t>
            </a:r>
            <a:r>
              <a:rPr lang="ja-JP" altLang="ja-JP" sz="1400" kern="100" dirty="0" smtClean="0">
                <a:latin typeface="+mn-ea"/>
                <a:cs typeface="Times New Roman" panose="02020603050405020304" pitchFamily="18" charset="0"/>
              </a:rPr>
              <a:t>大阪府</a:t>
            </a:r>
            <a:r>
              <a:rPr lang="ja-JP" altLang="ja-JP" sz="1400" kern="100" dirty="0">
                <a:latin typeface="+mn-ea"/>
                <a:cs typeface="Times New Roman" panose="02020603050405020304" pitchFamily="18" charset="0"/>
              </a:rPr>
              <a:t>においても、昨年、性的マイノリティの</a:t>
            </a:r>
            <a:r>
              <a:rPr lang="ja-JP" altLang="ja-JP" sz="1400" kern="100" dirty="0" smtClean="0">
                <a:latin typeface="+mn-ea"/>
                <a:cs typeface="Times New Roman" panose="02020603050405020304" pitchFamily="18" charset="0"/>
              </a:rPr>
              <a:t>理解増</a:t>
            </a:r>
            <a:endParaRPr lang="en-US" altLang="ja-JP" sz="1400" kern="100" dirty="0" smtClean="0">
              <a:latin typeface="+mn-ea"/>
              <a:cs typeface="Times New Roman" panose="02020603050405020304" pitchFamily="18" charset="0"/>
            </a:endParaRPr>
          </a:p>
          <a:p>
            <a:pPr algn="just"/>
            <a:r>
              <a:rPr lang="ja-JP" altLang="en-US" sz="1400" kern="100" dirty="0">
                <a:latin typeface="+mn-ea"/>
                <a:cs typeface="Times New Roman" panose="02020603050405020304" pitchFamily="18" charset="0"/>
              </a:rPr>
              <a:t>　</a:t>
            </a:r>
            <a:r>
              <a:rPr lang="ja-JP" altLang="ja-JP" sz="1400" kern="100" dirty="0" smtClean="0">
                <a:latin typeface="+mn-ea"/>
                <a:cs typeface="Times New Roman" panose="02020603050405020304" pitchFamily="18" charset="0"/>
              </a:rPr>
              <a:t>進</a:t>
            </a:r>
            <a:r>
              <a:rPr lang="ja-JP" altLang="ja-JP" sz="1400" kern="100" dirty="0">
                <a:latin typeface="+mn-ea"/>
                <a:cs typeface="Times New Roman" panose="02020603050405020304" pitchFamily="18" charset="0"/>
              </a:rPr>
              <a:t>の</a:t>
            </a:r>
            <a:r>
              <a:rPr lang="ja-JP" altLang="ja-JP" sz="1400" kern="100" dirty="0" smtClean="0">
                <a:latin typeface="+mn-ea"/>
                <a:cs typeface="Times New Roman" panose="02020603050405020304" pitchFamily="18" charset="0"/>
              </a:rPr>
              <a:t>推進</a:t>
            </a:r>
            <a:r>
              <a:rPr lang="ja-JP" altLang="en-US" sz="1400" kern="100" dirty="0">
                <a:latin typeface="+mn-ea"/>
                <a:cs typeface="Times New Roman" panose="02020603050405020304" pitchFamily="18" charset="0"/>
              </a:rPr>
              <a:t>、</a:t>
            </a:r>
            <a:r>
              <a:rPr lang="ja-JP" altLang="ja-JP" sz="1400" kern="100" dirty="0" smtClean="0">
                <a:latin typeface="+mn-ea"/>
                <a:cs typeface="Times New Roman" panose="02020603050405020304" pitchFamily="18" charset="0"/>
              </a:rPr>
              <a:t>ヘイトスピーチ</a:t>
            </a:r>
            <a:r>
              <a:rPr lang="ja-JP" altLang="ja-JP" sz="1400" kern="100" dirty="0">
                <a:latin typeface="+mn-ea"/>
                <a:cs typeface="Times New Roman" panose="02020603050405020304" pitchFamily="18" charset="0"/>
              </a:rPr>
              <a:t>の解消の推進に関する</a:t>
            </a:r>
            <a:r>
              <a:rPr lang="ja-JP" altLang="ja-JP" sz="1400" kern="100" dirty="0" smtClean="0">
                <a:latin typeface="+mn-ea"/>
                <a:cs typeface="Times New Roman" panose="02020603050405020304" pitchFamily="18" charset="0"/>
              </a:rPr>
              <a:t>条例</a:t>
            </a:r>
            <a:endParaRPr lang="en-US" altLang="ja-JP" sz="1400" kern="100" dirty="0" smtClean="0">
              <a:latin typeface="+mn-ea"/>
              <a:cs typeface="Times New Roman" panose="02020603050405020304" pitchFamily="18" charset="0"/>
            </a:endParaRPr>
          </a:p>
          <a:p>
            <a:pPr algn="just"/>
            <a:r>
              <a:rPr lang="ja-JP" altLang="en-US" sz="1400" kern="100" dirty="0">
                <a:latin typeface="+mn-ea"/>
                <a:cs typeface="Times New Roman" panose="02020603050405020304" pitchFamily="18" charset="0"/>
              </a:rPr>
              <a:t>　</a:t>
            </a:r>
            <a:r>
              <a:rPr lang="ja-JP" altLang="ja-JP" sz="1400" kern="100" dirty="0" smtClean="0">
                <a:latin typeface="+mn-ea"/>
                <a:cs typeface="Times New Roman" panose="02020603050405020304" pitchFamily="18" charset="0"/>
              </a:rPr>
              <a:t>を</a:t>
            </a:r>
            <a:r>
              <a:rPr lang="ja-JP" altLang="ja-JP" sz="1400" kern="100" dirty="0">
                <a:latin typeface="+mn-ea"/>
                <a:cs typeface="Times New Roman" panose="02020603050405020304" pitchFamily="18" charset="0"/>
              </a:rPr>
              <a:t>施行。</a:t>
            </a:r>
          </a:p>
          <a:p>
            <a:pPr algn="just"/>
            <a:endParaRPr lang="en-US" altLang="ja-JP" sz="800" kern="100" dirty="0">
              <a:latin typeface="+mn-ea"/>
              <a:cs typeface="Times New Roman" panose="02020603050405020304" pitchFamily="18" charset="0"/>
            </a:endParaRPr>
          </a:p>
          <a:p>
            <a:pPr algn="just"/>
            <a:r>
              <a:rPr lang="ja-JP" altLang="en-US" sz="1400" kern="100" dirty="0" smtClean="0">
                <a:latin typeface="+mn-ea"/>
                <a:cs typeface="Times New Roman" panose="02020603050405020304" pitchFamily="18" charset="0"/>
              </a:rPr>
              <a:t>・</a:t>
            </a:r>
            <a:r>
              <a:rPr lang="ja-JP" altLang="ja-JP" sz="1400" kern="100" dirty="0" smtClean="0">
                <a:latin typeface="+mn-ea"/>
                <a:cs typeface="Times New Roman" panose="02020603050405020304" pitchFamily="18" charset="0"/>
              </a:rPr>
              <a:t>また</a:t>
            </a:r>
            <a:r>
              <a:rPr lang="ja-JP" altLang="ja-JP" sz="1400" kern="100" dirty="0">
                <a:latin typeface="+mn-ea"/>
                <a:cs typeface="Times New Roman" panose="02020603050405020304" pitchFamily="18" charset="0"/>
              </a:rPr>
              <a:t>、インターネット上の人権侵害や新型</a:t>
            </a:r>
            <a:r>
              <a:rPr lang="ja-JP" altLang="ja-JP" sz="1400" kern="100" dirty="0" smtClean="0">
                <a:latin typeface="+mn-ea"/>
                <a:cs typeface="Times New Roman" panose="02020603050405020304" pitchFamily="18" charset="0"/>
              </a:rPr>
              <a:t>コロナウィ</a:t>
            </a:r>
            <a:endParaRPr lang="en-US" altLang="ja-JP" sz="1400" kern="100" dirty="0" smtClean="0">
              <a:latin typeface="+mn-ea"/>
              <a:cs typeface="Times New Roman" panose="02020603050405020304" pitchFamily="18" charset="0"/>
            </a:endParaRPr>
          </a:p>
          <a:p>
            <a:pPr algn="just"/>
            <a:r>
              <a:rPr lang="ja-JP" altLang="en-US" sz="1400" kern="100" dirty="0">
                <a:latin typeface="+mn-ea"/>
                <a:cs typeface="Times New Roman" panose="02020603050405020304" pitchFamily="18" charset="0"/>
              </a:rPr>
              <a:t>　</a:t>
            </a:r>
            <a:r>
              <a:rPr lang="ja-JP" altLang="ja-JP" sz="1400" kern="100" dirty="0" smtClean="0">
                <a:latin typeface="+mn-ea"/>
                <a:cs typeface="Times New Roman" panose="02020603050405020304" pitchFamily="18" charset="0"/>
              </a:rPr>
              <a:t>ルス感染症に</a:t>
            </a:r>
            <a:r>
              <a:rPr lang="ja-JP" altLang="ja-JP" sz="1400" kern="100" dirty="0">
                <a:latin typeface="+mn-ea"/>
                <a:cs typeface="Times New Roman" panose="02020603050405020304" pitchFamily="18" charset="0"/>
              </a:rPr>
              <a:t>対する誹謗中傷など新たな課題が社会</a:t>
            </a:r>
            <a:r>
              <a:rPr lang="ja-JP" altLang="ja-JP" sz="1400" kern="100" dirty="0" smtClean="0">
                <a:latin typeface="+mn-ea"/>
                <a:cs typeface="Times New Roman" panose="02020603050405020304" pitchFamily="18" charset="0"/>
              </a:rPr>
              <a:t>問</a:t>
            </a:r>
            <a:endParaRPr lang="en-US" altLang="ja-JP" sz="1400" kern="100" dirty="0" smtClean="0">
              <a:latin typeface="+mn-ea"/>
              <a:cs typeface="Times New Roman" panose="02020603050405020304" pitchFamily="18" charset="0"/>
            </a:endParaRPr>
          </a:p>
          <a:p>
            <a:pPr algn="just"/>
            <a:r>
              <a:rPr lang="ja-JP" altLang="en-US" sz="1400" kern="100" dirty="0">
                <a:latin typeface="+mn-ea"/>
                <a:cs typeface="Times New Roman" panose="02020603050405020304" pitchFamily="18" charset="0"/>
              </a:rPr>
              <a:t>　</a:t>
            </a:r>
            <a:r>
              <a:rPr lang="ja-JP" altLang="ja-JP" sz="1400" kern="100" dirty="0" smtClean="0">
                <a:latin typeface="+mn-ea"/>
                <a:cs typeface="Times New Roman" panose="02020603050405020304" pitchFamily="18" charset="0"/>
              </a:rPr>
              <a:t>題化</a:t>
            </a:r>
            <a:r>
              <a:rPr lang="ja-JP" altLang="ja-JP" sz="1400" kern="100" dirty="0">
                <a:latin typeface="+mn-ea"/>
                <a:cs typeface="Times New Roman" panose="02020603050405020304" pitchFamily="18" charset="0"/>
              </a:rPr>
              <a:t>。</a:t>
            </a:r>
          </a:p>
          <a:p>
            <a:pPr algn="just"/>
            <a:endParaRPr lang="en-US" altLang="ja-JP" sz="800" kern="100" dirty="0">
              <a:latin typeface="+mn-ea"/>
              <a:cs typeface="Times New Roman" panose="02020603050405020304" pitchFamily="18" charset="0"/>
            </a:endParaRPr>
          </a:p>
          <a:p>
            <a:pPr algn="just"/>
            <a:r>
              <a:rPr lang="ja-JP" altLang="en-US" sz="1400" kern="100" dirty="0" smtClean="0">
                <a:latin typeface="+mn-ea"/>
                <a:cs typeface="Times New Roman" panose="02020603050405020304" pitchFamily="18" charset="0"/>
              </a:rPr>
              <a:t>・</a:t>
            </a:r>
            <a:r>
              <a:rPr lang="ja-JP" altLang="ja-JP" sz="1400" kern="100" dirty="0" smtClean="0">
                <a:latin typeface="+mn-ea"/>
                <a:cs typeface="Times New Roman" panose="02020603050405020304" pitchFamily="18" charset="0"/>
              </a:rPr>
              <a:t>こう</a:t>
            </a:r>
            <a:r>
              <a:rPr lang="ja-JP" altLang="ja-JP" sz="1400" kern="100" dirty="0">
                <a:latin typeface="+mn-ea"/>
                <a:cs typeface="Times New Roman" panose="02020603050405020304" pitchFamily="18" charset="0"/>
              </a:rPr>
              <a:t>した人権をめぐる動きを踏まえ、質問項目を追加。</a:t>
            </a:r>
            <a:endParaRPr lang="en-US" altLang="ja-JP" sz="1400" kern="100" dirty="0">
              <a:latin typeface="+mn-ea"/>
              <a:cs typeface="Times New Roman" panose="02020603050405020304" pitchFamily="18" charset="0"/>
            </a:endParaRPr>
          </a:p>
        </p:txBody>
      </p:sp>
      <p:sp>
        <p:nvSpPr>
          <p:cNvPr id="23" name="四角形: 角を丸くする 2">
            <a:extLst>
              <a:ext uri="{FF2B5EF4-FFF2-40B4-BE49-F238E27FC236}">
                <a16:creationId xmlns:a16="http://schemas.microsoft.com/office/drawing/2014/main" id="{D3B8877E-0C30-466A-A8FD-30FC23A527B4}"/>
              </a:ext>
            </a:extLst>
          </p:cNvPr>
          <p:cNvSpPr/>
          <p:nvPr/>
        </p:nvSpPr>
        <p:spPr>
          <a:xfrm>
            <a:off x="-31803" y="4303295"/>
            <a:ext cx="4580672" cy="1244622"/>
          </a:xfrm>
          <a:prstGeom prst="roundRect">
            <a:avLst>
              <a:gd name="adj" fmla="val 1750"/>
            </a:avLst>
          </a:prstGeom>
          <a:noFill/>
          <a:ln w="9525">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69850" indent="-69850" algn="just">
              <a:lnSpc>
                <a:spcPts val="1800"/>
              </a:lnSpc>
            </a:pPr>
            <a:r>
              <a:rPr lang="ja-JP" altLang="en-US" sz="1400" b="1"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400" b="1" kern="100" dirty="0" smtClean="0">
                <a:latin typeface="游明朝" panose="02020400000000000000" pitchFamily="18" charset="-128"/>
                <a:ea typeface="Meiryo UI" panose="020B0604030504040204" pitchFamily="50" charset="-128"/>
                <a:cs typeface="Times New Roman" panose="02020603050405020304" pitchFamily="18" charset="0"/>
              </a:rPr>
              <a:t>　</a:t>
            </a:r>
            <a:r>
              <a:rPr lang="ja-JP" altLang="en-US" sz="1400" kern="100" dirty="0" smtClean="0">
                <a:solidFill>
                  <a:srgbClr val="FF0000"/>
                </a:solidFill>
                <a:latin typeface="+mn-ea"/>
                <a:cs typeface="Times New Roman" panose="02020603050405020304" pitchFamily="18" charset="0"/>
              </a:rPr>
              <a:t>「</a:t>
            </a:r>
            <a:r>
              <a:rPr lang="ja-JP" altLang="en-US" sz="1400" kern="100" dirty="0">
                <a:solidFill>
                  <a:srgbClr val="FF0000"/>
                </a:solidFill>
                <a:latin typeface="+mn-ea"/>
                <a:cs typeface="Times New Roman" panose="02020603050405020304" pitchFamily="18" charset="0"/>
              </a:rPr>
              <a:t>障がい者の人権」</a:t>
            </a:r>
          </a:p>
          <a:p>
            <a:pPr marL="69850" indent="-69850" algn="just">
              <a:lnSpc>
                <a:spcPts val="1800"/>
              </a:lnSpc>
            </a:pPr>
            <a:r>
              <a:rPr lang="ja-JP" altLang="en-US" sz="1400" kern="100" dirty="0">
                <a:solidFill>
                  <a:srgbClr val="FF0000"/>
                </a:solidFill>
                <a:latin typeface="+mn-ea"/>
                <a:cs typeface="Times New Roman" panose="02020603050405020304" pitchFamily="18" charset="0"/>
              </a:rPr>
              <a:t>　　「日本に居住する外国人の人権」</a:t>
            </a:r>
          </a:p>
          <a:p>
            <a:pPr marL="69850" indent="-69850" algn="just">
              <a:lnSpc>
                <a:spcPts val="1800"/>
              </a:lnSpc>
            </a:pPr>
            <a:r>
              <a:rPr lang="ja-JP" altLang="en-US" sz="1400" kern="100" dirty="0">
                <a:solidFill>
                  <a:srgbClr val="FF0000"/>
                </a:solidFill>
                <a:latin typeface="+mn-ea"/>
                <a:cs typeface="Times New Roman" panose="02020603050405020304" pitchFamily="18" charset="0"/>
              </a:rPr>
              <a:t>　　「同和問題」</a:t>
            </a:r>
          </a:p>
          <a:p>
            <a:pPr marL="69850" indent="-69850" algn="just">
              <a:lnSpc>
                <a:spcPts val="1800"/>
              </a:lnSpc>
            </a:pPr>
            <a:r>
              <a:rPr lang="ja-JP" altLang="en-US" sz="1400" kern="100" dirty="0">
                <a:solidFill>
                  <a:srgbClr val="FF0000"/>
                </a:solidFill>
                <a:latin typeface="+mn-ea"/>
                <a:cs typeface="Times New Roman" panose="02020603050405020304" pitchFamily="18" charset="0"/>
              </a:rPr>
              <a:t>　　「性的マイノリティの人権」</a:t>
            </a:r>
          </a:p>
          <a:p>
            <a:pPr marL="69850" indent="-69850" algn="just">
              <a:lnSpc>
                <a:spcPts val="1800"/>
              </a:lnSpc>
            </a:pPr>
            <a:r>
              <a:rPr lang="ja-JP" altLang="en-US" sz="1400" kern="100" dirty="0">
                <a:solidFill>
                  <a:srgbClr val="FF0000"/>
                </a:solidFill>
                <a:latin typeface="+mn-ea"/>
                <a:cs typeface="Times New Roman" panose="02020603050405020304" pitchFamily="18" charset="0"/>
              </a:rPr>
              <a:t>　　「インターネットにおける人権侵害</a:t>
            </a:r>
            <a:r>
              <a:rPr lang="ja-JP" altLang="en-US" sz="1400" kern="100" dirty="0" smtClean="0">
                <a:solidFill>
                  <a:srgbClr val="FF0000"/>
                </a:solidFill>
                <a:latin typeface="+mn-ea"/>
                <a:cs typeface="Times New Roman" panose="02020603050405020304" pitchFamily="18" charset="0"/>
              </a:rPr>
              <a:t>」　について</a:t>
            </a:r>
            <a:endParaRPr lang="ja-JP" altLang="en-US" sz="1400" kern="100" dirty="0">
              <a:solidFill>
                <a:srgbClr val="FF0000"/>
              </a:solidFill>
              <a:latin typeface="+mn-ea"/>
              <a:cs typeface="Times New Roman" panose="02020603050405020304" pitchFamily="18" charset="0"/>
            </a:endParaRPr>
          </a:p>
        </p:txBody>
      </p:sp>
      <p:sp>
        <p:nvSpPr>
          <p:cNvPr id="24" name="四角形: 角を丸くする 2">
            <a:extLst>
              <a:ext uri="{FF2B5EF4-FFF2-40B4-BE49-F238E27FC236}">
                <a16:creationId xmlns:a16="http://schemas.microsoft.com/office/drawing/2014/main" id="{32B5CF06-0AA6-4A88-926D-9C5B461B9E3C}"/>
              </a:ext>
            </a:extLst>
          </p:cNvPr>
          <p:cNvSpPr/>
          <p:nvPr/>
        </p:nvSpPr>
        <p:spPr>
          <a:xfrm>
            <a:off x="180304" y="3992634"/>
            <a:ext cx="4718671" cy="437697"/>
          </a:xfrm>
          <a:prstGeom prst="roundRect">
            <a:avLst>
              <a:gd name="adj" fmla="val 1750"/>
            </a:avLst>
          </a:prstGeom>
          <a:noFill/>
          <a:ln w="9525">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69850" indent="-69850" algn="just">
              <a:lnSpc>
                <a:spcPts val="1800"/>
              </a:lnSpc>
            </a:pPr>
            <a:r>
              <a:rPr lang="en-US" altLang="ja-JP" sz="1400" b="1" kern="100" dirty="0">
                <a:latin typeface="+mn-ea"/>
                <a:cs typeface="Times New Roman" panose="02020603050405020304" pitchFamily="18" charset="0"/>
              </a:rPr>
              <a:t>《</a:t>
            </a:r>
            <a:r>
              <a:rPr lang="ja-JP" altLang="en-US" sz="1400" b="1" kern="100" dirty="0">
                <a:latin typeface="+mn-ea"/>
                <a:cs typeface="Times New Roman" panose="02020603050405020304" pitchFamily="18" charset="0"/>
              </a:rPr>
              <a:t>追加質問項目（案）</a:t>
            </a:r>
            <a:r>
              <a:rPr lang="en-US" altLang="ja-JP" sz="1400" b="1" kern="100" dirty="0">
                <a:latin typeface="+mn-ea"/>
                <a:cs typeface="Times New Roman" panose="02020603050405020304" pitchFamily="18" charset="0"/>
              </a:rPr>
              <a:t>》</a:t>
            </a:r>
          </a:p>
        </p:txBody>
      </p:sp>
      <p:sp>
        <p:nvSpPr>
          <p:cNvPr id="32" name="テキスト ボックス 3">
            <a:extLst>
              <a:ext uri="{FF2B5EF4-FFF2-40B4-BE49-F238E27FC236}">
                <a16:creationId xmlns:a16="http://schemas.microsoft.com/office/drawing/2014/main" id="{A26B4663-2C8A-46BA-B42E-1DE5000905AC}"/>
              </a:ext>
            </a:extLst>
          </p:cNvPr>
          <p:cNvSpPr txBox="1"/>
          <p:nvPr/>
        </p:nvSpPr>
        <p:spPr>
          <a:xfrm>
            <a:off x="92763" y="1205745"/>
            <a:ext cx="9694176" cy="410659"/>
          </a:xfrm>
          <a:prstGeom prst="rect">
            <a:avLst/>
          </a:prstGeom>
          <a:solidFill>
            <a:schemeClr val="accent1">
              <a:lumMod val="40000"/>
              <a:lumOff val="60000"/>
            </a:schemeClr>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pPr>
            <a:r>
              <a:rPr lang="en-US" altLang="ja-JP" sz="1600" b="1" dirty="0" smtClean="0">
                <a:solidFill>
                  <a:srgbClr val="000000"/>
                </a:solidFill>
                <a:latin typeface="+mn-ea"/>
                <a:cs typeface="Times New Roman" panose="02020603050405020304" pitchFamily="18" charset="0"/>
              </a:rPr>
              <a:t>【</a:t>
            </a:r>
            <a:r>
              <a:rPr lang="ja-JP" altLang="en-US" sz="1600" b="1" dirty="0" smtClean="0">
                <a:solidFill>
                  <a:srgbClr val="000000"/>
                </a:solidFill>
                <a:latin typeface="+mn-ea"/>
                <a:cs typeface="Times New Roman" panose="02020603050405020304" pitchFamily="18" charset="0"/>
              </a:rPr>
              <a:t>１</a:t>
            </a:r>
            <a:r>
              <a:rPr lang="en-US" altLang="ja-JP" sz="1600" b="1" dirty="0" smtClean="0">
                <a:solidFill>
                  <a:srgbClr val="000000"/>
                </a:solidFill>
                <a:latin typeface="+mn-ea"/>
                <a:cs typeface="Times New Roman" panose="02020603050405020304" pitchFamily="18" charset="0"/>
              </a:rPr>
              <a:t>】</a:t>
            </a:r>
            <a:r>
              <a:rPr lang="ja-JP" altLang="en-US" sz="1600" b="1" dirty="0">
                <a:solidFill>
                  <a:srgbClr val="000000"/>
                </a:solidFill>
                <a:latin typeface="+mn-ea"/>
                <a:cs typeface="Times New Roman" panose="02020603050405020304" pitchFamily="18" charset="0"/>
              </a:rPr>
              <a:t>　法令等の制定、社会情勢の変化に対応した新たな質問項目</a:t>
            </a:r>
            <a:endParaRPr lang="en-US" altLang="ja-JP" sz="1600" b="1" dirty="0">
              <a:solidFill>
                <a:srgbClr val="000000"/>
              </a:solidFill>
              <a:latin typeface="+mn-ea"/>
              <a:cs typeface="Times New Roman" panose="02020603050405020304" pitchFamily="18" charset="0"/>
            </a:endParaRPr>
          </a:p>
        </p:txBody>
      </p:sp>
      <p:sp>
        <p:nvSpPr>
          <p:cNvPr id="34" name="正方形/長方形 33">
            <a:extLst>
              <a:ext uri="{FF2B5EF4-FFF2-40B4-BE49-F238E27FC236}">
                <a16:creationId xmlns:a16="http://schemas.microsoft.com/office/drawing/2014/main" id="{DF2114C5-4E05-4F0D-A197-481277FFBF15}"/>
              </a:ext>
            </a:extLst>
          </p:cNvPr>
          <p:cNvSpPr/>
          <p:nvPr/>
        </p:nvSpPr>
        <p:spPr>
          <a:xfrm>
            <a:off x="5077566" y="1731134"/>
            <a:ext cx="4668435" cy="5034408"/>
          </a:xfrm>
          <a:prstGeom prst="rect">
            <a:avLst/>
          </a:prstGeom>
          <a:ln w="3175">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t"/>
          <a:lstStyle/>
          <a:p>
            <a:endParaRPr kumimoji="1" lang="en-US" altLang="ja-JP" sz="1400" b="1" dirty="0">
              <a:latin typeface="Meiryo UI" panose="020B0604030504040204" pitchFamily="50" charset="-128"/>
              <a:ea typeface="Meiryo UI" panose="020B0604030504040204" pitchFamily="50" charset="-128"/>
            </a:endParaRPr>
          </a:p>
          <a:p>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a:latin typeface="+mn-ea"/>
              </a:rPr>
              <a:t>・道路の段差解消、エレベーターの設置など、障害の</a:t>
            </a:r>
            <a:r>
              <a:rPr kumimoji="1" lang="ja-JP" altLang="en-US" sz="1400" dirty="0" err="1" smtClean="0">
                <a:latin typeface="+mn-ea"/>
              </a:rPr>
              <a:t>あ</a:t>
            </a:r>
            <a:endParaRPr kumimoji="1" lang="en-US" altLang="ja-JP" sz="1400" dirty="0" smtClean="0">
              <a:latin typeface="+mn-ea"/>
            </a:endParaRPr>
          </a:p>
          <a:p>
            <a:r>
              <a:rPr kumimoji="1" lang="ja-JP" altLang="en-US" sz="1400" dirty="0">
                <a:latin typeface="+mn-ea"/>
              </a:rPr>
              <a:t>　</a:t>
            </a:r>
            <a:r>
              <a:rPr kumimoji="1" lang="ja-JP" altLang="en-US" sz="1400" dirty="0" err="1" smtClean="0">
                <a:latin typeface="+mn-ea"/>
              </a:rPr>
              <a:t>る</a:t>
            </a:r>
            <a:r>
              <a:rPr kumimoji="1" lang="ja-JP" altLang="en-US" sz="1400" dirty="0">
                <a:latin typeface="+mn-ea"/>
              </a:rPr>
              <a:t>人</a:t>
            </a:r>
            <a:r>
              <a:rPr kumimoji="1" lang="ja-JP" altLang="en-US" sz="1400" dirty="0" smtClean="0">
                <a:latin typeface="+mn-ea"/>
              </a:rPr>
              <a:t>が暮らしやすい</a:t>
            </a:r>
            <a:r>
              <a:rPr kumimoji="1" lang="ja-JP" altLang="en-US" sz="1400" dirty="0">
                <a:latin typeface="+mn-ea"/>
              </a:rPr>
              <a:t>配慮が足りないこと</a:t>
            </a:r>
            <a:endParaRPr kumimoji="1" lang="en-US" altLang="ja-JP" sz="1400" dirty="0">
              <a:latin typeface="+mn-ea"/>
            </a:endParaRPr>
          </a:p>
          <a:p>
            <a:endParaRPr kumimoji="1" lang="en-US" altLang="ja-JP" sz="800" dirty="0">
              <a:latin typeface="+mn-ea"/>
            </a:endParaRPr>
          </a:p>
          <a:p>
            <a:r>
              <a:rPr kumimoji="1" lang="ja-JP" altLang="en-US" sz="1400" dirty="0">
                <a:latin typeface="+mn-ea"/>
              </a:rPr>
              <a:t>・仕事に就く機会が少なく、また、障がいのある人が</a:t>
            </a:r>
            <a:r>
              <a:rPr kumimoji="1" lang="ja-JP" altLang="en-US" sz="1400" dirty="0" smtClean="0">
                <a:latin typeface="+mn-ea"/>
              </a:rPr>
              <a:t>働</a:t>
            </a:r>
            <a:endParaRPr kumimoji="1" lang="en-US" altLang="ja-JP" sz="1400" dirty="0" smtClean="0">
              <a:latin typeface="+mn-ea"/>
            </a:endParaRPr>
          </a:p>
          <a:p>
            <a:r>
              <a:rPr kumimoji="1" lang="ja-JP" altLang="en-US" sz="1400" dirty="0">
                <a:latin typeface="+mn-ea"/>
              </a:rPr>
              <a:t>　</a:t>
            </a:r>
            <a:r>
              <a:rPr kumimoji="1" lang="ja-JP" altLang="en-US" sz="1400" dirty="0" err="1" smtClean="0">
                <a:latin typeface="+mn-ea"/>
              </a:rPr>
              <a:t>く</a:t>
            </a:r>
            <a:r>
              <a:rPr kumimoji="1" lang="ja-JP" altLang="en-US" sz="1400" dirty="0">
                <a:latin typeface="+mn-ea"/>
              </a:rPr>
              <a:t>ため</a:t>
            </a:r>
            <a:r>
              <a:rPr kumimoji="1" lang="ja-JP" altLang="en-US" sz="1400" dirty="0" smtClean="0">
                <a:latin typeface="+mn-ea"/>
              </a:rPr>
              <a:t>の</a:t>
            </a:r>
            <a:r>
              <a:rPr kumimoji="1" lang="en-US" altLang="ja-JP" sz="1400" dirty="0" smtClean="0">
                <a:latin typeface="+mn-ea"/>
              </a:rPr>
              <a:t> </a:t>
            </a:r>
            <a:r>
              <a:rPr kumimoji="1" lang="ja-JP" altLang="en-US" sz="1400" dirty="0" smtClean="0">
                <a:latin typeface="+mn-ea"/>
              </a:rPr>
              <a:t>職場</a:t>
            </a:r>
            <a:r>
              <a:rPr kumimoji="1" lang="ja-JP" altLang="en-US" sz="1400" dirty="0">
                <a:latin typeface="+mn-ea"/>
              </a:rPr>
              <a:t>の環境整備が十分でないこと</a:t>
            </a:r>
            <a:endParaRPr kumimoji="1" lang="en-US" altLang="ja-JP" sz="1400" dirty="0">
              <a:latin typeface="+mn-ea"/>
            </a:endParaRPr>
          </a:p>
          <a:p>
            <a:endParaRPr kumimoji="1" lang="en-US" altLang="ja-JP" sz="800" dirty="0">
              <a:latin typeface="+mn-ea"/>
            </a:endParaRPr>
          </a:p>
          <a:p>
            <a:r>
              <a:rPr kumimoji="1" lang="ja-JP" altLang="en-US" sz="1400" dirty="0">
                <a:latin typeface="+mn-ea"/>
              </a:rPr>
              <a:t>・学校の受け入れ体制が十分でないこと</a:t>
            </a:r>
            <a:endParaRPr kumimoji="1" lang="en-US" altLang="ja-JP" sz="1400" dirty="0">
              <a:latin typeface="+mn-ea"/>
            </a:endParaRPr>
          </a:p>
          <a:p>
            <a:endParaRPr kumimoji="1" lang="en-US" altLang="ja-JP" sz="800" dirty="0">
              <a:latin typeface="+mn-ea"/>
            </a:endParaRPr>
          </a:p>
          <a:p>
            <a:r>
              <a:rPr kumimoji="1" lang="ja-JP" altLang="en-US" sz="1400" dirty="0">
                <a:latin typeface="+mn-ea"/>
              </a:rPr>
              <a:t>・障がいのある人が賃貸住宅などへ入居することが</a:t>
            </a:r>
            <a:r>
              <a:rPr kumimoji="1" lang="ja-JP" altLang="en-US" sz="1400" dirty="0" err="1">
                <a:latin typeface="+mn-ea"/>
              </a:rPr>
              <a:t>難</a:t>
            </a:r>
            <a:r>
              <a:rPr kumimoji="1" lang="ja-JP" altLang="en-US" sz="1400" dirty="0" err="1" smtClean="0">
                <a:latin typeface="+mn-ea"/>
              </a:rPr>
              <a:t>し</a:t>
            </a:r>
            <a:endParaRPr kumimoji="1" lang="en-US" altLang="ja-JP" sz="1400" dirty="0" smtClean="0">
              <a:latin typeface="+mn-ea"/>
            </a:endParaRPr>
          </a:p>
          <a:p>
            <a:r>
              <a:rPr kumimoji="1" lang="ja-JP" altLang="en-US" sz="1400" dirty="0">
                <a:latin typeface="+mn-ea"/>
              </a:rPr>
              <a:t>　</a:t>
            </a:r>
            <a:r>
              <a:rPr kumimoji="1" lang="ja-JP" altLang="en-US" sz="1400" dirty="0" err="1" smtClean="0">
                <a:latin typeface="+mn-ea"/>
              </a:rPr>
              <a:t>い</a:t>
            </a:r>
            <a:r>
              <a:rPr kumimoji="1" lang="ja-JP" altLang="en-US" sz="1400" dirty="0">
                <a:latin typeface="+mn-ea"/>
              </a:rPr>
              <a:t>こと</a:t>
            </a:r>
            <a:endParaRPr kumimoji="1" lang="en-US" altLang="ja-JP" sz="1400" dirty="0">
              <a:latin typeface="+mn-ea"/>
            </a:endParaRPr>
          </a:p>
          <a:p>
            <a:endParaRPr kumimoji="1" lang="en-US" altLang="ja-JP" sz="800" dirty="0">
              <a:latin typeface="+mn-ea"/>
            </a:endParaRPr>
          </a:p>
          <a:p>
            <a:r>
              <a:rPr kumimoji="1" lang="ja-JP" altLang="en-US" sz="1400" dirty="0">
                <a:latin typeface="+mn-ea"/>
              </a:rPr>
              <a:t>・病院や施設において、劣悪な処遇や虐待を受けたり</a:t>
            </a:r>
            <a:r>
              <a:rPr kumimoji="1" lang="ja-JP" altLang="en-US" sz="1400" dirty="0" err="1" smtClean="0">
                <a:latin typeface="+mn-ea"/>
              </a:rPr>
              <a:t>す</a:t>
            </a:r>
            <a:endParaRPr kumimoji="1" lang="en-US" altLang="ja-JP" sz="1400" dirty="0" smtClean="0">
              <a:latin typeface="+mn-ea"/>
            </a:endParaRPr>
          </a:p>
          <a:p>
            <a:r>
              <a:rPr kumimoji="1" lang="ja-JP" altLang="en-US" sz="1400" dirty="0">
                <a:latin typeface="+mn-ea"/>
              </a:rPr>
              <a:t>　</a:t>
            </a:r>
            <a:r>
              <a:rPr kumimoji="1" lang="ja-JP" altLang="en-US" sz="1400" dirty="0" err="1" smtClean="0">
                <a:latin typeface="+mn-ea"/>
              </a:rPr>
              <a:t>る</a:t>
            </a:r>
            <a:r>
              <a:rPr kumimoji="1" lang="ja-JP" altLang="en-US" sz="1400" dirty="0">
                <a:latin typeface="+mn-ea"/>
              </a:rPr>
              <a:t>こと</a:t>
            </a:r>
            <a:endParaRPr kumimoji="1" lang="en-US" altLang="ja-JP" sz="1400" dirty="0">
              <a:latin typeface="+mn-ea"/>
            </a:endParaRPr>
          </a:p>
          <a:p>
            <a:endParaRPr kumimoji="1" lang="en-US" altLang="ja-JP" sz="800" dirty="0">
              <a:latin typeface="+mn-ea"/>
            </a:endParaRPr>
          </a:p>
          <a:p>
            <a:r>
              <a:rPr kumimoji="1" lang="ja-JP" altLang="en-US" sz="1400" dirty="0">
                <a:latin typeface="+mn-ea"/>
              </a:rPr>
              <a:t>・音声案内や字幕など、情報を分かりやすい形にして</a:t>
            </a:r>
            <a:r>
              <a:rPr kumimoji="1" lang="ja-JP" altLang="en-US" sz="1400" dirty="0" smtClean="0">
                <a:latin typeface="+mn-ea"/>
              </a:rPr>
              <a:t>伝</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える配慮</a:t>
            </a:r>
            <a:r>
              <a:rPr kumimoji="1" lang="ja-JP" altLang="en-US" sz="1400" dirty="0">
                <a:latin typeface="+mn-ea"/>
              </a:rPr>
              <a:t>が足りないこと</a:t>
            </a:r>
            <a:endParaRPr kumimoji="1" lang="en-US" altLang="ja-JP" sz="1400" dirty="0">
              <a:latin typeface="+mn-ea"/>
            </a:endParaRPr>
          </a:p>
          <a:p>
            <a:endParaRPr kumimoji="1" lang="en-US" altLang="ja-JP" sz="800" dirty="0">
              <a:latin typeface="+mn-ea"/>
            </a:endParaRPr>
          </a:p>
          <a:p>
            <a:r>
              <a:rPr kumimoji="1" lang="ja-JP" altLang="en-US" sz="1400" dirty="0">
                <a:latin typeface="+mn-ea"/>
              </a:rPr>
              <a:t>・障がいがあることを理由に宿泊施設や公共交通機関</a:t>
            </a:r>
            <a:r>
              <a:rPr kumimoji="1" lang="ja-JP" altLang="en-US" sz="1400" dirty="0" smtClean="0">
                <a:latin typeface="+mn-ea"/>
              </a:rPr>
              <a:t>の</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利用、店舗</a:t>
            </a:r>
            <a:r>
              <a:rPr kumimoji="1" lang="ja-JP" altLang="en-US" sz="1400" dirty="0">
                <a:latin typeface="+mn-ea"/>
              </a:rPr>
              <a:t>等の入店を拒否されること</a:t>
            </a:r>
            <a:endParaRPr kumimoji="1" lang="en-US" altLang="ja-JP" sz="1400" dirty="0">
              <a:latin typeface="+mn-ea"/>
            </a:endParaRPr>
          </a:p>
          <a:p>
            <a:endParaRPr kumimoji="1" lang="en-US" altLang="ja-JP" sz="800" dirty="0">
              <a:latin typeface="+mn-ea"/>
            </a:endParaRPr>
          </a:p>
          <a:p>
            <a:r>
              <a:rPr kumimoji="1" lang="ja-JP" altLang="en-US" sz="1400" dirty="0">
                <a:latin typeface="+mn-ea"/>
              </a:rPr>
              <a:t>・障がいのある人の意見や行動が尊重されないこと</a:t>
            </a:r>
            <a:endParaRPr kumimoji="1" lang="en-US" altLang="ja-JP" sz="1400" dirty="0">
              <a:latin typeface="+mn-ea"/>
            </a:endParaRPr>
          </a:p>
          <a:p>
            <a:endParaRPr kumimoji="1" lang="en-US" altLang="ja-JP" sz="800" dirty="0">
              <a:latin typeface="+mn-ea"/>
            </a:endParaRPr>
          </a:p>
          <a:p>
            <a:r>
              <a:rPr kumimoji="1" lang="ja-JP" altLang="en-US" sz="1400" dirty="0">
                <a:latin typeface="+mn-ea"/>
              </a:rPr>
              <a:t>・障害者差別解消法の目的や内容が知られていないこと</a:t>
            </a:r>
            <a:endParaRPr kumimoji="1" lang="en-US" altLang="ja-JP" sz="1400" dirty="0">
              <a:latin typeface="+mn-ea"/>
            </a:endParaRPr>
          </a:p>
          <a:p>
            <a:endParaRPr kumimoji="1" lang="ja-JP" altLang="en-US" sz="1400" b="1" dirty="0">
              <a:latin typeface="Meiryo UI" panose="020B0604030504040204" pitchFamily="50" charset="-128"/>
              <a:ea typeface="Meiryo UI" panose="020B0604030504040204" pitchFamily="50" charset="-128"/>
            </a:endParaRPr>
          </a:p>
        </p:txBody>
      </p:sp>
      <p:sp>
        <p:nvSpPr>
          <p:cNvPr id="35" name="テキスト ボックス 3">
            <a:extLst>
              <a:ext uri="{FF2B5EF4-FFF2-40B4-BE49-F238E27FC236}">
                <a16:creationId xmlns:a16="http://schemas.microsoft.com/office/drawing/2014/main" id="{9A201283-E9E9-4A82-902A-1B1BAC12AE7A}"/>
              </a:ext>
            </a:extLst>
          </p:cNvPr>
          <p:cNvSpPr txBox="1"/>
          <p:nvPr/>
        </p:nvSpPr>
        <p:spPr>
          <a:xfrm>
            <a:off x="4952999" y="1746319"/>
            <a:ext cx="4435523" cy="410659"/>
          </a:xfrm>
          <a:prstGeom prst="rect">
            <a:avLst/>
          </a:prstGeom>
          <a:no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pPr>
            <a:r>
              <a:rPr lang="ja-JP" altLang="en-US" sz="1400" b="1" dirty="0">
                <a:solidFill>
                  <a:srgbClr val="FF0000"/>
                </a:solidFill>
                <a:latin typeface="+mn-ea"/>
                <a:cs typeface="Times New Roman" panose="02020603050405020304" pitchFamily="18" charset="0"/>
              </a:rPr>
              <a:t>（ 障がい者の人権について ）</a:t>
            </a:r>
            <a:endParaRPr lang="en-US" altLang="ja-JP" sz="1400" b="1" dirty="0">
              <a:solidFill>
                <a:srgbClr val="FF0000"/>
              </a:solidFill>
              <a:latin typeface="+mn-ea"/>
              <a:cs typeface="Times New Roman" panose="02020603050405020304" pitchFamily="18" charset="0"/>
            </a:endParaRPr>
          </a:p>
        </p:txBody>
      </p:sp>
      <p:sp>
        <p:nvSpPr>
          <p:cNvPr id="14" name="四角形: 角を丸くする 2">
            <a:extLst>
              <a:ext uri="{FF2B5EF4-FFF2-40B4-BE49-F238E27FC236}">
                <a16:creationId xmlns:a16="http://schemas.microsoft.com/office/drawing/2014/main" id="{D5DDFBCE-9BEC-4E63-B453-9573F715E04D}"/>
              </a:ext>
            </a:extLst>
          </p:cNvPr>
          <p:cNvSpPr/>
          <p:nvPr/>
        </p:nvSpPr>
        <p:spPr>
          <a:xfrm>
            <a:off x="235527" y="5682267"/>
            <a:ext cx="4676660" cy="1055565"/>
          </a:xfrm>
          <a:prstGeom prst="roundRect">
            <a:avLst>
              <a:gd name="adj" fmla="val 1750"/>
            </a:avLst>
          </a:prstGeom>
          <a:solidFill>
            <a:schemeClr val="accent4">
              <a:lumMod val="40000"/>
              <a:lumOff val="60000"/>
            </a:schemeClr>
          </a:solidFill>
          <a:ln w="9525">
            <a:noFill/>
            <a:prstDash val="dash"/>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69850" indent="-69850" algn="just"/>
            <a:r>
              <a:rPr lang="ja-JP" altLang="en-US" sz="140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kern="100" dirty="0">
                <a:latin typeface="+mn-ea"/>
                <a:cs typeface="Times New Roman" panose="02020603050405020304" pitchFamily="18" charset="0"/>
              </a:rPr>
              <a:t>具体的な事象を示し、</a:t>
            </a:r>
            <a:r>
              <a:rPr lang="ja-JP" altLang="en-US" sz="1400" b="1" u="sng" kern="100" dirty="0" smtClean="0">
                <a:latin typeface="+mn-ea"/>
                <a:cs typeface="Times New Roman" panose="02020603050405020304" pitchFamily="18" charset="0"/>
              </a:rPr>
              <a:t>「次のような問題</a:t>
            </a:r>
            <a:r>
              <a:rPr lang="ja-JP" altLang="en-US" sz="1400" b="1" u="sng" kern="100" dirty="0">
                <a:latin typeface="+mn-ea"/>
                <a:cs typeface="Times New Roman" panose="02020603050405020304" pitchFamily="18" charset="0"/>
              </a:rPr>
              <a:t>がどの程度起きて</a:t>
            </a:r>
            <a:r>
              <a:rPr lang="ja-JP" altLang="en-US" sz="1400" b="1" u="sng" kern="100" dirty="0" smtClean="0">
                <a:latin typeface="+mn-ea"/>
                <a:cs typeface="Times New Roman" panose="02020603050405020304" pitchFamily="18" charset="0"/>
              </a:rPr>
              <a:t>いると思うか」を尋ねる。</a:t>
            </a:r>
            <a:endParaRPr lang="en-US" altLang="ja-JP" sz="1400" b="1" u="sng" kern="100" dirty="0" smtClean="0">
              <a:latin typeface="+mn-ea"/>
              <a:cs typeface="Times New Roman" panose="02020603050405020304" pitchFamily="18" charset="0"/>
            </a:endParaRPr>
          </a:p>
        </p:txBody>
      </p:sp>
      <p:sp>
        <p:nvSpPr>
          <p:cNvPr id="26" name="テキスト ボックス 3">
            <a:extLst>
              <a:ext uri="{FF2B5EF4-FFF2-40B4-BE49-F238E27FC236}">
                <a16:creationId xmlns:a16="http://schemas.microsoft.com/office/drawing/2014/main" id="{ACCD28AA-01AA-4EEB-8D8B-5BE3C318F657}"/>
              </a:ext>
            </a:extLst>
          </p:cNvPr>
          <p:cNvSpPr txBox="1"/>
          <p:nvPr/>
        </p:nvSpPr>
        <p:spPr>
          <a:xfrm>
            <a:off x="126380" y="6128048"/>
            <a:ext cx="4809317" cy="604431"/>
          </a:xfrm>
          <a:prstGeom prst="rect">
            <a:avLst/>
          </a:prstGeom>
          <a:no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pPr>
            <a:r>
              <a:rPr lang="ja-JP" altLang="en-US" sz="1200" b="1" dirty="0" smtClean="0">
                <a:solidFill>
                  <a:srgbClr val="000000"/>
                </a:solidFill>
                <a:latin typeface="+mn-ea"/>
                <a:cs typeface="Times New Roman" panose="02020603050405020304" pitchFamily="18" charset="0"/>
              </a:rPr>
              <a:t>　そう</a:t>
            </a:r>
            <a:r>
              <a:rPr lang="ja-JP" altLang="en-US" sz="1200" b="1" dirty="0">
                <a:solidFill>
                  <a:srgbClr val="000000"/>
                </a:solidFill>
                <a:latin typeface="+mn-ea"/>
                <a:cs typeface="Times New Roman" panose="02020603050405020304" pitchFamily="18" charset="0"/>
              </a:rPr>
              <a:t>思う、ややそう思う、あまりそう思わない、そう思わない</a:t>
            </a:r>
            <a:r>
              <a:rPr lang="ja-JP" altLang="en-US" sz="1200" b="1" dirty="0" smtClean="0">
                <a:solidFill>
                  <a:srgbClr val="000000"/>
                </a:solidFill>
                <a:latin typeface="+mn-ea"/>
                <a:cs typeface="Times New Roman" panose="02020603050405020304" pitchFamily="18" charset="0"/>
              </a:rPr>
              <a:t>、</a:t>
            </a:r>
            <a:endParaRPr lang="en-US" altLang="ja-JP" sz="1200" b="1" dirty="0" smtClean="0">
              <a:solidFill>
                <a:srgbClr val="000000"/>
              </a:solidFill>
              <a:latin typeface="+mn-ea"/>
              <a:cs typeface="Times New Roman" panose="02020603050405020304" pitchFamily="18" charset="0"/>
            </a:endParaRPr>
          </a:p>
          <a:p>
            <a:pPr>
              <a:lnSpc>
                <a:spcPts val="1600"/>
              </a:lnSpc>
            </a:pPr>
            <a:r>
              <a:rPr lang="ja-JP" altLang="en-US" sz="1200" b="1" dirty="0" smtClean="0">
                <a:solidFill>
                  <a:srgbClr val="000000"/>
                </a:solidFill>
                <a:latin typeface="+mn-ea"/>
                <a:cs typeface="Times New Roman" panose="02020603050405020304" pitchFamily="18" charset="0"/>
              </a:rPr>
              <a:t>　何</a:t>
            </a:r>
            <a:r>
              <a:rPr lang="ja-JP" altLang="en-US" sz="1200" b="1" dirty="0">
                <a:solidFill>
                  <a:srgbClr val="000000"/>
                </a:solidFill>
                <a:latin typeface="+mn-ea"/>
                <a:cs typeface="Times New Roman" panose="02020603050405020304" pitchFamily="18" charset="0"/>
              </a:rPr>
              <a:t>とも</a:t>
            </a:r>
            <a:r>
              <a:rPr lang="ja-JP" altLang="en-US" sz="1200" b="1" dirty="0" smtClean="0">
                <a:solidFill>
                  <a:srgbClr val="000000"/>
                </a:solidFill>
                <a:latin typeface="+mn-ea"/>
                <a:cs typeface="Times New Roman" panose="02020603050405020304" pitchFamily="18" charset="0"/>
              </a:rPr>
              <a:t>言えない</a:t>
            </a:r>
            <a:r>
              <a:rPr lang="ja-JP" altLang="en-US" sz="1200" b="1" dirty="0">
                <a:solidFill>
                  <a:srgbClr val="000000"/>
                </a:solidFill>
                <a:latin typeface="+mn-ea"/>
                <a:cs typeface="Times New Roman" panose="02020603050405020304" pitchFamily="18" charset="0"/>
              </a:rPr>
              <a:t>　からいずれかを選択</a:t>
            </a:r>
            <a:endParaRPr lang="ja-JP" altLang="en-US" sz="1200" kern="100" dirty="0">
              <a:latin typeface="+mn-ea"/>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A6026DAA-D85D-42E0-9A34-89407B7392EF}" type="slidenum">
              <a:rPr kumimoji="1" lang="ja-JP" altLang="en-US" smtClean="0"/>
              <a:t>2</a:t>
            </a:fld>
            <a:endParaRPr kumimoji="1" lang="ja-JP" altLang="en-US"/>
          </a:p>
        </p:txBody>
      </p:sp>
    </p:spTree>
    <p:extLst>
      <p:ext uri="{BB962C8B-B14F-4D97-AF65-F5344CB8AC3E}">
        <p14:creationId xmlns:p14="http://schemas.microsoft.com/office/powerpoint/2010/main" val="23517047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2765" y="420483"/>
            <a:ext cx="9694174" cy="629589"/>
          </a:xfrm>
          <a:solidFill>
            <a:schemeClr val="accent4"/>
          </a:solidFill>
        </p:spPr>
        <p:txBody>
          <a:bodyPr>
            <a:normAutofit/>
          </a:bodyPr>
          <a:lstStyle/>
          <a:p>
            <a:r>
              <a:rPr lang="ja-JP" altLang="ja-JP" sz="2800" b="1" dirty="0">
                <a:latin typeface="+mn-ea"/>
                <a:ea typeface="+mn-ea"/>
              </a:rPr>
              <a:t>調査</a:t>
            </a:r>
            <a:r>
              <a:rPr lang="ja-JP" altLang="en-US" sz="2800" b="1" dirty="0">
                <a:latin typeface="+mn-ea"/>
                <a:ea typeface="+mn-ea"/>
              </a:rPr>
              <a:t>内容の検討</a:t>
            </a:r>
            <a:r>
              <a:rPr lang="ja-JP" altLang="ja-JP" sz="2800" b="1" dirty="0">
                <a:latin typeface="+mn-ea"/>
                <a:ea typeface="+mn-ea"/>
              </a:rPr>
              <a:t>について</a:t>
            </a:r>
            <a:endParaRPr lang="ja-JP" altLang="en-US" sz="2800" dirty="0">
              <a:latin typeface="+mn-ea"/>
              <a:ea typeface="+mn-ea"/>
            </a:endParaRPr>
          </a:p>
        </p:txBody>
      </p:sp>
      <p:sp>
        <p:nvSpPr>
          <p:cNvPr id="7" name="四角形: 角を丸くする 2"/>
          <p:cNvSpPr/>
          <p:nvPr/>
        </p:nvSpPr>
        <p:spPr>
          <a:xfrm>
            <a:off x="92764" y="837127"/>
            <a:ext cx="4860235" cy="5969358"/>
          </a:xfrm>
          <a:prstGeom prst="roundRect">
            <a:avLst>
              <a:gd name="adj" fmla="val 1750"/>
            </a:avLst>
          </a:prstGeom>
          <a:noFill/>
          <a:ln w="9525">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2600"/>
              </a:lnSpc>
            </a:pPr>
            <a:endParaRPr lang="en-US" altLang="ja-JP" b="1" dirty="0">
              <a:latin typeface="Meiryo UI" panose="020B0604030504040204" pitchFamily="50" charset="-128"/>
              <a:ea typeface="Meiryo UI" panose="020B0604030504040204" pitchFamily="50" charset="-128"/>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16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p:txBody>
      </p:sp>
      <p:sp>
        <p:nvSpPr>
          <p:cNvPr id="32" name="テキスト ボックス 3">
            <a:extLst>
              <a:ext uri="{FF2B5EF4-FFF2-40B4-BE49-F238E27FC236}">
                <a16:creationId xmlns:a16="http://schemas.microsoft.com/office/drawing/2014/main" id="{A26B4663-2C8A-46BA-B42E-1DE5000905AC}"/>
              </a:ext>
            </a:extLst>
          </p:cNvPr>
          <p:cNvSpPr txBox="1"/>
          <p:nvPr/>
        </p:nvSpPr>
        <p:spPr>
          <a:xfrm>
            <a:off x="92763" y="1205745"/>
            <a:ext cx="9694176" cy="410659"/>
          </a:xfrm>
          <a:prstGeom prst="rect">
            <a:avLst/>
          </a:prstGeom>
          <a:solidFill>
            <a:schemeClr val="accent1">
              <a:lumMod val="40000"/>
              <a:lumOff val="60000"/>
            </a:schemeClr>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pPr>
            <a:r>
              <a:rPr lang="en-US" altLang="ja-JP" sz="1600" b="1" dirty="0" smtClean="0">
                <a:solidFill>
                  <a:srgbClr val="000000"/>
                </a:solidFill>
                <a:latin typeface="+mn-ea"/>
                <a:cs typeface="Times New Roman" panose="02020603050405020304" pitchFamily="18" charset="0"/>
              </a:rPr>
              <a:t>【</a:t>
            </a:r>
            <a:r>
              <a:rPr lang="ja-JP" altLang="en-US" sz="1600" b="1" dirty="0" smtClean="0">
                <a:solidFill>
                  <a:srgbClr val="000000"/>
                </a:solidFill>
                <a:latin typeface="+mn-ea"/>
                <a:cs typeface="Times New Roman" panose="02020603050405020304" pitchFamily="18" charset="0"/>
              </a:rPr>
              <a:t>１</a:t>
            </a:r>
            <a:r>
              <a:rPr lang="en-US" altLang="ja-JP" sz="1600" b="1" dirty="0" smtClean="0">
                <a:solidFill>
                  <a:srgbClr val="000000"/>
                </a:solidFill>
                <a:latin typeface="+mn-ea"/>
                <a:cs typeface="Times New Roman" panose="02020603050405020304" pitchFamily="18" charset="0"/>
              </a:rPr>
              <a:t>】</a:t>
            </a:r>
            <a:r>
              <a:rPr lang="ja-JP" altLang="en-US" sz="1600" b="1" dirty="0">
                <a:solidFill>
                  <a:srgbClr val="000000"/>
                </a:solidFill>
                <a:latin typeface="+mn-ea"/>
                <a:cs typeface="Times New Roman" panose="02020603050405020304" pitchFamily="18" charset="0"/>
              </a:rPr>
              <a:t>　法令等の制定、社会情勢の変化に対応した新たな質問項目</a:t>
            </a:r>
            <a:endParaRPr lang="en-US" altLang="ja-JP" sz="1600" b="1" dirty="0">
              <a:solidFill>
                <a:srgbClr val="000000"/>
              </a:solidFill>
              <a:latin typeface="+mn-ea"/>
              <a:cs typeface="Times New Roman" panose="02020603050405020304" pitchFamily="18" charset="0"/>
            </a:endParaRPr>
          </a:p>
        </p:txBody>
      </p:sp>
      <p:sp>
        <p:nvSpPr>
          <p:cNvPr id="34" name="正方形/長方形 33">
            <a:extLst>
              <a:ext uri="{FF2B5EF4-FFF2-40B4-BE49-F238E27FC236}">
                <a16:creationId xmlns:a16="http://schemas.microsoft.com/office/drawing/2014/main" id="{DF2114C5-4E05-4F0D-A197-481277FFBF15}"/>
              </a:ext>
            </a:extLst>
          </p:cNvPr>
          <p:cNvSpPr/>
          <p:nvPr/>
        </p:nvSpPr>
        <p:spPr>
          <a:xfrm>
            <a:off x="5077566" y="1731134"/>
            <a:ext cx="4668435" cy="5034408"/>
          </a:xfrm>
          <a:prstGeom prst="rect">
            <a:avLst/>
          </a:prstGeom>
          <a:ln w="3175">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t"/>
          <a:lstStyle/>
          <a:p>
            <a:endParaRPr kumimoji="1" lang="en-US" altLang="ja-JP" sz="1400" b="1" dirty="0">
              <a:latin typeface="Meiryo UI" panose="020B0604030504040204" pitchFamily="50" charset="-128"/>
              <a:ea typeface="Meiryo UI" panose="020B0604030504040204" pitchFamily="50" charset="-128"/>
            </a:endParaRPr>
          </a:p>
          <a:p>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smtClean="0">
                <a:latin typeface="+mn-ea"/>
              </a:rPr>
              <a:t>・結婚相手やパートナーについて周囲の人が反対する</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・就職の時や職場で差別的な取扱いをすること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・公共施設などに差別的な落書きが行われること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・身元調査を行うこと</a:t>
            </a:r>
            <a:endParaRPr kumimoji="1" lang="en-US" altLang="ja-JP" sz="1400" dirty="0">
              <a:latin typeface="+mn-ea"/>
            </a:endParaRPr>
          </a:p>
          <a:p>
            <a:endParaRPr kumimoji="1" lang="en-US" altLang="ja-JP" sz="1400" dirty="0">
              <a:latin typeface="+mn-ea"/>
            </a:endParaRPr>
          </a:p>
          <a:p>
            <a:r>
              <a:rPr kumimoji="1" lang="ja-JP" altLang="en-US" sz="1400" dirty="0" smtClean="0">
                <a:latin typeface="+mn-ea"/>
              </a:rPr>
              <a:t>・同和地区と称する地名の書き込みなど、インターネッ</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ト上に差別的な情報が掲載されること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・同和問題を口実に企業や官公庁等に不当な要求をする</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行為（えせ同和行為）がなされること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・地域の活動や付き合いでの差別や不当な取扱いがある</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・いわゆる同和地区への居住の忌避があること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・部落差別解消推進法の目的や内容が知られていない</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こと</a:t>
            </a:r>
            <a:endParaRPr kumimoji="1" lang="en-US" altLang="ja-JP" sz="1400" dirty="0">
              <a:latin typeface="+mn-ea"/>
            </a:endParaRPr>
          </a:p>
          <a:p>
            <a:endParaRPr kumimoji="1" lang="ja-JP" altLang="en-US" sz="1400" dirty="0">
              <a:latin typeface="+mn-ea"/>
            </a:endParaRPr>
          </a:p>
        </p:txBody>
      </p:sp>
      <p:sp>
        <p:nvSpPr>
          <p:cNvPr id="35" name="テキスト ボックス 3">
            <a:extLst>
              <a:ext uri="{FF2B5EF4-FFF2-40B4-BE49-F238E27FC236}">
                <a16:creationId xmlns:a16="http://schemas.microsoft.com/office/drawing/2014/main" id="{9A201283-E9E9-4A82-902A-1B1BAC12AE7A}"/>
              </a:ext>
            </a:extLst>
          </p:cNvPr>
          <p:cNvSpPr txBox="1"/>
          <p:nvPr/>
        </p:nvSpPr>
        <p:spPr>
          <a:xfrm>
            <a:off x="4952999" y="1746319"/>
            <a:ext cx="4435523" cy="410659"/>
          </a:xfrm>
          <a:prstGeom prst="rect">
            <a:avLst/>
          </a:prstGeom>
          <a:no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pPr>
            <a:r>
              <a:rPr lang="ja-JP" altLang="en-US" sz="1400" b="1" dirty="0">
                <a:solidFill>
                  <a:srgbClr val="FF0000"/>
                </a:solidFill>
                <a:latin typeface="+mn-ea"/>
                <a:cs typeface="Times New Roman" panose="02020603050405020304" pitchFamily="18" charset="0"/>
              </a:rPr>
              <a:t>（ </a:t>
            </a:r>
            <a:r>
              <a:rPr lang="ja-JP" altLang="en-US" sz="1400" b="1" dirty="0" smtClean="0">
                <a:solidFill>
                  <a:srgbClr val="FF0000"/>
                </a:solidFill>
                <a:latin typeface="+mn-ea"/>
                <a:cs typeface="Times New Roman" panose="02020603050405020304" pitchFamily="18" charset="0"/>
              </a:rPr>
              <a:t>同和</a:t>
            </a:r>
            <a:r>
              <a:rPr lang="ja-JP" altLang="en-US" sz="1400" b="1" dirty="0">
                <a:solidFill>
                  <a:srgbClr val="FF0000"/>
                </a:solidFill>
                <a:latin typeface="+mn-ea"/>
                <a:cs typeface="Times New Roman" panose="02020603050405020304" pitchFamily="18" charset="0"/>
              </a:rPr>
              <a:t>問題</a:t>
            </a:r>
            <a:r>
              <a:rPr lang="ja-JP" altLang="en-US" sz="1400" b="1" dirty="0" smtClean="0">
                <a:solidFill>
                  <a:srgbClr val="FF0000"/>
                </a:solidFill>
                <a:latin typeface="+mn-ea"/>
                <a:cs typeface="Times New Roman" panose="02020603050405020304" pitchFamily="18" charset="0"/>
              </a:rPr>
              <a:t>について </a:t>
            </a:r>
            <a:r>
              <a:rPr lang="ja-JP" altLang="en-US" sz="1400" b="1" dirty="0">
                <a:solidFill>
                  <a:srgbClr val="FF0000"/>
                </a:solidFill>
                <a:latin typeface="+mn-ea"/>
                <a:cs typeface="Times New Roman" panose="02020603050405020304" pitchFamily="18" charset="0"/>
              </a:rPr>
              <a:t>）</a:t>
            </a:r>
            <a:endParaRPr lang="en-US" altLang="ja-JP" sz="1400" b="1" dirty="0">
              <a:solidFill>
                <a:srgbClr val="FF0000"/>
              </a:solidFill>
              <a:latin typeface="+mn-ea"/>
              <a:cs typeface="Times New Roman" panose="02020603050405020304" pitchFamily="18" charset="0"/>
            </a:endParaRPr>
          </a:p>
        </p:txBody>
      </p:sp>
      <p:sp>
        <p:nvSpPr>
          <p:cNvPr id="15" name="正方形/長方形 14">
            <a:extLst>
              <a:ext uri="{FF2B5EF4-FFF2-40B4-BE49-F238E27FC236}">
                <a16:creationId xmlns:a16="http://schemas.microsoft.com/office/drawing/2014/main" id="{5165FFE9-A910-455D-BEBD-90BD83CC20A3}"/>
              </a:ext>
            </a:extLst>
          </p:cNvPr>
          <p:cNvSpPr/>
          <p:nvPr/>
        </p:nvSpPr>
        <p:spPr>
          <a:xfrm>
            <a:off x="159999" y="1731134"/>
            <a:ext cx="4668435" cy="5034408"/>
          </a:xfrm>
          <a:prstGeom prst="rect">
            <a:avLst/>
          </a:prstGeom>
          <a:ln w="3175">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t"/>
          <a:lstStyle/>
          <a:p>
            <a:endParaRPr kumimoji="1" lang="en-US" altLang="ja-JP" sz="1400" b="1" dirty="0">
              <a:latin typeface="Meiryo UI" panose="020B0604030504040204" pitchFamily="50" charset="-128"/>
              <a:ea typeface="Meiryo UI" panose="020B0604030504040204" pitchFamily="50" charset="-128"/>
            </a:endParaRPr>
          </a:p>
          <a:p>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smtClean="0">
                <a:latin typeface="+mn-ea"/>
              </a:rPr>
              <a:t>・就職や仕事の内容・待遇等で不利な条件に置かれて</a:t>
            </a:r>
            <a:r>
              <a:rPr kumimoji="1" lang="ja-JP" altLang="en-US" sz="1400" dirty="0" err="1" smtClean="0">
                <a:latin typeface="+mn-ea"/>
              </a:rPr>
              <a:t>い</a:t>
            </a:r>
            <a:endParaRPr kumimoji="1" lang="en-US" altLang="ja-JP" sz="1400" dirty="0" smtClean="0">
              <a:latin typeface="+mn-ea"/>
            </a:endParaRPr>
          </a:p>
          <a:p>
            <a:r>
              <a:rPr kumimoji="1" lang="ja-JP" altLang="en-US" sz="1400" dirty="0">
                <a:latin typeface="+mn-ea"/>
              </a:rPr>
              <a:t>　</a:t>
            </a:r>
            <a:r>
              <a:rPr kumimoji="1" lang="ja-JP" altLang="en-US" sz="1400" dirty="0" err="1" smtClean="0">
                <a:latin typeface="+mn-ea"/>
              </a:rPr>
              <a:t>る</a:t>
            </a:r>
            <a:r>
              <a:rPr kumimoji="1" lang="ja-JP" altLang="en-US" sz="1400" dirty="0" smtClean="0">
                <a:latin typeface="+mn-ea"/>
              </a:rPr>
              <a:t>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・住宅の申込や入居で不利な扱いを受けること</a:t>
            </a:r>
            <a:endParaRPr kumimoji="1" lang="en-US" altLang="ja-JP" sz="1400" dirty="0">
              <a:latin typeface="+mn-ea"/>
            </a:endParaRPr>
          </a:p>
          <a:p>
            <a:endParaRPr kumimoji="1" lang="en-US" altLang="ja-JP" sz="800" dirty="0">
              <a:latin typeface="+mn-ea"/>
            </a:endParaRPr>
          </a:p>
          <a:p>
            <a:r>
              <a:rPr kumimoji="1" lang="ja-JP" altLang="en-US" sz="1400" dirty="0">
                <a:latin typeface="+mn-ea"/>
              </a:rPr>
              <a:t>・宿泊施設や店舗などへの施設利用や入店を拒否</a:t>
            </a:r>
            <a:r>
              <a:rPr kumimoji="1" lang="ja-JP" altLang="en-US" sz="1400" dirty="0" smtClean="0">
                <a:latin typeface="+mn-ea"/>
              </a:rPr>
              <a:t>される</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・結婚やパートナーとの交際で周囲から反対を受ける</a:t>
            </a:r>
            <a:r>
              <a:rPr kumimoji="1" lang="ja-JP" altLang="en-US" sz="1400" dirty="0" err="1" smtClean="0">
                <a:latin typeface="+mn-ea"/>
              </a:rPr>
              <a:t>こ</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・子どもに対して、自国の文化や生活習慣に合った教育</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が行われにくいこと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・文化や生活習慣の違いを受け入れられなかったり、</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その違いから嫌がらせを受けること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・病院や施設などで、外国語の表記などの対応が不十分</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なこと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・特定の人種や民族の人々を排斥する差別的言動（ヘイ</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トスピーチ）があること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・政治に意見が十分反映されないこと</a:t>
            </a:r>
            <a:endParaRPr kumimoji="1" lang="en-US" altLang="ja-JP" sz="1400" dirty="0">
              <a:latin typeface="+mn-ea"/>
            </a:endParaRPr>
          </a:p>
          <a:p>
            <a:endParaRPr kumimoji="1" lang="ja-JP" altLang="en-US" sz="1400" b="1" dirty="0">
              <a:latin typeface="Meiryo UI" panose="020B0604030504040204" pitchFamily="50" charset="-128"/>
              <a:ea typeface="Meiryo UI" panose="020B0604030504040204" pitchFamily="50" charset="-128"/>
            </a:endParaRPr>
          </a:p>
        </p:txBody>
      </p:sp>
      <p:sp>
        <p:nvSpPr>
          <p:cNvPr id="16" name="テキスト ボックス 3">
            <a:extLst>
              <a:ext uri="{FF2B5EF4-FFF2-40B4-BE49-F238E27FC236}">
                <a16:creationId xmlns:a16="http://schemas.microsoft.com/office/drawing/2014/main" id="{3D1A3549-8A12-4CCC-A066-FDCDF747D9B0}"/>
              </a:ext>
            </a:extLst>
          </p:cNvPr>
          <p:cNvSpPr txBox="1"/>
          <p:nvPr/>
        </p:nvSpPr>
        <p:spPr>
          <a:xfrm>
            <a:off x="70216" y="1750413"/>
            <a:ext cx="4435523" cy="410659"/>
          </a:xfrm>
          <a:prstGeom prst="rect">
            <a:avLst/>
          </a:prstGeom>
          <a:no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pPr>
            <a:r>
              <a:rPr lang="ja-JP" altLang="en-US" sz="1400" b="1" dirty="0" smtClean="0">
                <a:solidFill>
                  <a:srgbClr val="FF0000"/>
                </a:solidFill>
                <a:latin typeface="+mn-ea"/>
                <a:cs typeface="Times New Roman" panose="02020603050405020304" pitchFamily="18" charset="0"/>
              </a:rPr>
              <a:t>（日本に居住する外国人の</a:t>
            </a:r>
            <a:r>
              <a:rPr lang="ja-JP" altLang="en-US" sz="1400" b="1" dirty="0">
                <a:solidFill>
                  <a:srgbClr val="FF0000"/>
                </a:solidFill>
                <a:latin typeface="+mn-ea"/>
                <a:cs typeface="Times New Roman" panose="02020603050405020304" pitchFamily="18" charset="0"/>
              </a:rPr>
              <a:t>人権について ）</a:t>
            </a:r>
            <a:endParaRPr lang="en-US" altLang="ja-JP" sz="1400" b="1" dirty="0">
              <a:solidFill>
                <a:srgbClr val="FF0000"/>
              </a:solidFill>
              <a:latin typeface="+mn-ea"/>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A6026DAA-D85D-42E0-9A34-89407B7392EF}" type="slidenum">
              <a:rPr kumimoji="1" lang="ja-JP" altLang="en-US" smtClean="0"/>
              <a:t>3</a:t>
            </a:fld>
            <a:endParaRPr kumimoji="1" lang="ja-JP" altLang="en-US"/>
          </a:p>
        </p:txBody>
      </p:sp>
    </p:spTree>
    <p:extLst>
      <p:ext uri="{BB962C8B-B14F-4D97-AF65-F5344CB8AC3E}">
        <p14:creationId xmlns:p14="http://schemas.microsoft.com/office/powerpoint/2010/main" val="26329042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2765" y="420483"/>
            <a:ext cx="9694174" cy="629589"/>
          </a:xfrm>
          <a:solidFill>
            <a:schemeClr val="accent4"/>
          </a:solidFill>
        </p:spPr>
        <p:txBody>
          <a:bodyPr>
            <a:normAutofit/>
          </a:bodyPr>
          <a:lstStyle/>
          <a:p>
            <a:r>
              <a:rPr lang="ja-JP" altLang="ja-JP" sz="2800" b="1" dirty="0">
                <a:latin typeface="+mn-ea"/>
                <a:ea typeface="+mn-ea"/>
              </a:rPr>
              <a:t>調査</a:t>
            </a:r>
            <a:r>
              <a:rPr lang="ja-JP" altLang="en-US" sz="2800" b="1" dirty="0">
                <a:latin typeface="+mn-ea"/>
                <a:ea typeface="+mn-ea"/>
              </a:rPr>
              <a:t>内容の検討</a:t>
            </a:r>
            <a:r>
              <a:rPr lang="ja-JP" altLang="ja-JP" sz="2800" b="1" dirty="0">
                <a:latin typeface="+mn-ea"/>
                <a:ea typeface="+mn-ea"/>
              </a:rPr>
              <a:t>について</a:t>
            </a:r>
            <a:endParaRPr lang="ja-JP" altLang="en-US" sz="2800" dirty="0">
              <a:latin typeface="+mn-ea"/>
              <a:ea typeface="+mn-ea"/>
            </a:endParaRPr>
          </a:p>
        </p:txBody>
      </p:sp>
      <p:sp>
        <p:nvSpPr>
          <p:cNvPr id="7" name="四角形: 角を丸くする 2"/>
          <p:cNvSpPr/>
          <p:nvPr/>
        </p:nvSpPr>
        <p:spPr>
          <a:xfrm>
            <a:off x="92764" y="837127"/>
            <a:ext cx="4860235" cy="5969358"/>
          </a:xfrm>
          <a:prstGeom prst="roundRect">
            <a:avLst>
              <a:gd name="adj" fmla="val 1750"/>
            </a:avLst>
          </a:prstGeom>
          <a:noFill/>
          <a:ln w="9525">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2600"/>
              </a:lnSpc>
            </a:pPr>
            <a:endParaRPr lang="en-US" altLang="ja-JP" b="1" dirty="0">
              <a:latin typeface="Meiryo UI" panose="020B0604030504040204" pitchFamily="50" charset="-128"/>
              <a:ea typeface="Meiryo UI" panose="020B0604030504040204" pitchFamily="50" charset="-128"/>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16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p:txBody>
      </p:sp>
      <p:sp>
        <p:nvSpPr>
          <p:cNvPr id="32" name="テキスト ボックス 3">
            <a:extLst>
              <a:ext uri="{FF2B5EF4-FFF2-40B4-BE49-F238E27FC236}">
                <a16:creationId xmlns:a16="http://schemas.microsoft.com/office/drawing/2014/main" id="{A26B4663-2C8A-46BA-B42E-1DE5000905AC}"/>
              </a:ext>
            </a:extLst>
          </p:cNvPr>
          <p:cNvSpPr txBox="1"/>
          <p:nvPr/>
        </p:nvSpPr>
        <p:spPr>
          <a:xfrm>
            <a:off x="92763" y="1205745"/>
            <a:ext cx="9694176" cy="410659"/>
          </a:xfrm>
          <a:prstGeom prst="rect">
            <a:avLst/>
          </a:prstGeom>
          <a:solidFill>
            <a:schemeClr val="accent1">
              <a:lumMod val="40000"/>
              <a:lumOff val="60000"/>
            </a:schemeClr>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pPr>
            <a:r>
              <a:rPr lang="en-US" altLang="ja-JP" sz="1600" b="1" dirty="0" smtClean="0">
                <a:solidFill>
                  <a:srgbClr val="000000"/>
                </a:solidFill>
                <a:latin typeface="+mn-ea"/>
                <a:cs typeface="Times New Roman" panose="02020603050405020304" pitchFamily="18" charset="0"/>
              </a:rPr>
              <a:t>【</a:t>
            </a:r>
            <a:r>
              <a:rPr lang="ja-JP" altLang="en-US" sz="1600" b="1" dirty="0" smtClean="0">
                <a:solidFill>
                  <a:srgbClr val="000000"/>
                </a:solidFill>
                <a:latin typeface="+mn-ea"/>
                <a:cs typeface="Times New Roman" panose="02020603050405020304" pitchFamily="18" charset="0"/>
              </a:rPr>
              <a:t>１</a:t>
            </a:r>
            <a:r>
              <a:rPr lang="en-US" altLang="ja-JP" sz="1600" b="1" dirty="0" smtClean="0">
                <a:solidFill>
                  <a:srgbClr val="000000"/>
                </a:solidFill>
                <a:latin typeface="+mn-ea"/>
                <a:cs typeface="Times New Roman" panose="02020603050405020304" pitchFamily="18" charset="0"/>
              </a:rPr>
              <a:t>】</a:t>
            </a:r>
            <a:r>
              <a:rPr lang="ja-JP" altLang="en-US" sz="1600" b="1" dirty="0">
                <a:solidFill>
                  <a:srgbClr val="000000"/>
                </a:solidFill>
                <a:latin typeface="+mn-ea"/>
                <a:cs typeface="Times New Roman" panose="02020603050405020304" pitchFamily="18" charset="0"/>
              </a:rPr>
              <a:t>　法令等の制定、社会情勢の変化に対応した新たな質問項目</a:t>
            </a:r>
            <a:endParaRPr lang="en-US" altLang="ja-JP" sz="1600" b="1" dirty="0">
              <a:solidFill>
                <a:srgbClr val="000000"/>
              </a:solidFill>
              <a:latin typeface="+mn-ea"/>
              <a:cs typeface="Times New Roman" panose="02020603050405020304" pitchFamily="18" charset="0"/>
            </a:endParaRPr>
          </a:p>
        </p:txBody>
      </p:sp>
      <p:sp>
        <p:nvSpPr>
          <p:cNvPr id="34" name="正方形/長方形 33">
            <a:extLst>
              <a:ext uri="{FF2B5EF4-FFF2-40B4-BE49-F238E27FC236}">
                <a16:creationId xmlns:a16="http://schemas.microsoft.com/office/drawing/2014/main" id="{DF2114C5-4E05-4F0D-A197-481277FFBF15}"/>
              </a:ext>
            </a:extLst>
          </p:cNvPr>
          <p:cNvSpPr/>
          <p:nvPr/>
        </p:nvSpPr>
        <p:spPr>
          <a:xfrm>
            <a:off x="5077566" y="1731134"/>
            <a:ext cx="4668435" cy="5034408"/>
          </a:xfrm>
          <a:prstGeom prst="rect">
            <a:avLst/>
          </a:prstGeom>
          <a:ln w="3175">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t"/>
          <a:lstStyle/>
          <a:p>
            <a:endParaRPr kumimoji="1" lang="en-US" altLang="ja-JP" sz="1400" b="1" dirty="0">
              <a:latin typeface="Meiryo UI" panose="020B0604030504040204" pitchFamily="50" charset="-128"/>
              <a:ea typeface="Meiryo UI" panose="020B0604030504040204" pitchFamily="50" charset="-128"/>
            </a:endParaRPr>
          </a:p>
          <a:p>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smtClean="0">
                <a:latin typeface="+mn-ea"/>
              </a:rPr>
              <a:t>・他人のプライバシーに関する情報や誹謗中傷する情報</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が掲載されること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・嘘のニュースや誤った情報が拡散されること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・ＳＮＳ（ラインやツイッターなど）による交流が犯罪</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を誘発する場となっていること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・書き込んだ人を特定するための手続きに時間を要する</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・インターネットが悪質商法の取引の場となっている</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・子どもたちの間でインターネットを利用した「いじめ</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問題」が発生していること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・差別を助長するような情報が掲載されること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・わいせつな画像や残虐な画像などの情報が掲載される</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a:t>
            </a:r>
            <a:r>
              <a:rPr kumimoji="1" lang="ja-JP" altLang="en-US" sz="1400" dirty="0">
                <a:latin typeface="+mn-ea"/>
              </a:rPr>
              <a:t>捜査</a:t>
            </a:r>
            <a:r>
              <a:rPr kumimoji="1" lang="ja-JP" altLang="en-US" sz="1400" dirty="0" smtClean="0">
                <a:latin typeface="+mn-ea"/>
              </a:rPr>
              <a:t>対象となっている未成年の名前・顔写真が掲載さ</a:t>
            </a:r>
            <a:endParaRPr kumimoji="1" lang="en-US" altLang="ja-JP" sz="1400" dirty="0" smtClean="0">
              <a:latin typeface="+mn-ea"/>
            </a:endParaRPr>
          </a:p>
          <a:p>
            <a:r>
              <a:rPr kumimoji="1" lang="ja-JP" altLang="en-US" sz="1400" dirty="0">
                <a:latin typeface="+mn-ea"/>
              </a:rPr>
              <a:t>　</a:t>
            </a:r>
            <a:r>
              <a:rPr kumimoji="1" lang="ja-JP" altLang="en-US" sz="1400" dirty="0" err="1" smtClean="0">
                <a:latin typeface="+mn-ea"/>
              </a:rPr>
              <a:t>れる</a:t>
            </a:r>
            <a:r>
              <a:rPr kumimoji="1" lang="ja-JP" altLang="en-US" sz="1400" dirty="0" smtClean="0">
                <a:latin typeface="+mn-ea"/>
              </a:rPr>
              <a:t>こと</a:t>
            </a:r>
            <a:endParaRPr kumimoji="1" lang="en-US" altLang="ja-JP" sz="1400" dirty="0">
              <a:latin typeface="+mn-ea"/>
            </a:endParaRPr>
          </a:p>
          <a:p>
            <a:endParaRPr kumimoji="1" lang="ja-JP" altLang="en-US" sz="1400" b="1" dirty="0">
              <a:latin typeface="Meiryo UI" panose="020B0604030504040204" pitchFamily="50" charset="-128"/>
              <a:ea typeface="Meiryo UI" panose="020B0604030504040204" pitchFamily="50" charset="-128"/>
            </a:endParaRPr>
          </a:p>
        </p:txBody>
      </p:sp>
      <p:sp>
        <p:nvSpPr>
          <p:cNvPr id="35" name="テキスト ボックス 3">
            <a:extLst>
              <a:ext uri="{FF2B5EF4-FFF2-40B4-BE49-F238E27FC236}">
                <a16:creationId xmlns:a16="http://schemas.microsoft.com/office/drawing/2014/main" id="{9A201283-E9E9-4A82-902A-1B1BAC12AE7A}"/>
              </a:ext>
            </a:extLst>
          </p:cNvPr>
          <p:cNvSpPr txBox="1"/>
          <p:nvPr/>
        </p:nvSpPr>
        <p:spPr>
          <a:xfrm>
            <a:off x="4952999" y="1746319"/>
            <a:ext cx="4435523" cy="410659"/>
          </a:xfrm>
          <a:prstGeom prst="rect">
            <a:avLst/>
          </a:prstGeom>
          <a:no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pPr>
            <a:r>
              <a:rPr lang="ja-JP" altLang="en-US" sz="1400" b="1" dirty="0">
                <a:solidFill>
                  <a:srgbClr val="FF0000"/>
                </a:solidFill>
                <a:latin typeface="+mn-ea"/>
                <a:cs typeface="Times New Roman" panose="02020603050405020304" pitchFamily="18" charset="0"/>
              </a:rPr>
              <a:t>（ </a:t>
            </a:r>
            <a:r>
              <a:rPr lang="ja-JP" altLang="en-US" sz="1400" b="1" dirty="0" smtClean="0">
                <a:solidFill>
                  <a:srgbClr val="FF0000"/>
                </a:solidFill>
                <a:latin typeface="+mn-ea"/>
                <a:cs typeface="Times New Roman" panose="02020603050405020304" pitchFamily="18" charset="0"/>
              </a:rPr>
              <a:t>インターネットにおける人権侵害について </a:t>
            </a:r>
            <a:r>
              <a:rPr lang="ja-JP" altLang="en-US" sz="1400" b="1" dirty="0">
                <a:solidFill>
                  <a:srgbClr val="FF0000"/>
                </a:solidFill>
                <a:latin typeface="+mn-ea"/>
                <a:cs typeface="Times New Roman" panose="02020603050405020304" pitchFamily="18" charset="0"/>
              </a:rPr>
              <a:t>）</a:t>
            </a:r>
            <a:endParaRPr lang="en-US" altLang="ja-JP" sz="1400" b="1" dirty="0">
              <a:solidFill>
                <a:srgbClr val="FF0000"/>
              </a:solidFill>
              <a:latin typeface="+mn-ea"/>
              <a:cs typeface="Times New Roman" panose="02020603050405020304" pitchFamily="18" charset="0"/>
            </a:endParaRPr>
          </a:p>
        </p:txBody>
      </p:sp>
      <p:sp>
        <p:nvSpPr>
          <p:cNvPr id="15" name="正方形/長方形 14">
            <a:extLst>
              <a:ext uri="{FF2B5EF4-FFF2-40B4-BE49-F238E27FC236}">
                <a16:creationId xmlns:a16="http://schemas.microsoft.com/office/drawing/2014/main" id="{5165FFE9-A910-455D-BEBD-90BD83CC20A3}"/>
              </a:ext>
            </a:extLst>
          </p:cNvPr>
          <p:cNvSpPr/>
          <p:nvPr/>
        </p:nvSpPr>
        <p:spPr>
          <a:xfrm>
            <a:off x="159999" y="1731134"/>
            <a:ext cx="4668435" cy="5034408"/>
          </a:xfrm>
          <a:prstGeom prst="rect">
            <a:avLst/>
          </a:prstGeom>
          <a:ln w="3175">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t"/>
          <a:lstStyle/>
          <a:p>
            <a:endParaRPr kumimoji="1" lang="en-US" altLang="ja-JP" sz="1400" b="1" dirty="0">
              <a:latin typeface="Meiryo UI" panose="020B0604030504040204" pitchFamily="50" charset="-128"/>
              <a:ea typeface="Meiryo UI" panose="020B0604030504040204" pitchFamily="50" charset="-128"/>
            </a:endParaRPr>
          </a:p>
          <a:p>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smtClean="0">
                <a:latin typeface="+mn-ea"/>
              </a:rPr>
              <a:t>・性的マイノリティの人権に対する理解や認識が不足</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していること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・学校や職場などで嫌がらせやいじめを受けること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・就職の時や職場で差別的な取扱いを受けること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・性的マイノリティに対する相談や支援体制が十分で</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ないこと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・賃貸住宅などへの入居を拒否されること</a:t>
            </a:r>
            <a:endParaRPr kumimoji="1" lang="en-US" altLang="ja-JP" sz="1400" dirty="0">
              <a:latin typeface="+mn-ea"/>
            </a:endParaRPr>
          </a:p>
          <a:p>
            <a:endParaRPr kumimoji="1" lang="en-US" altLang="ja-JP" sz="900" dirty="0">
              <a:latin typeface="+mn-ea"/>
            </a:endParaRPr>
          </a:p>
          <a:p>
            <a:r>
              <a:rPr kumimoji="1" lang="ja-JP" altLang="en-US" sz="1400" dirty="0" smtClean="0">
                <a:latin typeface="+mn-ea"/>
              </a:rPr>
              <a:t>・宿泊施設や店舗などへの施設利用や入店を拒否される</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こと</a:t>
            </a:r>
            <a:endParaRPr kumimoji="1" lang="en-US" altLang="ja-JP" sz="1400" dirty="0" smtClean="0">
              <a:latin typeface="+mn-ea"/>
            </a:endParaRPr>
          </a:p>
          <a:p>
            <a:endParaRPr kumimoji="1" lang="en-US" altLang="ja-JP" sz="800" dirty="0">
              <a:latin typeface="+mn-ea"/>
            </a:endParaRPr>
          </a:p>
          <a:p>
            <a:r>
              <a:rPr kumimoji="1" lang="ja-JP" altLang="en-US" sz="1400" dirty="0" smtClean="0">
                <a:latin typeface="+mn-ea"/>
              </a:rPr>
              <a:t>・本人が望んでいないのに、自らの性的指向や性自認を</a:t>
            </a:r>
            <a:endParaRPr kumimoji="1" lang="en-US" altLang="ja-JP" sz="1400" dirty="0" smtClean="0">
              <a:latin typeface="+mn-ea"/>
            </a:endParaRPr>
          </a:p>
          <a:p>
            <a:r>
              <a:rPr kumimoji="1" lang="ja-JP" altLang="en-US" sz="1400" dirty="0">
                <a:latin typeface="+mn-ea"/>
              </a:rPr>
              <a:t>　</a:t>
            </a:r>
            <a:r>
              <a:rPr kumimoji="1" lang="ja-JP" altLang="en-US" sz="1400" dirty="0" smtClean="0">
                <a:latin typeface="+mn-ea"/>
              </a:rPr>
              <a:t>他者に広められること（アウティング）</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・パートナーがいても、婚姻と同等に扱われないこと</a:t>
            </a:r>
            <a:endParaRPr kumimoji="1" lang="en-US" altLang="ja-JP" sz="1400" dirty="0">
              <a:latin typeface="+mn-ea"/>
            </a:endParaRPr>
          </a:p>
          <a:p>
            <a:endParaRPr kumimoji="1" lang="en-US" altLang="ja-JP" sz="800" dirty="0">
              <a:latin typeface="+mn-ea"/>
            </a:endParaRPr>
          </a:p>
          <a:p>
            <a:r>
              <a:rPr kumimoji="1" lang="ja-JP" altLang="en-US" sz="1400" dirty="0" smtClean="0">
                <a:latin typeface="+mn-ea"/>
              </a:rPr>
              <a:t>・性的マイノリティに対する理解の増進や差別を解消す</a:t>
            </a:r>
            <a:endParaRPr kumimoji="1" lang="en-US" altLang="ja-JP" sz="1400" dirty="0" smtClean="0">
              <a:latin typeface="+mn-ea"/>
            </a:endParaRPr>
          </a:p>
          <a:p>
            <a:r>
              <a:rPr kumimoji="1" lang="ja-JP" altLang="en-US" sz="1400" dirty="0">
                <a:latin typeface="+mn-ea"/>
              </a:rPr>
              <a:t>　</a:t>
            </a:r>
            <a:r>
              <a:rPr kumimoji="1" lang="ja-JP" altLang="en-US" sz="1400" dirty="0" err="1" smtClean="0">
                <a:latin typeface="+mn-ea"/>
              </a:rPr>
              <a:t>る</a:t>
            </a:r>
            <a:r>
              <a:rPr kumimoji="1" lang="ja-JP" altLang="en-US" sz="1400" dirty="0" smtClean="0">
                <a:latin typeface="+mn-ea"/>
              </a:rPr>
              <a:t>法律が制定されていないこと</a:t>
            </a:r>
            <a:endParaRPr kumimoji="1" lang="en-US" altLang="ja-JP" sz="1400" dirty="0">
              <a:latin typeface="+mn-ea"/>
            </a:endParaRPr>
          </a:p>
          <a:p>
            <a:endParaRPr kumimoji="1" lang="ja-JP" altLang="en-US" sz="1400" b="1" dirty="0">
              <a:latin typeface="Meiryo UI" panose="020B0604030504040204" pitchFamily="50" charset="-128"/>
              <a:ea typeface="Meiryo UI" panose="020B0604030504040204" pitchFamily="50" charset="-128"/>
            </a:endParaRPr>
          </a:p>
        </p:txBody>
      </p:sp>
      <p:sp>
        <p:nvSpPr>
          <p:cNvPr id="16" name="テキスト ボックス 3">
            <a:extLst>
              <a:ext uri="{FF2B5EF4-FFF2-40B4-BE49-F238E27FC236}">
                <a16:creationId xmlns:a16="http://schemas.microsoft.com/office/drawing/2014/main" id="{3D1A3549-8A12-4CCC-A066-FDCDF747D9B0}"/>
              </a:ext>
            </a:extLst>
          </p:cNvPr>
          <p:cNvSpPr txBox="1"/>
          <p:nvPr/>
        </p:nvSpPr>
        <p:spPr>
          <a:xfrm>
            <a:off x="70216" y="1750413"/>
            <a:ext cx="4435523" cy="410659"/>
          </a:xfrm>
          <a:prstGeom prst="rect">
            <a:avLst/>
          </a:prstGeom>
          <a:no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pPr>
            <a:r>
              <a:rPr lang="ja-JP" altLang="en-US" sz="1400" b="1" dirty="0" smtClean="0">
                <a:solidFill>
                  <a:srgbClr val="FF0000"/>
                </a:solidFill>
                <a:latin typeface="+mn-ea"/>
                <a:cs typeface="Times New Roman" panose="02020603050405020304" pitchFamily="18" charset="0"/>
              </a:rPr>
              <a:t>（性的マイノリティの</a:t>
            </a:r>
            <a:r>
              <a:rPr lang="ja-JP" altLang="en-US" sz="1400" b="1" dirty="0">
                <a:solidFill>
                  <a:srgbClr val="FF0000"/>
                </a:solidFill>
                <a:latin typeface="+mn-ea"/>
                <a:cs typeface="Times New Roman" panose="02020603050405020304" pitchFamily="18" charset="0"/>
              </a:rPr>
              <a:t>人権について ）</a:t>
            </a:r>
            <a:endParaRPr lang="en-US" altLang="ja-JP" sz="1400" b="1" dirty="0">
              <a:solidFill>
                <a:srgbClr val="FF0000"/>
              </a:solidFill>
              <a:latin typeface="+mn-ea"/>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A6026DAA-D85D-42E0-9A34-89407B7392EF}" type="slidenum">
              <a:rPr kumimoji="1" lang="ja-JP" altLang="en-US" smtClean="0"/>
              <a:t>4</a:t>
            </a:fld>
            <a:endParaRPr kumimoji="1" lang="ja-JP" altLang="en-US"/>
          </a:p>
        </p:txBody>
      </p:sp>
    </p:spTree>
    <p:extLst>
      <p:ext uri="{BB962C8B-B14F-4D97-AF65-F5344CB8AC3E}">
        <p14:creationId xmlns:p14="http://schemas.microsoft.com/office/powerpoint/2010/main" val="3060640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2765" y="420483"/>
            <a:ext cx="9694174" cy="629589"/>
          </a:xfrm>
          <a:solidFill>
            <a:schemeClr val="accent4"/>
          </a:solidFill>
        </p:spPr>
        <p:txBody>
          <a:bodyPr>
            <a:normAutofit/>
          </a:bodyPr>
          <a:lstStyle/>
          <a:p>
            <a:r>
              <a:rPr lang="ja-JP" altLang="ja-JP" sz="2800" b="1" dirty="0">
                <a:latin typeface="+mn-ea"/>
                <a:ea typeface="+mn-ea"/>
              </a:rPr>
              <a:t>調査</a:t>
            </a:r>
            <a:r>
              <a:rPr lang="ja-JP" altLang="en-US" sz="2800" b="1" dirty="0">
                <a:latin typeface="+mn-ea"/>
                <a:ea typeface="+mn-ea"/>
              </a:rPr>
              <a:t>内容の検討</a:t>
            </a:r>
            <a:r>
              <a:rPr lang="ja-JP" altLang="ja-JP" sz="2800" b="1" dirty="0">
                <a:latin typeface="+mn-ea"/>
                <a:ea typeface="+mn-ea"/>
              </a:rPr>
              <a:t>について</a:t>
            </a:r>
            <a:endParaRPr lang="ja-JP" altLang="en-US" sz="2800" dirty="0">
              <a:latin typeface="+mn-ea"/>
              <a:ea typeface="+mn-ea"/>
            </a:endParaRPr>
          </a:p>
        </p:txBody>
      </p:sp>
      <p:sp>
        <p:nvSpPr>
          <p:cNvPr id="7" name="四角形: 角を丸くする 2"/>
          <p:cNvSpPr/>
          <p:nvPr/>
        </p:nvSpPr>
        <p:spPr>
          <a:xfrm>
            <a:off x="92764" y="837127"/>
            <a:ext cx="4860235" cy="5969358"/>
          </a:xfrm>
          <a:prstGeom prst="roundRect">
            <a:avLst>
              <a:gd name="adj" fmla="val 1750"/>
            </a:avLst>
          </a:prstGeom>
          <a:noFill/>
          <a:ln w="9525">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2600"/>
              </a:lnSpc>
            </a:pPr>
            <a:endParaRPr lang="en-US" altLang="ja-JP" b="1" dirty="0">
              <a:latin typeface="Meiryo UI" panose="020B0604030504040204" pitchFamily="50" charset="-128"/>
              <a:ea typeface="Meiryo UI" panose="020B0604030504040204" pitchFamily="50" charset="-128"/>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16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p:txBody>
      </p:sp>
      <p:sp>
        <p:nvSpPr>
          <p:cNvPr id="32" name="テキスト ボックス 3">
            <a:extLst>
              <a:ext uri="{FF2B5EF4-FFF2-40B4-BE49-F238E27FC236}">
                <a16:creationId xmlns:a16="http://schemas.microsoft.com/office/drawing/2014/main" id="{A26B4663-2C8A-46BA-B42E-1DE5000905AC}"/>
              </a:ext>
            </a:extLst>
          </p:cNvPr>
          <p:cNvSpPr txBox="1"/>
          <p:nvPr/>
        </p:nvSpPr>
        <p:spPr>
          <a:xfrm>
            <a:off x="92763" y="1205745"/>
            <a:ext cx="9686475" cy="410659"/>
          </a:xfrm>
          <a:prstGeom prst="rect">
            <a:avLst/>
          </a:prstGeom>
          <a:solidFill>
            <a:schemeClr val="accent1">
              <a:lumMod val="40000"/>
              <a:lumOff val="60000"/>
            </a:schemeClr>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pPr>
            <a:r>
              <a:rPr lang="en-US" altLang="ja-JP" sz="1600" b="1" dirty="0" smtClean="0">
                <a:solidFill>
                  <a:srgbClr val="000000"/>
                </a:solidFill>
                <a:latin typeface="+mn-ea"/>
                <a:cs typeface="Times New Roman" panose="02020603050405020304" pitchFamily="18" charset="0"/>
              </a:rPr>
              <a:t>【</a:t>
            </a:r>
            <a:r>
              <a:rPr lang="ja-JP" altLang="en-US" sz="1600" b="1" dirty="0" smtClean="0">
                <a:solidFill>
                  <a:srgbClr val="000000"/>
                </a:solidFill>
                <a:latin typeface="+mn-ea"/>
                <a:cs typeface="Times New Roman" panose="02020603050405020304" pitchFamily="18" charset="0"/>
              </a:rPr>
              <a:t>２</a:t>
            </a:r>
            <a:r>
              <a:rPr lang="en-US" altLang="ja-JP" sz="1600" b="1" dirty="0" smtClean="0">
                <a:solidFill>
                  <a:srgbClr val="000000"/>
                </a:solidFill>
                <a:latin typeface="+mn-ea"/>
                <a:cs typeface="Times New Roman" panose="02020603050405020304" pitchFamily="18" charset="0"/>
              </a:rPr>
              <a:t>】</a:t>
            </a:r>
            <a:r>
              <a:rPr lang="ja-JP" altLang="en-US" sz="1600" b="1" dirty="0">
                <a:solidFill>
                  <a:srgbClr val="000000"/>
                </a:solidFill>
                <a:latin typeface="+mn-ea"/>
                <a:cs typeface="Times New Roman" panose="02020603050405020304" pitchFamily="18" charset="0"/>
              </a:rPr>
              <a:t>　</a:t>
            </a:r>
            <a:r>
              <a:rPr lang="ja-JP" altLang="en-US" sz="1600" b="1" dirty="0" smtClean="0">
                <a:solidFill>
                  <a:srgbClr val="000000"/>
                </a:solidFill>
                <a:latin typeface="+mn-ea"/>
                <a:cs typeface="Times New Roman" panose="02020603050405020304" pitchFamily="18" charset="0"/>
              </a:rPr>
              <a:t>前回の質問内容に追加を検討している調査項目</a:t>
            </a:r>
            <a:endParaRPr lang="en-US" altLang="ja-JP" sz="1600" b="1" dirty="0">
              <a:solidFill>
                <a:srgbClr val="000000"/>
              </a:solidFill>
              <a:latin typeface="+mn-ea"/>
              <a:cs typeface="Times New Roman" panose="02020603050405020304" pitchFamily="18" charset="0"/>
            </a:endParaRPr>
          </a:p>
        </p:txBody>
      </p:sp>
      <p:sp>
        <p:nvSpPr>
          <p:cNvPr id="18" name="四角形: 角を丸くする 2">
            <a:extLst>
              <a:ext uri="{FF2B5EF4-FFF2-40B4-BE49-F238E27FC236}">
                <a16:creationId xmlns:a16="http://schemas.microsoft.com/office/drawing/2014/main" id="{D5DDFBCE-9BEC-4E63-B453-9573F715E04D}"/>
              </a:ext>
            </a:extLst>
          </p:cNvPr>
          <p:cNvSpPr/>
          <p:nvPr/>
        </p:nvSpPr>
        <p:spPr>
          <a:xfrm>
            <a:off x="92763" y="1690646"/>
            <a:ext cx="3059999" cy="648000"/>
          </a:xfrm>
          <a:prstGeom prst="roundRect">
            <a:avLst>
              <a:gd name="adj" fmla="val 1750"/>
            </a:avLst>
          </a:prstGeom>
          <a:solidFill>
            <a:schemeClr val="accent4">
              <a:lumMod val="40000"/>
              <a:lumOff val="60000"/>
            </a:schemeClr>
          </a:solidFill>
          <a:ln w="12700">
            <a:solidFill>
              <a:schemeClr val="accent1"/>
            </a:solidFill>
            <a:prstDash val="solid"/>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69850" indent="-69850" algn="just"/>
            <a:r>
              <a:rPr lang="ja-JP" altLang="en-US" sz="140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u="sng" kern="100" dirty="0" smtClean="0">
                <a:latin typeface="+mn-ea"/>
                <a:cs typeface="Times New Roman" panose="02020603050405020304" pitchFamily="18" charset="0"/>
              </a:rPr>
              <a:t>「人権上問題があると思うか」を尋ねる設問（前回の問１）に、以下の行為を追加</a:t>
            </a:r>
            <a:endParaRPr lang="en-US" altLang="ja-JP" sz="1400" b="1" u="sng" kern="100" dirty="0">
              <a:latin typeface="+mn-ea"/>
              <a:cs typeface="Times New Roman" panose="02020603050405020304" pitchFamily="18" charset="0"/>
            </a:endParaRPr>
          </a:p>
        </p:txBody>
      </p:sp>
      <p:sp>
        <p:nvSpPr>
          <p:cNvPr id="23" name="四角形: 角を丸くする 2">
            <a:extLst>
              <a:ext uri="{FF2B5EF4-FFF2-40B4-BE49-F238E27FC236}">
                <a16:creationId xmlns:a16="http://schemas.microsoft.com/office/drawing/2014/main" id="{D5DDFBCE-9BEC-4E63-B453-9573F715E04D}"/>
              </a:ext>
            </a:extLst>
          </p:cNvPr>
          <p:cNvSpPr/>
          <p:nvPr/>
        </p:nvSpPr>
        <p:spPr>
          <a:xfrm>
            <a:off x="3233878" y="1690646"/>
            <a:ext cx="6552000" cy="648000"/>
          </a:xfrm>
          <a:prstGeom prst="roundRect">
            <a:avLst>
              <a:gd name="adj" fmla="val 1750"/>
            </a:avLst>
          </a:prstGeom>
          <a:solidFill>
            <a:schemeClr val="accent4">
              <a:lumMod val="40000"/>
              <a:lumOff val="60000"/>
            </a:schemeClr>
          </a:solidFill>
          <a:ln w="12700">
            <a:solidFill>
              <a:schemeClr val="accent1"/>
            </a:solidFill>
            <a:prstDash val="solid"/>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69850" indent="-69850" algn="just"/>
            <a:r>
              <a:rPr lang="ja-JP" altLang="en-US" sz="140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kern="100" dirty="0" smtClean="0">
                <a:latin typeface="+mn-ea"/>
                <a:cs typeface="Times New Roman" panose="02020603050405020304" pitchFamily="18" charset="0"/>
              </a:rPr>
              <a:t>　</a:t>
            </a:r>
            <a:r>
              <a:rPr lang="ja-JP" altLang="en-US" sz="1400" b="1" u="sng" kern="100" dirty="0" smtClean="0">
                <a:latin typeface="+mn-ea"/>
                <a:cs typeface="Times New Roman" panose="02020603050405020304" pitchFamily="18" charset="0"/>
              </a:rPr>
              <a:t>「</a:t>
            </a:r>
            <a:r>
              <a:rPr lang="en-US" altLang="ja-JP" sz="1400" b="1" u="sng" kern="100" dirty="0" smtClean="0">
                <a:latin typeface="+mn-ea"/>
                <a:cs typeface="Times New Roman" panose="02020603050405020304" pitchFamily="18" charset="0"/>
              </a:rPr>
              <a:t>『</a:t>
            </a:r>
            <a:r>
              <a:rPr lang="ja-JP" altLang="en-US" sz="1400" b="1" u="sng" kern="100" dirty="0" smtClean="0">
                <a:latin typeface="+mn-ea"/>
                <a:cs typeface="Times New Roman" panose="02020603050405020304" pitchFamily="18" charset="0"/>
              </a:rPr>
              <a:t>差別</a:t>
            </a:r>
            <a:r>
              <a:rPr lang="en-US" altLang="ja-JP" sz="1400" b="1" u="sng" kern="100" dirty="0" smtClean="0">
                <a:latin typeface="+mn-ea"/>
                <a:cs typeface="Times New Roman" panose="02020603050405020304" pitchFamily="18" charset="0"/>
              </a:rPr>
              <a:t>』</a:t>
            </a:r>
            <a:r>
              <a:rPr lang="ja-JP" altLang="en-US" sz="1400" b="1" u="sng" kern="100" dirty="0" smtClean="0">
                <a:latin typeface="+mn-ea"/>
                <a:cs typeface="Times New Roman" panose="02020603050405020304" pitchFamily="18" charset="0"/>
              </a:rPr>
              <a:t>というものについてどのような考え方を持っているか」を尋ねる設問（前回の問２）に、以下の考え方を追加</a:t>
            </a:r>
            <a:endParaRPr lang="en-US" altLang="ja-JP" sz="1400" b="1" u="sng" kern="100" dirty="0">
              <a:latin typeface="+mn-ea"/>
              <a:cs typeface="Times New Roman" panose="02020603050405020304" pitchFamily="18" charset="0"/>
            </a:endParaRPr>
          </a:p>
        </p:txBody>
      </p:sp>
      <p:sp>
        <p:nvSpPr>
          <p:cNvPr id="4" name="テキスト ボックス 3"/>
          <p:cNvSpPr txBox="1"/>
          <p:nvPr/>
        </p:nvSpPr>
        <p:spPr>
          <a:xfrm>
            <a:off x="92763" y="2429237"/>
            <a:ext cx="3060000" cy="4401205"/>
          </a:xfrm>
          <a:prstGeom prst="rect">
            <a:avLst/>
          </a:prstGeom>
          <a:noFill/>
          <a:ln w="12700">
            <a:solidFill>
              <a:schemeClr val="accent1"/>
            </a:solidFill>
          </a:ln>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rPr>
              <a:t>　</a:t>
            </a:r>
            <a:r>
              <a:rPr kumimoji="1" lang="ja-JP" altLang="en-US" sz="1400" dirty="0" smtClean="0">
                <a:latin typeface="+mn-ea"/>
              </a:rPr>
              <a:t> 法律</a:t>
            </a:r>
            <a:r>
              <a:rPr kumimoji="1" lang="ja-JP" altLang="en-US" sz="1400" dirty="0">
                <a:latin typeface="+mn-ea"/>
              </a:rPr>
              <a:t>の施行や府が条例を制定したヘイトスピーチに関すること、また、新型コロナウィルス感染症に対する誹謗中傷等に関する</a:t>
            </a:r>
            <a:r>
              <a:rPr kumimoji="1" lang="ja-JP" altLang="en-US" sz="1400" dirty="0" smtClean="0">
                <a:latin typeface="+mn-ea"/>
              </a:rPr>
              <a:t>行為について、</a:t>
            </a:r>
            <a:r>
              <a:rPr kumimoji="1" lang="ja-JP" altLang="en-US" sz="1400" dirty="0">
                <a:latin typeface="+mn-ea"/>
              </a:rPr>
              <a:t>府民意識を把握する。</a:t>
            </a:r>
            <a:endParaRPr kumimoji="1" lang="en-US" altLang="ja-JP" sz="1400" dirty="0">
              <a:latin typeface="+mn-ea"/>
            </a:endParaRPr>
          </a:p>
          <a:p>
            <a:endParaRPr kumimoji="1" lang="ja-JP" altLang="en-US" sz="1400" dirty="0">
              <a:latin typeface="+mn-ea"/>
            </a:endParaRPr>
          </a:p>
          <a:p>
            <a:pPr lvl="0" algn="ctr" defTabSz="914400">
              <a:defRPr/>
            </a:pPr>
            <a:endParaRPr lang="en-US" altLang="ja-JP" sz="1400" kern="100" dirty="0" smtClean="0">
              <a:latin typeface="+mn-ea"/>
              <a:cs typeface="Times New Roman" panose="02020603050405020304" pitchFamily="18" charset="0"/>
            </a:endParaRPr>
          </a:p>
          <a:p>
            <a:pPr lvl="0" algn="ctr" defTabSz="914400">
              <a:defRPr/>
            </a:pPr>
            <a:endParaRPr lang="en-US" altLang="ja-JP" sz="1400" kern="100" dirty="0">
              <a:latin typeface="+mn-ea"/>
              <a:cs typeface="Times New Roman" panose="02020603050405020304" pitchFamily="18" charset="0"/>
            </a:endParaRPr>
          </a:p>
          <a:p>
            <a:pPr lvl="0" algn="ctr" defTabSz="914400">
              <a:defRPr/>
            </a:pPr>
            <a:endParaRPr lang="en-US" altLang="ja-JP" sz="1400" kern="100" dirty="0" smtClean="0">
              <a:latin typeface="+mn-ea"/>
              <a:cs typeface="Times New Roman" panose="02020603050405020304" pitchFamily="18" charset="0"/>
            </a:endParaRPr>
          </a:p>
          <a:p>
            <a:pPr lvl="0" algn="ctr" defTabSz="914400">
              <a:defRPr/>
            </a:pPr>
            <a:r>
              <a:rPr lang="en-US" altLang="ja-JP" sz="1400" kern="100" dirty="0" smtClean="0">
                <a:latin typeface="+mn-ea"/>
                <a:cs typeface="Times New Roman" panose="02020603050405020304" pitchFamily="18" charset="0"/>
              </a:rPr>
              <a:t>《</a:t>
            </a:r>
            <a:r>
              <a:rPr lang="ja-JP" altLang="en-US" sz="1400" kern="100" dirty="0">
                <a:latin typeface="+mn-ea"/>
                <a:cs typeface="Times New Roman" panose="02020603050405020304" pitchFamily="18" charset="0"/>
              </a:rPr>
              <a:t>追加する行為（案）</a:t>
            </a:r>
            <a:r>
              <a:rPr lang="en-US" altLang="ja-JP" sz="1400" kern="100" dirty="0">
                <a:latin typeface="+mn-ea"/>
                <a:cs typeface="Times New Roman" panose="02020603050405020304" pitchFamily="18" charset="0"/>
              </a:rPr>
              <a:t>》</a:t>
            </a:r>
          </a:p>
          <a:p>
            <a:pPr lvl="0" defTabSz="914400">
              <a:defRPr/>
            </a:pPr>
            <a:endParaRPr lang="en-US" altLang="ja-JP" sz="1400" kern="100" dirty="0">
              <a:latin typeface="+mn-ea"/>
              <a:cs typeface="Times New Roman" panose="02020603050405020304" pitchFamily="18" charset="0"/>
            </a:endParaRPr>
          </a:p>
          <a:p>
            <a:r>
              <a:rPr lang="ja-JP" altLang="en-US" sz="1400" dirty="0" smtClean="0">
                <a:solidFill>
                  <a:srgbClr val="FF0000"/>
                </a:solidFill>
                <a:latin typeface="+mn-ea"/>
              </a:rPr>
              <a:t>・街頭</a:t>
            </a:r>
            <a:r>
              <a:rPr lang="ja-JP" altLang="en-US" sz="1400" dirty="0">
                <a:solidFill>
                  <a:srgbClr val="FF0000"/>
                </a:solidFill>
                <a:latin typeface="+mn-ea"/>
              </a:rPr>
              <a:t>などで、特定の国の出身</a:t>
            </a:r>
            <a:r>
              <a:rPr lang="ja-JP" altLang="en-US" sz="1400" dirty="0" smtClean="0">
                <a:solidFill>
                  <a:srgbClr val="FF0000"/>
                </a:solidFill>
                <a:latin typeface="+mn-ea"/>
              </a:rPr>
              <a:t>の　</a:t>
            </a:r>
            <a:endParaRPr lang="en-US" altLang="ja-JP" sz="1400" dirty="0" smtClean="0">
              <a:solidFill>
                <a:srgbClr val="FF0000"/>
              </a:solidFill>
              <a:latin typeface="+mn-ea"/>
            </a:endParaRPr>
          </a:p>
          <a:p>
            <a:r>
              <a:rPr lang="ja-JP" altLang="en-US" sz="1400" dirty="0" smtClean="0">
                <a:solidFill>
                  <a:srgbClr val="FF0000"/>
                </a:solidFill>
                <a:latin typeface="+mn-ea"/>
              </a:rPr>
              <a:t>　人々について</a:t>
            </a:r>
            <a:r>
              <a:rPr lang="ja-JP" altLang="en-US" sz="1400" dirty="0">
                <a:solidFill>
                  <a:srgbClr val="FF0000"/>
                </a:solidFill>
                <a:latin typeface="+mn-ea"/>
              </a:rPr>
              <a:t>、「日本から</a:t>
            </a:r>
            <a:r>
              <a:rPr lang="ja-JP" altLang="en-US" sz="1400" dirty="0" smtClean="0">
                <a:solidFill>
                  <a:srgbClr val="FF0000"/>
                </a:solidFill>
                <a:latin typeface="+mn-ea"/>
              </a:rPr>
              <a:t>出てい</a:t>
            </a:r>
            <a:endParaRPr lang="en-US" altLang="ja-JP" sz="1400" dirty="0" smtClean="0">
              <a:solidFill>
                <a:srgbClr val="FF0000"/>
              </a:solidFill>
              <a:latin typeface="+mn-ea"/>
            </a:endParaRPr>
          </a:p>
          <a:p>
            <a:r>
              <a:rPr lang="ja-JP" altLang="en-US" sz="1400" dirty="0">
                <a:solidFill>
                  <a:srgbClr val="FF0000"/>
                </a:solidFill>
                <a:latin typeface="+mn-ea"/>
              </a:rPr>
              <a:t>　</a:t>
            </a:r>
            <a:r>
              <a:rPr lang="ja-JP" altLang="en-US" sz="1400" dirty="0" smtClean="0">
                <a:solidFill>
                  <a:srgbClr val="FF0000"/>
                </a:solidFill>
                <a:latin typeface="+mn-ea"/>
              </a:rPr>
              <a:t>け</a:t>
            </a:r>
            <a:r>
              <a:rPr lang="ja-JP" altLang="en-US" sz="1400" dirty="0">
                <a:solidFill>
                  <a:srgbClr val="FF0000"/>
                </a:solidFill>
                <a:latin typeface="+mn-ea"/>
              </a:rPr>
              <a:t>」と言う。</a:t>
            </a:r>
            <a:endParaRPr lang="en-US" altLang="ja-JP" sz="1400" dirty="0">
              <a:solidFill>
                <a:srgbClr val="FF0000"/>
              </a:solidFill>
              <a:latin typeface="+mn-ea"/>
            </a:endParaRPr>
          </a:p>
          <a:p>
            <a:endParaRPr lang="en-US" altLang="ja-JP" sz="1400" dirty="0">
              <a:solidFill>
                <a:srgbClr val="FF0000"/>
              </a:solidFill>
              <a:latin typeface="+mn-ea"/>
            </a:endParaRPr>
          </a:p>
          <a:p>
            <a:r>
              <a:rPr lang="ja-JP" altLang="en-US" sz="1400" dirty="0" smtClean="0">
                <a:solidFill>
                  <a:srgbClr val="FF0000"/>
                </a:solidFill>
                <a:latin typeface="+mn-ea"/>
              </a:rPr>
              <a:t>・新型</a:t>
            </a:r>
            <a:r>
              <a:rPr lang="ja-JP" altLang="en-US" sz="1400" dirty="0">
                <a:solidFill>
                  <a:srgbClr val="FF0000"/>
                </a:solidFill>
                <a:latin typeface="+mn-ea"/>
              </a:rPr>
              <a:t>コロナウィルス感染症の</a:t>
            </a:r>
            <a:r>
              <a:rPr lang="ja-JP" altLang="en-US" sz="1400" dirty="0" smtClean="0">
                <a:solidFill>
                  <a:srgbClr val="FF0000"/>
                </a:solidFill>
                <a:latin typeface="+mn-ea"/>
              </a:rPr>
              <a:t>陽性</a:t>
            </a:r>
            <a:endParaRPr lang="en-US" altLang="ja-JP" sz="1400" dirty="0" smtClean="0">
              <a:solidFill>
                <a:srgbClr val="FF0000"/>
              </a:solidFill>
              <a:latin typeface="+mn-ea"/>
            </a:endParaRPr>
          </a:p>
          <a:p>
            <a:r>
              <a:rPr lang="ja-JP" altLang="en-US" sz="1400" dirty="0">
                <a:solidFill>
                  <a:srgbClr val="FF0000"/>
                </a:solidFill>
                <a:latin typeface="+mn-ea"/>
              </a:rPr>
              <a:t>　</a:t>
            </a:r>
            <a:r>
              <a:rPr lang="ja-JP" altLang="en-US" sz="1400" dirty="0" smtClean="0">
                <a:solidFill>
                  <a:srgbClr val="FF0000"/>
                </a:solidFill>
                <a:latin typeface="+mn-ea"/>
              </a:rPr>
              <a:t>者である</a:t>
            </a:r>
            <a:r>
              <a:rPr lang="ja-JP" altLang="en-US" sz="1400" dirty="0">
                <a:solidFill>
                  <a:srgbClr val="FF0000"/>
                </a:solidFill>
                <a:latin typeface="+mn-ea"/>
              </a:rPr>
              <a:t>ことを隠して、</a:t>
            </a:r>
            <a:r>
              <a:rPr lang="ja-JP" altLang="en-US" sz="1400" dirty="0" smtClean="0">
                <a:solidFill>
                  <a:srgbClr val="FF0000"/>
                </a:solidFill>
                <a:latin typeface="+mn-ea"/>
              </a:rPr>
              <a:t>レジャー</a:t>
            </a:r>
            <a:endParaRPr lang="en-US" altLang="ja-JP" sz="1400" dirty="0" smtClean="0">
              <a:solidFill>
                <a:srgbClr val="FF0000"/>
              </a:solidFill>
              <a:latin typeface="+mn-ea"/>
            </a:endParaRPr>
          </a:p>
          <a:p>
            <a:r>
              <a:rPr lang="ja-JP" altLang="en-US" sz="1400" dirty="0">
                <a:solidFill>
                  <a:srgbClr val="FF0000"/>
                </a:solidFill>
                <a:latin typeface="+mn-ea"/>
              </a:rPr>
              <a:t>　</a:t>
            </a:r>
            <a:r>
              <a:rPr lang="ja-JP" altLang="en-US" sz="1400" dirty="0" smtClean="0">
                <a:solidFill>
                  <a:srgbClr val="FF0000"/>
                </a:solidFill>
                <a:latin typeface="+mn-ea"/>
              </a:rPr>
              <a:t>や</a:t>
            </a:r>
            <a:r>
              <a:rPr lang="ja-JP" altLang="en-US" sz="1400" dirty="0">
                <a:solidFill>
                  <a:srgbClr val="FF0000"/>
                </a:solidFill>
                <a:latin typeface="+mn-ea"/>
              </a:rPr>
              <a:t>旅行に</a:t>
            </a:r>
            <a:r>
              <a:rPr lang="ja-JP" altLang="en-US" sz="1400" dirty="0" smtClean="0">
                <a:solidFill>
                  <a:srgbClr val="FF0000"/>
                </a:solidFill>
                <a:latin typeface="+mn-ea"/>
              </a:rPr>
              <a:t>行った</a:t>
            </a:r>
            <a:r>
              <a:rPr lang="ja-JP" altLang="en-US" sz="1400" dirty="0">
                <a:solidFill>
                  <a:srgbClr val="FF0000"/>
                </a:solidFill>
                <a:latin typeface="+mn-ea"/>
              </a:rPr>
              <a:t>人の</a:t>
            </a:r>
            <a:r>
              <a:rPr lang="ja-JP" altLang="en-US" sz="1400" dirty="0" smtClean="0">
                <a:solidFill>
                  <a:srgbClr val="FF0000"/>
                </a:solidFill>
                <a:latin typeface="+mn-ea"/>
              </a:rPr>
              <a:t>プライバシー</a:t>
            </a:r>
            <a:endParaRPr lang="en-US" altLang="ja-JP" sz="1400" dirty="0" smtClean="0">
              <a:solidFill>
                <a:srgbClr val="FF0000"/>
              </a:solidFill>
              <a:latin typeface="+mn-ea"/>
            </a:endParaRPr>
          </a:p>
          <a:p>
            <a:r>
              <a:rPr lang="ja-JP" altLang="en-US" sz="1400" dirty="0">
                <a:solidFill>
                  <a:srgbClr val="FF0000"/>
                </a:solidFill>
                <a:latin typeface="+mn-ea"/>
              </a:rPr>
              <a:t>　</a:t>
            </a:r>
            <a:r>
              <a:rPr lang="ja-JP" altLang="en-US" sz="1400" dirty="0" smtClean="0">
                <a:solidFill>
                  <a:srgbClr val="FF0000"/>
                </a:solidFill>
                <a:latin typeface="+mn-ea"/>
              </a:rPr>
              <a:t>に</a:t>
            </a:r>
            <a:r>
              <a:rPr lang="ja-JP" altLang="en-US" sz="1400" dirty="0">
                <a:solidFill>
                  <a:srgbClr val="FF0000"/>
                </a:solidFill>
                <a:latin typeface="+mn-ea"/>
              </a:rPr>
              <a:t>関わることを</a:t>
            </a:r>
            <a:r>
              <a:rPr lang="ja-JP" altLang="en-US" sz="1400" dirty="0" smtClean="0">
                <a:solidFill>
                  <a:srgbClr val="FF0000"/>
                </a:solidFill>
                <a:latin typeface="+mn-ea"/>
              </a:rPr>
              <a:t>ＳＮＳ上</a:t>
            </a:r>
            <a:r>
              <a:rPr lang="ja-JP" altLang="en-US" sz="1400" dirty="0">
                <a:solidFill>
                  <a:srgbClr val="FF0000"/>
                </a:solidFill>
                <a:latin typeface="+mn-ea"/>
              </a:rPr>
              <a:t>に</a:t>
            </a:r>
            <a:r>
              <a:rPr lang="ja-JP" altLang="en-US" sz="1400" dirty="0" smtClean="0">
                <a:solidFill>
                  <a:srgbClr val="FF0000"/>
                </a:solidFill>
                <a:latin typeface="+mn-ea"/>
              </a:rPr>
              <a:t>拡散</a:t>
            </a:r>
            <a:endParaRPr lang="en-US" altLang="ja-JP" sz="1400" dirty="0" smtClean="0">
              <a:solidFill>
                <a:srgbClr val="FF0000"/>
              </a:solidFill>
              <a:latin typeface="+mn-ea"/>
            </a:endParaRPr>
          </a:p>
          <a:p>
            <a:r>
              <a:rPr lang="ja-JP" altLang="en-US" sz="1400" dirty="0">
                <a:solidFill>
                  <a:srgbClr val="FF0000"/>
                </a:solidFill>
                <a:latin typeface="+mn-ea"/>
              </a:rPr>
              <a:t>　</a:t>
            </a:r>
            <a:r>
              <a:rPr lang="ja-JP" altLang="en-US" sz="1400" dirty="0" smtClean="0">
                <a:solidFill>
                  <a:srgbClr val="FF0000"/>
                </a:solidFill>
                <a:latin typeface="+mn-ea"/>
              </a:rPr>
              <a:t>させる</a:t>
            </a:r>
            <a:endParaRPr lang="en-US" altLang="ja-JP" sz="1400" dirty="0">
              <a:solidFill>
                <a:srgbClr val="FF0000"/>
              </a:solidFill>
              <a:latin typeface="+mn-ea"/>
            </a:endParaRPr>
          </a:p>
        </p:txBody>
      </p:sp>
      <p:sp>
        <p:nvSpPr>
          <p:cNvPr id="25" name="テキスト ボックス 24"/>
          <p:cNvSpPr txBox="1"/>
          <p:nvPr/>
        </p:nvSpPr>
        <p:spPr>
          <a:xfrm>
            <a:off x="3233878" y="2412563"/>
            <a:ext cx="3060000" cy="4431983"/>
          </a:xfrm>
          <a:prstGeom prst="rect">
            <a:avLst/>
          </a:prstGeom>
          <a:noFill/>
          <a:ln w="12700">
            <a:solidFill>
              <a:schemeClr val="accent1"/>
            </a:solidFill>
          </a:ln>
        </p:spPr>
        <p:txBody>
          <a:bodyPr wrap="square" rtlCol="0">
            <a:spAutoFit/>
          </a:bodyPr>
          <a:lstStyle/>
          <a:p>
            <a:r>
              <a:rPr lang="ja-JP" altLang="en-US" sz="14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dirty="0" smtClean="0">
                <a:solidFill>
                  <a:srgbClr val="000000"/>
                </a:solidFill>
                <a:latin typeface="+mn-ea"/>
                <a:cs typeface="Times New Roman" panose="02020603050405020304" pitchFamily="18" charset="0"/>
              </a:rPr>
              <a:t> 差別</a:t>
            </a:r>
            <a:r>
              <a:rPr lang="ja-JP" altLang="en-US" sz="1400" dirty="0">
                <a:solidFill>
                  <a:srgbClr val="000000"/>
                </a:solidFill>
                <a:latin typeface="+mn-ea"/>
                <a:cs typeface="Times New Roman" panose="02020603050405020304" pitchFamily="18" charset="0"/>
              </a:rPr>
              <a:t>の解消に関して</a:t>
            </a:r>
            <a:r>
              <a:rPr lang="ja-JP" altLang="en-US" sz="1400" dirty="0" smtClean="0">
                <a:solidFill>
                  <a:srgbClr val="000000"/>
                </a:solidFill>
                <a:latin typeface="+mn-ea"/>
                <a:cs typeface="Times New Roman" panose="02020603050405020304" pitchFamily="18" charset="0"/>
              </a:rPr>
              <a:t>、差別</a:t>
            </a:r>
            <a:r>
              <a:rPr lang="ja-JP" altLang="en-US" sz="1400" dirty="0">
                <a:solidFill>
                  <a:srgbClr val="000000"/>
                </a:solidFill>
                <a:latin typeface="+mn-ea"/>
                <a:cs typeface="Times New Roman" panose="02020603050405020304" pitchFamily="18" charset="0"/>
              </a:rPr>
              <a:t>は法律で禁止することに対する考え方や、当事者（団体）や支援団体との交流・協働を図ることとの相関関係について、府民意識を把握する</a:t>
            </a:r>
            <a:r>
              <a:rPr lang="ja-JP" altLang="en-US" sz="1400" dirty="0" smtClean="0">
                <a:solidFill>
                  <a:srgbClr val="000000"/>
                </a:solidFill>
                <a:latin typeface="+mn-ea"/>
                <a:cs typeface="Times New Roman" panose="02020603050405020304" pitchFamily="18" charset="0"/>
              </a:rPr>
              <a:t>。</a:t>
            </a:r>
            <a:endParaRPr lang="en-US" altLang="ja-JP" sz="1400" dirty="0" smtClean="0">
              <a:solidFill>
                <a:srgbClr val="000000"/>
              </a:solidFill>
              <a:latin typeface="+mn-ea"/>
              <a:cs typeface="Times New Roman" panose="02020603050405020304" pitchFamily="18" charset="0"/>
            </a:endParaRPr>
          </a:p>
          <a:p>
            <a:r>
              <a:rPr lang="ja-JP" altLang="en-US" sz="1400" dirty="0" smtClean="0">
                <a:solidFill>
                  <a:srgbClr val="000000"/>
                </a:solidFill>
                <a:latin typeface="+mn-ea"/>
                <a:cs typeface="Times New Roman" panose="02020603050405020304" pitchFamily="18" charset="0"/>
              </a:rPr>
              <a:t>   また</a:t>
            </a:r>
            <a:r>
              <a:rPr lang="ja-JP" altLang="en-US" sz="1400" dirty="0">
                <a:solidFill>
                  <a:srgbClr val="000000"/>
                </a:solidFill>
                <a:latin typeface="+mn-ea"/>
                <a:cs typeface="Times New Roman" panose="02020603050405020304" pitchFamily="18" charset="0"/>
              </a:rPr>
              <a:t>、さまざまな人権問題を自分自身にかかわる身近な問題として意識しているかに</a:t>
            </a:r>
            <a:r>
              <a:rPr lang="ja-JP" altLang="en-US" sz="1400" dirty="0" smtClean="0">
                <a:solidFill>
                  <a:srgbClr val="000000"/>
                </a:solidFill>
                <a:latin typeface="+mn-ea"/>
                <a:cs typeface="Times New Roman" panose="02020603050405020304" pitchFamily="18" charset="0"/>
              </a:rPr>
              <a:t>ついて、府民</a:t>
            </a:r>
            <a:r>
              <a:rPr lang="ja-JP" altLang="en-US" sz="1400" dirty="0">
                <a:solidFill>
                  <a:srgbClr val="000000"/>
                </a:solidFill>
                <a:latin typeface="+mn-ea"/>
                <a:cs typeface="Times New Roman" panose="02020603050405020304" pitchFamily="18" charset="0"/>
              </a:rPr>
              <a:t>意識を把握する。</a:t>
            </a:r>
            <a:endParaRPr lang="en-US" altLang="ja-JP" sz="1400" dirty="0">
              <a:solidFill>
                <a:srgbClr val="000000"/>
              </a:solidFill>
              <a:latin typeface="+mn-ea"/>
              <a:cs typeface="Times New Roman" panose="02020603050405020304" pitchFamily="18" charset="0"/>
            </a:endParaRPr>
          </a:p>
          <a:p>
            <a:pPr lvl="0" algn="ctr" defTabSz="914400">
              <a:defRPr/>
            </a:pPr>
            <a:r>
              <a:rPr lang="en-US" altLang="ja-JP" sz="1400" kern="100" dirty="0" smtClean="0">
                <a:latin typeface="+mn-ea"/>
                <a:cs typeface="Times New Roman" panose="02020603050405020304" pitchFamily="18" charset="0"/>
              </a:rPr>
              <a:t>《</a:t>
            </a:r>
            <a:r>
              <a:rPr lang="ja-JP" altLang="en-US" sz="1400" kern="100" dirty="0">
                <a:latin typeface="+mn-ea"/>
                <a:cs typeface="Times New Roman" panose="02020603050405020304" pitchFamily="18" charset="0"/>
              </a:rPr>
              <a:t>追加する考え方（案）</a:t>
            </a:r>
            <a:r>
              <a:rPr lang="en-US" altLang="ja-JP" sz="1400" kern="100" dirty="0">
                <a:latin typeface="+mn-ea"/>
                <a:cs typeface="Times New Roman" panose="02020603050405020304" pitchFamily="18" charset="0"/>
              </a:rPr>
              <a:t>》</a:t>
            </a:r>
          </a:p>
          <a:p>
            <a:pPr lvl="0" defTabSz="914400">
              <a:defRPr/>
            </a:pPr>
            <a:endParaRPr lang="en-US" altLang="ja-JP" sz="1400" kern="100" dirty="0">
              <a:latin typeface="+mn-ea"/>
              <a:cs typeface="Times New Roman" panose="02020603050405020304" pitchFamily="18" charset="0"/>
            </a:endParaRPr>
          </a:p>
          <a:p>
            <a:r>
              <a:rPr lang="ja-JP" altLang="en-US" sz="1400" dirty="0">
                <a:solidFill>
                  <a:srgbClr val="FF0000"/>
                </a:solidFill>
                <a:latin typeface="+mn-ea"/>
              </a:rPr>
              <a:t>・</a:t>
            </a:r>
            <a:r>
              <a:rPr lang="ja-JP" altLang="en-US" sz="1400" dirty="0" smtClean="0">
                <a:solidFill>
                  <a:srgbClr val="FF0000"/>
                </a:solidFill>
                <a:latin typeface="+mn-ea"/>
              </a:rPr>
              <a:t>差別</a:t>
            </a:r>
            <a:r>
              <a:rPr lang="ja-JP" altLang="en-US" sz="1400" dirty="0">
                <a:solidFill>
                  <a:srgbClr val="FF0000"/>
                </a:solidFill>
                <a:latin typeface="+mn-ea"/>
              </a:rPr>
              <a:t>は法律で禁止する必要がある。</a:t>
            </a:r>
            <a:endParaRPr lang="en-US" altLang="ja-JP" sz="1400" dirty="0">
              <a:solidFill>
                <a:srgbClr val="FF0000"/>
              </a:solidFill>
              <a:latin typeface="+mn-ea"/>
            </a:endParaRPr>
          </a:p>
          <a:p>
            <a:endParaRPr lang="en-US" altLang="ja-JP" sz="800" dirty="0" smtClean="0">
              <a:solidFill>
                <a:srgbClr val="FF0000"/>
              </a:solidFill>
              <a:latin typeface="+mn-ea"/>
            </a:endParaRPr>
          </a:p>
          <a:p>
            <a:r>
              <a:rPr lang="ja-JP" altLang="en-US" sz="1400" dirty="0" smtClean="0">
                <a:solidFill>
                  <a:srgbClr val="FF0000"/>
                </a:solidFill>
                <a:latin typeface="+mn-ea"/>
              </a:rPr>
              <a:t>・差別</a:t>
            </a:r>
            <a:r>
              <a:rPr lang="ja-JP" altLang="en-US" sz="1400" dirty="0">
                <a:solidFill>
                  <a:srgbClr val="FF0000"/>
                </a:solidFill>
                <a:latin typeface="+mn-ea"/>
              </a:rPr>
              <a:t>は無理解から生じるもの</a:t>
            </a:r>
            <a:r>
              <a:rPr lang="ja-JP" altLang="en-US" sz="1400" dirty="0" smtClean="0">
                <a:solidFill>
                  <a:srgbClr val="FF0000"/>
                </a:solidFill>
                <a:latin typeface="+mn-ea"/>
              </a:rPr>
              <a:t>であ</a:t>
            </a:r>
            <a:endParaRPr lang="en-US" altLang="ja-JP" sz="1400" dirty="0" smtClean="0">
              <a:solidFill>
                <a:srgbClr val="FF0000"/>
              </a:solidFill>
              <a:latin typeface="+mn-ea"/>
            </a:endParaRPr>
          </a:p>
          <a:p>
            <a:r>
              <a:rPr lang="ja-JP" altLang="en-US" sz="1400" dirty="0">
                <a:solidFill>
                  <a:srgbClr val="FF0000"/>
                </a:solidFill>
                <a:latin typeface="+mn-ea"/>
              </a:rPr>
              <a:t>　</a:t>
            </a:r>
            <a:r>
              <a:rPr lang="ja-JP" altLang="en-US" sz="1400" dirty="0" smtClean="0">
                <a:solidFill>
                  <a:srgbClr val="FF0000"/>
                </a:solidFill>
                <a:latin typeface="+mn-ea"/>
              </a:rPr>
              <a:t>り、 差別</a:t>
            </a:r>
            <a:r>
              <a:rPr lang="ja-JP" altLang="en-US" sz="1400" dirty="0">
                <a:solidFill>
                  <a:srgbClr val="FF0000"/>
                </a:solidFill>
                <a:latin typeface="+mn-ea"/>
              </a:rPr>
              <a:t>を受けた人との交流</a:t>
            </a:r>
            <a:r>
              <a:rPr lang="ja-JP" altLang="en-US" sz="1400" dirty="0" smtClean="0">
                <a:solidFill>
                  <a:srgbClr val="FF0000"/>
                </a:solidFill>
                <a:latin typeface="+mn-ea"/>
              </a:rPr>
              <a:t>や</a:t>
            </a:r>
            <a:endParaRPr lang="en-US" altLang="ja-JP" sz="1400" dirty="0" smtClean="0">
              <a:solidFill>
                <a:srgbClr val="FF0000"/>
              </a:solidFill>
              <a:latin typeface="+mn-ea"/>
            </a:endParaRPr>
          </a:p>
          <a:p>
            <a:r>
              <a:rPr lang="ja-JP" altLang="en-US" sz="1400" dirty="0">
                <a:solidFill>
                  <a:srgbClr val="FF0000"/>
                </a:solidFill>
                <a:latin typeface="+mn-ea"/>
              </a:rPr>
              <a:t>　</a:t>
            </a:r>
            <a:r>
              <a:rPr lang="ja-JP" altLang="en-US" sz="1400" dirty="0" smtClean="0">
                <a:solidFill>
                  <a:srgbClr val="FF0000"/>
                </a:solidFill>
                <a:latin typeface="+mn-ea"/>
              </a:rPr>
              <a:t>協働</a:t>
            </a:r>
            <a:r>
              <a:rPr lang="ja-JP" altLang="en-US" sz="1400">
                <a:solidFill>
                  <a:srgbClr val="FF0000"/>
                </a:solidFill>
                <a:latin typeface="+mn-ea"/>
              </a:rPr>
              <a:t>を</a:t>
            </a:r>
            <a:r>
              <a:rPr lang="ja-JP" altLang="en-US" sz="1400" smtClean="0">
                <a:solidFill>
                  <a:srgbClr val="FF0000"/>
                </a:solidFill>
                <a:latin typeface="+mn-ea"/>
              </a:rPr>
              <a:t>進めて</a:t>
            </a:r>
            <a:r>
              <a:rPr lang="ja-JP" altLang="en-US" sz="1400" dirty="0">
                <a:solidFill>
                  <a:srgbClr val="FF0000"/>
                </a:solidFill>
                <a:latin typeface="+mn-ea"/>
              </a:rPr>
              <a:t>いくことが重要</a:t>
            </a:r>
            <a:r>
              <a:rPr lang="ja-JP" altLang="en-US" sz="1400" dirty="0" smtClean="0">
                <a:solidFill>
                  <a:srgbClr val="FF0000"/>
                </a:solidFill>
                <a:latin typeface="+mn-ea"/>
              </a:rPr>
              <a:t>で</a:t>
            </a:r>
            <a:endParaRPr lang="en-US" altLang="ja-JP" sz="1400" dirty="0" smtClean="0">
              <a:solidFill>
                <a:srgbClr val="FF0000"/>
              </a:solidFill>
              <a:latin typeface="+mn-ea"/>
            </a:endParaRPr>
          </a:p>
          <a:p>
            <a:r>
              <a:rPr lang="ja-JP" altLang="en-US" sz="1400" dirty="0">
                <a:solidFill>
                  <a:srgbClr val="FF0000"/>
                </a:solidFill>
                <a:latin typeface="+mn-ea"/>
              </a:rPr>
              <a:t>　</a:t>
            </a:r>
            <a:r>
              <a:rPr lang="ja-JP" altLang="en-US" sz="1400" dirty="0" smtClean="0">
                <a:solidFill>
                  <a:srgbClr val="FF0000"/>
                </a:solidFill>
                <a:latin typeface="+mn-ea"/>
              </a:rPr>
              <a:t>ある</a:t>
            </a:r>
            <a:r>
              <a:rPr lang="ja-JP" altLang="en-US" sz="1400" dirty="0">
                <a:solidFill>
                  <a:srgbClr val="FF0000"/>
                </a:solidFill>
                <a:latin typeface="+mn-ea"/>
              </a:rPr>
              <a:t>。</a:t>
            </a:r>
            <a:endParaRPr lang="en-US" altLang="ja-JP" sz="1400" dirty="0">
              <a:solidFill>
                <a:srgbClr val="FF0000"/>
              </a:solidFill>
              <a:latin typeface="+mn-ea"/>
            </a:endParaRPr>
          </a:p>
          <a:p>
            <a:endParaRPr lang="en-US" altLang="ja-JP" sz="800" dirty="0">
              <a:solidFill>
                <a:srgbClr val="FF0000"/>
              </a:solidFill>
              <a:latin typeface="+mn-ea"/>
            </a:endParaRPr>
          </a:p>
          <a:p>
            <a:r>
              <a:rPr lang="ja-JP" altLang="en-US" sz="1400" dirty="0" smtClean="0">
                <a:solidFill>
                  <a:srgbClr val="FF0000"/>
                </a:solidFill>
                <a:latin typeface="+mn-ea"/>
              </a:rPr>
              <a:t>・人権</a:t>
            </a:r>
            <a:r>
              <a:rPr lang="ja-JP" altLang="en-US" sz="1400" dirty="0">
                <a:solidFill>
                  <a:srgbClr val="FF0000"/>
                </a:solidFill>
                <a:latin typeface="+mn-ea"/>
              </a:rPr>
              <a:t>問題とは、差別を受ける人</a:t>
            </a:r>
            <a:r>
              <a:rPr lang="ja-JP" altLang="en-US" sz="1400" dirty="0" smtClean="0">
                <a:solidFill>
                  <a:srgbClr val="FF0000"/>
                </a:solidFill>
                <a:latin typeface="+mn-ea"/>
              </a:rPr>
              <a:t>の</a:t>
            </a:r>
            <a:endParaRPr lang="en-US" altLang="ja-JP" sz="1400" dirty="0" smtClean="0">
              <a:solidFill>
                <a:srgbClr val="FF0000"/>
              </a:solidFill>
              <a:latin typeface="+mn-ea"/>
            </a:endParaRPr>
          </a:p>
          <a:p>
            <a:r>
              <a:rPr lang="ja-JP" altLang="en-US" sz="1400" dirty="0">
                <a:solidFill>
                  <a:srgbClr val="FF0000"/>
                </a:solidFill>
                <a:latin typeface="+mn-ea"/>
              </a:rPr>
              <a:t>　</a:t>
            </a:r>
            <a:r>
              <a:rPr lang="ja-JP" altLang="en-US" sz="1400" dirty="0" smtClean="0">
                <a:solidFill>
                  <a:srgbClr val="FF0000"/>
                </a:solidFill>
                <a:latin typeface="+mn-ea"/>
              </a:rPr>
              <a:t>側の問題</a:t>
            </a:r>
            <a:r>
              <a:rPr lang="ja-JP" altLang="en-US" sz="1400" dirty="0">
                <a:solidFill>
                  <a:srgbClr val="FF0000"/>
                </a:solidFill>
                <a:latin typeface="+mn-ea"/>
              </a:rPr>
              <a:t>であって、自分には</a:t>
            </a:r>
            <a:r>
              <a:rPr lang="ja-JP" altLang="en-US" sz="1400" dirty="0" smtClean="0">
                <a:solidFill>
                  <a:srgbClr val="FF0000"/>
                </a:solidFill>
                <a:latin typeface="+mn-ea"/>
              </a:rPr>
              <a:t>関係</a:t>
            </a:r>
            <a:endParaRPr lang="en-US" altLang="ja-JP" sz="1400" dirty="0" smtClean="0">
              <a:solidFill>
                <a:srgbClr val="FF0000"/>
              </a:solidFill>
              <a:latin typeface="+mn-ea"/>
            </a:endParaRPr>
          </a:p>
          <a:p>
            <a:r>
              <a:rPr lang="ja-JP" altLang="en-US" sz="1400" dirty="0">
                <a:solidFill>
                  <a:srgbClr val="FF0000"/>
                </a:solidFill>
                <a:latin typeface="+mn-ea"/>
              </a:rPr>
              <a:t>　</a:t>
            </a:r>
            <a:r>
              <a:rPr lang="ja-JP" altLang="en-US" sz="1400" dirty="0" smtClean="0">
                <a:solidFill>
                  <a:srgbClr val="FF0000"/>
                </a:solidFill>
                <a:latin typeface="+mn-ea"/>
              </a:rPr>
              <a:t>が</a:t>
            </a:r>
            <a:r>
              <a:rPr lang="ja-JP" altLang="en-US" sz="1400" dirty="0">
                <a:solidFill>
                  <a:srgbClr val="FF0000"/>
                </a:solidFill>
                <a:latin typeface="+mn-ea"/>
              </a:rPr>
              <a:t>ない</a:t>
            </a:r>
            <a:endParaRPr lang="en-US" altLang="ja-JP" sz="1400" dirty="0">
              <a:solidFill>
                <a:srgbClr val="FF0000"/>
              </a:solidFill>
              <a:latin typeface="+mn-ea"/>
            </a:endParaRPr>
          </a:p>
        </p:txBody>
      </p:sp>
      <p:sp>
        <p:nvSpPr>
          <p:cNvPr id="26" name="テキスト ボックス 25"/>
          <p:cNvSpPr txBox="1"/>
          <p:nvPr/>
        </p:nvSpPr>
        <p:spPr>
          <a:xfrm>
            <a:off x="6359238" y="2425441"/>
            <a:ext cx="3420000" cy="4392000"/>
          </a:xfrm>
          <a:prstGeom prst="rect">
            <a:avLst/>
          </a:prstGeom>
          <a:noFill/>
          <a:ln>
            <a:solidFill>
              <a:schemeClr val="accent1"/>
            </a:solidFill>
            <a:prstDash val="dash"/>
          </a:ln>
        </p:spPr>
        <p:txBody>
          <a:bodyPr wrap="square" rtlCol="0">
            <a:spAutoFit/>
          </a:bodyPr>
          <a:lstStyle/>
          <a:p>
            <a:r>
              <a:rPr lang="ja-JP" altLang="en-US" sz="1200" kern="100" dirty="0" smtClean="0">
                <a:latin typeface="+mn-ea"/>
                <a:cs typeface="Times New Roman" panose="02020603050405020304" pitchFamily="18" charset="0"/>
              </a:rPr>
              <a:t>（参考：前回の問</a:t>
            </a:r>
            <a:r>
              <a:rPr lang="en-US" altLang="ja-JP" sz="1200" kern="100" dirty="0" smtClean="0">
                <a:latin typeface="+mn-ea"/>
                <a:cs typeface="Times New Roman" panose="02020603050405020304" pitchFamily="18" charset="0"/>
              </a:rPr>
              <a:t>2</a:t>
            </a:r>
            <a:r>
              <a:rPr lang="ja-JP" altLang="en-US" sz="1200" kern="100" dirty="0" smtClean="0">
                <a:latin typeface="+mn-ea"/>
                <a:cs typeface="Times New Roman" panose="02020603050405020304" pitchFamily="18" charset="0"/>
              </a:rPr>
              <a:t>）</a:t>
            </a:r>
            <a:endParaRPr lang="en-US" altLang="ja-JP" sz="1200" kern="100" dirty="0" smtClean="0">
              <a:latin typeface="+mn-ea"/>
              <a:cs typeface="Times New Roman" panose="02020603050405020304" pitchFamily="18" charset="0"/>
            </a:endParaRPr>
          </a:p>
          <a:p>
            <a:endParaRPr lang="en-US" altLang="ja-JP" sz="1150" kern="100" dirty="0" smtClean="0">
              <a:latin typeface="+mn-ea"/>
              <a:cs typeface="Times New Roman" panose="02020603050405020304" pitchFamily="18" charset="0"/>
            </a:endParaRPr>
          </a:p>
          <a:p>
            <a:r>
              <a:rPr lang="ja-JP" altLang="en-US" sz="1150" kern="100" dirty="0" smtClean="0">
                <a:latin typeface="+mn-ea"/>
                <a:cs typeface="Times New Roman" panose="02020603050405020304" pitchFamily="18" charset="0"/>
              </a:rPr>
              <a:t>・</a:t>
            </a:r>
            <a:r>
              <a:rPr lang="ja-JP" altLang="en-US" sz="1150" kern="100" dirty="0">
                <a:latin typeface="+mn-ea"/>
                <a:cs typeface="Times New Roman" panose="02020603050405020304" pitchFamily="18" charset="0"/>
              </a:rPr>
              <a:t>差別は人間として恥ずべき行為であり、</a:t>
            </a:r>
            <a:r>
              <a:rPr lang="ja-JP" altLang="en-US" sz="1150" kern="100" dirty="0" smtClean="0">
                <a:latin typeface="+mn-ea"/>
                <a:cs typeface="Times New Roman" panose="02020603050405020304" pitchFamily="18" charset="0"/>
              </a:rPr>
              <a:t>私たち</a:t>
            </a:r>
            <a:endParaRPr lang="en-US" altLang="ja-JP" sz="1150" kern="100" dirty="0" smtClean="0">
              <a:latin typeface="+mn-ea"/>
              <a:cs typeface="Times New Roman" panose="02020603050405020304" pitchFamily="18" charset="0"/>
            </a:endParaRPr>
          </a:p>
          <a:p>
            <a:r>
              <a:rPr lang="ja-JP" altLang="en-US" sz="1150" kern="100" dirty="0">
                <a:latin typeface="+mn-ea"/>
                <a:cs typeface="Times New Roman" panose="02020603050405020304" pitchFamily="18" charset="0"/>
              </a:rPr>
              <a:t>　</a:t>
            </a:r>
            <a:r>
              <a:rPr lang="ja-JP" altLang="en-US" sz="1150" kern="100" dirty="0" smtClean="0">
                <a:latin typeface="+mn-ea"/>
                <a:cs typeface="Times New Roman" panose="02020603050405020304" pitchFamily="18" charset="0"/>
              </a:rPr>
              <a:t>一人 ひとり</a:t>
            </a:r>
            <a:r>
              <a:rPr lang="ja-JP" altLang="en-US" sz="1150" kern="100" dirty="0">
                <a:latin typeface="+mn-ea"/>
                <a:cs typeface="Times New Roman" panose="02020603050405020304" pitchFamily="18" charset="0"/>
              </a:rPr>
              <a:t>が差別しない人にならなければ</a:t>
            </a:r>
            <a:r>
              <a:rPr lang="ja-JP" altLang="en-US" sz="1150" kern="100" dirty="0" smtClean="0">
                <a:latin typeface="+mn-ea"/>
                <a:cs typeface="Times New Roman" panose="02020603050405020304" pitchFamily="18" charset="0"/>
              </a:rPr>
              <a:t>な　</a:t>
            </a:r>
            <a:endParaRPr lang="en-US" altLang="ja-JP" sz="1150" kern="100" dirty="0" smtClean="0">
              <a:latin typeface="+mn-ea"/>
              <a:cs typeface="Times New Roman" panose="02020603050405020304" pitchFamily="18" charset="0"/>
            </a:endParaRPr>
          </a:p>
          <a:p>
            <a:r>
              <a:rPr lang="ja-JP" altLang="en-US" sz="1150" kern="100" dirty="0">
                <a:latin typeface="+mn-ea"/>
                <a:cs typeface="Times New Roman" panose="02020603050405020304" pitchFamily="18" charset="0"/>
              </a:rPr>
              <a:t>　</a:t>
            </a:r>
            <a:r>
              <a:rPr lang="ja-JP" altLang="en-US" sz="1150" kern="100" dirty="0" smtClean="0">
                <a:latin typeface="+mn-ea"/>
                <a:cs typeface="Times New Roman" panose="02020603050405020304" pitchFamily="18" charset="0"/>
              </a:rPr>
              <a:t>ら</a:t>
            </a:r>
            <a:r>
              <a:rPr lang="ja-JP" altLang="en-US" sz="1150" kern="100" dirty="0">
                <a:latin typeface="+mn-ea"/>
                <a:cs typeface="Times New Roman" panose="02020603050405020304" pitchFamily="18" charset="0"/>
              </a:rPr>
              <a:t>ない</a:t>
            </a:r>
            <a:endParaRPr lang="en-US" altLang="ja-JP" sz="1150" kern="100" dirty="0">
              <a:latin typeface="+mn-ea"/>
              <a:cs typeface="Times New Roman" panose="02020603050405020304" pitchFamily="18" charset="0"/>
            </a:endParaRPr>
          </a:p>
          <a:p>
            <a:endParaRPr lang="ja-JP" altLang="en-US" sz="800" kern="100" dirty="0">
              <a:latin typeface="+mn-ea"/>
              <a:cs typeface="Times New Roman" panose="02020603050405020304" pitchFamily="18" charset="0"/>
            </a:endParaRPr>
          </a:p>
          <a:p>
            <a:r>
              <a:rPr lang="ja-JP" altLang="en-US" sz="1150" kern="100" dirty="0">
                <a:latin typeface="+mn-ea"/>
                <a:cs typeface="Times New Roman" panose="02020603050405020304" pitchFamily="18" charset="0"/>
              </a:rPr>
              <a:t>・差別されている人は、まず、自分たちが</a:t>
            </a:r>
            <a:r>
              <a:rPr lang="ja-JP" altLang="en-US" sz="1150" kern="100" dirty="0" smtClean="0">
                <a:latin typeface="+mn-ea"/>
                <a:cs typeface="Times New Roman" panose="02020603050405020304" pitchFamily="18" charset="0"/>
              </a:rPr>
              <a:t>世の中</a:t>
            </a:r>
            <a:endParaRPr lang="en-US" altLang="ja-JP" sz="1150" kern="100" dirty="0" smtClean="0">
              <a:latin typeface="+mn-ea"/>
              <a:cs typeface="Times New Roman" panose="02020603050405020304" pitchFamily="18" charset="0"/>
            </a:endParaRPr>
          </a:p>
          <a:p>
            <a:r>
              <a:rPr lang="ja-JP" altLang="en-US" sz="1150" kern="100" dirty="0">
                <a:latin typeface="+mn-ea"/>
                <a:cs typeface="Times New Roman" panose="02020603050405020304" pitchFamily="18" charset="0"/>
              </a:rPr>
              <a:t>　</a:t>
            </a:r>
            <a:r>
              <a:rPr lang="ja-JP" altLang="en-US" sz="1150" kern="100" dirty="0" smtClean="0">
                <a:latin typeface="+mn-ea"/>
                <a:cs typeface="Times New Roman" panose="02020603050405020304" pitchFamily="18" charset="0"/>
              </a:rPr>
              <a:t>に受け入れられる</a:t>
            </a:r>
            <a:r>
              <a:rPr lang="ja-JP" altLang="en-US" sz="1150" kern="100" dirty="0">
                <a:latin typeface="+mn-ea"/>
                <a:cs typeface="Times New Roman" panose="02020603050405020304" pitchFamily="18" charset="0"/>
              </a:rPr>
              <a:t>よう努力することが必要だ</a:t>
            </a:r>
          </a:p>
          <a:p>
            <a:endParaRPr lang="en-US" altLang="ja-JP" sz="800" kern="100" dirty="0">
              <a:latin typeface="+mn-ea"/>
              <a:cs typeface="Times New Roman" panose="02020603050405020304" pitchFamily="18" charset="0"/>
            </a:endParaRPr>
          </a:p>
          <a:p>
            <a:r>
              <a:rPr lang="ja-JP" altLang="en-US" sz="1150" kern="100" dirty="0">
                <a:latin typeface="+mn-ea"/>
                <a:cs typeface="Times New Roman" panose="02020603050405020304" pitchFamily="18" charset="0"/>
              </a:rPr>
              <a:t>・差別問題に無関心な人にも、差別問題に</a:t>
            </a:r>
            <a:r>
              <a:rPr lang="ja-JP" altLang="en-US" sz="1150" kern="100" dirty="0" smtClean="0">
                <a:latin typeface="+mn-ea"/>
                <a:cs typeface="Times New Roman" panose="02020603050405020304" pitchFamily="18" charset="0"/>
              </a:rPr>
              <a:t>ついて</a:t>
            </a:r>
            <a:endParaRPr lang="en-US" altLang="ja-JP" sz="1150" kern="100" dirty="0" smtClean="0">
              <a:latin typeface="+mn-ea"/>
              <a:cs typeface="Times New Roman" panose="02020603050405020304" pitchFamily="18" charset="0"/>
            </a:endParaRPr>
          </a:p>
          <a:p>
            <a:r>
              <a:rPr lang="ja-JP" altLang="en-US" sz="1150" kern="100" dirty="0">
                <a:latin typeface="+mn-ea"/>
                <a:cs typeface="Times New Roman" panose="02020603050405020304" pitchFamily="18" charset="0"/>
              </a:rPr>
              <a:t>　</a:t>
            </a:r>
            <a:r>
              <a:rPr lang="ja-JP" altLang="en-US" sz="1150" kern="100" dirty="0" smtClean="0">
                <a:latin typeface="+mn-ea"/>
                <a:cs typeface="Times New Roman" panose="02020603050405020304" pitchFamily="18" charset="0"/>
              </a:rPr>
              <a:t>きちんと</a:t>
            </a:r>
            <a:r>
              <a:rPr lang="ja-JP" altLang="en-US" sz="1150" kern="100" dirty="0">
                <a:latin typeface="+mn-ea"/>
                <a:cs typeface="Times New Roman" panose="02020603050405020304" pitchFamily="18" charset="0"/>
              </a:rPr>
              <a:t>理解してもらうことが必要で</a:t>
            </a:r>
            <a:r>
              <a:rPr lang="ja-JP" altLang="en-US" sz="1150" kern="100" dirty="0" smtClean="0">
                <a:latin typeface="+mn-ea"/>
                <a:cs typeface="Times New Roman" panose="02020603050405020304" pitchFamily="18" charset="0"/>
              </a:rPr>
              <a:t>ある</a:t>
            </a:r>
            <a:endParaRPr lang="ja-JP" altLang="en-US" sz="1150" kern="100" dirty="0">
              <a:latin typeface="+mn-ea"/>
              <a:cs typeface="Times New Roman" panose="02020603050405020304" pitchFamily="18" charset="0"/>
            </a:endParaRPr>
          </a:p>
          <a:p>
            <a:endParaRPr lang="en-US" altLang="ja-JP" sz="800" kern="100" dirty="0">
              <a:latin typeface="+mn-ea"/>
              <a:cs typeface="Times New Roman" panose="02020603050405020304" pitchFamily="18" charset="0"/>
            </a:endParaRPr>
          </a:p>
          <a:p>
            <a:r>
              <a:rPr lang="ja-JP" altLang="en-US" sz="1150" kern="100" dirty="0">
                <a:latin typeface="+mn-ea"/>
                <a:cs typeface="Times New Roman" panose="02020603050405020304" pitchFamily="18" charset="0"/>
              </a:rPr>
              <a:t>・差別の原因には、差別される人の側に問題</a:t>
            </a:r>
            <a:r>
              <a:rPr lang="ja-JP" altLang="en-US" sz="1150" kern="100" dirty="0" smtClean="0">
                <a:latin typeface="+mn-ea"/>
                <a:cs typeface="Times New Roman" panose="02020603050405020304" pitchFamily="18" charset="0"/>
              </a:rPr>
              <a:t>が</a:t>
            </a:r>
            <a:endParaRPr lang="en-US" altLang="ja-JP" sz="1150" kern="100" dirty="0" smtClean="0">
              <a:latin typeface="+mn-ea"/>
              <a:cs typeface="Times New Roman" panose="02020603050405020304" pitchFamily="18" charset="0"/>
            </a:endParaRPr>
          </a:p>
          <a:p>
            <a:r>
              <a:rPr lang="ja-JP" altLang="en-US" sz="1150" kern="100" dirty="0">
                <a:latin typeface="+mn-ea"/>
                <a:cs typeface="Times New Roman" panose="02020603050405020304" pitchFamily="18" charset="0"/>
              </a:rPr>
              <a:t>　</a:t>
            </a:r>
            <a:r>
              <a:rPr lang="ja-JP" altLang="en-US" sz="1150" kern="100" dirty="0" smtClean="0">
                <a:latin typeface="+mn-ea"/>
                <a:cs typeface="Times New Roman" panose="02020603050405020304" pitchFamily="18" charset="0"/>
              </a:rPr>
              <a:t>あること</a:t>
            </a:r>
            <a:r>
              <a:rPr lang="ja-JP" altLang="en-US" sz="1150" kern="100" dirty="0">
                <a:latin typeface="+mn-ea"/>
                <a:cs typeface="Times New Roman" panose="02020603050405020304" pitchFamily="18" charset="0"/>
              </a:rPr>
              <a:t>も多い</a:t>
            </a:r>
          </a:p>
          <a:p>
            <a:endParaRPr lang="en-US" altLang="ja-JP" sz="800" kern="100" dirty="0">
              <a:latin typeface="+mn-ea"/>
              <a:cs typeface="Times New Roman" panose="02020603050405020304" pitchFamily="18" charset="0"/>
            </a:endParaRPr>
          </a:p>
          <a:p>
            <a:r>
              <a:rPr lang="ja-JP" altLang="en-US" sz="1150" kern="100" dirty="0">
                <a:latin typeface="+mn-ea"/>
                <a:cs typeface="Times New Roman" panose="02020603050405020304" pitchFamily="18" charset="0"/>
              </a:rPr>
              <a:t>・差別をなくすために、行政は努力する必要</a:t>
            </a:r>
            <a:r>
              <a:rPr lang="ja-JP" altLang="en-US" sz="1150" kern="100" dirty="0" smtClean="0">
                <a:latin typeface="+mn-ea"/>
                <a:cs typeface="Times New Roman" panose="02020603050405020304" pitchFamily="18" charset="0"/>
              </a:rPr>
              <a:t>が</a:t>
            </a:r>
            <a:endParaRPr lang="en-US" altLang="ja-JP" sz="1150" kern="100" dirty="0" smtClean="0">
              <a:latin typeface="+mn-ea"/>
              <a:cs typeface="Times New Roman" panose="02020603050405020304" pitchFamily="18" charset="0"/>
            </a:endParaRPr>
          </a:p>
          <a:p>
            <a:r>
              <a:rPr lang="ja-JP" altLang="en-US" sz="1150" kern="100" dirty="0">
                <a:latin typeface="+mn-ea"/>
                <a:cs typeface="Times New Roman" panose="02020603050405020304" pitchFamily="18" charset="0"/>
              </a:rPr>
              <a:t>　</a:t>
            </a:r>
            <a:r>
              <a:rPr lang="ja-JP" altLang="en-US" sz="1150" kern="100" dirty="0" smtClean="0">
                <a:latin typeface="+mn-ea"/>
                <a:cs typeface="Times New Roman" panose="02020603050405020304" pitchFamily="18" charset="0"/>
              </a:rPr>
              <a:t>ある</a:t>
            </a:r>
            <a:endParaRPr lang="ja-JP" altLang="en-US" sz="1150" kern="100" dirty="0">
              <a:latin typeface="+mn-ea"/>
              <a:cs typeface="Times New Roman" panose="02020603050405020304" pitchFamily="18" charset="0"/>
            </a:endParaRPr>
          </a:p>
          <a:p>
            <a:endParaRPr lang="en-US" altLang="ja-JP" sz="800" kern="100" dirty="0">
              <a:latin typeface="+mn-ea"/>
              <a:cs typeface="Times New Roman" panose="02020603050405020304" pitchFamily="18" charset="0"/>
            </a:endParaRPr>
          </a:p>
          <a:p>
            <a:r>
              <a:rPr lang="ja-JP" altLang="en-US" sz="1150" kern="100" dirty="0">
                <a:latin typeface="+mn-ea"/>
                <a:cs typeface="Times New Roman" panose="02020603050405020304" pitchFamily="18" charset="0"/>
              </a:rPr>
              <a:t>・どのような手段を講じても、差別を完全に</a:t>
            </a:r>
            <a:r>
              <a:rPr lang="ja-JP" altLang="en-US" sz="1150" kern="100" dirty="0" smtClean="0">
                <a:latin typeface="+mn-ea"/>
                <a:cs typeface="Times New Roman" panose="02020603050405020304" pitchFamily="18" charset="0"/>
              </a:rPr>
              <a:t>なく</a:t>
            </a:r>
            <a:endParaRPr lang="en-US" altLang="ja-JP" sz="1150" kern="100" dirty="0" smtClean="0">
              <a:latin typeface="+mn-ea"/>
              <a:cs typeface="Times New Roman" panose="02020603050405020304" pitchFamily="18" charset="0"/>
            </a:endParaRPr>
          </a:p>
          <a:p>
            <a:r>
              <a:rPr lang="ja-JP" altLang="en-US" sz="1150" kern="100" dirty="0">
                <a:latin typeface="+mn-ea"/>
                <a:cs typeface="Times New Roman" panose="02020603050405020304" pitchFamily="18" charset="0"/>
              </a:rPr>
              <a:t>　</a:t>
            </a:r>
            <a:r>
              <a:rPr lang="ja-JP" altLang="en-US" sz="1150" kern="100" dirty="0" err="1" smtClean="0">
                <a:latin typeface="+mn-ea"/>
                <a:cs typeface="Times New Roman" panose="02020603050405020304" pitchFamily="18" charset="0"/>
              </a:rPr>
              <a:t>す</a:t>
            </a:r>
            <a:r>
              <a:rPr lang="ja-JP" altLang="en-US" sz="1150" kern="100" dirty="0" smtClean="0">
                <a:latin typeface="+mn-ea"/>
                <a:cs typeface="Times New Roman" panose="02020603050405020304" pitchFamily="18" charset="0"/>
              </a:rPr>
              <a:t>ことは無理</a:t>
            </a:r>
            <a:r>
              <a:rPr lang="ja-JP" altLang="en-US" sz="1150" kern="100" dirty="0">
                <a:latin typeface="+mn-ea"/>
                <a:cs typeface="Times New Roman" panose="02020603050405020304" pitchFamily="18" charset="0"/>
              </a:rPr>
              <a:t>だ</a:t>
            </a:r>
          </a:p>
          <a:p>
            <a:endParaRPr lang="en-US" altLang="ja-JP" sz="800" kern="100" dirty="0">
              <a:latin typeface="+mn-ea"/>
              <a:cs typeface="Times New Roman" panose="02020603050405020304" pitchFamily="18" charset="0"/>
            </a:endParaRPr>
          </a:p>
          <a:p>
            <a:r>
              <a:rPr lang="ja-JP" altLang="en-US" sz="1150" kern="100" dirty="0">
                <a:latin typeface="+mn-ea"/>
                <a:cs typeface="Times New Roman" panose="02020603050405020304" pitchFamily="18" charset="0"/>
              </a:rPr>
              <a:t>・差別を受けてきた人に対しては、格差を</a:t>
            </a:r>
            <a:r>
              <a:rPr lang="ja-JP" altLang="en-US" sz="1150" kern="100" dirty="0" smtClean="0">
                <a:latin typeface="+mn-ea"/>
                <a:cs typeface="Times New Roman" panose="02020603050405020304" pitchFamily="18" charset="0"/>
              </a:rPr>
              <a:t>なくす</a:t>
            </a:r>
            <a:endParaRPr lang="en-US" altLang="ja-JP" sz="1150" kern="100" dirty="0" smtClean="0">
              <a:latin typeface="+mn-ea"/>
              <a:cs typeface="Times New Roman" panose="02020603050405020304" pitchFamily="18" charset="0"/>
            </a:endParaRPr>
          </a:p>
          <a:p>
            <a:r>
              <a:rPr lang="ja-JP" altLang="en-US" sz="1150" kern="100" dirty="0">
                <a:latin typeface="+mn-ea"/>
                <a:cs typeface="Times New Roman" panose="02020603050405020304" pitchFamily="18" charset="0"/>
              </a:rPr>
              <a:t>　</a:t>
            </a:r>
            <a:r>
              <a:rPr lang="ja-JP" altLang="en-US" sz="1150" kern="100" dirty="0" smtClean="0">
                <a:latin typeface="+mn-ea"/>
                <a:cs typeface="Times New Roman" panose="02020603050405020304" pitchFamily="18" charset="0"/>
              </a:rPr>
              <a:t>ために行政</a:t>
            </a:r>
            <a:r>
              <a:rPr lang="ja-JP" altLang="en-US" sz="1150" kern="100" dirty="0">
                <a:latin typeface="+mn-ea"/>
                <a:cs typeface="Times New Roman" panose="02020603050405020304" pitchFamily="18" charset="0"/>
              </a:rPr>
              <a:t>の支援が必要だ</a:t>
            </a:r>
          </a:p>
          <a:p>
            <a:endParaRPr lang="en-US" altLang="ja-JP" sz="800" kern="100" dirty="0">
              <a:latin typeface="+mn-ea"/>
              <a:cs typeface="Times New Roman" panose="02020603050405020304" pitchFamily="18" charset="0"/>
            </a:endParaRPr>
          </a:p>
          <a:p>
            <a:r>
              <a:rPr lang="ja-JP" altLang="en-US" sz="1150" kern="100" dirty="0">
                <a:latin typeface="+mn-ea"/>
                <a:cs typeface="Times New Roman" panose="02020603050405020304" pitchFamily="18" charset="0"/>
              </a:rPr>
              <a:t>・差別に対して抗議や反対をすることによって</a:t>
            </a:r>
            <a:r>
              <a:rPr lang="ja-JP" altLang="en-US" sz="1150" kern="100" dirty="0" smtClean="0">
                <a:latin typeface="+mn-ea"/>
                <a:cs typeface="Times New Roman" panose="02020603050405020304" pitchFamily="18" charset="0"/>
              </a:rPr>
              <a:t>、</a:t>
            </a:r>
            <a:endParaRPr lang="en-US" altLang="ja-JP" sz="1150" kern="100" dirty="0" smtClean="0">
              <a:latin typeface="+mn-ea"/>
              <a:cs typeface="Times New Roman" panose="02020603050405020304" pitchFamily="18" charset="0"/>
            </a:endParaRPr>
          </a:p>
          <a:p>
            <a:r>
              <a:rPr lang="ja-JP" altLang="en-US" sz="1150" kern="100" dirty="0">
                <a:latin typeface="+mn-ea"/>
                <a:cs typeface="Times New Roman" panose="02020603050405020304" pitchFamily="18" charset="0"/>
              </a:rPr>
              <a:t>　</a:t>
            </a:r>
            <a:r>
              <a:rPr lang="ja-JP" altLang="en-US" sz="1150" kern="100" dirty="0" smtClean="0">
                <a:latin typeface="+mn-ea"/>
                <a:cs typeface="Times New Roman" panose="02020603050405020304" pitchFamily="18" charset="0"/>
              </a:rPr>
              <a:t>かえって</a:t>
            </a:r>
            <a:r>
              <a:rPr lang="ja-JP" altLang="en-US" sz="1150" kern="100" dirty="0">
                <a:latin typeface="+mn-ea"/>
                <a:cs typeface="Times New Roman" panose="02020603050405020304" pitchFamily="18" charset="0"/>
              </a:rPr>
              <a:t>問題が解決しにくく</a:t>
            </a:r>
            <a:r>
              <a:rPr lang="ja-JP" altLang="en-US" sz="1150" kern="100" dirty="0" smtClean="0">
                <a:latin typeface="+mn-ea"/>
                <a:cs typeface="Times New Roman" panose="02020603050405020304" pitchFamily="18" charset="0"/>
              </a:rPr>
              <a:t>なる</a:t>
            </a:r>
            <a:endParaRPr lang="en-US" altLang="ja-JP" sz="1150" kern="100" dirty="0" smtClean="0">
              <a:latin typeface="+mn-ea"/>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A6026DAA-D85D-42E0-9A34-89407B7392EF}" type="slidenum">
              <a:rPr kumimoji="1" lang="ja-JP" altLang="en-US" smtClean="0"/>
              <a:t>5</a:t>
            </a:fld>
            <a:endParaRPr kumimoji="1" lang="ja-JP" altLang="en-US"/>
          </a:p>
        </p:txBody>
      </p:sp>
    </p:spTree>
    <p:extLst>
      <p:ext uri="{BB962C8B-B14F-4D97-AF65-F5344CB8AC3E}">
        <p14:creationId xmlns:p14="http://schemas.microsoft.com/office/powerpoint/2010/main" val="34613115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763</TotalTime>
  <Words>1950</Words>
  <Application>Microsoft Office PowerPoint</Application>
  <PresentationFormat>A4 210 x 297 mm</PresentationFormat>
  <Paragraphs>346</Paragraphs>
  <Slides>5</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5</vt:i4>
      </vt:variant>
    </vt:vector>
  </HeadingPairs>
  <TitlesOfParts>
    <vt:vector size="15" baseType="lpstr">
      <vt:lpstr>Meiryo UI</vt:lpstr>
      <vt:lpstr>游ゴシック</vt:lpstr>
      <vt:lpstr>游ゴシック Light</vt:lpstr>
      <vt:lpstr>游明朝</vt:lpstr>
      <vt:lpstr>Arial</vt:lpstr>
      <vt:lpstr>Calibri</vt:lpstr>
      <vt:lpstr>Calibri Light</vt:lpstr>
      <vt:lpstr>Microsoft Himalaya</vt:lpstr>
      <vt:lpstr>Times New Roman</vt:lpstr>
      <vt:lpstr>Office テーマ</vt:lpstr>
      <vt:lpstr>人権問題に関する府民意識調査について</vt:lpstr>
      <vt:lpstr>調査内容の検討について</vt:lpstr>
      <vt:lpstr>調査内容の検討について</vt:lpstr>
      <vt:lpstr>調査内容の検討について</vt:lpstr>
      <vt:lpstr>調査内容の検討について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中村　靖信</dc:creator>
  <cp:lastModifiedBy>酒井　健仁</cp:lastModifiedBy>
  <cp:revision>115</cp:revision>
  <cp:lastPrinted>2020-07-17T08:24:57Z</cp:lastPrinted>
  <dcterms:created xsi:type="dcterms:W3CDTF">2020-07-10T06:36:38Z</dcterms:created>
  <dcterms:modified xsi:type="dcterms:W3CDTF">2020-07-17T08:25:02Z</dcterms:modified>
</cp:coreProperties>
</file>