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64" r:id="rId3"/>
    <p:sldId id="267" r:id="rId4"/>
    <p:sldId id="266" r:id="rId5"/>
    <p:sldId id="259" r:id="rId6"/>
    <p:sldId id="260" r:id="rId7"/>
  </p:sldIdLst>
  <p:sldSz cx="12192000" cy="6858000"/>
  <p:notesSz cx="6807200" cy="9939338"/>
  <p:defaultTextStyle>
    <a:defPPr>
      <a:defRPr lang="ja-JP"/>
    </a:defPPr>
    <a:lvl1pPr marL="0" algn="l" defTabSz="914263" rtl="0" eaLnBrk="1" latinLnBrk="0" hangingPunct="1">
      <a:defRPr kumimoji="1" sz="1800" kern="1200">
        <a:solidFill>
          <a:schemeClr val="tx1"/>
        </a:solidFill>
        <a:latin typeface="+mn-lt"/>
        <a:ea typeface="+mn-ea"/>
        <a:cs typeface="+mn-cs"/>
      </a:defRPr>
    </a:lvl1pPr>
    <a:lvl2pPr marL="457131" algn="l" defTabSz="914263" rtl="0" eaLnBrk="1" latinLnBrk="0" hangingPunct="1">
      <a:defRPr kumimoji="1" sz="1800" kern="1200">
        <a:solidFill>
          <a:schemeClr val="tx1"/>
        </a:solidFill>
        <a:latin typeface="+mn-lt"/>
        <a:ea typeface="+mn-ea"/>
        <a:cs typeface="+mn-cs"/>
      </a:defRPr>
    </a:lvl2pPr>
    <a:lvl3pPr marL="914263" algn="l" defTabSz="914263" rtl="0" eaLnBrk="1" latinLnBrk="0" hangingPunct="1">
      <a:defRPr kumimoji="1" sz="1800" kern="1200">
        <a:solidFill>
          <a:schemeClr val="tx1"/>
        </a:solidFill>
        <a:latin typeface="+mn-lt"/>
        <a:ea typeface="+mn-ea"/>
        <a:cs typeface="+mn-cs"/>
      </a:defRPr>
    </a:lvl3pPr>
    <a:lvl4pPr marL="1371393" algn="l" defTabSz="914263" rtl="0" eaLnBrk="1" latinLnBrk="0" hangingPunct="1">
      <a:defRPr kumimoji="1" sz="1800" kern="1200">
        <a:solidFill>
          <a:schemeClr val="tx1"/>
        </a:solidFill>
        <a:latin typeface="+mn-lt"/>
        <a:ea typeface="+mn-ea"/>
        <a:cs typeface="+mn-cs"/>
      </a:defRPr>
    </a:lvl4pPr>
    <a:lvl5pPr marL="1828525" algn="l" defTabSz="914263" rtl="0" eaLnBrk="1" latinLnBrk="0" hangingPunct="1">
      <a:defRPr kumimoji="1" sz="1800" kern="1200">
        <a:solidFill>
          <a:schemeClr val="tx1"/>
        </a:solidFill>
        <a:latin typeface="+mn-lt"/>
        <a:ea typeface="+mn-ea"/>
        <a:cs typeface="+mn-cs"/>
      </a:defRPr>
    </a:lvl5pPr>
    <a:lvl6pPr marL="2285656" algn="l" defTabSz="914263" rtl="0" eaLnBrk="1" latinLnBrk="0" hangingPunct="1">
      <a:defRPr kumimoji="1" sz="1800" kern="1200">
        <a:solidFill>
          <a:schemeClr val="tx1"/>
        </a:solidFill>
        <a:latin typeface="+mn-lt"/>
        <a:ea typeface="+mn-ea"/>
        <a:cs typeface="+mn-cs"/>
      </a:defRPr>
    </a:lvl6pPr>
    <a:lvl7pPr marL="2742787" algn="l" defTabSz="914263" rtl="0" eaLnBrk="1" latinLnBrk="0" hangingPunct="1">
      <a:defRPr kumimoji="1" sz="1800" kern="1200">
        <a:solidFill>
          <a:schemeClr val="tx1"/>
        </a:solidFill>
        <a:latin typeface="+mn-lt"/>
        <a:ea typeface="+mn-ea"/>
        <a:cs typeface="+mn-cs"/>
      </a:defRPr>
    </a:lvl7pPr>
    <a:lvl8pPr marL="3199919" algn="l" defTabSz="914263" rtl="0" eaLnBrk="1" latinLnBrk="0" hangingPunct="1">
      <a:defRPr kumimoji="1" sz="1800" kern="1200">
        <a:solidFill>
          <a:schemeClr val="tx1"/>
        </a:solidFill>
        <a:latin typeface="+mn-lt"/>
        <a:ea typeface="+mn-ea"/>
        <a:cs typeface="+mn-cs"/>
      </a:defRPr>
    </a:lvl8pPr>
    <a:lvl9pPr marL="3657049" algn="l" defTabSz="914263"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FC4DD935-379A-421E-A46E-A9FDD5D99969}" type="datetimeFigureOut">
              <a:rPr kumimoji="1" lang="ja-JP" altLang="en-US" smtClean="0"/>
              <a:t>2020/7/17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BE5895E-B64A-4B1B-9EC5-95C4F9D19838}" type="slidenum">
              <a:rPr kumimoji="1" lang="ja-JP" altLang="en-US" smtClean="0"/>
              <a:t>‹#›</a:t>
            </a:fld>
            <a:endParaRPr kumimoji="1" lang="ja-JP" altLang="en-US"/>
          </a:p>
        </p:txBody>
      </p:sp>
    </p:spTree>
    <p:extLst>
      <p:ext uri="{BB962C8B-B14F-4D97-AF65-F5344CB8AC3E}">
        <p14:creationId xmlns:p14="http://schemas.microsoft.com/office/powerpoint/2010/main" val="3430143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3FED212-CC67-46E4-82C3-1E35766AF834}" type="datetimeFigureOut">
              <a:rPr kumimoji="1" lang="ja-JP" altLang="en-US" smtClean="0"/>
              <a:t>2020/7/17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E00D7CB-7DF2-4B44-A38E-0BDE74C6C8EB}" type="slidenum">
              <a:rPr kumimoji="1" lang="ja-JP" altLang="en-US" smtClean="0"/>
              <a:t>‹#›</a:t>
            </a:fld>
            <a:endParaRPr kumimoji="1" lang="ja-JP" altLang="en-US"/>
          </a:p>
        </p:txBody>
      </p:sp>
    </p:spTree>
    <p:extLst>
      <p:ext uri="{BB962C8B-B14F-4D97-AF65-F5344CB8AC3E}">
        <p14:creationId xmlns:p14="http://schemas.microsoft.com/office/powerpoint/2010/main" val="7045083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1" y="1122363"/>
            <a:ext cx="9144001"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1" y="3602038"/>
            <a:ext cx="9144001" cy="1655762"/>
          </a:xfrm>
        </p:spPr>
        <p:txBody>
          <a:bodyPr/>
          <a:lstStyle>
            <a:lvl1pPr marL="0" indent="0" algn="ctr">
              <a:buNone/>
              <a:defRPr sz="2400"/>
            </a:lvl1pPr>
            <a:lvl2pPr marL="457236" indent="0" algn="ctr">
              <a:buNone/>
              <a:defRPr sz="2000"/>
            </a:lvl2pPr>
            <a:lvl3pPr marL="914471" indent="0" algn="ctr">
              <a:buNone/>
              <a:defRPr sz="1800"/>
            </a:lvl3pPr>
            <a:lvl4pPr marL="1371707" indent="0" algn="ctr">
              <a:buNone/>
              <a:defRPr sz="1600"/>
            </a:lvl4pPr>
            <a:lvl5pPr marL="1828943" indent="0" algn="ctr">
              <a:buNone/>
              <a:defRPr sz="1600"/>
            </a:lvl5pPr>
            <a:lvl6pPr marL="2286179" indent="0" algn="ctr">
              <a:buNone/>
              <a:defRPr sz="1600"/>
            </a:lvl6pPr>
            <a:lvl7pPr marL="2743414" indent="0" algn="ctr">
              <a:buNone/>
              <a:defRPr sz="1600"/>
            </a:lvl7pPr>
            <a:lvl8pPr marL="3200652" indent="0" algn="ctr">
              <a:buNone/>
              <a:defRPr sz="1600"/>
            </a:lvl8pPr>
            <a:lvl9pPr marL="3657887"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6299113-4C5C-4E64-A966-593A5A250A5E}"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08213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B03FCD9-10BB-4F8E-882F-63A1B3C8EB0A}"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82345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4"/>
            <a:ext cx="2628900" cy="5811839"/>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199" y="365124"/>
            <a:ext cx="7734300" cy="581183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B474FE-DDCF-4FB1-9363-C1159786F4B3}"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171628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E4359D-5ECA-4BD0-9C0D-C1476AB9CCA3}"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74451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36" indent="0">
              <a:buNone/>
              <a:defRPr sz="2000">
                <a:solidFill>
                  <a:schemeClr val="tx1">
                    <a:tint val="75000"/>
                  </a:schemeClr>
                </a:solidFill>
              </a:defRPr>
            </a:lvl2pPr>
            <a:lvl3pPr marL="914471" indent="0">
              <a:buNone/>
              <a:defRPr sz="1800">
                <a:solidFill>
                  <a:schemeClr val="tx1">
                    <a:tint val="75000"/>
                  </a:schemeClr>
                </a:solidFill>
              </a:defRPr>
            </a:lvl3pPr>
            <a:lvl4pPr marL="1371707" indent="0">
              <a:buNone/>
              <a:defRPr sz="1600">
                <a:solidFill>
                  <a:schemeClr val="tx1">
                    <a:tint val="75000"/>
                  </a:schemeClr>
                </a:solidFill>
              </a:defRPr>
            </a:lvl4pPr>
            <a:lvl5pPr marL="1828943" indent="0">
              <a:buNone/>
              <a:defRPr sz="1600">
                <a:solidFill>
                  <a:schemeClr val="tx1">
                    <a:tint val="75000"/>
                  </a:schemeClr>
                </a:solidFill>
              </a:defRPr>
            </a:lvl5pPr>
            <a:lvl6pPr marL="2286179" indent="0">
              <a:buNone/>
              <a:defRPr sz="1600">
                <a:solidFill>
                  <a:schemeClr val="tx1">
                    <a:tint val="75000"/>
                  </a:schemeClr>
                </a:solidFill>
              </a:defRPr>
            </a:lvl6pPr>
            <a:lvl7pPr marL="2743414" indent="0">
              <a:buNone/>
              <a:defRPr sz="1600">
                <a:solidFill>
                  <a:schemeClr val="tx1">
                    <a:tint val="75000"/>
                  </a:schemeClr>
                </a:solidFill>
              </a:defRPr>
            </a:lvl7pPr>
            <a:lvl8pPr marL="3200652" indent="0">
              <a:buNone/>
              <a:defRPr sz="1600">
                <a:solidFill>
                  <a:schemeClr val="tx1">
                    <a:tint val="75000"/>
                  </a:schemeClr>
                </a:solidFill>
              </a:defRPr>
            </a:lvl8pPr>
            <a:lvl9pPr marL="3657887"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0D27E46-2239-4B65-8669-A4F2A2F088EC}"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55348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FECB021-E5DA-440D-A399-FE58C61F49B0}"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170374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4"/>
            <a:ext cx="5157787" cy="823912"/>
          </a:xfrm>
        </p:spPr>
        <p:txBody>
          <a:bodyPr anchor="b"/>
          <a:lstStyle>
            <a:lvl1pPr marL="0" indent="0">
              <a:buNone/>
              <a:defRPr sz="2400" b="1"/>
            </a:lvl1pPr>
            <a:lvl2pPr marL="457236" indent="0">
              <a:buNone/>
              <a:defRPr sz="2000" b="1"/>
            </a:lvl2pPr>
            <a:lvl3pPr marL="914471" indent="0">
              <a:buNone/>
              <a:defRPr sz="1800" b="1"/>
            </a:lvl3pPr>
            <a:lvl4pPr marL="1371707" indent="0">
              <a:buNone/>
              <a:defRPr sz="1600" b="1"/>
            </a:lvl4pPr>
            <a:lvl5pPr marL="1828943" indent="0">
              <a:buNone/>
              <a:defRPr sz="1600" b="1"/>
            </a:lvl5pPr>
            <a:lvl6pPr marL="2286179" indent="0">
              <a:buNone/>
              <a:defRPr sz="1600" b="1"/>
            </a:lvl6pPr>
            <a:lvl7pPr marL="2743414" indent="0">
              <a:buNone/>
              <a:defRPr sz="1600" b="1"/>
            </a:lvl7pPr>
            <a:lvl8pPr marL="3200652" indent="0">
              <a:buNone/>
              <a:defRPr sz="1600" b="1"/>
            </a:lvl8pPr>
            <a:lvl9pPr marL="3657887"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1" y="1681164"/>
            <a:ext cx="5183188" cy="823912"/>
          </a:xfrm>
        </p:spPr>
        <p:txBody>
          <a:bodyPr anchor="b"/>
          <a:lstStyle>
            <a:lvl1pPr marL="0" indent="0">
              <a:buNone/>
              <a:defRPr sz="2400" b="1"/>
            </a:lvl1pPr>
            <a:lvl2pPr marL="457236" indent="0">
              <a:buNone/>
              <a:defRPr sz="2000" b="1"/>
            </a:lvl2pPr>
            <a:lvl3pPr marL="914471" indent="0">
              <a:buNone/>
              <a:defRPr sz="1800" b="1"/>
            </a:lvl3pPr>
            <a:lvl4pPr marL="1371707" indent="0">
              <a:buNone/>
              <a:defRPr sz="1600" b="1"/>
            </a:lvl4pPr>
            <a:lvl5pPr marL="1828943" indent="0">
              <a:buNone/>
              <a:defRPr sz="1600" b="1"/>
            </a:lvl5pPr>
            <a:lvl6pPr marL="2286179" indent="0">
              <a:buNone/>
              <a:defRPr sz="1600" b="1"/>
            </a:lvl6pPr>
            <a:lvl7pPr marL="2743414" indent="0">
              <a:buNone/>
              <a:defRPr sz="1600" b="1"/>
            </a:lvl7pPr>
            <a:lvl8pPr marL="3200652" indent="0">
              <a:buNone/>
              <a:defRPr sz="1600" b="1"/>
            </a:lvl8pPr>
            <a:lvl9pPr marL="3657887"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8B7828F-176B-4A09-94B9-023C55BB1E32}" type="datetime1">
              <a:rPr kumimoji="1" lang="ja-JP" altLang="en-US" smtClean="0"/>
              <a:t>2020/7/17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29824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8187EE2-FF06-44D0-9D08-6EEAA5D84C56}" type="datetime1">
              <a:rPr kumimoji="1" lang="ja-JP" altLang="en-US" smtClean="0"/>
              <a:t>2020/7/17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79062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B2263A-3E4A-4756-BDE8-19ADDDF28734}" type="datetime1">
              <a:rPr kumimoji="1" lang="ja-JP" altLang="en-US" smtClean="0"/>
              <a:t>2020/7/17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03462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6"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9" y="2057401"/>
            <a:ext cx="3932236" cy="3811587"/>
          </a:xfrm>
        </p:spPr>
        <p:txBody>
          <a:bodyPr/>
          <a:lstStyle>
            <a:lvl1pPr marL="0" indent="0">
              <a:buNone/>
              <a:defRPr sz="1600"/>
            </a:lvl1pPr>
            <a:lvl2pPr marL="457236" indent="0">
              <a:buNone/>
              <a:defRPr sz="1400"/>
            </a:lvl2pPr>
            <a:lvl3pPr marL="914471" indent="0">
              <a:buNone/>
              <a:defRPr sz="1201"/>
            </a:lvl3pPr>
            <a:lvl4pPr marL="1371707" indent="0">
              <a:buNone/>
              <a:defRPr sz="1000"/>
            </a:lvl4pPr>
            <a:lvl5pPr marL="1828943" indent="0">
              <a:buNone/>
              <a:defRPr sz="1000"/>
            </a:lvl5pPr>
            <a:lvl6pPr marL="2286179" indent="0">
              <a:buNone/>
              <a:defRPr sz="1000"/>
            </a:lvl6pPr>
            <a:lvl7pPr marL="2743414" indent="0">
              <a:buNone/>
              <a:defRPr sz="1000"/>
            </a:lvl7pPr>
            <a:lvl8pPr marL="3200652" indent="0">
              <a:buNone/>
              <a:defRPr sz="1000"/>
            </a:lvl8pPr>
            <a:lvl9pPr marL="3657887"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403BA4-FE35-4E92-9F57-6AB03117FE77}"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271809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6"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6"/>
            <a:ext cx="6172200" cy="4873625"/>
          </a:xfrm>
        </p:spPr>
        <p:txBody>
          <a:bodyPr/>
          <a:lstStyle>
            <a:lvl1pPr marL="0" indent="0">
              <a:buNone/>
              <a:defRPr sz="3200"/>
            </a:lvl1pPr>
            <a:lvl2pPr marL="457236" indent="0">
              <a:buNone/>
              <a:defRPr sz="2800"/>
            </a:lvl2pPr>
            <a:lvl3pPr marL="914471" indent="0">
              <a:buNone/>
              <a:defRPr sz="2400"/>
            </a:lvl3pPr>
            <a:lvl4pPr marL="1371707" indent="0">
              <a:buNone/>
              <a:defRPr sz="2000"/>
            </a:lvl4pPr>
            <a:lvl5pPr marL="1828943" indent="0">
              <a:buNone/>
              <a:defRPr sz="2000"/>
            </a:lvl5pPr>
            <a:lvl6pPr marL="2286179" indent="0">
              <a:buNone/>
              <a:defRPr sz="2000"/>
            </a:lvl6pPr>
            <a:lvl7pPr marL="2743414" indent="0">
              <a:buNone/>
              <a:defRPr sz="2000"/>
            </a:lvl7pPr>
            <a:lvl8pPr marL="3200652" indent="0">
              <a:buNone/>
              <a:defRPr sz="2000"/>
            </a:lvl8pPr>
            <a:lvl9pPr marL="3657887"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9" y="2057401"/>
            <a:ext cx="3932236" cy="3811587"/>
          </a:xfrm>
        </p:spPr>
        <p:txBody>
          <a:bodyPr/>
          <a:lstStyle>
            <a:lvl1pPr marL="0" indent="0">
              <a:buNone/>
              <a:defRPr sz="1600"/>
            </a:lvl1pPr>
            <a:lvl2pPr marL="457236" indent="0">
              <a:buNone/>
              <a:defRPr sz="1400"/>
            </a:lvl2pPr>
            <a:lvl3pPr marL="914471" indent="0">
              <a:buNone/>
              <a:defRPr sz="1201"/>
            </a:lvl3pPr>
            <a:lvl4pPr marL="1371707" indent="0">
              <a:buNone/>
              <a:defRPr sz="1000"/>
            </a:lvl4pPr>
            <a:lvl5pPr marL="1828943" indent="0">
              <a:buNone/>
              <a:defRPr sz="1000"/>
            </a:lvl5pPr>
            <a:lvl6pPr marL="2286179" indent="0">
              <a:buNone/>
              <a:defRPr sz="1000"/>
            </a:lvl6pPr>
            <a:lvl7pPr marL="2743414" indent="0">
              <a:buNone/>
              <a:defRPr sz="1000"/>
            </a:lvl7pPr>
            <a:lvl8pPr marL="3200652" indent="0">
              <a:buNone/>
              <a:defRPr sz="1000"/>
            </a:lvl8pPr>
            <a:lvl9pPr marL="3657887"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409887-7678-4680-9412-42115C16AE18}"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307088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1"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1">
                <a:solidFill>
                  <a:schemeClr val="tx1">
                    <a:tint val="75000"/>
                  </a:schemeClr>
                </a:solidFill>
              </a:defRPr>
            </a:lvl1pPr>
          </a:lstStyle>
          <a:p>
            <a:fld id="{D6AFD238-E299-4ADB-B481-CA4603E9AEC9}" type="datetime1">
              <a:rPr kumimoji="1" lang="ja-JP" altLang="en-US" smtClean="0"/>
              <a:t>2020/7/17</a:t>
            </a:fld>
            <a:endParaRPr kumimoji="1" lang="ja-JP" altLang="en-US"/>
          </a:p>
        </p:txBody>
      </p:sp>
      <p:sp>
        <p:nvSpPr>
          <p:cNvPr id="5" name="フッター プレースホルダー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1">
                <a:solidFill>
                  <a:schemeClr val="tx1">
                    <a:tint val="75000"/>
                  </a:schemeClr>
                </a:solidFill>
              </a:defRPr>
            </a:lvl1pPr>
          </a:lstStyle>
          <a:p>
            <a:fld id="{50921AD9-A53C-48EB-869F-1642CE9DC2F4}" type="slidenum">
              <a:rPr kumimoji="1" lang="ja-JP" altLang="en-US" smtClean="0"/>
              <a:t>‹#›</a:t>
            </a:fld>
            <a:endParaRPr kumimoji="1" lang="ja-JP" altLang="en-US"/>
          </a:p>
        </p:txBody>
      </p:sp>
    </p:spTree>
    <p:extLst>
      <p:ext uri="{BB962C8B-B14F-4D97-AF65-F5344CB8AC3E}">
        <p14:creationId xmlns:p14="http://schemas.microsoft.com/office/powerpoint/2010/main" val="2377597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71"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19" indent="-228619" algn="l" defTabSz="914471"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54" indent="-228619" algn="l" defTabSz="914471" rtl="0" eaLnBrk="1" latinLnBrk="0" hangingPunct="1">
        <a:lnSpc>
          <a:spcPct val="90000"/>
        </a:lnSpc>
        <a:spcBef>
          <a:spcPts val="499"/>
        </a:spcBef>
        <a:buFont typeface="Arial" panose="020B0604020202020204" pitchFamily="34" charset="0"/>
        <a:buChar char="•"/>
        <a:defRPr kumimoji="1" sz="2400" kern="1200">
          <a:solidFill>
            <a:schemeClr val="tx1"/>
          </a:solidFill>
          <a:latin typeface="+mn-lt"/>
          <a:ea typeface="+mn-ea"/>
          <a:cs typeface="+mn-cs"/>
        </a:defRPr>
      </a:lvl2pPr>
      <a:lvl3pPr marL="1143090" indent="-228619" algn="l" defTabSz="914471" rtl="0" eaLnBrk="1" latinLnBrk="0" hangingPunct="1">
        <a:lnSpc>
          <a:spcPct val="90000"/>
        </a:lnSpc>
        <a:spcBef>
          <a:spcPts val="499"/>
        </a:spcBef>
        <a:buFont typeface="Arial" panose="020B0604020202020204" pitchFamily="34" charset="0"/>
        <a:buChar char="•"/>
        <a:defRPr kumimoji="1" sz="2000" kern="1200">
          <a:solidFill>
            <a:schemeClr val="tx1"/>
          </a:solidFill>
          <a:latin typeface="+mn-lt"/>
          <a:ea typeface="+mn-ea"/>
          <a:cs typeface="+mn-cs"/>
        </a:defRPr>
      </a:lvl3pPr>
      <a:lvl4pPr marL="1600326"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4pPr>
      <a:lvl5pPr marL="2057562"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5pPr>
      <a:lvl6pPr marL="2514797"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6pPr>
      <a:lvl7pPr marL="2972033"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7pPr>
      <a:lvl8pPr marL="3429269"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8pPr>
      <a:lvl9pPr marL="3886505" indent="-228619" algn="l" defTabSz="914471" rtl="0" eaLnBrk="1" latinLnBrk="0" hangingPunct="1">
        <a:lnSpc>
          <a:spcPct val="90000"/>
        </a:lnSpc>
        <a:spcBef>
          <a:spcPts val="499"/>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71" rtl="0" eaLnBrk="1" latinLnBrk="0" hangingPunct="1">
        <a:defRPr kumimoji="1" sz="1800" kern="1200">
          <a:solidFill>
            <a:schemeClr val="tx1"/>
          </a:solidFill>
          <a:latin typeface="+mn-lt"/>
          <a:ea typeface="+mn-ea"/>
          <a:cs typeface="+mn-cs"/>
        </a:defRPr>
      </a:lvl1pPr>
      <a:lvl2pPr marL="457236" algn="l" defTabSz="914471" rtl="0" eaLnBrk="1" latinLnBrk="0" hangingPunct="1">
        <a:defRPr kumimoji="1" sz="1800" kern="1200">
          <a:solidFill>
            <a:schemeClr val="tx1"/>
          </a:solidFill>
          <a:latin typeface="+mn-lt"/>
          <a:ea typeface="+mn-ea"/>
          <a:cs typeface="+mn-cs"/>
        </a:defRPr>
      </a:lvl2pPr>
      <a:lvl3pPr marL="914471" algn="l" defTabSz="914471" rtl="0" eaLnBrk="1" latinLnBrk="0" hangingPunct="1">
        <a:defRPr kumimoji="1" sz="1800" kern="1200">
          <a:solidFill>
            <a:schemeClr val="tx1"/>
          </a:solidFill>
          <a:latin typeface="+mn-lt"/>
          <a:ea typeface="+mn-ea"/>
          <a:cs typeface="+mn-cs"/>
        </a:defRPr>
      </a:lvl3pPr>
      <a:lvl4pPr marL="1371707" algn="l" defTabSz="914471" rtl="0" eaLnBrk="1" latinLnBrk="0" hangingPunct="1">
        <a:defRPr kumimoji="1" sz="1800" kern="1200">
          <a:solidFill>
            <a:schemeClr val="tx1"/>
          </a:solidFill>
          <a:latin typeface="+mn-lt"/>
          <a:ea typeface="+mn-ea"/>
          <a:cs typeface="+mn-cs"/>
        </a:defRPr>
      </a:lvl4pPr>
      <a:lvl5pPr marL="1828943" algn="l" defTabSz="914471" rtl="0" eaLnBrk="1" latinLnBrk="0" hangingPunct="1">
        <a:defRPr kumimoji="1" sz="1800" kern="1200">
          <a:solidFill>
            <a:schemeClr val="tx1"/>
          </a:solidFill>
          <a:latin typeface="+mn-lt"/>
          <a:ea typeface="+mn-ea"/>
          <a:cs typeface="+mn-cs"/>
        </a:defRPr>
      </a:lvl5pPr>
      <a:lvl6pPr marL="2286179" algn="l" defTabSz="914471" rtl="0" eaLnBrk="1" latinLnBrk="0" hangingPunct="1">
        <a:defRPr kumimoji="1" sz="1800" kern="1200">
          <a:solidFill>
            <a:schemeClr val="tx1"/>
          </a:solidFill>
          <a:latin typeface="+mn-lt"/>
          <a:ea typeface="+mn-ea"/>
          <a:cs typeface="+mn-cs"/>
        </a:defRPr>
      </a:lvl6pPr>
      <a:lvl7pPr marL="2743414" algn="l" defTabSz="914471" rtl="0" eaLnBrk="1" latinLnBrk="0" hangingPunct="1">
        <a:defRPr kumimoji="1" sz="1800" kern="1200">
          <a:solidFill>
            <a:schemeClr val="tx1"/>
          </a:solidFill>
          <a:latin typeface="+mn-lt"/>
          <a:ea typeface="+mn-ea"/>
          <a:cs typeface="+mn-cs"/>
        </a:defRPr>
      </a:lvl7pPr>
      <a:lvl8pPr marL="3200652" algn="l" defTabSz="914471" rtl="0" eaLnBrk="1" latinLnBrk="0" hangingPunct="1">
        <a:defRPr kumimoji="1" sz="1800" kern="1200">
          <a:solidFill>
            <a:schemeClr val="tx1"/>
          </a:solidFill>
          <a:latin typeface="+mn-lt"/>
          <a:ea typeface="+mn-ea"/>
          <a:cs typeface="+mn-cs"/>
        </a:defRPr>
      </a:lvl8pPr>
      <a:lvl9pPr marL="3657887" algn="l" defTabSz="91447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66990" y="3185598"/>
            <a:ext cx="10515600" cy="1325563"/>
          </a:xfrm>
        </p:spPr>
        <p:txBody>
          <a:bodyPr>
            <a:normAutofit fontScale="90000"/>
          </a:bodyPr>
          <a:lstStyle/>
          <a:p>
            <a:r>
              <a:rPr lang="ja-JP" altLang="en-US" dirty="0"/>
              <a:t>大阪府人権施策推進基本方針</a:t>
            </a:r>
            <a:r>
              <a:rPr lang="ja-JP" altLang="en-US" dirty="0" smtClean="0"/>
              <a:t>の変更について</a:t>
            </a:r>
            <a:r>
              <a:rPr lang="ja-JP" altLang="en-US" dirty="0"/>
              <a:t/>
            </a:r>
            <a:br>
              <a:rPr lang="ja-JP" altLang="en-US" dirty="0"/>
            </a:br>
            <a:endParaRPr kumimoji="1" lang="ja-JP" altLang="en-US" dirty="0"/>
          </a:p>
        </p:txBody>
      </p:sp>
      <p:sp>
        <p:nvSpPr>
          <p:cNvPr id="4" name="正方形/長方形 3"/>
          <p:cNvSpPr/>
          <p:nvPr/>
        </p:nvSpPr>
        <p:spPr>
          <a:xfrm>
            <a:off x="9259910" y="373487"/>
            <a:ext cx="2086377" cy="7856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rPr>
              <a:t>資料１</a:t>
            </a:r>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1</a:t>
            </a:fld>
            <a:endParaRPr kumimoji="1" lang="ja-JP" altLang="en-US"/>
          </a:p>
        </p:txBody>
      </p:sp>
    </p:spTree>
    <p:extLst>
      <p:ext uri="{BB962C8B-B14F-4D97-AF65-F5344CB8AC3E}">
        <p14:creationId xmlns:p14="http://schemas.microsoft.com/office/powerpoint/2010/main" val="87866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6B2882-492A-406C-AEBA-F3FD75DB3510}"/>
              </a:ext>
            </a:extLst>
          </p:cNvPr>
          <p:cNvSpPr txBox="1">
            <a:spLocks/>
          </p:cNvSpPr>
          <p:nvPr/>
        </p:nvSpPr>
        <p:spPr>
          <a:xfrm>
            <a:off x="605307" y="365125"/>
            <a:ext cx="10748496" cy="1128824"/>
          </a:xfrm>
          <a:prstGeom prst="rect">
            <a:avLst/>
          </a:prstGeom>
        </p:spPr>
        <p:txBody>
          <a:bodyPr>
            <a:normAutofit fontScale="75000" lnSpcReduction="20000"/>
          </a:bodyPr>
          <a:lstStyle>
            <a:lvl1pPr algn="l" defTabSz="914471"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en-US" altLang="ja-JP" sz="2700" u="sng" dirty="0"/>
          </a:p>
          <a:p>
            <a:pPr algn="ctr"/>
            <a:r>
              <a:rPr lang="ja-JP" altLang="en-US" sz="2700" u="sng" dirty="0"/>
              <a:t>人権施策推進基本方針変更　検討の方向性</a:t>
            </a:r>
            <a:r>
              <a:rPr lang="en-US" altLang="ja-JP" sz="2400" dirty="0"/>
              <a:t/>
            </a:r>
            <a:br>
              <a:rPr lang="en-US" altLang="ja-JP" sz="2400" dirty="0"/>
            </a:br>
            <a:r>
              <a:rPr lang="en-US" altLang="ja-JP" sz="2400" dirty="0"/>
              <a:t/>
            </a:r>
            <a:br>
              <a:rPr lang="en-US" altLang="ja-JP" sz="2400" dirty="0"/>
            </a:br>
            <a:r>
              <a:rPr lang="en-US" altLang="ja-JP" sz="2400" dirty="0"/>
              <a:t/>
            </a:r>
            <a:br>
              <a:rPr lang="en-US" altLang="ja-JP" sz="2400" dirty="0"/>
            </a:br>
            <a:endParaRPr lang="ja-JP" altLang="en-US" sz="2400" dirty="0"/>
          </a:p>
        </p:txBody>
      </p:sp>
      <p:sp>
        <p:nvSpPr>
          <p:cNvPr id="3" name="正方形/長方形 2">
            <a:extLst>
              <a:ext uri="{FF2B5EF4-FFF2-40B4-BE49-F238E27FC236}">
                <a16:creationId xmlns:a16="http://schemas.microsoft.com/office/drawing/2014/main" id="{5E352B4A-7465-4E30-8B59-A2C029E78ACA}"/>
              </a:ext>
            </a:extLst>
          </p:cNvPr>
          <p:cNvSpPr/>
          <p:nvPr/>
        </p:nvSpPr>
        <p:spPr>
          <a:xfrm>
            <a:off x="528918" y="950259"/>
            <a:ext cx="11268130" cy="5542616"/>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a:t>【</a:t>
            </a:r>
            <a:r>
              <a:rPr kumimoji="1" lang="ja-JP" altLang="en-US" dirty="0"/>
              <a:t>１</a:t>
            </a:r>
            <a:r>
              <a:rPr kumimoji="1" lang="en-US" altLang="ja-JP" dirty="0"/>
              <a:t>】</a:t>
            </a:r>
            <a:r>
              <a:rPr lang="ja-JP" altLang="en-US" dirty="0"/>
              <a:t>人権施策推進基本方針とは</a:t>
            </a:r>
            <a:endParaRPr lang="en-US" altLang="ja-JP" dirty="0"/>
          </a:p>
          <a:p>
            <a:endParaRPr lang="en-US" altLang="ja-JP" dirty="0"/>
          </a:p>
          <a:p>
            <a:r>
              <a:rPr kumimoji="1" lang="ja-JP" altLang="en-US" dirty="0"/>
              <a:t>　　・大阪府人権尊重の社会づくり条例第五条第一項に</a:t>
            </a:r>
            <a:r>
              <a:rPr lang="ja-JP" altLang="en-US" dirty="0"/>
              <a:t>基づき、人権施策を総合的に推進するために</a:t>
            </a:r>
            <a:r>
              <a:rPr lang="ja-JP" altLang="en-US" dirty="0" smtClean="0"/>
              <a:t>必要</a:t>
            </a:r>
            <a:endParaRPr lang="en-US" altLang="ja-JP" dirty="0" smtClean="0"/>
          </a:p>
          <a:p>
            <a:r>
              <a:rPr lang="ja-JP" altLang="en-US" dirty="0"/>
              <a:t>　</a:t>
            </a:r>
            <a:r>
              <a:rPr lang="ja-JP" altLang="en-US" dirty="0" smtClean="0"/>
              <a:t>　　な</a:t>
            </a:r>
            <a:r>
              <a:rPr lang="ja-JP" altLang="en-US" dirty="0"/>
              <a:t>事項を定めたもの。大阪府のあらゆる分野における人権に関する施策の基本となる考え方</a:t>
            </a:r>
            <a:r>
              <a:rPr lang="ja-JP" altLang="en-US" dirty="0" smtClean="0"/>
              <a:t>を記載</a:t>
            </a:r>
            <a:r>
              <a:rPr lang="ja-JP" altLang="en-US" dirty="0"/>
              <a:t>。</a:t>
            </a:r>
            <a:endParaRPr lang="en-US" altLang="ja-JP" dirty="0"/>
          </a:p>
          <a:p>
            <a:r>
              <a:rPr lang="ja-JP" altLang="en-US" dirty="0"/>
              <a:t>　　・平成</a:t>
            </a:r>
            <a:r>
              <a:rPr lang="en-US" altLang="ja-JP" dirty="0"/>
              <a:t>13</a:t>
            </a:r>
            <a:r>
              <a:rPr lang="ja-JP" altLang="en-US" dirty="0"/>
              <a:t>年</a:t>
            </a:r>
            <a:r>
              <a:rPr lang="en-US" altLang="ja-JP" dirty="0"/>
              <a:t>3</a:t>
            </a:r>
            <a:r>
              <a:rPr lang="ja-JP" altLang="en-US" dirty="0"/>
              <a:t>月に策定して以降、変更履歴なし。</a:t>
            </a:r>
            <a:endParaRPr lang="en-US" altLang="ja-JP" dirty="0"/>
          </a:p>
          <a:p>
            <a:endParaRPr lang="en-US" altLang="ja-JP" dirty="0"/>
          </a:p>
          <a:p>
            <a:endParaRPr lang="en-US" altLang="ja-JP" dirty="0"/>
          </a:p>
          <a:p>
            <a:r>
              <a:rPr lang="en-US" altLang="ja-JP" dirty="0"/>
              <a:t>【</a:t>
            </a:r>
            <a:r>
              <a:rPr lang="ja-JP" altLang="en-US" dirty="0"/>
              <a:t>２</a:t>
            </a:r>
            <a:r>
              <a:rPr lang="en-US" altLang="ja-JP" dirty="0"/>
              <a:t>】</a:t>
            </a:r>
            <a:r>
              <a:rPr lang="ja-JP" altLang="en-US" dirty="0"/>
              <a:t>今回の見直しの趣旨</a:t>
            </a:r>
            <a:endParaRPr lang="en-US" altLang="ja-JP" dirty="0"/>
          </a:p>
          <a:p>
            <a:endParaRPr lang="en-US" altLang="ja-JP" dirty="0"/>
          </a:p>
          <a:p>
            <a:r>
              <a:rPr lang="ja-JP" altLang="en-US" dirty="0"/>
              <a:t>　　　</a:t>
            </a:r>
            <a:r>
              <a:rPr lang="ja-JP" altLang="en-US" dirty="0" smtClean="0"/>
              <a:t>人権意識の高揚を図り人権救済・保護の取組みを進めるという基本方向を維持しつつ、策定</a:t>
            </a:r>
            <a:r>
              <a:rPr lang="ja-JP" altLang="en-US" dirty="0"/>
              <a:t>時</a:t>
            </a:r>
            <a:r>
              <a:rPr lang="ja-JP" altLang="en-US" dirty="0" smtClean="0"/>
              <a:t>とは　　</a:t>
            </a:r>
            <a:endParaRPr lang="en-US" altLang="ja-JP" dirty="0" smtClean="0"/>
          </a:p>
          <a:p>
            <a:r>
              <a:rPr lang="ja-JP" altLang="en-US" dirty="0"/>
              <a:t>　</a:t>
            </a:r>
            <a:r>
              <a:rPr lang="ja-JP" altLang="en-US" dirty="0" smtClean="0"/>
              <a:t>　　人権</a:t>
            </a:r>
            <a:r>
              <a:rPr lang="ja-JP" altLang="en-US" dirty="0"/>
              <a:t>を取り巻く状況が変化したことを正確に反映させる。</a:t>
            </a:r>
            <a:endParaRPr lang="en-US" altLang="ja-JP" dirty="0"/>
          </a:p>
          <a:p>
            <a:r>
              <a:rPr lang="ja-JP" altLang="en-US" dirty="0"/>
              <a:t>　　　</a:t>
            </a:r>
            <a:endParaRPr lang="en-US" altLang="ja-JP" dirty="0"/>
          </a:p>
          <a:p>
            <a:r>
              <a:rPr lang="ja-JP" altLang="en-US" dirty="0"/>
              <a:t>　　　・人権課題の多様化・・・課題解決へ</a:t>
            </a:r>
            <a:r>
              <a:rPr lang="ja-JP" altLang="en-US" dirty="0" smtClean="0"/>
              <a:t>向けた取組み実績がある</a:t>
            </a:r>
            <a:r>
              <a:rPr lang="ja-JP" altLang="en-US" dirty="0"/>
              <a:t>もの</a:t>
            </a:r>
            <a:endParaRPr lang="en-US" altLang="ja-JP" dirty="0"/>
          </a:p>
          <a:p>
            <a:r>
              <a:rPr lang="ja-JP" altLang="en-US" dirty="0"/>
              <a:t>　　　　　　　　　　　　　　　新たに発生した</a:t>
            </a:r>
            <a:r>
              <a:rPr lang="ja-JP" altLang="en-US" dirty="0" smtClean="0"/>
              <a:t>課題</a:t>
            </a:r>
            <a:endParaRPr lang="en-US" altLang="ja-JP" dirty="0"/>
          </a:p>
          <a:p>
            <a:r>
              <a:rPr lang="ja-JP" altLang="en-US" dirty="0"/>
              <a:t>　　　　　　　　　　　　　　　近年特に問題がクローズアップされている課題　など。</a:t>
            </a:r>
            <a:endParaRPr lang="en-US" altLang="ja-JP" dirty="0"/>
          </a:p>
          <a:p>
            <a:r>
              <a:rPr lang="ja-JP" altLang="en-US" dirty="0"/>
              <a:t>　　</a:t>
            </a:r>
            <a:endParaRPr lang="en-US" altLang="ja-JP" dirty="0"/>
          </a:p>
          <a:p>
            <a:r>
              <a:rPr lang="ja-JP" altLang="en-US" dirty="0"/>
              <a:t>　　　</a:t>
            </a:r>
            <a:r>
              <a:rPr lang="ja-JP" altLang="en-US" dirty="0" smtClean="0"/>
              <a:t>・求められる施策の多様化</a:t>
            </a:r>
            <a:endParaRPr lang="en-US" altLang="ja-JP" dirty="0" smtClean="0"/>
          </a:p>
          <a:p>
            <a:r>
              <a:rPr lang="ja-JP" altLang="en-US" dirty="0"/>
              <a:t>　</a:t>
            </a:r>
            <a:r>
              <a:rPr lang="ja-JP" altLang="en-US" dirty="0" smtClean="0"/>
              <a:t>　　　　　　　　　　　・</a:t>
            </a:r>
            <a:r>
              <a:rPr lang="ja-JP" altLang="en-US" dirty="0"/>
              <a:t>・・インターネット上の人権侵害への対応など、新たな対応方策が求め</a:t>
            </a:r>
            <a:endParaRPr lang="en-US" altLang="ja-JP" dirty="0"/>
          </a:p>
          <a:p>
            <a:r>
              <a:rPr lang="ja-JP" altLang="en-US" dirty="0"/>
              <a:t>　　　　　　　　　　　　　　　られる分野の出現　</a:t>
            </a:r>
            <a:endParaRPr kumimoji="1" lang="ja-JP" altLang="en-US" dirty="0"/>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2</a:t>
            </a:fld>
            <a:endParaRPr kumimoji="1" lang="ja-JP" altLang="en-US"/>
          </a:p>
        </p:txBody>
      </p:sp>
    </p:spTree>
    <p:extLst>
      <p:ext uri="{BB962C8B-B14F-4D97-AF65-F5344CB8AC3E}">
        <p14:creationId xmlns:p14="http://schemas.microsoft.com/office/powerpoint/2010/main" val="1368791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9859" y="375388"/>
            <a:ext cx="9144000" cy="551891"/>
          </a:xfrm>
        </p:spPr>
        <p:txBody>
          <a:bodyPr>
            <a:normAutofit/>
          </a:bodyPr>
          <a:lstStyle/>
          <a:p>
            <a:r>
              <a:rPr kumimoji="1" lang="ja-JP" altLang="en-US" sz="2400" u="sng" dirty="0"/>
              <a:t>現行「大阪府人権施策推進基本方針」の構成</a:t>
            </a:r>
          </a:p>
        </p:txBody>
      </p:sp>
      <p:sp>
        <p:nvSpPr>
          <p:cNvPr id="3" name="サブタイトル 2"/>
          <p:cNvSpPr>
            <a:spLocks noGrp="1"/>
          </p:cNvSpPr>
          <p:nvPr>
            <p:ph type="subTitle" idx="1"/>
          </p:nvPr>
        </p:nvSpPr>
        <p:spPr>
          <a:xfrm>
            <a:off x="566670" y="1081825"/>
            <a:ext cx="11230378" cy="5409127"/>
          </a:xfrm>
          <a:ln>
            <a:solidFill>
              <a:schemeClr val="accent1"/>
            </a:solidFill>
          </a:ln>
        </p:spPr>
        <p:txBody>
          <a:bodyPr>
            <a:normAutofit fontScale="92500" lnSpcReduction="10000"/>
          </a:bodyPr>
          <a:lstStyle/>
          <a:p>
            <a:pPr algn="l"/>
            <a:endParaRPr kumimoji="1" lang="en-US" altLang="ja-JP" dirty="0"/>
          </a:p>
          <a:p>
            <a:pPr algn="l"/>
            <a:r>
              <a:rPr kumimoji="1" lang="ja-JP" altLang="en-US" dirty="0"/>
              <a:t>１　大阪府における人権をめぐる状況</a:t>
            </a:r>
            <a:endParaRPr kumimoji="1" lang="en-US" altLang="ja-JP" dirty="0"/>
          </a:p>
          <a:p>
            <a:pPr algn="l"/>
            <a:r>
              <a:rPr kumimoji="1" lang="ja-JP" altLang="en-US" dirty="0"/>
              <a:t>　（１）国内外の人権尊重の潮流</a:t>
            </a:r>
            <a:endParaRPr kumimoji="1" lang="en-US" altLang="ja-JP" dirty="0"/>
          </a:p>
          <a:p>
            <a:pPr algn="l"/>
            <a:r>
              <a:rPr lang="ja-JP" altLang="en-US" dirty="0"/>
              <a:t>　（２）大阪府におけるこれまでの取り組み</a:t>
            </a:r>
            <a:endParaRPr lang="en-US" altLang="ja-JP" dirty="0"/>
          </a:p>
          <a:p>
            <a:pPr algn="l"/>
            <a:r>
              <a:rPr kumimoji="1" lang="ja-JP" altLang="en-US" dirty="0"/>
              <a:t>　（３）取り組むべき主要課題</a:t>
            </a:r>
            <a:endParaRPr kumimoji="1" lang="en-US" altLang="ja-JP" dirty="0"/>
          </a:p>
          <a:p>
            <a:pPr algn="l"/>
            <a:r>
              <a:rPr kumimoji="1" lang="ja-JP" altLang="en-US" dirty="0"/>
              <a:t>２　基本理念</a:t>
            </a:r>
            <a:endParaRPr kumimoji="1" lang="en-US" altLang="ja-JP" dirty="0"/>
          </a:p>
          <a:p>
            <a:pPr algn="l"/>
            <a:r>
              <a:rPr lang="ja-JP" altLang="en-US" dirty="0"/>
              <a:t>　・一人ひとりがかけがえのない存在として尊重される差別のない社会の実現</a:t>
            </a:r>
            <a:endParaRPr lang="en-US" altLang="ja-JP" dirty="0"/>
          </a:p>
          <a:p>
            <a:pPr algn="l"/>
            <a:r>
              <a:rPr kumimoji="1" lang="ja-JP" altLang="en-US" dirty="0"/>
              <a:t>　・誰もが個性や能力をいかして自己実現を図ることのできる豊かな人権文化の</a:t>
            </a:r>
            <a:endParaRPr kumimoji="1" lang="en-US" altLang="ja-JP" dirty="0"/>
          </a:p>
          <a:p>
            <a:pPr algn="l"/>
            <a:r>
              <a:rPr lang="ja-JP" altLang="en-US" dirty="0"/>
              <a:t>　　実現</a:t>
            </a:r>
            <a:endParaRPr lang="en-US" altLang="ja-JP" dirty="0"/>
          </a:p>
          <a:p>
            <a:pPr algn="l"/>
            <a:r>
              <a:rPr kumimoji="1" lang="ja-JP" altLang="en-US" dirty="0"/>
              <a:t>３　人権施策の基本方向</a:t>
            </a:r>
            <a:endParaRPr kumimoji="1" lang="en-US" altLang="ja-JP" dirty="0"/>
          </a:p>
          <a:p>
            <a:pPr algn="l"/>
            <a:r>
              <a:rPr lang="ja-JP" altLang="en-US" dirty="0"/>
              <a:t>　（１）人権意識の高揚を図るための施策</a:t>
            </a:r>
            <a:endParaRPr lang="en-US" altLang="ja-JP" dirty="0"/>
          </a:p>
          <a:p>
            <a:pPr algn="l"/>
            <a:r>
              <a:rPr kumimoji="1" lang="ja-JP" altLang="en-US" dirty="0"/>
              <a:t>　（２）人権擁護に資する施策</a:t>
            </a:r>
            <a:endParaRPr kumimoji="1" lang="en-US" altLang="ja-JP" dirty="0"/>
          </a:p>
          <a:p>
            <a:pPr algn="l"/>
            <a:r>
              <a:rPr lang="ja-JP" altLang="en-US" dirty="0"/>
              <a:t>４　推進にあたって</a:t>
            </a:r>
            <a:endParaRPr kumimoji="1" lang="ja-JP" altLang="en-US" dirty="0"/>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3</a:t>
            </a:fld>
            <a:endParaRPr kumimoji="1" lang="ja-JP" altLang="en-US"/>
          </a:p>
        </p:txBody>
      </p:sp>
    </p:spTree>
    <p:extLst>
      <p:ext uri="{BB962C8B-B14F-4D97-AF65-F5344CB8AC3E}">
        <p14:creationId xmlns:p14="http://schemas.microsoft.com/office/powerpoint/2010/main" val="797323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0761" y="418913"/>
            <a:ext cx="10748496" cy="1128824"/>
          </a:xfrm>
        </p:spPr>
        <p:txBody>
          <a:bodyPr>
            <a:normAutofit fontScale="90000"/>
          </a:bodyPr>
          <a:lstStyle/>
          <a:p>
            <a:r>
              <a:rPr lang="en-US" altLang="ja-JP" sz="2400" u="sng" dirty="0"/>
              <a:t/>
            </a:r>
            <a:br>
              <a:rPr lang="en-US" altLang="ja-JP" sz="2400" u="sng" dirty="0"/>
            </a:br>
            <a:r>
              <a:rPr lang="ja-JP" altLang="en-US" sz="2400" dirty="0"/>
              <a:t>　　　　　　　　　　　　　　　　</a:t>
            </a:r>
            <a:r>
              <a:rPr lang="ja-JP" altLang="en-US" sz="2700" u="sng" dirty="0"/>
              <a:t>検討内容（案）</a:t>
            </a:r>
            <a:r>
              <a:rPr lang="en-US" altLang="ja-JP" sz="2400" dirty="0"/>
              <a:t/>
            </a:r>
            <a:br>
              <a:rPr lang="en-US" altLang="ja-JP" sz="2400" dirty="0"/>
            </a:br>
            <a:r>
              <a:rPr lang="en-US" altLang="ja-JP" sz="2400" dirty="0"/>
              <a:t/>
            </a:r>
            <a:br>
              <a:rPr lang="en-US" altLang="ja-JP" sz="2400" dirty="0"/>
            </a:br>
            <a:r>
              <a:rPr lang="en-US" altLang="ja-JP" sz="2400" dirty="0"/>
              <a:t>【</a:t>
            </a:r>
            <a:r>
              <a:rPr lang="ja-JP" altLang="en-US" sz="2400" dirty="0"/>
              <a:t>１</a:t>
            </a:r>
            <a:r>
              <a:rPr lang="en-US" altLang="ja-JP" sz="2400" dirty="0"/>
              <a:t>】</a:t>
            </a:r>
            <a:r>
              <a:rPr lang="ja-JP" altLang="en-US" sz="2400" dirty="0"/>
              <a:t>大阪府における人権をめぐる状況</a:t>
            </a:r>
            <a:r>
              <a:rPr lang="en-US" altLang="ja-JP" sz="2400" dirty="0"/>
              <a:t/>
            </a:r>
            <a:br>
              <a:rPr lang="en-US" altLang="ja-JP" sz="2400" dirty="0"/>
            </a:br>
            <a:endParaRPr lang="ja-JP" altLang="en-US" sz="2400" dirty="0"/>
          </a:p>
        </p:txBody>
      </p:sp>
      <p:sp>
        <p:nvSpPr>
          <p:cNvPr id="3" name="コンテンツ プレースホルダー 2"/>
          <p:cNvSpPr>
            <a:spLocks noGrp="1"/>
          </p:cNvSpPr>
          <p:nvPr>
            <p:ph idx="1"/>
          </p:nvPr>
        </p:nvSpPr>
        <p:spPr>
          <a:xfrm>
            <a:off x="450761" y="1627695"/>
            <a:ext cx="11204619" cy="4896803"/>
          </a:xfrm>
          <a:ln>
            <a:solidFill>
              <a:schemeClr val="accent1"/>
            </a:solidFill>
          </a:ln>
        </p:spPr>
        <p:txBody>
          <a:bodyPr>
            <a:normAutofit fontScale="85000" lnSpcReduction="20000"/>
          </a:bodyPr>
          <a:lstStyle/>
          <a:p>
            <a:pPr marL="0" indent="0">
              <a:buNone/>
            </a:pPr>
            <a:endParaRPr lang="en-US" altLang="ja-JP" sz="2400" dirty="0"/>
          </a:p>
          <a:p>
            <a:pPr marL="0" indent="0">
              <a:buNone/>
            </a:pPr>
            <a:r>
              <a:rPr lang="ja-JP" altLang="en-US" sz="2400" dirty="0"/>
              <a:t>○基本方針策定後の国内外の動きや大阪府の取組みを踏まえ</a:t>
            </a:r>
            <a:r>
              <a:rPr lang="ja-JP" altLang="en-US" sz="2400" dirty="0" smtClean="0"/>
              <a:t>、人権課題の多様化を反映させる</a:t>
            </a:r>
            <a:endParaRPr lang="en-US" altLang="ja-JP" sz="2400" dirty="0" smtClean="0"/>
          </a:p>
          <a:p>
            <a:pPr marL="0" indent="0">
              <a:buNone/>
            </a:pPr>
            <a:r>
              <a:rPr lang="ja-JP" altLang="en-US" sz="2400" dirty="0"/>
              <a:t>　</a:t>
            </a:r>
            <a:r>
              <a:rPr lang="ja-JP" altLang="en-US" sz="2400" dirty="0" smtClean="0"/>
              <a:t>方向で、記述内容を改める。</a:t>
            </a:r>
            <a:endParaRPr lang="en-US" altLang="ja-JP" sz="2400" dirty="0"/>
          </a:p>
          <a:p>
            <a:pPr marL="0" indent="0">
              <a:buNone/>
            </a:pPr>
            <a:endParaRPr lang="en-US" altLang="ja-JP" sz="2400" dirty="0"/>
          </a:p>
          <a:p>
            <a:pPr marL="0" indent="0">
              <a:buNone/>
            </a:pPr>
            <a:r>
              <a:rPr lang="ja-JP" altLang="en-US" sz="2400" dirty="0" smtClean="0"/>
              <a:t>⇒「</a:t>
            </a:r>
            <a:r>
              <a:rPr lang="ja-JP" altLang="en-US" sz="2400" dirty="0"/>
              <a:t>取り組むべき主要課題」では、新たに「インターネット上の人権侵害」や</a:t>
            </a:r>
            <a:r>
              <a:rPr lang="ja-JP" altLang="en-US" sz="2400" dirty="0" smtClean="0"/>
              <a:t>、「性的</a:t>
            </a:r>
            <a:endParaRPr lang="en-US" altLang="ja-JP" sz="2400" dirty="0" smtClean="0"/>
          </a:p>
          <a:p>
            <a:pPr marL="0" indent="0">
              <a:buNone/>
            </a:pPr>
            <a:r>
              <a:rPr lang="ja-JP" altLang="en-US" sz="2400" dirty="0"/>
              <a:t>　</a:t>
            </a:r>
            <a:r>
              <a:rPr lang="ja-JP" altLang="en-US" sz="2400" dirty="0" smtClean="0"/>
              <a:t>マイノリティ</a:t>
            </a:r>
            <a:r>
              <a:rPr lang="ja-JP" altLang="en-US" sz="2400" dirty="0"/>
              <a:t>の人権問題</a:t>
            </a:r>
            <a:r>
              <a:rPr lang="ja-JP" altLang="en-US" sz="2400" dirty="0" smtClean="0"/>
              <a:t>」「拉致被害者の人権問題」について</a:t>
            </a:r>
            <a:r>
              <a:rPr lang="ja-JP" altLang="en-US" sz="2400" dirty="0"/>
              <a:t>取り上げる方向で検討する。</a:t>
            </a:r>
            <a:endParaRPr lang="en-US" altLang="ja-JP" sz="2400" dirty="0"/>
          </a:p>
          <a:p>
            <a:pPr marL="0" indent="0">
              <a:buNone/>
            </a:pPr>
            <a:endParaRPr lang="en-US" altLang="ja-JP" sz="2400" dirty="0"/>
          </a:p>
          <a:p>
            <a:pPr marL="0" indent="0">
              <a:buNone/>
            </a:pPr>
            <a:r>
              <a:rPr lang="en-US" altLang="ja-JP" sz="2400" dirty="0"/>
              <a:t>〔</a:t>
            </a:r>
            <a:r>
              <a:rPr lang="ja-JP" altLang="en-US" sz="2400" dirty="0"/>
              <a:t>参考：現行基本方針に記載している「取り組むべき主要課題」</a:t>
            </a:r>
            <a:r>
              <a:rPr lang="en-US" altLang="ja-JP" sz="2400" dirty="0"/>
              <a:t>〕</a:t>
            </a:r>
          </a:p>
          <a:p>
            <a:pPr marL="0" indent="0">
              <a:buNone/>
            </a:pPr>
            <a:r>
              <a:rPr lang="ja-JP" altLang="en-US" sz="2400" dirty="0"/>
              <a:t>　</a:t>
            </a:r>
            <a:endParaRPr lang="en-US" altLang="ja-JP" sz="2400" dirty="0"/>
          </a:p>
          <a:p>
            <a:pPr marL="0" indent="0">
              <a:buNone/>
            </a:pPr>
            <a:r>
              <a:rPr lang="ja-JP" altLang="en-US" sz="2400" dirty="0"/>
              <a:t>　・同和問題、女性、</a:t>
            </a:r>
            <a:r>
              <a:rPr lang="ja-JP" altLang="en-US" sz="2400" dirty="0" err="1"/>
              <a:t>障がい</a:t>
            </a:r>
            <a:r>
              <a:rPr lang="ja-JP" altLang="en-US" sz="2400" dirty="0"/>
              <a:t>者、高齢者、子ども、外国人、</a:t>
            </a:r>
            <a:r>
              <a:rPr lang="en-US" altLang="ja-JP" sz="2400" dirty="0"/>
              <a:t>HIV</a:t>
            </a:r>
            <a:r>
              <a:rPr lang="ja-JP" altLang="en-US" sz="2400" dirty="0"/>
              <a:t>感染者、犯罪被害者</a:t>
            </a:r>
            <a:endParaRPr lang="en-US" altLang="ja-JP" sz="2400" dirty="0"/>
          </a:p>
          <a:p>
            <a:pPr marL="0" indent="0">
              <a:buNone/>
            </a:pPr>
            <a:r>
              <a:rPr lang="ja-JP" altLang="en-US" sz="2400" dirty="0"/>
              <a:t>　　やその家族、労働問題、情報化社会の進展に関する問題は、それぞれ記載。</a:t>
            </a:r>
            <a:endParaRPr lang="en-US" altLang="ja-JP" sz="2400" dirty="0"/>
          </a:p>
          <a:p>
            <a:pPr marL="0" indent="0">
              <a:buNone/>
            </a:pPr>
            <a:r>
              <a:rPr lang="ja-JP" altLang="en-US" sz="2400" dirty="0"/>
              <a:t>　　</a:t>
            </a:r>
            <a:endParaRPr lang="en-US" altLang="ja-JP" sz="2400" dirty="0"/>
          </a:p>
          <a:p>
            <a:pPr marL="0" indent="0">
              <a:buNone/>
            </a:pPr>
            <a:r>
              <a:rPr lang="ja-JP" altLang="en-US" sz="2400" dirty="0"/>
              <a:t>　・野宿生活者、性的マイノリティ、アイヌ、刑期を終えて出所した人にかかわる問題</a:t>
            </a:r>
            <a:endParaRPr lang="en-US" altLang="ja-JP" sz="2400" dirty="0"/>
          </a:p>
          <a:p>
            <a:pPr marL="0" indent="0">
              <a:buNone/>
            </a:pPr>
            <a:r>
              <a:rPr lang="ja-JP" altLang="en-US" sz="2400" dirty="0"/>
              <a:t>　　は、その他にも存在する様々な人権問題の記述の中で言及。</a:t>
            </a:r>
            <a:endParaRPr lang="en-US" altLang="ja-JP" sz="2400" dirty="0"/>
          </a:p>
          <a:p>
            <a:pPr marL="0" indent="0">
              <a:buNone/>
            </a:pPr>
            <a:endParaRPr lang="en-US" altLang="ja-JP" sz="2400" dirty="0"/>
          </a:p>
          <a:p>
            <a:pPr marL="0" indent="0">
              <a:buNone/>
            </a:pPr>
            <a:endParaRPr lang="ja-JP" altLang="en-US" sz="2400" dirty="0"/>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4</a:t>
            </a:fld>
            <a:endParaRPr kumimoji="1" lang="ja-JP" altLang="en-US"/>
          </a:p>
        </p:txBody>
      </p:sp>
    </p:spTree>
    <p:extLst>
      <p:ext uri="{BB962C8B-B14F-4D97-AF65-F5344CB8AC3E}">
        <p14:creationId xmlns:p14="http://schemas.microsoft.com/office/powerpoint/2010/main" val="1502299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1973" y="431125"/>
            <a:ext cx="10515600" cy="915035"/>
          </a:xfrm>
        </p:spPr>
        <p:txBody>
          <a:bodyPr>
            <a:normAutofit/>
          </a:bodyPr>
          <a:lstStyle/>
          <a:p>
            <a:r>
              <a:rPr lang="en-US" altLang="ja-JP" sz="2400" dirty="0"/>
              <a:t>【</a:t>
            </a:r>
            <a:r>
              <a:rPr lang="ja-JP" altLang="en-US" sz="2400" dirty="0"/>
              <a:t>２</a:t>
            </a:r>
            <a:r>
              <a:rPr lang="en-US" altLang="ja-JP" sz="2400" dirty="0"/>
              <a:t>】</a:t>
            </a:r>
            <a:r>
              <a:rPr lang="ja-JP" altLang="en-US" sz="2400" dirty="0"/>
              <a:t>基本理念　</a:t>
            </a:r>
            <a:r>
              <a:rPr lang="en-US" altLang="ja-JP" sz="2400" dirty="0"/>
              <a:t/>
            </a:r>
            <a:br>
              <a:rPr lang="en-US" altLang="ja-JP" sz="2400" dirty="0"/>
            </a:br>
            <a:endParaRPr lang="ja-JP" altLang="en-US" sz="2400" dirty="0"/>
          </a:p>
        </p:txBody>
      </p:sp>
      <p:sp>
        <p:nvSpPr>
          <p:cNvPr id="3" name="コンテンツ プレースホルダー 2"/>
          <p:cNvSpPr>
            <a:spLocks noGrp="1"/>
          </p:cNvSpPr>
          <p:nvPr>
            <p:ph idx="1"/>
          </p:nvPr>
        </p:nvSpPr>
        <p:spPr>
          <a:xfrm>
            <a:off x="321973" y="888643"/>
            <a:ext cx="11508956" cy="5550794"/>
          </a:xfrm>
          <a:ln>
            <a:solidFill>
              <a:schemeClr val="accent1"/>
            </a:solidFill>
          </a:ln>
        </p:spPr>
        <p:txBody>
          <a:bodyPr>
            <a:normAutofit fontScale="92500"/>
          </a:bodyPr>
          <a:lstStyle/>
          <a:p>
            <a:pPr marL="0" indent="0">
              <a:buNone/>
            </a:pPr>
            <a:endParaRPr lang="en-US" altLang="ja-JP" sz="2400" dirty="0"/>
          </a:p>
          <a:p>
            <a:pPr marL="0" indent="0">
              <a:buNone/>
            </a:pPr>
            <a:r>
              <a:rPr lang="ja-JP" altLang="en-US" sz="2300" dirty="0"/>
              <a:t>≪現状≫</a:t>
            </a:r>
            <a:endParaRPr lang="en-US" altLang="ja-JP" sz="2300" dirty="0"/>
          </a:p>
          <a:p>
            <a:pPr marL="0" indent="0">
              <a:buNone/>
            </a:pPr>
            <a:r>
              <a:rPr lang="ja-JP" altLang="en-US" sz="2300" dirty="0"/>
              <a:t>　近年の顕著な現象として、インターネット上の人権侵害をはじめ、自分と異なる意見に対し</a:t>
            </a:r>
            <a:endParaRPr lang="en-US" altLang="ja-JP" sz="2300" dirty="0"/>
          </a:p>
          <a:p>
            <a:pPr marL="0" indent="0">
              <a:buNone/>
            </a:pPr>
            <a:r>
              <a:rPr lang="ja-JP" altLang="en-US" sz="2300" dirty="0"/>
              <a:t>　て攻撃的であったり、他人の人権を否定するような言動が多く見受けられる。</a:t>
            </a:r>
            <a:endParaRPr lang="en-US" altLang="ja-JP" sz="2300" dirty="0"/>
          </a:p>
          <a:p>
            <a:pPr marL="0" indent="0">
              <a:buNone/>
            </a:pPr>
            <a:r>
              <a:rPr lang="ja-JP" altLang="en-US" sz="2300" dirty="0"/>
              <a:t>　・インターネットで確信的に他人の人権侵害につながる情報発信を行う場合に、サイト</a:t>
            </a:r>
            <a:endParaRPr lang="en-US" altLang="ja-JP" sz="2300" dirty="0"/>
          </a:p>
          <a:p>
            <a:pPr marL="0" indent="0">
              <a:buNone/>
            </a:pPr>
            <a:r>
              <a:rPr lang="ja-JP" altLang="en-US" sz="2300" dirty="0"/>
              <a:t>　　ブロッキングの実施などの新たな対処方策が行われている事例もある。</a:t>
            </a:r>
            <a:endParaRPr lang="en-US" altLang="ja-JP" sz="2300" dirty="0"/>
          </a:p>
          <a:p>
            <a:pPr marL="0" indent="0">
              <a:buNone/>
            </a:pPr>
            <a:endParaRPr lang="en-US" altLang="ja-JP" sz="2300" dirty="0"/>
          </a:p>
          <a:p>
            <a:pPr marL="0" indent="0">
              <a:buNone/>
            </a:pPr>
            <a:r>
              <a:rPr lang="ja-JP" altLang="en-US" sz="2300" dirty="0"/>
              <a:t>⇒現行基本方針に定める「基本理念」の実現をめざす上で不可欠な視点や考え方について、</a:t>
            </a:r>
            <a:endParaRPr lang="en-US" altLang="ja-JP" sz="2300" dirty="0"/>
          </a:p>
          <a:p>
            <a:pPr marL="0" indent="0">
              <a:buNone/>
            </a:pPr>
            <a:r>
              <a:rPr lang="ja-JP" altLang="en-US" sz="2300" dirty="0"/>
              <a:t>　現状を踏まえて整理し、明確にすることができないか、検討。</a:t>
            </a:r>
            <a:endParaRPr lang="en-US" altLang="ja-JP" sz="2300" dirty="0"/>
          </a:p>
          <a:p>
            <a:pPr marL="0" indent="0">
              <a:buNone/>
            </a:pPr>
            <a:endParaRPr lang="en-US" altLang="ja-JP" sz="2300" dirty="0"/>
          </a:p>
          <a:p>
            <a:pPr marL="0" indent="0">
              <a:buNone/>
            </a:pPr>
            <a:r>
              <a:rPr lang="ja-JP" altLang="en-US" sz="2300" dirty="0"/>
              <a:t>　</a:t>
            </a:r>
            <a:r>
              <a:rPr lang="en-US" altLang="ja-JP" sz="2300" dirty="0"/>
              <a:t>※</a:t>
            </a:r>
            <a:r>
              <a:rPr lang="ja-JP" altLang="en-US" sz="2300" dirty="0"/>
              <a:t>現行基本方針では</a:t>
            </a:r>
            <a:r>
              <a:rPr lang="ja-JP" altLang="en-US" sz="2300" dirty="0" smtClean="0"/>
              <a:t>、今後の府政推進の基本</a:t>
            </a:r>
            <a:r>
              <a:rPr lang="ja-JP" altLang="en-US" sz="2300" dirty="0"/>
              <a:t>理念として次の二つを設定。</a:t>
            </a:r>
          </a:p>
          <a:p>
            <a:pPr marL="0" indent="0">
              <a:buNone/>
            </a:pPr>
            <a:r>
              <a:rPr lang="ja-JP" altLang="en-US" sz="2300" dirty="0"/>
              <a:t>　　・一人ひとりがかけがえのない存在として尊重される差別のない社会の実現</a:t>
            </a:r>
          </a:p>
          <a:p>
            <a:pPr marL="0" indent="0">
              <a:buNone/>
            </a:pPr>
            <a:r>
              <a:rPr lang="ja-JP" altLang="en-US" sz="2300" dirty="0"/>
              <a:t>　　・誰もが個性や能力をいかして自己実現を図ることのできる豊かな人権文化の創造</a:t>
            </a:r>
          </a:p>
          <a:p>
            <a:pPr marL="0" indent="0">
              <a:buNone/>
            </a:pPr>
            <a:endParaRPr lang="en-US" altLang="ja-JP" sz="2300" dirty="0"/>
          </a:p>
          <a:p>
            <a:pPr marL="0" indent="0">
              <a:buNone/>
            </a:pPr>
            <a:endParaRPr lang="en-US" altLang="ja-JP" sz="2300" dirty="0"/>
          </a:p>
          <a:p>
            <a:pPr marL="0" indent="0">
              <a:buNone/>
            </a:pPr>
            <a:endParaRPr lang="en-US" altLang="ja-JP" sz="2400" u="sng" dirty="0"/>
          </a:p>
          <a:p>
            <a:pPr marL="0" indent="0">
              <a:buNone/>
            </a:pPr>
            <a:endParaRPr lang="ja-JP" altLang="en-US" sz="2400" dirty="0"/>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5</a:t>
            </a:fld>
            <a:endParaRPr kumimoji="1" lang="ja-JP" altLang="en-US"/>
          </a:p>
        </p:txBody>
      </p:sp>
    </p:spTree>
    <p:extLst>
      <p:ext uri="{BB962C8B-B14F-4D97-AF65-F5344CB8AC3E}">
        <p14:creationId xmlns:p14="http://schemas.microsoft.com/office/powerpoint/2010/main" val="111303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608" y="326488"/>
            <a:ext cx="10515600" cy="915035"/>
          </a:xfrm>
        </p:spPr>
        <p:txBody>
          <a:bodyPr>
            <a:normAutofit/>
          </a:bodyPr>
          <a:lstStyle/>
          <a:p>
            <a:r>
              <a:rPr lang="en-US" altLang="ja-JP" sz="2400" dirty="0"/>
              <a:t>【</a:t>
            </a:r>
            <a:r>
              <a:rPr lang="ja-JP" altLang="en-US" sz="2400" dirty="0"/>
              <a:t>３</a:t>
            </a:r>
            <a:r>
              <a:rPr lang="en-US" altLang="ja-JP" sz="2400" dirty="0"/>
              <a:t>】</a:t>
            </a:r>
            <a:r>
              <a:rPr lang="ja-JP" altLang="en-US" sz="2400" dirty="0"/>
              <a:t>施策の基本方向　　</a:t>
            </a:r>
            <a:r>
              <a:rPr lang="en-US" altLang="ja-JP" sz="2400" dirty="0"/>
              <a:t>【</a:t>
            </a:r>
            <a:r>
              <a:rPr lang="ja-JP" altLang="en-US" sz="2400" dirty="0"/>
              <a:t>４</a:t>
            </a:r>
            <a:r>
              <a:rPr lang="en-US" altLang="ja-JP" sz="2400" dirty="0"/>
              <a:t>】</a:t>
            </a:r>
            <a:r>
              <a:rPr lang="ja-JP" altLang="en-US" sz="2400" dirty="0"/>
              <a:t>推進にあたって</a:t>
            </a:r>
            <a:r>
              <a:rPr lang="en-US" altLang="ja-JP" sz="2400" dirty="0"/>
              <a:t/>
            </a:r>
            <a:br>
              <a:rPr lang="en-US" altLang="ja-JP" sz="2400" dirty="0"/>
            </a:br>
            <a:endParaRPr lang="ja-JP" altLang="en-US" sz="2400" dirty="0"/>
          </a:p>
        </p:txBody>
      </p:sp>
      <p:sp>
        <p:nvSpPr>
          <p:cNvPr id="3" name="コンテンツ プレースホルダー 2"/>
          <p:cNvSpPr>
            <a:spLocks noGrp="1"/>
          </p:cNvSpPr>
          <p:nvPr>
            <p:ph idx="1"/>
          </p:nvPr>
        </p:nvSpPr>
        <p:spPr>
          <a:xfrm>
            <a:off x="360608" y="928468"/>
            <a:ext cx="11470321" cy="5652635"/>
          </a:xfrm>
          <a:ln>
            <a:solidFill>
              <a:schemeClr val="accent1"/>
            </a:solidFill>
          </a:ln>
        </p:spPr>
        <p:txBody>
          <a:bodyPr>
            <a:normAutofit fontScale="92500"/>
          </a:bodyPr>
          <a:lstStyle/>
          <a:p>
            <a:pPr marL="0" indent="0">
              <a:buNone/>
            </a:pPr>
            <a:endParaRPr lang="en-US" altLang="ja-JP" sz="2400" dirty="0"/>
          </a:p>
          <a:p>
            <a:pPr marL="0" indent="0">
              <a:buNone/>
            </a:pPr>
            <a:r>
              <a:rPr lang="ja-JP" altLang="en-US" sz="2400" dirty="0"/>
              <a:t>○「人権擁護に資する施策」の「施策の方向」として掲げられたもののうち、</a:t>
            </a:r>
            <a:endParaRPr lang="en-US" altLang="ja-JP" sz="2400" dirty="0"/>
          </a:p>
          <a:p>
            <a:pPr marL="0" indent="0">
              <a:buNone/>
            </a:pPr>
            <a:r>
              <a:rPr lang="ja-JP" altLang="en-US" sz="2400" dirty="0"/>
              <a:t>　・「人権にかかわる総合的な相談窓口の整備」における記載内容については、</a:t>
            </a:r>
            <a:endParaRPr lang="en-US" altLang="ja-JP" sz="2400" dirty="0"/>
          </a:p>
          <a:p>
            <a:pPr marL="0" indent="0">
              <a:buNone/>
            </a:pPr>
            <a:r>
              <a:rPr lang="ja-JP" altLang="en-US" sz="2400" dirty="0"/>
              <a:t>　　平成</a:t>
            </a:r>
            <a:r>
              <a:rPr lang="en-US" altLang="ja-JP" sz="2400" dirty="0"/>
              <a:t>24</a:t>
            </a:r>
            <a:r>
              <a:rPr lang="ja-JP" altLang="en-US" sz="2400" dirty="0"/>
              <a:t>年に大阪府人権相談窓口が設置されたことを受け、改める。</a:t>
            </a:r>
            <a:endParaRPr lang="en-US" altLang="ja-JP" sz="2400" dirty="0"/>
          </a:p>
          <a:p>
            <a:pPr marL="0" indent="0">
              <a:buNone/>
            </a:pPr>
            <a:r>
              <a:rPr lang="ja-JP" altLang="en-US" sz="2400" dirty="0"/>
              <a:t>　・「人権救済・保護システムの充実」における記載内容については、</a:t>
            </a:r>
            <a:endParaRPr lang="en-US" altLang="ja-JP" sz="2400" dirty="0"/>
          </a:p>
          <a:p>
            <a:pPr marL="0" indent="0">
              <a:buNone/>
            </a:pPr>
            <a:r>
              <a:rPr lang="ja-JP" altLang="en-US" sz="2400" dirty="0"/>
              <a:t>　　基本方針策定当時の国の人権擁護施策推進審議会における審議状況を踏まえたもの</a:t>
            </a:r>
            <a:endParaRPr lang="en-US" altLang="ja-JP" sz="2400" dirty="0"/>
          </a:p>
          <a:p>
            <a:pPr marL="0" indent="0">
              <a:buNone/>
            </a:pPr>
            <a:r>
              <a:rPr lang="ja-JP" altLang="en-US" sz="2400" dirty="0"/>
              <a:t>　　であるが、平成</a:t>
            </a:r>
            <a:r>
              <a:rPr lang="en-US" altLang="ja-JP" sz="2400" dirty="0"/>
              <a:t>14</a:t>
            </a:r>
            <a:r>
              <a:rPr lang="ja-JP" altLang="en-US" sz="2400" dirty="0"/>
              <a:t>年</a:t>
            </a:r>
            <a:r>
              <a:rPr lang="en-US" altLang="ja-JP" sz="2400" dirty="0"/>
              <a:t>3</a:t>
            </a:r>
            <a:r>
              <a:rPr lang="ja-JP" altLang="en-US" sz="2400" dirty="0"/>
              <a:t>月末に同審議会の設置根拠法が失効し、審議会がなくなった</a:t>
            </a:r>
            <a:endParaRPr lang="en-US" altLang="ja-JP" sz="2400" dirty="0"/>
          </a:p>
          <a:p>
            <a:pPr marL="0" indent="0">
              <a:buNone/>
            </a:pPr>
            <a:r>
              <a:rPr lang="ja-JP" altLang="en-US" sz="2400" dirty="0"/>
              <a:t>　　ことを受け、改める。</a:t>
            </a:r>
            <a:endParaRPr lang="en-US" altLang="ja-JP" sz="2400" dirty="0"/>
          </a:p>
          <a:p>
            <a:pPr marL="0" indent="0">
              <a:buNone/>
            </a:pPr>
            <a:endParaRPr lang="en-US" altLang="ja-JP" sz="2400" dirty="0"/>
          </a:p>
          <a:p>
            <a:pPr marL="0" indent="0">
              <a:buNone/>
            </a:pPr>
            <a:r>
              <a:rPr lang="ja-JP" altLang="en-US" sz="2400" dirty="0"/>
              <a:t>　</a:t>
            </a:r>
            <a:r>
              <a:rPr lang="en-US" altLang="ja-JP" sz="2400" dirty="0"/>
              <a:t>※</a:t>
            </a:r>
            <a:r>
              <a:rPr lang="ja-JP" altLang="en-US" sz="2400" dirty="0"/>
              <a:t>基本方針の「人権施策の基本方向」では、</a:t>
            </a:r>
            <a:endParaRPr lang="en-US" altLang="ja-JP" sz="2400" dirty="0"/>
          </a:p>
          <a:p>
            <a:pPr marL="0" indent="0">
              <a:buNone/>
            </a:pPr>
            <a:r>
              <a:rPr lang="ja-JP" altLang="en-US" sz="2400" dirty="0"/>
              <a:t>　　大阪府人権尊重の社会づくり条例において示された二つの人権施策</a:t>
            </a:r>
            <a:endParaRPr lang="en-US" altLang="ja-JP" sz="2400" dirty="0"/>
          </a:p>
          <a:p>
            <a:pPr marL="0" indent="0">
              <a:buNone/>
            </a:pPr>
            <a:r>
              <a:rPr lang="ja-JP" altLang="en-US" sz="2400" dirty="0"/>
              <a:t>　　（「人権意識の高揚を図るための施策」及び「人権擁護に資する施策」）の</a:t>
            </a:r>
            <a:endParaRPr lang="en-US" altLang="ja-JP" sz="2400" dirty="0"/>
          </a:p>
          <a:p>
            <a:pPr marL="0" indent="0">
              <a:buNone/>
            </a:pPr>
            <a:r>
              <a:rPr lang="ja-JP" altLang="en-US" sz="2400" dirty="0"/>
              <a:t>　　それぞれの施策についての「視点」及び「施策の方向」を記載。</a:t>
            </a:r>
          </a:p>
        </p:txBody>
      </p:sp>
      <p:sp>
        <p:nvSpPr>
          <p:cNvPr id="5" name="スライド番号プレースホルダー 4"/>
          <p:cNvSpPr>
            <a:spLocks noGrp="1"/>
          </p:cNvSpPr>
          <p:nvPr>
            <p:ph type="sldNum" sz="quarter" idx="12"/>
          </p:nvPr>
        </p:nvSpPr>
        <p:spPr/>
        <p:txBody>
          <a:bodyPr/>
          <a:lstStyle/>
          <a:p>
            <a:fld id="{50921AD9-A53C-48EB-869F-1642CE9DC2F4}" type="slidenum">
              <a:rPr kumimoji="1" lang="ja-JP" altLang="en-US" smtClean="0"/>
              <a:t>6</a:t>
            </a:fld>
            <a:endParaRPr kumimoji="1" lang="ja-JP" altLang="en-US"/>
          </a:p>
        </p:txBody>
      </p:sp>
    </p:spTree>
    <p:extLst>
      <p:ext uri="{BB962C8B-B14F-4D97-AF65-F5344CB8AC3E}">
        <p14:creationId xmlns:p14="http://schemas.microsoft.com/office/powerpoint/2010/main" val="2907285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1503</TotalTime>
  <Words>1061</Words>
  <Application>Microsoft Office PowerPoint</Application>
  <PresentationFormat>ワイド画面</PresentationFormat>
  <Paragraphs>88</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大阪府人権施策推進基本方針の変更について </vt:lpstr>
      <vt:lpstr>PowerPoint プレゼンテーション</vt:lpstr>
      <vt:lpstr>現行「大阪府人権施策推進基本方針」の構成</vt:lpstr>
      <vt:lpstr> 　　　　　　　　　　　　　　　　検討内容（案）  【１】大阪府における人権をめぐる状況 </vt:lpstr>
      <vt:lpstr>【２】基本理念　 </vt:lpstr>
      <vt:lpstr>【３】施策の基本方向　　【４】推進にあたって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人権施策推進基本方針改定案</dc:title>
  <dc:creator>尾崎　輪香子</dc:creator>
  <cp:lastModifiedBy>酒井　健仁</cp:lastModifiedBy>
  <cp:revision>68</cp:revision>
  <cp:lastPrinted>2020-07-17T02:47:59Z</cp:lastPrinted>
  <dcterms:created xsi:type="dcterms:W3CDTF">2020-06-04T08:04:05Z</dcterms:created>
  <dcterms:modified xsi:type="dcterms:W3CDTF">2020-07-17T02:48:02Z</dcterms:modified>
</cp:coreProperties>
</file>