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975041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89145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53433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3853341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63391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409434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05533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3005467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871788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3194263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9B1BC86-1222-4D66-99D2-BC7B458EDD18}" type="datetimeFigureOut">
              <a:rPr kumimoji="1" lang="ja-JP" altLang="en-US" smtClean="0"/>
              <a:t>2023/3/16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042449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1BC86-1222-4D66-99D2-BC7B458EDD18}" type="datetimeFigureOut">
              <a:rPr kumimoji="1" lang="ja-JP" altLang="en-US" smtClean="0"/>
              <a:t>2023/3/16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7950238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93183" y="345378"/>
            <a:ext cx="9453092" cy="400110"/>
          </a:xfrm>
          <a:prstGeom prst="rect">
            <a:avLst/>
          </a:prstGeom>
          <a:solidFill>
            <a:schemeClr val="tx2"/>
          </a:solidFill>
        </p:spPr>
        <p:txBody>
          <a:bodyPr wrap="square">
            <a:spAutoFit/>
          </a:bodyPr>
          <a:lstStyle/>
          <a:p>
            <a:pPr algn="ctr"/>
            <a:r>
              <a:rPr lang="ja-JP" altLang="en-US" sz="2000" b="1" dirty="0">
                <a:solidFill>
                  <a:schemeClr val="bg1"/>
                </a:solidFill>
                <a:latin typeface="ＭＳ ゴシック" panose="020B0609070205080204" pitchFamily="49" charset="-128"/>
                <a:ea typeface="ＭＳ ゴシック" panose="020B0609070205080204" pitchFamily="49" charset="-128"/>
              </a:rPr>
              <a:t>大阪府内の地方議会における府民の政治参画の推進に関する</a:t>
            </a:r>
            <a:r>
              <a:rPr lang="ja-JP" altLang="en-US" sz="2000" b="1" dirty="0" smtClean="0">
                <a:solidFill>
                  <a:schemeClr val="bg1"/>
                </a:solidFill>
                <a:latin typeface="ＭＳ ゴシック" panose="020B0609070205080204" pitchFamily="49" charset="-128"/>
                <a:ea typeface="ＭＳ ゴシック" panose="020B0609070205080204" pitchFamily="49" charset="-128"/>
              </a:rPr>
              <a:t>条例の</a:t>
            </a:r>
            <a:r>
              <a:rPr lang="ja-JP" altLang="en-US" sz="2000" b="1" dirty="0" smtClean="0">
                <a:solidFill>
                  <a:schemeClr val="bg1"/>
                </a:solidFill>
                <a:latin typeface="ＭＳ ゴシック" panose="020B0609070205080204" pitchFamily="49" charset="-128"/>
                <a:ea typeface="ＭＳ ゴシック" panose="020B0609070205080204" pitchFamily="49" charset="-128"/>
              </a:rPr>
              <a:t>概要</a:t>
            </a:r>
            <a:endParaRPr lang="ja-JP" altLang="en-US" sz="2000" b="1"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80305" y="2003991"/>
            <a:ext cx="9465970" cy="939213"/>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80304" y="2003991"/>
            <a:ext cx="1320531" cy="276999"/>
          </a:xfrm>
          <a:prstGeom prst="rect">
            <a:avLst/>
          </a:prstGeom>
          <a:solidFill>
            <a:schemeClr val="tx2"/>
          </a:solidFill>
        </p:spPr>
        <p:txBody>
          <a:bodyPr wrap="square">
            <a:spAutoFit/>
          </a:bodyPr>
          <a:lstStyle/>
          <a:p>
            <a:r>
              <a:rPr lang="ja-JP" altLang="en-US" sz="1200" b="1" dirty="0" smtClean="0">
                <a:solidFill>
                  <a:schemeClr val="bg1"/>
                </a:solidFill>
                <a:latin typeface="ＭＳ ゴシック" panose="020B0609070205080204" pitchFamily="49" charset="-128"/>
                <a:ea typeface="ＭＳ ゴシック" panose="020B0609070205080204" pitchFamily="49" charset="-128"/>
              </a:rPr>
              <a:t>目的（第１条）</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180305" y="819885"/>
            <a:ext cx="9465970" cy="108182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80304" y="819885"/>
            <a:ext cx="1582019" cy="276999"/>
          </a:xfrm>
          <a:prstGeom prst="rect">
            <a:avLst/>
          </a:prstGeom>
          <a:solidFill>
            <a:schemeClr val="tx2"/>
          </a:solidFill>
        </p:spPr>
        <p:txBody>
          <a:bodyPr wrap="square">
            <a:spAutoFit/>
          </a:bodyPr>
          <a:lstStyle/>
          <a:p>
            <a:r>
              <a:rPr lang="ja-JP" altLang="en-US" sz="1200" b="1" dirty="0" smtClean="0">
                <a:solidFill>
                  <a:schemeClr val="bg1"/>
                </a:solidFill>
                <a:latin typeface="ＭＳ ゴシック" panose="020B0609070205080204" pitchFamily="49" charset="-128"/>
                <a:ea typeface="ＭＳ ゴシック" panose="020B0609070205080204" pitchFamily="49" charset="-128"/>
              </a:rPr>
              <a:t>背景・理念（前文）</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282299" y="2304246"/>
            <a:ext cx="4707654" cy="276999"/>
          </a:xfrm>
          <a:prstGeom prst="rect">
            <a:avLst/>
          </a:prstGeom>
        </p:spPr>
        <p:txBody>
          <a:bodyPr wrap="square">
            <a:spAutoFit/>
          </a:bodyPr>
          <a:lstStyle/>
          <a:p>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〇　</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府内</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全ての地方</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議会</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議員</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による</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ハラスメント</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の根絶</a:t>
            </a:r>
            <a:endParaRPr lang="ja-JP" altLang="en-US" sz="1200" dirty="0">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282299" y="2556531"/>
            <a:ext cx="5112965" cy="276999"/>
          </a:xfrm>
          <a:prstGeom prst="rect">
            <a:avLst/>
          </a:prstGeom>
        </p:spPr>
        <p:txBody>
          <a:bodyPr wrap="square">
            <a:spAutoFit/>
          </a:bodyPr>
          <a:lstStyle/>
          <a:p>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〇　</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議員</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若しくは議員になろうとする者に対するハラスメントを根絶</a:t>
            </a:r>
            <a:endParaRPr lang="ja-JP" altLang="en-US" sz="1200" dirty="0">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6056363" y="2187199"/>
            <a:ext cx="3589912" cy="738664"/>
          </a:xfrm>
          <a:prstGeom prst="rect">
            <a:avLst/>
          </a:prstGeom>
        </p:spPr>
        <p:txBody>
          <a:bodyPr wrap="square">
            <a:spAutoFit/>
          </a:bodyPr>
          <a:lstStyle/>
          <a:p>
            <a:r>
              <a:rPr lang="ja-JP" altLang="en-US" sz="1400" dirty="0">
                <a:latin typeface="ＭＳ ゴシック" panose="020B0609070205080204" pitchFamily="49" charset="-128"/>
                <a:ea typeface="ＭＳ ゴシック" panose="020B0609070205080204" pitchFamily="49" charset="-128"/>
                <a:cs typeface="Times New Roman" panose="02020603050405020304" pitchFamily="18" charset="0"/>
              </a:rPr>
              <a:t>政治分野における男女共同参画の推進を図り、もって府内の地方議会における府民の政治参画の推進に寄与</a:t>
            </a:r>
            <a:endParaRPr lang="ja-JP" altLang="en-US" sz="1400" dirty="0">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451573" y="1137754"/>
            <a:ext cx="5028252" cy="276999"/>
          </a:xfrm>
          <a:prstGeom prst="rect">
            <a:avLst/>
          </a:prstGeom>
        </p:spPr>
        <p:txBody>
          <a:bodyPr wrap="square">
            <a:spAutoFit/>
          </a:bodyPr>
          <a:lstStyle/>
          <a:p>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政治</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分野における男女共同参画の推進に関する</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法律</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の改正</a:t>
            </a:r>
            <a:endParaRPr lang="ja-JP" altLang="en-US" sz="1200"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451573" y="1414753"/>
            <a:ext cx="4146185" cy="461665"/>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様々</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な形のハラスメント行為が、公平な政治参画へ</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の</a:t>
            </a:r>
            <a:r>
              <a:rPr lang="en-US"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
            </a:r>
            <a:br>
              <a:rPr lang="en-US"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機会を阻害</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している実態</a:t>
            </a:r>
            <a:endParaRPr lang="ja-JP" altLang="en-US" sz="12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5022556" y="958384"/>
            <a:ext cx="2379977" cy="830997"/>
          </a:xfrm>
          <a:prstGeom prst="rect">
            <a:avLst/>
          </a:prstGeom>
        </p:spPr>
        <p:txBody>
          <a:bodyPr wrap="square">
            <a:spAutoFit/>
          </a:bodyPr>
          <a:lstStyle/>
          <a:p>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地方議会に</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多様</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な民意を反映</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させ</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るため、</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公平</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な政治参画への機会を確保することは極めて</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重要</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であり環境整備が必要</a:t>
            </a:r>
            <a:endParaRPr lang="ja-JP" altLang="en-US" sz="1200" dirty="0">
              <a:latin typeface="ＭＳ ゴシック" panose="020B0609070205080204" pitchFamily="49" charset="-128"/>
              <a:ea typeface="ＭＳ ゴシック" panose="020B0609070205080204" pitchFamily="49" charset="-128"/>
            </a:endParaRPr>
          </a:p>
        </p:txBody>
      </p:sp>
      <p:sp>
        <p:nvSpPr>
          <p:cNvPr id="14" name="正方形/長方形 13"/>
          <p:cNvSpPr/>
          <p:nvPr/>
        </p:nvSpPr>
        <p:spPr>
          <a:xfrm>
            <a:off x="180305" y="3064362"/>
            <a:ext cx="5069779" cy="372247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80304" y="3064362"/>
            <a:ext cx="1320531"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定義</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（第２条）</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193183" y="3364617"/>
            <a:ext cx="4953000" cy="1015663"/>
          </a:xfrm>
          <a:prstGeom prst="rect">
            <a:avLst/>
          </a:prstGeom>
        </p:spPr>
        <p:txBody>
          <a:bodyPr>
            <a:spAutoFit/>
          </a:bodyPr>
          <a:lstStyle/>
          <a:p>
            <a:pPr marL="144000" indent="-457200"/>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①</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優越的</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な関係を背景とした言動であって、政治活動等上必要かつ相当な範囲を超え、相手方の政治活動等の環境を害するもの</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いわゆる</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パワハラ）</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200" dirty="0" smtClean="0">
                <a:latin typeface="ＭＳ ゴシック" panose="020B0609070205080204" pitchFamily="49" charset="-128"/>
                <a:ea typeface="ＭＳ ゴシック" panose="020B0609070205080204" pitchFamily="49" charset="-128"/>
              </a:rPr>
              <a:t>　　</a:t>
            </a:r>
            <a:r>
              <a:rPr lang="en-US" altLang="ja-JP"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政治</a:t>
            </a:r>
            <a:r>
              <a:rPr lang="ja-JP" altLang="ja-JP" sz="1200" dirty="0">
                <a:latin typeface="ＭＳ ゴシック" panose="020B0609070205080204" pitchFamily="49" charset="-128"/>
                <a:ea typeface="ＭＳ ゴシック" panose="020B0609070205080204" pitchFamily="49" charset="-128"/>
              </a:rPr>
              <a:t>活動</a:t>
            </a:r>
            <a:r>
              <a:rPr lang="ja-JP" altLang="ja-JP" sz="1200" dirty="0" smtClean="0">
                <a:latin typeface="ＭＳ ゴシック" panose="020B0609070205080204" pitchFamily="49" charset="-128"/>
                <a:ea typeface="ＭＳ ゴシック" panose="020B0609070205080204" pitchFamily="49" charset="-128"/>
              </a:rPr>
              <a:t>等</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議会</a:t>
            </a:r>
            <a:r>
              <a:rPr lang="ja-JP" altLang="ja-JP" sz="1200" dirty="0">
                <a:latin typeface="ＭＳ ゴシック" panose="020B0609070205080204" pitchFamily="49" charset="-128"/>
                <a:ea typeface="ＭＳ ゴシック" panose="020B0609070205080204" pitchFamily="49" charset="-128"/>
              </a:rPr>
              <a:t>活動、議員活動又は選挙活動（準備</a:t>
            </a:r>
            <a:r>
              <a:rPr lang="ja-JP" altLang="ja-JP" sz="1200" dirty="0" smtClean="0">
                <a:latin typeface="ＭＳ ゴシック" panose="020B0609070205080204" pitchFamily="49" charset="-128"/>
                <a:ea typeface="ＭＳ ゴシック" panose="020B0609070205080204" pitchFamily="49" charset="-128"/>
              </a:rPr>
              <a:t>活動</a:t>
            </a:r>
            <a:r>
              <a:rPr lang="en-US" altLang="ja-JP" sz="1200" dirty="0" smtClean="0">
                <a:latin typeface="ＭＳ ゴシック" panose="020B0609070205080204" pitchFamily="49" charset="-128"/>
                <a:ea typeface="ＭＳ ゴシック" panose="020B0609070205080204" pitchFamily="49" charset="-128"/>
              </a:rPr>
              <a:t/>
            </a:r>
            <a:br>
              <a:rPr lang="en-US" altLang="ja-JP" sz="1200" dirty="0" smtClean="0">
                <a:latin typeface="ＭＳ ゴシック" panose="020B0609070205080204" pitchFamily="49" charset="-128"/>
                <a:ea typeface="ＭＳ ゴシック" panose="020B0609070205080204" pitchFamily="49" charset="-128"/>
              </a:rPr>
            </a:br>
            <a:r>
              <a:rPr lang="ja-JP" altLang="en-US" sz="1200" dirty="0" smtClean="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を</a:t>
            </a:r>
            <a:r>
              <a:rPr lang="ja-JP" altLang="ja-JP" sz="1200" dirty="0">
                <a:latin typeface="ＭＳ ゴシック" panose="020B0609070205080204" pitchFamily="49" charset="-128"/>
                <a:ea typeface="ＭＳ ゴシック" panose="020B0609070205080204" pitchFamily="49" charset="-128"/>
              </a:rPr>
              <a:t>含む）、その他の政治</a:t>
            </a:r>
            <a:r>
              <a:rPr lang="ja-JP" altLang="ja-JP" sz="1200" dirty="0" smtClean="0">
                <a:latin typeface="ＭＳ ゴシック" panose="020B0609070205080204" pitchFamily="49" charset="-128"/>
                <a:ea typeface="ＭＳ ゴシック" panose="020B0609070205080204" pitchFamily="49" charset="-128"/>
              </a:rPr>
              <a:t>活動</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3" name="正方形/長方形 22"/>
          <p:cNvSpPr/>
          <p:nvPr/>
        </p:nvSpPr>
        <p:spPr>
          <a:xfrm>
            <a:off x="193183" y="5112061"/>
            <a:ext cx="4953000" cy="461665"/>
          </a:xfrm>
          <a:prstGeom prst="rect">
            <a:avLst/>
          </a:prstGeom>
        </p:spPr>
        <p:txBody>
          <a:bodyPr>
            <a:spAutoFit/>
          </a:bodyPr>
          <a:lstStyle/>
          <a:p>
            <a:pPr marL="144000" indent="-457200" algn="just">
              <a:spcAft>
                <a:spcPts val="0"/>
              </a:spcAft>
            </a:pP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③</a:t>
            </a:r>
            <a:r>
              <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政治</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活動等における妊娠又は出産に関する言動であって、相手方の政治活動等の環境を害するもの</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いわゆる</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マタハラ</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4" name="正方形/長方形 23"/>
          <p:cNvSpPr/>
          <p:nvPr/>
        </p:nvSpPr>
        <p:spPr>
          <a:xfrm>
            <a:off x="193183" y="4415667"/>
            <a:ext cx="4953000" cy="646331"/>
          </a:xfrm>
          <a:prstGeom prst="rect">
            <a:avLst/>
          </a:prstGeom>
        </p:spPr>
        <p:txBody>
          <a:bodyPr>
            <a:spAutoFit/>
          </a:bodyPr>
          <a:lstStyle/>
          <a:p>
            <a:pPr marL="139700" indent="-139700" algn="just">
              <a:spcAft>
                <a:spcPts val="0"/>
              </a:spcAft>
            </a:pP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②</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政治</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活動等における性的な言動であって、相手方がその対応により政治活動等において不利益を受ける等、相手方の政治活動等の環境を害するもの</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いわゆる</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セクハラ）</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正方形/長方形 24"/>
          <p:cNvSpPr/>
          <p:nvPr/>
        </p:nvSpPr>
        <p:spPr>
          <a:xfrm>
            <a:off x="7528305" y="1171981"/>
            <a:ext cx="2159894" cy="523220"/>
          </a:xfrm>
          <a:prstGeom prst="rect">
            <a:avLst/>
          </a:prstGeom>
        </p:spPr>
        <p:txBody>
          <a:bodyPr wrap="square">
            <a:spAutoFit/>
          </a:bodyPr>
          <a:lstStyle/>
          <a:p>
            <a:r>
              <a:rPr lang="ja-JP" altLang="ja-JP" sz="1400" dirty="0">
                <a:latin typeface="ＭＳ ゴシック" panose="020B0609070205080204" pitchFamily="49" charset="-128"/>
                <a:ea typeface="ＭＳ ゴシック" panose="020B0609070205080204" pitchFamily="49" charset="-128"/>
                <a:cs typeface="Times New Roman" panose="02020603050405020304" pitchFamily="18" charset="0"/>
              </a:rPr>
              <a:t>府内の地方議会における府民の政治参画を推進</a:t>
            </a:r>
            <a:endParaRPr lang="ja-JP" altLang="en-US" sz="1400" dirty="0">
              <a:latin typeface="ＭＳ ゴシック" panose="020B0609070205080204" pitchFamily="49" charset="-128"/>
              <a:ea typeface="ＭＳ ゴシック" panose="020B0609070205080204" pitchFamily="49" charset="-128"/>
            </a:endParaRPr>
          </a:p>
        </p:txBody>
      </p:sp>
      <p:sp>
        <p:nvSpPr>
          <p:cNvPr id="26" name="正方形/長方形 25"/>
          <p:cNvSpPr/>
          <p:nvPr/>
        </p:nvSpPr>
        <p:spPr>
          <a:xfrm>
            <a:off x="264231" y="1225876"/>
            <a:ext cx="441146" cy="539854"/>
          </a:xfrm>
          <a:prstGeom prst="rect">
            <a:avLst/>
          </a:prstGeom>
        </p:spPr>
        <p:txBody>
          <a:bodyPr vert="eaVert" wrap="square">
            <a:spAutoFit/>
          </a:bodyPr>
          <a:lstStyle/>
          <a:p>
            <a:pPr marL="139700" indent="-139700" algn="just">
              <a:lnSpc>
                <a:spcPts val="2000"/>
              </a:lnSpc>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背景</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7" name="正方形/長方形 26"/>
          <p:cNvSpPr/>
          <p:nvPr/>
        </p:nvSpPr>
        <p:spPr>
          <a:xfrm>
            <a:off x="7508511" y="914791"/>
            <a:ext cx="637640" cy="348813"/>
          </a:xfrm>
          <a:prstGeom prst="rect">
            <a:avLst/>
          </a:prstGeom>
        </p:spPr>
        <p:txBody>
          <a:bodyPr wrap="square">
            <a:spAutoFit/>
          </a:bodyPr>
          <a:lstStyle/>
          <a:p>
            <a:pPr marL="139700" indent="-139700" algn="just">
              <a:lnSpc>
                <a:spcPts val="2000"/>
              </a:lnSpc>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理念</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8" name="右矢印 27"/>
          <p:cNvSpPr/>
          <p:nvPr/>
        </p:nvSpPr>
        <p:spPr>
          <a:xfrm>
            <a:off x="4783891" y="1156188"/>
            <a:ext cx="206062" cy="489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a:off x="7299502" y="1079719"/>
            <a:ext cx="206062" cy="489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右中かっこ 29"/>
          <p:cNvSpPr/>
          <p:nvPr/>
        </p:nvSpPr>
        <p:spPr>
          <a:xfrm>
            <a:off x="5617990" y="2183536"/>
            <a:ext cx="215647" cy="646331"/>
          </a:xfrm>
          <a:prstGeom prst="rightBrace">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正方形/長方形 31"/>
          <p:cNvSpPr/>
          <p:nvPr/>
        </p:nvSpPr>
        <p:spPr>
          <a:xfrm>
            <a:off x="180304" y="5672450"/>
            <a:ext cx="4953000" cy="1015663"/>
          </a:xfrm>
          <a:prstGeom prst="rect">
            <a:avLst/>
          </a:prstGeom>
        </p:spPr>
        <p:txBody>
          <a:bodyPr>
            <a:spAutoFit/>
          </a:bodyPr>
          <a:lstStyle/>
          <a:p>
            <a:pPr marL="144000" indent="-457200" defTabSz="914400" eaLnBrk="0" fontAlgn="base" hangingPunct="0">
              <a:spcBef>
                <a:spcPct val="0"/>
              </a:spcBef>
              <a:spcAft>
                <a:spcPct val="0"/>
              </a:spcAft>
            </a:pP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④　その他①～③に類する「誹謗中傷</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、事実に反する風説の流布その他の嫌がらせとなる</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言動」</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であって、身体的若しくは精神的な苦痛を与え、相手方の政治活動等の環境を害する</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もの</a:t>
            </a:r>
            <a:endParaRPr lang="en-US"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4000" indent="-457200" defTabSz="914400" eaLnBrk="0" fontAlgn="base" hangingPunct="0">
              <a:spcBef>
                <a:spcPct val="0"/>
              </a:spcBef>
              <a:spcAft>
                <a:spcPct val="0"/>
              </a:spcAft>
            </a:pP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日本</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国憲法が保障する思想の自由、表現の自由等に配慮しても、なお、一般に許される限度を</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超えるものに限る）</a:t>
            </a:r>
            <a:endParaRPr lang="ja-JP" altLang="en-US" sz="1200" dirty="0">
              <a:latin typeface="ＭＳ ゴシック" panose="020B0609070205080204" pitchFamily="49" charset="-128"/>
              <a:ea typeface="ＭＳ ゴシック" panose="020B0609070205080204" pitchFamily="49" charset="-128"/>
            </a:endParaRPr>
          </a:p>
        </p:txBody>
      </p:sp>
      <p:sp>
        <p:nvSpPr>
          <p:cNvPr id="33" name="正方形/長方形 32"/>
          <p:cNvSpPr/>
          <p:nvPr/>
        </p:nvSpPr>
        <p:spPr>
          <a:xfrm>
            <a:off x="5395264" y="3036377"/>
            <a:ext cx="4292935" cy="1129838"/>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5395263" y="3036376"/>
            <a:ext cx="2357819"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府議会議員等の責務</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（第３条）</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39" name="正方形/長方形 38"/>
          <p:cNvSpPr/>
          <p:nvPr/>
        </p:nvSpPr>
        <p:spPr>
          <a:xfrm>
            <a:off x="5452304" y="3330288"/>
            <a:ext cx="4077514" cy="646331"/>
          </a:xfrm>
          <a:prstGeom prst="rect">
            <a:avLst/>
          </a:prstGeom>
        </p:spPr>
        <p:txBody>
          <a:bodyPr wrap="square">
            <a:spAutoFit/>
          </a:bodyPr>
          <a:lstStyle/>
          <a:p>
            <a:pPr marL="139700" indent="-139700" algn="just">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・政治</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活動等における自らの言動を厳しく</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律すること</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・率先</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して府議会からハラスメントを根絶するよう</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取り組むこと</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0" name="正方形/長方形 39"/>
          <p:cNvSpPr/>
          <p:nvPr/>
        </p:nvSpPr>
        <p:spPr>
          <a:xfrm>
            <a:off x="5545631" y="3889215"/>
            <a:ext cx="4563399" cy="276999"/>
          </a:xfrm>
          <a:prstGeom prst="rect">
            <a:avLst/>
          </a:prstGeom>
        </p:spPr>
        <p:txBody>
          <a:bodyPr wrap="square">
            <a:spAutoFit/>
          </a:bodyPr>
          <a:lstStyle/>
          <a:p>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府議会議員等・・</a:t>
            </a:r>
            <a:r>
              <a:rPr lang="ja-JP" altLang="ja-JP" sz="1200" spc="-100" dirty="0">
                <a:latin typeface="ＭＳ ゴシック" panose="020B0609070205080204" pitchFamily="49" charset="-128"/>
                <a:ea typeface="ＭＳ ゴシック" panose="020B0609070205080204" pitchFamily="49" charset="-128"/>
                <a:cs typeface="Times New Roman" panose="02020603050405020304" pitchFamily="18" charset="0"/>
              </a:rPr>
              <a:t>府議会議員及び府議会議員になろうとする者</a:t>
            </a:r>
            <a:endParaRPr lang="ja-JP" altLang="en-US" sz="1200" spc="-100" dirty="0">
              <a:latin typeface="ＭＳ ゴシック" panose="020B0609070205080204" pitchFamily="49" charset="-128"/>
              <a:ea typeface="ＭＳ ゴシック" panose="020B0609070205080204" pitchFamily="49" charset="-128"/>
            </a:endParaRPr>
          </a:p>
        </p:txBody>
      </p:sp>
      <p:sp>
        <p:nvSpPr>
          <p:cNvPr id="41" name="正方形/長方形 40"/>
          <p:cNvSpPr/>
          <p:nvPr/>
        </p:nvSpPr>
        <p:spPr>
          <a:xfrm>
            <a:off x="5381837" y="4258548"/>
            <a:ext cx="4328833" cy="965382"/>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5381836" y="4258547"/>
            <a:ext cx="1765939" cy="276999"/>
          </a:xfrm>
          <a:prstGeom prst="rect">
            <a:avLst/>
          </a:prstGeom>
          <a:solidFill>
            <a:schemeClr val="tx2"/>
          </a:solidFill>
        </p:spPr>
        <p:txBody>
          <a:bodyPr wrap="square">
            <a:spAutoFit/>
          </a:bodyPr>
          <a:lstStyle/>
          <a:p>
            <a:r>
              <a:rPr lang="ja-JP" altLang="en-US" sz="1200" b="1" dirty="0" smtClean="0">
                <a:solidFill>
                  <a:schemeClr val="bg1"/>
                </a:solidFill>
                <a:latin typeface="ＭＳ ゴシック" panose="020B0609070205080204" pitchFamily="49" charset="-128"/>
                <a:ea typeface="ＭＳ ゴシック" panose="020B0609070205080204" pitchFamily="49" charset="-128"/>
              </a:rPr>
              <a:t>府民の責務（第４条）</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43" name="正方形/長方形 42"/>
          <p:cNvSpPr/>
          <p:nvPr/>
        </p:nvSpPr>
        <p:spPr>
          <a:xfrm>
            <a:off x="5452304" y="4577599"/>
            <a:ext cx="4077514" cy="646331"/>
          </a:xfrm>
          <a:prstGeom prst="rect">
            <a:avLst/>
          </a:prstGeom>
        </p:spPr>
        <p:txBody>
          <a:bodyPr wrap="square">
            <a:spAutoFit/>
          </a:bodyPr>
          <a:lstStyle/>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・政治分野における男女共同参画の推進に関する理解</a:t>
            </a:r>
          </a:p>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・府内の地方議会に関するハラスメントの根絶に</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協力するよう努めること</a:t>
            </a:r>
            <a:endPar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4" name="正方形/長方形 43"/>
          <p:cNvSpPr/>
          <p:nvPr/>
        </p:nvSpPr>
        <p:spPr>
          <a:xfrm>
            <a:off x="5381837" y="5316263"/>
            <a:ext cx="4328833" cy="1470574"/>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5381836" y="5316263"/>
            <a:ext cx="3852316" cy="276999"/>
          </a:xfrm>
          <a:prstGeom prst="rect">
            <a:avLst/>
          </a:prstGeom>
          <a:solidFill>
            <a:schemeClr val="tx2"/>
          </a:solidFill>
        </p:spPr>
        <p:txBody>
          <a:bodyPr wrap="square">
            <a:spAutoFit/>
          </a:bodyPr>
          <a:lstStyle/>
          <a:p>
            <a:r>
              <a:rPr lang="ja-JP" altLang="en-US" sz="1200" b="1" dirty="0" smtClean="0">
                <a:solidFill>
                  <a:schemeClr val="bg1"/>
                </a:solidFill>
                <a:latin typeface="ＭＳ ゴシック" panose="020B0609070205080204" pitchFamily="49" charset="-128"/>
                <a:ea typeface="ＭＳ ゴシック" panose="020B0609070205080204" pitchFamily="49" charset="-128"/>
              </a:rPr>
              <a:t>啓発・研修・人材育成等（第５条、第６条、第７条）</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46" name="正方形/長方形 45"/>
          <p:cNvSpPr/>
          <p:nvPr/>
        </p:nvSpPr>
        <p:spPr>
          <a:xfrm>
            <a:off x="5452304" y="5589885"/>
            <a:ext cx="4077514" cy="1200329"/>
          </a:xfrm>
          <a:prstGeom prst="rect">
            <a:avLst/>
          </a:prstGeom>
        </p:spPr>
        <p:txBody>
          <a:bodyPr wrap="square">
            <a:spAutoFit/>
          </a:bodyPr>
          <a:lstStyle/>
          <a:p>
            <a:pPr marL="139700" indent="-139700" algn="just">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・条例の趣旨の啓発</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・府</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議会におけるハラスメント事案の発生防止、根絶に向けた</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研修</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・ハラスメントに関する情報</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の収集、整理、</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分析</a:t>
            </a:r>
            <a:endPar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・公選</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による公職者等になろうとするものの人材育成等の</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施策</a:t>
            </a:r>
            <a:endPar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61065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4" name="グループ化 133"/>
          <p:cNvGrpSpPr/>
          <p:nvPr/>
        </p:nvGrpSpPr>
        <p:grpSpPr>
          <a:xfrm>
            <a:off x="5400281" y="3460360"/>
            <a:ext cx="447561" cy="960008"/>
            <a:chOff x="-1158633" y="743671"/>
            <a:chExt cx="465927" cy="974339"/>
          </a:xfrm>
        </p:grpSpPr>
        <p:sp>
          <p:nvSpPr>
            <p:cNvPr id="135" name="楕円 134"/>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二等辺三角形 135"/>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2" name="右矢印 91"/>
          <p:cNvSpPr/>
          <p:nvPr/>
        </p:nvSpPr>
        <p:spPr>
          <a:xfrm flipH="1">
            <a:off x="1496304" y="1694003"/>
            <a:ext cx="739107" cy="63106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810305" y="2229295"/>
            <a:ext cx="816529"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申立人</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38" name="テキスト ボックス 37"/>
          <p:cNvSpPr txBox="1"/>
          <p:nvPr/>
        </p:nvSpPr>
        <p:spPr>
          <a:xfrm>
            <a:off x="3185189" y="859235"/>
            <a:ext cx="870117"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相談員</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8" name="角丸四角形 17"/>
          <p:cNvSpPr/>
          <p:nvPr/>
        </p:nvSpPr>
        <p:spPr>
          <a:xfrm>
            <a:off x="5353799" y="792173"/>
            <a:ext cx="2323281" cy="1591216"/>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5424741" y="1078931"/>
            <a:ext cx="2185214" cy="310662"/>
          </a:xfrm>
          <a:prstGeom prst="rect">
            <a:avLst/>
          </a:prstGeom>
        </p:spPr>
        <p:txBody>
          <a:bodyPr wrap="none">
            <a:spAutoFit/>
          </a:bodyPr>
          <a:lstStyle/>
          <a:p>
            <a:pPr marL="139700" indent="-139700" algn="just">
              <a:lnSpc>
                <a:spcPts val="2000"/>
              </a:lnSpc>
              <a:spcAft>
                <a:spcPts val="0"/>
              </a:spcAft>
            </a:pP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議長が必要と認めた場合）</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1" name="右矢印 20"/>
          <p:cNvSpPr/>
          <p:nvPr/>
        </p:nvSpPr>
        <p:spPr>
          <a:xfrm>
            <a:off x="4881181" y="1302274"/>
            <a:ext cx="386367" cy="63106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283335" y="620840"/>
            <a:ext cx="7567283" cy="1955454"/>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右矢印 50"/>
          <p:cNvSpPr/>
          <p:nvPr/>
        </p:nvSpPr>
        <p:spPr>
          <a:xfrm>
            <a:off x="1645022" y="971102"/>
            <a:ext cx="739107" cy="63106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1703198" y="1133742"/>
            <a:ext cx="605307" cy="276999"/>
          </a:xfrm>
          <a:prstGeom prst="rect">
            <a:avLst/>
          </a:prstGeom>
          <a:noFill/>
        </p:spPr>
        <p:txBody>
          <a:bodyPr wrap="squar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相談</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22" name="正方形/長方形 21"/>
          <p:cNvSpPr/>
          <p:nvPr/>
        </p:nvSpPr>
        <p:spPr>
          <a:xfrm>
            <a:off x="5487010" y="1366189"/>
            <a:ext cx="1956324" cy="1015663"/>
          </a:xfrm>
          <a:prstGeom prst="rect">
            <a:avLst/>
          </a:prstGeom>
        </p:spPr>
        <p:txBody>
          <a:bodyPr wrap="square">
            <a:spAutoFit/>
          </a:bodyPr>
          <a:lstStyle/>
          <a:p>
            <a:pPr marL="108000" indent="-457200"/>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ハラスメント</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に関する事実を</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確認</a:t>
            </a:r>
            <a:endParaRPr lang="en-US"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8000" indent="-457200"/>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申立人</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、被申立人</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その他関係者から</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の聞き取り等</a:t>
            </a:r>
            <a:endParaRPr lang="ja-JP" altLang="en-US" sz="1200" dirty="0">
              <a:latin typeface="ＭＳ ゴシック" panose="020B0609070205080204" pitchFamily="49" charset="-128"/>
              <a:ea typeface="ＭＳ ゴシック" panose="020B0609070205080204" pitchFamily="49" charset="-128"/>
            </a:endParaRPr>
          </a:p>
        </p:txBody>
      </p:sp>
      <p:sp>
        <p:nvSpPr>
          <p:cNvPr id="35" name="正方形/長方形 34"/>
          <p:cNvSpPr/>
          <p:nvPr/>
        </p:nvSpPr>
        <p:spPr>
          <a:xfrm>
            <a:off x="2600743" y="1653416"/>
            <a:ext cx="2162024" cy="630942"/>
          </a:xfrm>
          <a:prstGeom prst="rect">
            <a:avLst/>
          </a:prstGeom>
          <a:noFill/>
        </p:spPr>
        <p:txBody>
          <a:bodyPr wrap="square">
            <a:spAutoFit/>
          </a:bodyPr>
          <a:lstStyle/>
          <a:p>
            <a:pPr>
              <a:lnSpc>
                <a:spcPts val="1440"/>
              </a:lnSpc>
            </a:pP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弁護士その他のハラスメント</a:t>
            </a:r>
            <a:r>
              <a:rPr lang="ja-JP" altLang="ja-JP" sz="1100" dirty="0">
                <a:latin typeface="ＭＳ ゴシック" panose="020B0609070205080204" pitchFamily="49" charset="-128"/>
                <a:ea typeface="ＭＳ ゴシック" panose="020B0609070205080204" pitchFamily="49" charset="-128"/>
                <a:cs typeface="Times New Roman" panose="02020603050405020304" pitchFamily="18" charset="0"/>
              </a:rPr>
              <a:t>事案</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に関する専門的な知識又は経験を有する者数名</a:t>
            </a:r>
            <a:endParaRPr lang="ja-JP" altLang="en-US" sz="1200" dirty="0">
              <a:latin typeface="ＭＳ ゴシック" panose="020B0609070205080204" pitchFamily="49" charset="-128"/>
              <a:ea typeface="ＭＳ ゴシック" panose="020B0609070205080204" pitchFamily="49" charset="-128"/>
            </a:endParaRPr>
          </a:p>
        </p:txBody>
      </p:sp>
      <p:sp>
        <p:nvSpPr>
          <p:cNvPr id="56" name="角丸四角形 55"/>
          <p:cNvSpPr/>
          <p:nvPr/>
        </p:nvSpPr>
        <p:spPr>
          <a:xfrm>
            <a:off x="283335" y="3108738"/>
            <a:ext cx="6554787" cy="1311629"/>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5345392" y="3141958"/>
            <a:ext cx="605307"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議長</a:t>
            </a:r>
            <a:endParaRPr kumimoji="1" lang="ja-JP" altLang="en-US" sz="1400" dirty="0">
              <a:latin typeface="ＭＳ ゴシック" panose="020B0609070205080204" pitchFamily="49" charset="-128"/>
              <a:ea typeface="ＭＳ ゴシック" panose="020B0609070205080204" pitchFamily="49" charset="-128"/>
            </a:endParaRPr>
          </a:p>
        </p:txBody>
      </p:sp>
      <p:cxnSp>
        <p:nvCxnSpPr>
          <p:cNvPr id="61" name="直線矢印コネクタ 60"/>
          <p:cNvCxnSpPr/>
          <p:nvPr/>
        </p:nvCxnSpPr>
        <p:spPr>
          <a:xfrm>
            <a:off x="4220408" y="2342672"/>
            <a:ext cx="816528" cy="98709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7647760" y="2606832"/>
            <a:ext cx="2049684" cy="769441"/>
          </a:xfrm>
          <a:prstGeom prst="rect">
            <a:avLst/>
          </a:prstGeom>
        </p:spPr>
        <p:txBody>
          <a:bodyPr wrap="square">
            <a:spAutoFit/>
          </a:bodyPr>
          <a:lstStyle/>
          <a:p>
            <a:pPr marL="252000" indent="-457200"/>
            <a:r>
              <a:rPr lang="en-US"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１　</a:t>
            </a:r>
            <a:r>
              <a:rPr lang="ja-JP"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府</a:t>
            </a:r>
            <a:r>
              <a:rPr lang="ja-JP" altLang="ja-JP" sz="1100" dirty="0">
                <a:latin typeface="ＭＳ ゴシック" panose="020B0609070205080204" pitchFamily="49" charset="-128"/>
                <a:ea typeface="ＭＳ ゴシック" panose="020B0609070205080204" pitchFamily="49" charset="-128"/>
                <a:cs typeface="Times New Roman" panose="02020603050405020304" pitchFamily="18" charset="0"/>
              </a:rPr>
              <a:t>議会による被害防止措置が必要と相談員が認める場合において申立人が求めるとき</a:t>
            </a:r>
            <a:endParaRPr lang="ja-JP" altLang="en-US" sz="1100" dirty="0">
              <a:latin typeface="ＭＳ ゴシック" panose="020B0609070205080204" pitchFamily="49" charset="-128"/>
              <a:ea typeface="ＭＳ ゴシック" panose="020B0609070205080204" pitchFamily="49" charset="-128"/>
            </a:endParaRPr>
          </a:p>
        </p:txBody>
      </p:sp>
      <p:sp>
        <p:nvSpPr>
          <p:cNvPr id="63" name="テキスト ボックス 62"/>
          <p:cNvSpPr txBox="1"/>
          <p:nvPr/>
        </p:nvSpPr>
        <p:spPr>
          <a:xfrm>
            <a:off x="3123486" y="2625757"/>
            <a:ext cx="1612043" cy="477054"/>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調査結果の報告</a:t>
            </a:r>
            <a:endParaRPr kumimoji="1" lang="en-US" altLang="ja-JP" sz="1400" dirty="0" smtClean="0">
              <a:latin typeface="ＭＳ ゴシック" panose="020B0609070205080204" pitchFamily="49" charset="-128"/>
              <a:ea typeface="ＭＳ ゴシック" panose="020B0609070205080204" pitchFamily="49" charset="-128"/>
            </a:endParaRPr>
          </a:p>
          <a:p>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１</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64" name="角丸四角形 63"/>
          <p:cNvSpPr/>
          <p:nvPr/>
        </p:nvSpPr>
        <p:spPr>
          <a:xfrm>
            <a:off x="4685412" y="3732007"/>
            <a:ext cx="1827271" cy="591867"/>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4783561" y="3789887"/>
            <a:ext cx="1228638" cy="307777"/>
          </a:xfrm>
          <a:prstGeom prst="rect">
            <a:avLst/>
          </a:prstGeom>
        </p:spPr>
        <p:txBody>
          <a:bodyPr wrap="square">
            <a:spAutoFit/>
          </a:bodyPr>
          <a:lstStyle/>
          <a:p>
            <a:pPr marL="139700" indent="-139700" algn="just">
              <a:spcAft>
                <a:spcPts val="0"/>
              </a:spcAft>
            </a:pP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協</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議会</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３</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6" name="テキスト ボックス 65"/>
          <p:cNvSpPr txBox="1"/>
          <p:nvPr/>
        </p:nvSpPr>
        <p:spPr>
          <a:xfrm>
            <a:off x="915915" y="3572075"/>
            <a:ext cx="605307"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注意</a:t>
            </a:r>
          </a:p>
        </p:txBody>
      </p:sp>
      <p:sp>
        <p:nvSpPr>
          <p:cNvPr id="67" name="テキスト ボックス 66"/>
          <p:cNvSpPr txBox="1"/>
          <p:nvPr/>
        </p:nvSpPr>
        <p:spPr>
          <a:xfrm>
            <a:off x="1986114" y="3562080"/>
            <a:ext cx="1184876"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中止</a:t>
            </a:r>
            <a:r>
              <a:rPr kumimoji="1" lang="ja-JP" altLang="en-US" sz="1400" dirty="0" smtClean="0">
                <a:latin typeface="ＭＳ ゴシック" panose="020B0609070205080204" pitchFamily="49" charset="-128"/>
                <a:ea typeface="ＭＳ ゴシック" panose="020B0609070205080204" pitchFamily="49" charset="-128"/>
              </a:rPr>
              <a:t>の求め</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68" name="テキスト ボックス 67"/>
          <p:cNvSpPr txBox="1"/>
          <p:nvPr/>
        </p:nvSpPr>
        <p:spPr>
          <a:xfrm>
            <a:off x="3545451" y="3539442"/>
            <a:ext cx="605307"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勧告</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69" name="正方形/長方形 68"/>
          <p:cNvSpPr/>
          <p:nvPr/>
        </p:nvSpPr>
        <p:spPr>
          <a:xfrm>
            <a:off x="514588" y="3862210"/>
            <a:ext cx="4073347" cy="461665"/>
          </a:xfrm>
          <a:prstGeom prst="rect">
            <a:avLst/>
          </a:prstGeom>
        </p:spPr>
        <p:txBody>
          <a:bodyPr wrap="square">
            <a:spAutoFit/>
          </a:bodyPr>
          <a:lstStyle/>
          <a:p>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勧告</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に応じない</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とき</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、被害継続・再発防止のためやむを得ないときは、</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協</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議会の議を経て</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必要な事実を</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公表</a:t>
            </a:r>
            <a:endParaRPr lang="ja-JP" altLang="en-US" sz="1200" dirty="0">
              <a:latin typeface="ＭＳ ゴシック" panose="020B0609070205080204" pitchFamily="49" charset="-128"/>
              <a:ea typeface="ＭＳ ゴシック" panose="020B0609070205080204" pitchFamily="49" charset="-128"/>
            </a:endParaRPr>
          </a:p>
        </p:txBody>
      </p:sp>
      <p:sp>
        <p:nvSpPr>
          <p:cNvPr id="70" name="楕円 69"/>
          <p:cNvSpPr/>
          <p:nvPr/>
        </p:nvSpPr>
        <p:spPr>
          <a:xfrm>
            <a:off x="2384131" y="743671"/>
            <a:ext cx="2378739" cy="1753802"/>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5516099" y="831793"/>
            <a:ext cx="543739" cy="348813"/>
          </a:xfrm>
          <a:prstGeom prst="rect">
            <a:avLst/>
          </a:prstGeom>
        </p:spPr>
        <p:txBody>
          <a:bodyPr wrap="none">
            <a:spAutoFit/>
          </a:bodyPr>
          <a:lstStyle/>
          <a:p>
            <a:pPr marL="139700" indent="-139700" algn="just">
              <a:lnSpc>
                <a:spcPts val="2000"/>
              </a:lnSpc>
              <a:spcAft>
                <a:spcPts val="0"/>
              </a:spcAft>
            </a:pP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調査</a:t>
            </a:r>
            <a:endParaRPr lang="ja-JP"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2" name="正方形/長方形 71"/>
          <p:cNvSpPr/>
          <p:nvPr/>
        </p:nvSpPr>
        <p:spPr>
          <a:xfrm>
            <a:off x="7741439" y="3817404"/>
            <a:ext cx="1979593" cy="769441"/>
          </a:xfrm>
          <a:prstGeom prst="rect">
            <a:avLst/>
          </a:prstGeom>
        </p:spPr>
        <p:txBody>
          <a:bodyPr wrap="square">
            <a:spAutoFit/>
          </a:bodyPr>
          <a:lstStyle/>
          <a:p>
            <a:pPr marL="252000" indent="-457200"/>
            <a:r>
              <a:rPr lang="en-US"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３　</a:t>
            </a:r>
            <a:r>
              <a:rPr lang="ja-JP"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議長</a:t>
            </a:r>
            <a:r>
              <a:rPr lang="ja-JP" altLang="ja-JP" sz="1100" dirty="0">
                <a:latin typeface="ＭＳ ゴシック" panose="020B0609070205080204" pitchFamily="49" charset="-128"/>
                <a:ea typeface="ＭＳ ゴシック" panose="020B0609070205080204" pitchFamily="49" charset="-128"/>
                <a:cs typeface="Times New Roman" panose="02020603050405020304" pitchFamily="18" charset="0"/>
              </a:rPr>
              <a:t>、副議長及び議会運営委員の所属する各会派から推薦された議員各一名</a:t>
            </a:r>
            <a:endParaRPr lang="ja-JP" altLang="en-US" sz="1100" dirty="0">
              <a:latin typeface="ＭＳ ゴシック" panose="020B0609070205080204" pitchFamily="49" charset="-128"/>
              <a:ea typeface="ＭＳ ゴシック" panose="020B0609070205080204" pitchFamily="49" charset="-128"/>
            </a:endParaRPr>
          </a:p>
        </p:txBody>
      </p:sp>
      <p:sp>
        <p:nvSpPr>
          <p:cNvPr id="75" name="テキスト ボックス 74"/>
          <p:cNvSpPr txBox="1"/>
          <p:nvPr/>
        </p:nvSpPr>
        <p:spPr>
          <a:xfrm>
            <a:off x="534961" y="3271565"/>
            <a:ext cx="1470890"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被害防止措置等</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76" name="角丸四角形 75"/>
          <p:cNvSpPr/>
          <p:nvPr/>
        </p:nvSpPr>
        <p:spPr>
          <a:xfrm>
            <a:off x="412123" y="3199478"/>
            <a:ext cx="4168747" cy="1117857"/>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1" name="直線矢印コネクタ 80"/>
          <p:cNvCxnSpPr/>
          <p:nvPr/>
        </p:nvCxnSpPr>
        <p:spPr>
          <a:xfrm>
            <a:off x="4548436" y="2192816"/>
            <a:ext cx="864736" cy="1011834"/>
          </a:xfrm>
          <a:prstGeom prst="straightConnector1">
            <a:avLst/>
          </a:prstGeom>
          <a:ln w="635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6028019" y="3646776"/>
            <a:ext cx="1206998" cy="12602"/>
          </a:xfrm>
          <a:prstGeom prst="straightConnector1">
            <a:avLst/>
          </a:prstGeom>
          <a:ln w="63500">
            <a:prstDash val="sysDash"/>
            <a:tailEnd type="triangle"/>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1600739" y="1876597"/>
            <a:ext cx="605307" cy="276999"/>
          </a:xfrm>
          <a:prstGeom prst="rect">
            <a:avLst/>
          </a:prstGeom>
          <a:noFill/>
        </p:spPr>
        <p:txBody>
          <a:bodyPr wrap="squar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助言</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93" name="テキスト ボックス 92"/>
          <p:cNvSpPr txBox="1"/>
          <p:nvPr/>
        </p:nvSpPr>
        <p:spPr>
          <a:xfrm>
            <a:off x="538936" y="692830"/>
            <a:ext cx="987775" cy="31467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相談体制</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94" name="正方形/長方形 93"/>
          <p:cNvSpPr/>
          <p:nvPr/>
        </p:nvSpPr>
        <p:spPr>
          <a:xfrm>
            <a:off x="7714801" y="3327519"/>
            <a:ext cx="1844675" cy="430887"/>
          </a:xfrm>
          <a:prstGeom prst="rect">
            <a:avLst/>
          </a:prstGeom>
        </p:spPr>
        <p:txBody>
          <a:bodyPr wrap="square">
            <a:spAutoFit/>
          </a:bodyPr>
          <a:lstStyle/>
          <a:p>
            <a:pPr marL="252000" indent="-457200"/>
            <a:r>
              <a:rPr lang="en-US"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　</a:t>
            </a:r>
            <a:r>
              <a:rPr lang="ja-JP"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市町村</a:t>
            </a:r>
            <a:r>
              <a:rPr lang="ja-JP" altLang="ja-JP" sz="1100" dirty="0">
                <a:latin typeface="ＭＳ ゴシック" panose="020B0609070205080204" pitchFamily="49" charset="-128"/>
                <a:ea typeface="ＭＳ ゴシック" panose="020B0609070205080204" pitchFamily="49" charset="-128"/>
                <a:cs typeface="Times New Roman" panose="02020603050405020304" pitchFamily="18" charset="0"/>
              </a:rPr>
              <a:t>議会議員の</a:t>
            </a:r>
            <a:r>
              <a:rPr lang="ja-JP"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承諾</a:t>
            </a:r>
            <a:r>
              <a:rPr lang="ja-JP" altLang="en-US"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がある場合</a:t>
            </a:r>
            <a:endParaRPr lang="en-US"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95" name="正方形/長方形 94"/>
          <p:cNvSpPr/>
          <p:nvPr/>
        </p:nvSpPr>
        <p:spPr>
          <a:xfrm>
            <a:off x="5950699" y="3224615"/>
            <a:ext cx="1261884" cy="446276"/>
          </a:xfrm>
          <a:prstGeom prst="rect">
            <a:avLst/>
          </a:prstGeom>
        </p:spPr>
        <p:txBody>
          <a:bodyPr wrap="none">
            <a:spAutoFit/>
          </a:bodyPr>
          <a:lstStyle/>
          <a:p>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相談内容の通知</a:t>
            </a:r>
            <a:endParaRPr lang="en-US"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en-US"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a:t>
            </a:r>
            <a:endParaRPr lang="en-US" altLang="ja-JP" sz="1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97" name="テキスト ボックス 96"/>
          <p:cNvSpPr txBox="1"/>
          <p:nvPr/>
        </p:nvSpPr>
        <p:spPr>
          <a:xfrm>
            <a:off x="5126536" y="2702241"/>
            <a:ext cx="2202567" cy="261610"/>
          </a:xfrm>
          <a:prstGeom prst="rect">
            <a:avLst/>
          </a:prstGeom>
          <a:noFill/>
        </p:spPr>
        <p:txBody>
          <a:bodyPr wrap="square" rtlCol="0">
            <a:spAutoFit/>
          </a:bodyPr>
          <a:lstStyle/>
          <a:p>
            <a:r>
              <a:rPr kumimoji="1" lang="ja-JP" altLang="en-US" sz="1100" dirty="0" smtClean="0">
                <a:latin typeface="ＭＳ ゴシック" panose="020B0609070205080204" pitchFamily="49" charset="-128"/>
                <a:ea typeface="ＭＳ ゴシック" panose="020B0609070205080204" pitchFamily="49" charset="-128"/>
              </a:rPr>
              <a:t>申立人が市町村議会議員の場合</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100" name="テキスト ボックス 99"/>
          <p:cNvSpPr txBox="1"/>
          <p:nvPr/>
        </p:nvSpPr>
        <p:spPr>
          <a:xfrm>
            <a:off x="7190662" y="3075689"/>
            <a:ext cx="605307" cy="553998"/>
          </a:xfrm>
          <a:prstGeom prst="rect">
            <a:avLst/>
          </a:prstGeom>
          <a:noFill/>
        </p:spPr>
        <p:txBody>
          <a:bodyPr wrap="square" rtlCol="0">
            <a:spAutoFit/>
          </a:bodyPr>
          <a:lstStyle/>
          <a:p>
            <a:pPr algn="ctr"/>
            <a:r>
              <a:rPr kumimoji="1" lang="ja-JP" altLang="en-US" sz="1000" dirty="0" smtClean="0">
                <a:latin typeface="ＭＳ ゴシック" panose="020B0609070205080204" pitchFamily="49" charset="-128"/>
                <a:ea typeface="ＭＳ ゴシック" panose="020B0609070205080204" pitchFamily="49" charset="-128"/>
              </a:rPr>
              <a:t>市町村</a:t>
            </a:r>
            <a:endParaRPr kumimoji="1" lang="en-US" altLang="ja-JP" sz="1000" dirty="0" smtClean="0">
              <a:latin typeface="ＭＳ ゴシック" panose="020B0609070205080204" pitchFamily="49" charset="-128"/>
              <a:ea typeface="ＭＳ ゴシック" panose="020B0609070205080204" pitchFamily="49" charset="-128"/>
            </a:endParaRPr>
          </a:p>
          <a:p>
            <a:pPr algn="ctr"/>
            <a:r>
              <a:rPr kumimoji="1" lang="ja-JP" altLang="en-US" sz="1000" dirty="0" smtClean="0">
                <a:latin typeface="ＭＳ ゴシック" panose="020B0609070205080204" pitchFamily="49" charset="-128"/>
                <a:ea typeface="ＭＳ ゴシック" panose="020B0609070205080204" pitchFamily="49" charset="-128"/>
              </a:rPr>
              <a:t>議会</a:t>
            </a:r>
            <a:endParaRPr kumimoji="1" lang="en-US" altLang="ja-JP" sz="1000" dirty="0" smtClean="0">
              <a:latin typeface="ＭＳ ゴシック" panose="020B0609070205080204" pitchFamily="49" charset="-128"/>
              <a:ea typeface="ＭＳ ゴシック" panose="020B0609070205080204" pitchFamily="49" charset="-128"/>
            </a:endParaRPr>
          </a:p>
          <a:p>
            <a:pPr algn="ctr"/>
            <a:r>
              <a:rPr kumimoji="1" lang="ja-JP" altLang="en-US" sz="1000" dirty="0" smtClean="0">
                <a:latin typeface="ＭＳ ゴシック" panose="020B0609070205080204" pitchFamily="49" charset="-128"/>
                <a:ea typeface="ＭＳ ゴシック" panose="020B0609070205080204" pitchFamily="49" charset="-128"/>
              </a:rPr>
              <a:t>議長</a:t>
            </a:r>
            <a:endParaRPr kumimoji="1" lang="ja-JP" altLang="en-US" sz="1000" dirty="0">
              <a:latin typeface="ＭＳ ゴシック" panose="020B0609070205080204" pitchFamily="49" charset="-128"/>
              <a:ea typeface="ＭＳ ゴシック" panose="020B0609070205080204" pitchFamily="49" charset="-128"/>
            </a:endParaRPr>
          </a:p>
        </p:txBody>
      </p:sp>
      <p:cxnSp>
        <p:nvCxnSpPr>
          <p:cNvPr id="101" name="直線矢印コネクタ 100"/>
          <p:cNvCxnSpPr/>
          <p:nvPr/>
        </p:nvCxnSpPr>
        <p:spPr>
          <a:xfrm>
            <a:off x="1417282" y="3728095"/>
            <a:ext cx="588569" cy="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a:off x="3031678" y="3725963"/>
            <a:ext cx="588569" cy="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104" name="正方形/長方形 103"/>
          <p:cNvSpPr/>
          <p:nvPr/>
        </p:nvSpPr>
        <p:spPr>
          <a:xfrm>
            <a:off x="143124" y="205582"/>
            <a:ext cx="9644821" cy="4381264"/>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143123" y="202363"/>
            <a:ext cx="5716764"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相談体制の整備・相談事案への対応・防止措置等（</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第８条、第９条、第１２条）</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108" name="正方形/長方形 107"/>
          <p:cNvSpPr/>
          <p:nvPr/>
        </p:nvSpPr>
        <p:spPr>
          <a:xfrm>
            <a:off x="143124" y="4698683"/>
            <a:ext cx="4752720" cy="1129838"/>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143123" y="4698682"/>
            <a:ext cx="2541810"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市町村議会との連携</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（第１３条）</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112" name="正方形/長方形 111"/>
          <p:cNvSpPr/>
          <p:nvPr/>
        </p:nvSpPr>
        <p:spPr>
          <a:xfrm>
            <a:off x="340305" y="4996562"/>
            <a:ext cx="4555539" cy="830997"/>
          </a:xfrm>
          <a:prstGeom prst="rect">
            <a:avLst/>
          </a:prstGeom>
        </p:spPr>
        <p:txBody>
          <a:bodyPr wrap="square">
            <a:spAutoFit/>
          </a:bodyPr>
          <a:lstStyle/>
          <a:p>
            <a:pPr algn="just">
              <a:spcAft>
                <a:spcPts val="0"/>
              </a:spcAft>
            </a:pP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府内市町村議会に関するハラスメント根絶のための活動の支援、協働、その他の府内市町村議会との連携</a:t>
            </a:r>
          </a:p>
          <a:p>
            <a:pPr marL="139700" indent="-139700" algn="just">
              <a:spcAft>
                <a:spcPts val="0"/>
              </a:spcAft>
            </a:pP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市町村議会議員、事務職員が参加できる</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研修</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の実施</a:t>
            </a:r>
          </a:p>
          <a:p>
            <a:pPr marL="139700" indent="-139700" algn="just">
              <a:spcAft>
                <a:spcPts val="0"/>
              </a:spcAft>
            </a:pP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・市町村議会議員又</a:t>
            </a:r>
            <a:r>
              <a:rPr lang="ja-JP"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は市町村</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議会からの相談に対する助言等</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3" name="正方形/長方形 112"/>
          <p:cNvSpPr/>
          <p:nvPr/>
        </p:nvSpPr>
        <p:spPr>
          <a:xfrm>
            <a:off x="143124" y="5936368"/>
            <a:ext cx="4738057" cy="78042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143123" y="5936367"/>
            <a:ext cx="2357819"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取組状況の公表</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（第１４条）</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115" name="正方形/長方形 114"/>
          <p:cNvSpPr/>
          <p:nvPr/>
        </p:nvSpPr>
        <p:spPr>
          <a:xfrm>
            <a:off x="163801" y="6234247"/>
            <a:ext cx="4619759" cy="461665"/>
          </a:xfrm>
          <a:prstGeom prst="rect">
            <a:avLst/>
          </a:prstGeom>
        </p:spPr>
        <p:txBody>
          <a:bodyPr wrap="square">
            <a:spAutoFit/>
          </a:bodyPr>
          <a:lstStyle/>
          <a:p>
            <a:pPr marL="108000" indent="-457200"/>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・相談の受付状況、対応状況、研修の状況等、この条例に基づく取組の状況を随時公表</a:t>
            </a:r>
            <a:endParaRPr lang="ja-JP" altLang="en-US" sz="1200" dirty="0">
              <a:latin typeface="ＭＳ ゴシック" panose="020B0609070205080204" pitchFamily="49" charset="-128"/>
              <a:ea typeface="ＭＳ ゴシック" panose="020B0609070205080204" pitchFamily="49" charset="-128"/>
            </a:endParaRPr>
          </a:p>
        </p:txBody>
      </p:sp>
      <p:sp>
        <p:nvSpPr>
          <p:cNvPr id="116" name="正方形/長方形 115"/>
          <p:cNvSpPr/>
          <p:nvPr/>
        </p:nvSpPr>
        <p:spPr>
          <a:xfrm>
            <a:off x="5035873" y="4698683"/>
            <a:ext cx="4738057" cy="78042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5035872" y="4698682"/>
            <a:ext cx="2678929"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協議会の構成員の除斥</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（第</a:t>
            </a:r>
            <a:r>
              <a:rPr lang="ja-JP" altLang="en-US" sz="1200" b="1" dirty="0">
                <a:solidFill>
                  <a:schemeClr val="bg1"/>
                </a:solidFill>
                <a:latin typeface="ＭＳ ゴシック" panose="020B0609070205080204" pitchFamily="49" charset="-128"/>
                <a:ea typeface="ＭＳ ゴシック" panose="020B0609070205080204" pitchFamily="49" charset="-128"/>
              </a:rPr>
              <a:t>１６</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条）</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118" name="正方形/長方形 117"/>
          <p:cNvSpPr/>
          <p:nvPr/>
        </p:nvSpPr>
        <p:spPr>
          <a:xfrm>
            <a:off x="5056550" y="4996562"/>
            <a:ext cx="4502925" cy="461665"/>
          </a:xfrm>
          <a:prstGeom prst="rect">
            <a:avLst/>
          </a:prstGeom>
        </p:spPr>
        <p:txBody>
          <a:bodyPr wrap="square">
            <a:spAutoFit/>
          </a:bodyPr>
          <a:lstStyle/>
          <a:p>
            <a:pPr marL="108000" indent="-457200"/>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協議会の構成員は、申立人又は被申立人となった場合においては、その議事に参与することが</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できない</a:t>
            </a:r>
            <a:endParaRPr lang="ja-JP" altLang="en-US" sz="1200" dirty="0">
              <a:latin typeface="ＭＳ ゴシック" panose="020B0609070205080204" pitchFamily="49" charset="-128"/>
              <a:ea typeface="ＭＳ ゴシック" panose="020B0609070205080204" pitchFamily="49" charset="-128"/>
            </a:endParaRPr>
          </a:p>
        </p:txBody>
      </p:sp>
      <p:sp>
        <p:nvSpPr>
          <p:cNvPr id="119" name="正方形/長方形 118"/>
          <p:cNvSpPr/>
          <p:nvPr/>
        </p:nvSpPr>
        <p:spPr>
          <a:xfrm>
            <a:off x="5009680" y="5590946"/>
            <a:ext cx="4738057" cy="1104966"/>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正方形/長方形 119"/>
          <p:cNvSpPr/>
          <p:nvPr/>
        </p:nvSpPr>
        <p:spPr>
          <a:xfrm>
            <a:off x="5009680" y="5590945"/>
            <a:ext cx="1542390"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施行期日</a:t>
            </a:r>
            <a:r>
              <a:rPr lang="ja-JP" altLang="en-US" sz="1200" b="1" dirty="0" smtClean="0">
                <a:solidFill>
                  <a:schemeClr val="bg1"/>
                </a:solidFill>
                <a:latin typeface="ＭＳ ゴシック" panose="020B0609070205080204" pitchFamily="49" charset="-128"/>
                <a:ea typeface="ＭＳ ゴシック" panose="020B0609070205080204" pitchFamily="49" charset="-128"/>
              </a:rPr>
              <a:t>（附則）</a:t>
            </a:r>
            <a:endParaRPr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121" name="正方形/長方形 120"/>
          <p:cNvSpPr/>
          <p:nvPr/>
        </p:nvSpPr>
        <p:spPr>
          <a:xfrm>
            <a:off x="5011566" y="5956909"/>
            <a:ext cx="4502925" cy="830997"/>
          </a:xfrm>
          <a:prstGeom prst="rect">
            <a:avLst/>
          </a:prstGeom>
        </p:spPr>
        <p:txBody>
          <a:bodyPr wrap="square">
            <a:spAutoFit/>
          </a:bodyPr>
          <a:lstStyle/>
          <a:p>
            <a:pPr marL="108000" indent="-457200"/>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令和５年３月１日</a:t>
            </a:r>
            <a:endParaRPr lang="en-US"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ただし、</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第</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８条第２項</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及び</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第９条</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から</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第１６条</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までの規定は</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
            </a:r>
            <a:br>
              <a:rPr lang="en-US"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令和５年３月２４日とする</a:t>
            </a:r>
            <a:endParaRPr lang="en-US"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8000" indent="-457200"/>
            <a:endParaRPr lang="ja-JP" altLang="en-US" sz="1200" dirty="0">
              <a:latin typeface="ＭＳ ゴシック" panose="020B0609070205080204" pitchFamily="49" charset="-128"/>
              <a:ea typeface="ＭＳ ゴシック" panose="020B0609070205080204" pitchFamily="49" charset="-128"/>
            </a:endParaRPr>
          </a:p>
        </p:txBody>
      </p:sp>
      <p:grpSp>
        <p:nvGrpSpPr>
          <p:cNvPr id="124" name="グループ化 123"/>
          <p:cNvGrpSpPr/>
          <p:nvPr/>
        </p:nvGrpSpPr>
        <p:grpSpPr>
          <a:xfrm>
            <a:off x="862060" y="1104117"/>
            <a:ext cx="530306" cy="1051329"/>
            <a:chOff x="-1158633" y="743671"/>
            <a:chExt cx="465927" cy="974339"/>
          </a:xfrm>
        </p:grpSpPr>
        <p:sp>
          <p:nvSpPr>
            <p:cNvPr id="122" name="楕円 121"/>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二等辺三角形 122"/>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5" name="グループ化 124"/>
          <p:cNvGrpSpPr/>
          <p:nvPr/>
        </p:nvGrpSpPr>
        <p:grpSpPr>
          <a:xfrm>
            <a:off x="2722377" y="1101329"/>
            <a:ext cx="289274" cy="531206"/>
            <a:chOff x="-1158633" y="743671"/>
            <a:chExt cx="465927" cy="974339"/>
          </a:xfrm>
        </p:grpSpPr>
        <p:sp>
          <p:nvSpPr>
            <p:cNvPr id="126" name="楕円 125"/>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二等辺三角形 126"/>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8" name="グループ化 127"/>
          <p:cNvGrpSpPr/>
          <p:nvPr/>
        </p:nvGrpSpPr>
        <p:grpSpPr>
          <a:xfrm>
            <a:off x="3404091" y="1101329"/>
            <a:ext cx="289274" cy="531206"/>
            <a:chOff x="-1158633" y="743671"/>
            <a:chExt cx="465927" cy="974339"/>
          </a:xfrm>
        </p:grpSpPr>
        <p:sp>
          <p:nvSpPr>
            <p:cNvPr id="129" name="楕円 128"/>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二等辺三角形 129"/>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1" name="グループ化 130"/>
          <p:cNvGrpSpPr/>
          <p:nvPr/>
        </p:nvGrpSpPr>
        <p:grpSpPr>
          <a:xfrm>
            <a:off x="4048968" y="1101329"/>
            <a:ext cx="289274" cy="531206"/>
            <a:chOff x="-1158633" y="743671"/>
            <a:chExt cx="465927" cy="974339"/>
          </a:xfrm>
        </p:grpSpPr>
        <p:sp>
          <p:nvSpPr>
            <p:cNvPr id="132" name="楕円 131"/>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二等辺三角形 132"/>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7" name="グループ化 136"/>
          <p:cNvGrpSpPr/>
          <p:nvPr/>
        </p:nvGrpSpPr>
        <p:grpSpPr>
          <a:xfrm>
            <a:off x="7358169" y="3561836"/>
            <a:ext cx="289274" cy="531206"/>
            <a:chOff x="-1158633" y="743671"/>
            <a:chExt cx="465927" cy="974339"/>
          </a:xfrm>
        </p:grpSpPr>
        <p:sp>
          <p:nvSpPr>
            <p:cNvPr id="138" name="楕円 137"/>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二等辺三角形 138"/>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0" name="テキスト ボックス 139"/>
          <p:cNvSpPr txBox="1"/>
          <p:nvPr/>
        </p:nvSpPr>
        <p:spPr>
          <a:xfrm>
            <a:off x="4746558" y="4078287"/>
            <a:ext cx="2202567"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防止措置</a:t>
            </a:r>
            <a:r>
              <a:rPr kumimoji="1" lang="ja-JP" altLang="en-US" sz="1100" dirty="0" smtClean="0">
                <a:latin typeface="ＭＳ ゴシック" panose="020B0609070205080204" pitchFamily="49" charset="-128"/>
                <a:ea typeface="ＭＳ ゴシック" panose="020B0609070205080204" pitchFamily="49" charset="-128"/>
              </a:rPr>
              <a:t>等を行うか協議</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73" name="テキスト ボックス 72"/>
          <p:cNvSpPr txBox="1"/>
          <p:nvPr/>
        </p:nvSpPr>
        <p:spPr>
          <a:xfrm>
            <a:off x="1449977" y="2165361"/>
            <a:ext cx="1345481" cy="430887"/>
          </a:xfrm>
          <a:prstGeom prst="rect">
            <a:avLst/>
          </a:prstGeom>
          <a:noFill/>
        </p:spPr>
        <p:txBody>
          <a:bodyPr wrap="square" rtlCol="0">
            <a:spAutoFit/>
          </a:bodyPr>
          <a:lstStyle/>
          <a:p>
            <a:r>
              <a:rPr kumimoji="1" lang="ja-JP" altLang="en-US" sz="1100" dirty="0" smtClean="0">
                <a:latin typeface="ＭＳ ゴシック" panose="020B0609070205080204" pitchFamily="49" charset="-128"/>
                <a:ea typeface="ＭＳ ゴシック" panose="020B0609070205080204" pitchFamily="49" charset="-128"/>
              </a:rPr>
              <a:t>自らとるべき措置、</a:t>
            </a:r>
            <a:endParaRPr kumimoji="1" lang="en-US" altLang="ja-JP" sz="1100" dirty="0" smtClean="0">
              <a:latin typeface="ＭＳ ゴシック" panose="020B0609070205080204" pitchFamily="49" charset="-128"/>
              <a:ea typeface="ＭＳ ゴシック" panose="020B0609070205080204" pitchFamily="49" charset="-128"/>
            </a:endParaRPr>
          </a:p>
          <a:p>
            <a:r>
              <a:rPr kumimoji="1" lang="ja-JP" altLang="en-US" sz="1100" dirty="0" smtClean="0">
                <a:latin typeface="ＭＳ ゴシック" panose="020B0609070205080204" pitchFamily="49" charset="-128"/>
                <a:ea typeface="ＭＳ ゴシック" panose="020B0609070205080204" pitchFamily="49" charset="-128"/>
              </a:rPr>
              <a:t>行動等について</a:t>
            </a:r>
            <a:endParaRPr kumimoji="1" lang="en-US" altLang="ja-JP" sz="1100" dirty="0" smtClean="0">
              <a:latin typeface="ＭＳ ゴシック" panose="020B0609070205080204" pitchFamily="49" charset="-128"/>
              <a:ea typeface="ＭＳ ゴシック" panose="020B0609070205080204" pitchFamily="49" charset="-128"/>
            </a:endParaRPr>
          </a:p>
        </p:txBody>
      </p:sp>
      <p:sp>
        <p:nvSpPr>
          <p:cNvPr id="77" name="正方形/長方形 76"/>
          <p:cNvSpPr/>
          <p:nvPr/>
        </p:nvSpPr>
        <p:spPr>
          <a:xfrm>
            <a:off x="7976735" y="620840"/>
            <a:ext cx="1663697" cy="187415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7969043" y="745225"/>
            <a:ext cx="1742016" cy="1785104"/>
          </a:xfrm>
          <a:prstGeom prst="rect">
            <a:avLst/>
          </a:prstGeom>
        </p:spPr>
        <p:txBody>
          <a:bodyPr wrap="square">
            <a:spAutoFit/>
          </a:bodyPr>
          <a:lstStyle/>
          <a:p>
            <a:pPr marL="252000" indent="-457200">
              <a:lnSpc>
                <a:spcPts val="1200"/>
              </a:lnSpc>
            </a:pPr>
            <a:r>
              <a:rPr lang="ja-JP" altLang="en-US" sz="1000" dirty="0" smtClean="0">
                <a:latin typeface="ＭＳ ゴシック" panose="020B0609070205080204" pitchFamily="49" charset="-128"/>
                <a:ea typeface="ＭＳ ゴシック" panose="020B0609070205080204" pitchFamily="49" charset="-128"/>
                <a:cs typeface="Times New Roman" panose="02020603050405020304" pitchFamily="18" charset="0"/>
              </a:rPr>
              <a:t>調査協力義務（第１０条）</a:t>
            </a:r>
            <a:endParaRPr lang="en-US" altLang="ja-JP" sz="10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smtClean="0">
                <a:latin typeface="ＭＳ ゴシック" panose="020B0609070205080204" pitchFamily="49" charset="-128"/>
                <a:ea typeface="ＭＳ ゴシック" panose="020B0609070205080204" pitchFamily="49" charset="-128"/>
                <a:cs typeface="Times New Roman" panose="02020603050405020304" pitchFamily="18" charset="0"/>
              </a:rPr>
              <a:t>　・申立人、被申立人、</a:t>
            </a: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関係者</a:t>
            </a:r>
            <a:r>
              <a:rPr lang="ja-JP" altLang="en-US" sz="1000" dirty="0" smtClean="0">
                <a:latin typeface="ＭＳ ゴシック" panose="020B0609070205080204" pitchFamily="49" charset="-128"/>
                <a:ea typeface="ＭＳ ゴシック" panose="020B0609070205080204" pitchFamily="49" charset="-128"/>
                <a:cs typeface="Times New Roman" panose="02020603050405020304" pitchFamily="18" charset="0"/>
              </a:rPr>
              <a:t>は相談員の調査に協力するよう努める</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endParaRPr lang="en-US" altLang="ja-JP" sz="10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smtClean="0">
                <a:latin typeface="ＭＳ ゴシック" panose="020B0609070205080204" pitchFamily="49" charset="-128"/>
                <a:ea typeface="ＭＳ ゴシック" panose="020B0609070205080204" pitchFamily="49" charset="-128"/>
                <a:cs typeface="Times New Roman" panose="02020603050405020304" pitchFamily="18" charset="0"/>
              </a:rPr>
              <a:t>相談関係者の義務</a:t>
            </a:r>
            <a:endParaRPr lang="en-US" altLang="ja-JP" sz="10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smtClean="0">
                <a:latin typeface="ＭＳ ゴシック" panose="020B0609070205080204" pitchFamily="49" charset="-128"/>
                <a:ea typeface="ＭＳ ゴシック" panose="020B0609070205080204" pitchFamily="49" charset="-128"/>
                <a:cs typeface="Times New Roman" panose="02020603050405020304" pitchFamily="18" charset="0"/>
              </a:rPr>
              <a:t>（第１１条）</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dirty="0" smtClean="0">
                <a:latin typeface="ＭＳ ゴシック" panose="020B0609070205080204" pitchFamily="49" charset="-128"/>
                <a:ea typeface="ＭＳ ゴシック" panose="020B0609070205080204" pitchFamily="49" charset="-128"/>
                <a:cs typeface="Times New Roman" panose="02020603050405020304" pitchFamily="18" charset="0"/>
              </a:rPr>
              <a:t>・秘密の保持</a:t>
            </a:r>
            <a:endParaRPr lang="en-US" altLang="ja-JP" sz="10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dirty="0" smtClean="0">
                <a:latin typeface="ＭＳ ゴシック" panose="020B0609070205080204" pitchFamily="49" charset="-128"/>
                <a:ea typeface="ＭＳ ゴシック" panose="020B0609070205080204" pitchFamily="49" charset="-128"/>
                <a:cs typeface="Times New Roman" panose="02020603050405020304" pitchFamily="18" charset="0"/>
              </a:rPr>
              <a:t>・申立人、被申立人の正当な利益を守るための措置</a:t>
            </a:r>
            <a:endParaRPr lang="ja-JP" altLang="en-US" sz="1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416824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266</TotalTime>
  <Words>962</Words>
  <Application>Microsoft Office PowerPoint</Application>
  <PresentationFormat>A4 210 x 297 mm</PresentationFormat>
  <Paragraphs>81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倉敷　真由</cp:lastModifiedBy>
  <cp:revision>44</cp:revision>
  <cp:lastPrinted>2023-03-15T07:20:27Z</cp:lastPrinted>
  <dcterms:created xsi:type="dcterms:W3CDTF">2022-12-22T01:47:25Z</dcterms:created>
  <dcterms:modified xsi:type="dcterms:W3CDTF">2023-03-16T04:39:27Z</dcterms:modified>
</cp:coreProperties>
</file>