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3" r:id="rId3"/>
    <p:sldId id="280" r:id="rId4"/>
  </p:sldIdLst>
  <p:sldSz cx="12192000" cy="6858000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C3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9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5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2DD7-49BF-4A20-ACBB-55E1A5C49673}" type="datetimeFigureOut">
              <a:rPr kumimoji="1" lang="ja-JP" altLang="en-US" smtClean="0"/>
              <a:t>2022/11/24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17DE-D35E-4079-9410-358030CFFA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9350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2DD7-49BF-4A20-ACBB-55E1A5C49673}" type="datetimeFigureOut">
              <a:rPr kumimoji="1" lang="ja-JP" altLang="en-US" smtClean="0"/>
              <a:t>2022/11/24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17DE-D35E-4079-9410-358030CFFA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7515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2DD7-49BF-4A20-ACBB-55E1A5C49673}" type="datetimeFigureOut">
              <a:rPr kumimoji="1" lang="ja-JP" altLang="en-US" smtClean="0"/>
              <a:t>2022/11/24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17DE-D35E-4079-9410-358030CFFA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5974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2DD7-49BF-4A20-ACBB-55E1A5C49673}" type="datetimeFigureOut">
              <a:rPr kumimoji="1" lang="ja-JP" altLang="en-US" smtClean="0"/>
              <a:t>2022/11/24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17DE-D35E-4079-9410-358030CFFA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9364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2DD7-49BF-4A20-ACBB-55E1A5C49673}" type="datetimeFigureOut">
              <a:rPr kumimoji="1" lang="ja-JP" altLang="en-US" smtClean="0"/>
              <a:t>2022/11/24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17DE-D35E-4079-9410-358030CFFA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0251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2DD7-49BF-4A20-ACBB-55E1A5C49673}" type="datetimeFigureOut">
              <a:rPr kumimoji="1" lang="ja-JP" altLang="en-US" smtClean="0"/>
              <a:t>2022/11/24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17DE-D35E-4079-9410-358030CFFA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7498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2DD7-49BF-4A20-ACBB-55E1A5C49673}" type="datetimeFigureOut">
              <a:rPr kumimoji="1" lang="ja-JP" altLang="en-US" smtClean="0"/>
              <a:t>2022/11/24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17DE-D35E-4079-9410-358030CFFA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8523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2DD7-49BF-4A20-ACBB-55E1A5C49673}" type="datetimeFigureOut">
              <a:rPr kumimoji="1" lang="ja-JP" altLang="en-US" smtClean="0"/>
              <a:t>2022/11/24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17DE-D35E-4079-9410-358030CFFA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5489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2DD7-49BF-4A20-ACBB-55E1A5C49673}" type="datetimeFigureOut">
              <a:rPr kumimoji="1" lang="ja-JP" altLang="en-US" smtClean="0"/>
              <a:t>2022/11/24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17DE-D35E-4079-9410-358030CFFA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4195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2DD7-49BF-4A20-ACBB-55E1A5C49673}" type="datetimeFigureOut">
              <a:rPr kumimoji="1" lang="ja-JP" altLang="en-US" smtClean="0"/>
              <a:t>2022/11/24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17DE-D35E-4079-9410-358030CFFA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1613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2DD7-49BF-4A20-ACBB-55E1A5C49673}" type="datetimeFigureOut">
              <a:rPr kumimoji="1" lang="ja-JP" altLang="en-US" smtClean="0"/>
              <a:t>2022/11/24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17DE-D35E-4079-9410-358030CFFA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0831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92DD7-49BF-4A20-ACBB-55E1A5C49673}" type="datetimeFigureOut">
              <a:rPr kumimoji="1" lang="ja-JP" altLang="en-US" smtClean="0"/>
              <a:t>2022/11/24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117DE-D35E-4079-9410-358030CFFA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5987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5774" y="2577593"/>
            <a:ext cx="10868025" cy="447676"/>
          </a:xfrm>
        </p:spPr>
        <p:txBody>
          <a:bodyPr>
            <a:normAutofit/>
          </a:bodyPr>
          <a:lstStyle/>
          <a:p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①議長席のイメージ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199" y="3020812"/>
            <a:ext cx="10802257" cy="817491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議長席には議事次第書、配席図、会議資料をダウンロードしたタブレット端末、水差し、時計、残時間計を配置。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80000"/>
              </a:lnSpc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上記に加え、オンライン出席者を常時確認できるためのモニターを設置（同様のモニターは事務局席にも設置）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759" y="3654050"/>
            <a:ext cx="3370855" cy="2527097"/>
          </a:xfrm>
          <a:prstGeom prst="rect">
            <a:avLst/>
          </a:prstGeom>
        </p:spPr>
      </p:pic>
      <p:sp>
        <p:nvSpPr>
          <p:cNvPr id="15" name="フリーフォーム 14"/>
          <p:cNvSpPr/>
          <p:nvPr/>
        </p:nvSpPr>
        <p:spPr>
          <a:xfrm>
            <a:off x="7553482" y="4467079"/>
            <a:ext cx="963189" cy="810043"/>
          </a:xfrm>
          <a:custGeom>
            <a:avLst/>
            <a:gdLst>
              <a:gd name="connsiteX0" fmla="*/ 63500 w 1270000"/>
              <a:gd name="connsiteY0" fmla="*/ 1130300 h 1130300"/>
              <a:gd name="connsiteX1" fmla="*/ 266700 w 1270000"/>
              <a:gd name="connsiteY1" fmla="*/ 1104900 h 1130300"/>
              <a:gd name="connsiteX2" fmla="*/ 203200 w 1270000"/>
              <a:gd name="connsiteY2" fmla="*/ 844550 h 1130300"/>
              <a:gd name="connsiteX3" fmla="*/ 666750 w 1270000"/>
              <a:gd name="connsiteY3" fmla="*/ 762000 h 1130300"/>
              <a:gd name="connsiteX4" fmla="*/ 736600 w 1270000"/>
              <a:gd name="connsiteY4" fmla="*/ 1035050 h 1130300"/>
              <a:gd name="connsiteX5" fmla="*/ 1270000 w 1270000"/>
              <a:gd name="connsiteY5" fmla="*/ 939800 h 1130300"/>
              <a:gd name="connsiteX6" fmla="*/ 1206500 w 1270000"/>
              <a:gd name="connsiteY6" fmla="*/ 0 h 1130300"/>
              <a:gd name="connsiteX7" fmla="*/ 0 w 1270000"/>
              <a:gd name="connsiteY7" fmla="*/ 171450 h 1130300"/>
              <a:gd name="connsiteX8" fmla="*/ 63500 w 1270000"/>
              <a:gd name="connsiteY8" fmla="*/ 1130300 h 113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0000" h="1130300">
                <a:moveTo>
                  <a:pt x="63500" y="1130300"/>
                </a:moveTo>
                <a:lnTo>
                  <a:pt x="266700" y="1104900"/>
                </a:lnTo>
                <a:lnTo>
                  <a:pt x="203200" y="844550"/>
                </a:lnTo>
                <a:lnTo>
                  <a:pt x="666750" y="762000"/>
                </a:lnTo>
                <a:lnTo>
                  <a:pt x="736600" y="1035050"/>
                </a:lnTo>
                <a:lnTo>
                  <a:pt x="1270000" y="939800"/>
                </a:lnTo>
                <a:lnTo>
                  <a:pt x="1206500" y="0"/>
                </a:lnTo>
                <a:lnTo>
                  <a:pt x="0" y="171450"/>
                </a:lnTo>
                <a:lnTo>
                  <a:pt x="63500" y="1130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8" name="角丸四角形吹き出し 7"/>
          <p:cNvSpPr/>
          <p:nvPr/>
        </p:nvSpPr>
        <p:spPr>
          <a:xfrm>
            <a:off x="5000623" y="3674489"/>
            <a:ext cx="2298875" cy="1183648"/>
          </a:xfrm>
          <a:prstGeom prst="wedgeRoundRectCallout">
            <a:avLst>
              <a:gd name="adj1" fmla="val 124613"/>
              <a:gd name="adj2" fmla="val -2581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向かいのモニター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議長席から距離があるため、出席者を確認するために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活用することは困難</a:t>
            </a:r>
          </a:p>
        </p:txBody>
      </p:sp>
      <p:grpSp>
        <p:nvGrpSpPr>
          <p:cNvPr id="9" name="グループ化 8"/>
          <p:cNvGrpSpPr/>
          <p:nvPr/>
        </p:nvGrpSpPr>
        <p:grpSpPr>
          <a:xfrm>
            <a:off x="1146970" y="3656421"/>
            <a:ext cx="3380793" cy="2534548"/>
            <a:chOff x="1607835" y="1400175"/>
            <a:chExt cx="3735343" cy="2800350"/>
          </a:xfrm>
        </p:grpSpPr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7835" y="1400175"/>
              <a:ext cx="3735343" cy="2800350"/>
            </a:xfrm>
            <a:prstGeom prst="rect">
              <a:avLst/>
            </a:prstGeom>
          </p:spPr>
        </p:pic>
        <p:sp>
          <p:nvSpPr>
            <p:cNvPr id="11" name="フリーフォーム 10"/>
            <p:cNvSpPr/>
            <p:nvPr/>
          </p:nvSpPr>
          <p:spPr>
            <a:xfrm>
              <a:off x="3305961" y="2453381"/>
              <a:ext cx="1290637" cy="818218"/>
            </a:xfrm>
            <a:custGeom>
              <a:avLst/>
              <a:gdLst>
                <a:gd name="connsiteX0" fmla="*/ 0 w 1290637"/>
                <a:gd name="connsiteY0" fmla="*/ 752475 h 754856"/>
                <a:gd name="connsiteX1" fmla="*/ 395287 w 1290637"/>
                <a:gd name="connsiteY1" fmla="*/ 754856 h 754856"/>
                <a:gd name="connsiteX2" fmla="*/ 385762 w 1290637"/>
                <a:gd name="connsiteY2" fmla="*/ 526256 h 754856"/>
                <a:gd name="connsiteX3" fmla="*/ 690562 w 1290637"/>
                <a:gd name="connsiteY3" fmla="*/ 528638 h 754856"/>
                <a:gd name="connsiteX4" fmla="*/ 695325 w 1290637"/>
                <a:gd name="connsiteY4" fmla="*/ 754856 h 754856"/>
                <a:gd name="connsiteX5" fmla="*/ 1290637 w 1290637"/>
                <a:gd name="connsiteY5" fmla="*/ 754856 h 754856"/>
                <a:gd name="connsiteX6" fmla="*/ 1290637 w 1290637"/>
                <a:gd name="connsiteY6" fmla="*/ 0 h 754856"/>
                <a:gd name="connsiteX7" fmla="*/ 0 w 1290637"/>
                <a:gd name="connsiteY7" fmla="*/ 0 h 754856"/>
                <a:gd name="connsiteX8" fmla="*/ 0 w 1290637"/>
                <a:gd name="connsiteY8" fmla="*/ 752475 h 754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0637" h="754856">
                  <a:moveTo>
                    <a:pt x="0" y="752475"/>
                  </a:moveTo>
                  <a:lnTo>
                    <a:pt x="395287" y="754856"/>
                  </a:lnTo>
                  <a:lnTo>
                    <a:pt x="385762" y="526256"/>
                  </a:lnTo>
                  <a:lnTo>
                    <a:pt x="690562" y="528638"/>
                  </a:lnTo>
                  <a:lnTo>
                    <a:pt x="695325" y="754856"/>
                  </a:lnTo>
                  <a:lnTo>
                    <a:pt x="1290637" y="754856"/>
                  </a:lnTo>
                  <a:lnTo>
                    <a:pt x="1290637" y="0"/>
                  </a:lnTo>
                  <a:lnTo>
                    <a:pt x="0" y="0"/>
                  </a:lnTo>
                  <a:lnTo>
                    <a:pt x="0" y="752475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sp>
        <p:nvSpPr>
          <p:cNvPr id="14" name="角丸四角形吹き出し 13"/>
          <p:cNvSpPr/>
          <p:nvPr/>
        </p:nvSpPr>
        <p:spPr>
          <a:xfrm>
            <a:off x="5116970" y="5057186"/>
            <a:ext cx="1786105" cy="1129319"/>
          </a:xfrm>
          <a:prstGeom prst="wedgeRoundRectCallout">
            <a:avLst>
              <a:gd name="adj1" fmla="val -112184"/>
              <a:gd name="adj2" fmla="val -51959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角丸四角形吹き出し 15"/>
          <p:cNvSpPr/>
          <p:nvPr/>
        </p:nvSpPr>
        <p:spPr>
          <a:xfrm>
            <a:off x="5116970" y="5061650"/>
            <a:ext cx="1786105" cy="1129319"/>
          </a:xfrm>
          <a:prstGeom prst="wedgeRoundRectCallout">
            <a:avLst>
              <a:gd name="adj1" fmla="val 81604"/>
              <a:gd name="adj2" fmla="val -4289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机上モニター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オンライン出席者を確認（追加設置）</a:t>
            </a:r>
          </a:p>
        </p:txBody>
      </p:sp>
      <p:sp>
        <p:nvSpPr>
          <p:cNvPr id="17" name="タイトル 1"/>
          <p:cNvSpPr txBox="1">
            <a:spLocks/>
          </p:cNvSpPr>
          <p:nvPr/>
        </p:nvSpPr>
        <p:spPr>
          <a:xfrm>
            <a:off x="3169526" y="290088"/>
            <a:ext cx="5619213" cy="65748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オンラインを活用した本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会議（イメージ）</a:t>
            </a:r>
            <a:endParaRPr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タイトル 1"/>
          <p:cNvSpPr txBox="1">
            <a:spLocks/>
          </p:cNvSpPr>
          <p:nvPr/>
        </p:nvSpPr>
        <p:spPr>
          <a:xfrm>
            <a:off x="1044526" y="1101855"/>
            <a:ext cx="4249999" cy="127668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defPPr>
              <a:defRPr lang="ja-JP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ja-JP" altLang="en-US" dirty="0" smtClean="0"/>
              <a:t>＜前提</a:t>
            </a:r>
            <a:r>
              <a:rPr lang="ja-JP" altLang="en-US" dirty="0"/>
              <a:t>条件＞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lang="ja-JP" altLang="en-US" dirty="0"/>
              <a:t>　１</a:t>
            </a:r>
            <a:r>
              <a:rPr lang="ja-JP" altLang="en-US" dirty="0" smtClean="0"/>
              <a:t>．オンライン出席</a:t>
            </a:r>
            <a:r>
              <a:rPr lang="ja-JP" altLang="en-US" dirty="0"/>
              <a:t>議員の</a:t>
            </a:r>
            <a:r>
              <a:rPr lang="ja-JP" altLang="en-US" dirty="0" smtClean="0"/>
              <a:t>確認</a:t>
            </a:r>
            <a:endParaRPr lang="en-US" altLang="ja-JP" dirty="0" smtClean="0"/>
          </a:p>
          <a:p>
            <a:r>
              <a:rPr lang="ja-JP" altLang="en-US" dirty="0"/>
              <a:t>　２</a:t>
            </a:r>
            <a:r>
              <a:rPr lang="ja-JP" altLang="en-US" dirty="0" smtClean="0"/>
              <a:t>．議員の</a:t>
            </a:r>
            <a:r>
              <a:rPr lang="ja-JP" altLang="en-US" dirty="0"/>
              <a:t>発言</a:t>
            </a:r>
            <a:r>
              <a:rPr lang="ja-JP" altLang="en-US" dirty="0" smtClean="0"/>
              <a:t>権の保障</a:t>
            </a:r>
            <a:endParaRPr lang="en-US" altLang="ja-JP" dirty="0"/>
          </a:p>
          <a:p>
            <a:r>
              <a:rPr lang="ja-JP" altLang="en-US" dirty="0"/>
              <a:t>　３</a:t>
            </a:r>
            <a:r>
              <a:rPr lang="ja-JP" altLang="en-US" dirty="0" smtClean="0"/>
              <a:t>．公開原則の担保</a:t>
            </a:r>
            <a:endParaRPr lang="ja-JP" altLang="en-US" dirty="0"/>
          </a:p>
        </p:txBody>
      </p:sp>
      <p:grpSp>
        <p:nvGrpSpPr>
          <p:cNvPr id="18" name="グループ化 17"/>
          <p:cNvGrpSpPr/>
          <p:nvPr/>
        </p:nvGrpSpPr>
        <p:grpSpPr>
          <a:xfrm>
            <a:off x="2756246" y="4673695"/>
            <a:ext cx="1041403" cy="603429"/>
            <a:chOff x="4610100" y="3540919"/>
            <a:chExt cx="509588" cy="295275"/>
          </a:xfrm>
        </p:grpSpPr>
        <p:sp>
          <p:nvSpPr>
            <p:cNvPr id="20" name="正方形/長方形 19"/>
            <p:cNvSpPr/>
            <p:nvPr/>
          </p:nvSpPr>
          <p:spPr>
            <a:xfrm>
              <a:off x="4610100" y="3540919"/>
              <a:ext cx="509588" cy="29527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4638254" y="3559969"/>
              <a:ext cx="209587" cy="121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4875994" y="3559969"/>
              <a:ext cx="209587" cy="121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4638254" y="3690938"/>
              <a:ext cx="209587" cy="121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4875994" y="3690938"/>
              <a:ext cx="209587" cy="121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pic>
        <p:nvPicPr>
          <p:cNvPr id="25" name="図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160" y="4732087"/>
            <a:ext cx="209255" cy="209255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117" y="4739002"/>
            <a:ext cx="209255" cy="209255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160" y="4999738"/>
            <a:ext cx="209255" cy="209255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24" y="5005161"/>
            <a:ext cx="209255" cy="209255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047" y="5112830"/>
            <a:ext cx="274959" cy="291879"/>
          </a:xfrm>
          <a:prstGeom prst="rect">
            <a:avLst/>
          </a:prstGeom>
        </p:spPr>
      </p:pic>
      <p:sp>
        <p:nvSpPr>
          <p:cNvPr id="5" name="フリーフォーム 4"/>
          <p:cNvSpPr/>
          <p:nvPr/>
        </p:nvSpPr>
        <p:spPr>
          <a:xfrm>
            <a:off x="7607299" y="4523252"/>
            <a:ext cx="869951" cy="711200"/>
          </a:xfrm>
          <a:custGeom>
            <a:avLst/>
            <a:gdLst>
              <a:gd name="connsiteX0" fmla="*/ 0 w 869950"/>
              <a:gd name="connsiteY0" fmla="*/ 127000 h 711200"/>
              <a:gd name="connsiteX1" fmla="*/ 0 w 869950"/>
              <a:gd name="connsiteY1" fmla="*/ 127000 h 711200"/>
              <a:gd name="connsiteX2" fmla="*/ 53975 w 869950"/>
              <a:gd name="connsiteY2" fmla="*/ 123825 h 711200"/>
              <a:gd name="connsiteX3" fmla="*/ 815975 w 869950"/>
              <a:gd name="connsiteY3" fmla="*/ 0 h 711200"/>
              <a:gd name="connsiteX4" fmla="*/ 869950 w 869950"/>
              <a:gd name="connsiteY4" fmla="*/ 574675 h 711200"/>
              <a:gd name="connsiteX5" fmla="*/ 482600 w 869950"/>
              <a:gd name="connsiteY5" fmla="*/ 644525 h 711200"/>
              <a:gd name="connsiteX6" fmla="*/ 447675 w 869950"/>
              <a:gd name="connsiteY6" fmla="*/ 488950 h 711200"/>
              <a:gd name="connsiteX7" fmla="*/ 101600 w 869950"/>
              <a:gd name="connsiteY7" fmla="*/ 549275 h 711200"/>
              <a:gd name="connsiteX8" fmla="*/ 123825 w 869950"/>
              <a:gd name="connsiteY8" fmla="*/ 701675 h 711200"/>
              <a:gd name="connsiteX9" fmla="*/ 41275 w 869950"/>
              <a:gd name="connsiteY9" fmla="*/ 711200 h 711200"/>
              <a:gd name="connsiteX10" fmla="*/ 0 w 869950"/>
              <a:gd name="connsiteY10" fmla="*/ 1270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9950" h="711200">
                <a:moveTo>
                  <a:pt x="0" y="127000"/>
                </a:moveTo>
                <a:lnTo>
                  <a:pt x="0" y="127000"/>
                </a:lnTo>
                <a:lnTo>
                  <a:pt x="53975" y="123825"/>
                </a:lnTo>
                <a:lnTo>
                  <a:pt x="815975" y="0"/>
                </a:lnTo>
                <a:lnTo>
                  <a:pt x="869950" y="574675"/>
                </a:lnTo>
                <a:lnTo>
                  <a:pt x="482600" y="644525"/>
                </a:lnTo>
                <a:lnTo>
                  <a:pt x="447675" y="488950"/>
                </a:lnTo>
                <a:lnTo>
                  <a:pt x="101600" y="549275"/>
                </a:lnTo>
                <a:lnTo>
                  <a:pt x="123825" y="701675"/>
                </a:lnTo>
                <a:lnTo>
                  <a:pt x="41275" y="711200"/>
                </a:lnTo>
                <a:lnTo>
                  <a:pt x="0" y="12700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/>
          </a:p>
        </p:txBody>
      </p:sp>
      <p:sp>
        <p:nvSpPr>
          <p:cNvPr id="13" name="フリーフォーム 12"/>
          <p:cNvSpPr/>
          <p:nvPr/>
        </p:nvSpPr>
        <p:spPr>
          <a:xfrm>
            <a:off x="7679609" y="4642252"/>
            <a:ext cx="341644" cy="291403"/>
          </a:xfrm>
          <a:custGeom>
            <a:avLst/>
            <a:gdLst>
              <a:gd name="connsiteX0" fmla="*/ 0 w 341644"/>
              <a:gd name="connsiteY0" fmla="*/ 50242 h 291403"/>
              <a:gd name="connsiteX1" fmla="*/ 316524 w 341644"/>
              <a:gd name="connsiteY1" fmla="*/ 0 h 291403"/>
              <a:gd name="connsiteX2" fmla="*/ 341644 w 341644"/>
              <a:gd name="connsiteY2" fmla="*/ 241161 h 291403"/>
              <a:gd name="connsiteX3" fmla="*/ 25121 w 341644"/>
              <a:gd name="connsiteY3" fmla="*/ 291403 h 291403"/>
              <a:gd name="connsiteX4" fmla="*/ 0 w 341644"/>
              <a:gd name="connsiteY4" fmla="*/ 50242 h 291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644" h="291403">
                <a:moveTo>
                  <a:pt x="0" y="50242"/>
                </a:moveTo>
                <a:lnTo>
                  <a:pt x="316524" y="0"/>
                </a:lnTo>
                <a:lnTo>
                  <a:pt x="341644" y="241161"/>
                </a:lnTo>
                <a:lnTo>
                  <a:pt x="25121" y="291403"/>
                </a:lnTo>
                <a:lnTo>
                  <a:pt x="0" y="502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/>
          </a:p>
        </p:txBody>
      </p:sp>
      <p:sp>
        <p:nvSpPr>
          <p:cNvPr id="32" name="フリーフォーム 31"/>
          <p:cNvSpPr/>
          <p:nvPr/>
        </p:nvSpPr>
        <p:spPr>
          <a:xfrm>
            <a:off x="8062837" y="4580700"/>
            <a:ext cx="341644" cy="291403"/>
          </a:xfrm>
          <a:custGeom>
            <a:avLst/>
            <a:gdLst>
              <a:gd name="connsiteX0" fmla="*/ 0 w 341644"/>
              <a:gd name="connsiteY0" fmla="*/ 50242 h 291403"/>
              <a:gd name="connsiteX1" fmla="*/ 316524 w 341644"/>
              <a:gd name="connsiteY1" fmla="*/ 0 h 291403"/>
              <a:gd name="connsiteX2" fmla="*/ 341644 w 341644"/>
              <a:gd name="connsiteY2" fmla="*/ 241161 h 291403"/>
              <a:gd name="connsiteX3" fmla="*/ 25121 w 341644"/>
              <a:gd name="connsiteY3" fmla="*/ 291403 h 291403"/>
              <a:gd name="connsiteX4" fmla="*/ 0 w 341644"/>
              <a:gd name="connsiteY4" fmla="*/ 50242 h 291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644" h="291403">
                <a:moveTo>
                  <a:pt x="0" y="50242"/>
                </a:moveTo>
                <a:lnTo>
                  <a:pt x="316524" y="0"/>
                </a:lnTo>
                <a:lnTo>
                  <a:pt x="341644" y="241161"/>
                </a:lnTo>
                <a:lnTo>
                  <a:pt x="25121" y="291403"/>
                </a:lnTo>
                <a:lnTo>
                  <a:pt x="0" y="502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/>
          </a:p>
        </p:txBody>
      </p:sp>
      <p:sp>
        <p:nvSpPr>
          <p:cNvPr id="33" name="フリーフォーム 32"/>
          <p:cNvSpPr/>
          <p:nvPr/>
        </p:nvSpPr>
        <p:spPr>
          <a:xfrm>
            <a:off x="8082547" y="4854037"/>
            <a:ext cx="341644" cy="291403"/>
          </a:xfrm>
          <a:custGeom>
            <a:avLst/>
            <a:gdLst>
              <a:gd name="connsiteX0" fmla="*/ 0 w 341644"/>
              <a:gd name="connsiteY0" fmla="*/ 50242 h 291403"/>
              <a:gd name="connsiteX1" fmla="*/ 316524 w 341644"/>
              <a:gd name="connsiteY1" fmla="*/ 0 h 291403"/>
              <a:gd name="connsiteX2" fmla="*/ 341644 w 341644"/>
              <a:gd name="connsiteY2" fmla="*/ 241161 h 291403"/>
              <a:gd name="connsiteX3" fmla="*/ 25121 w 341644"/>
              <a:gd name="connsiteY3" fmla="*/ 291403 h 291403"/>
              <a:gd name="connsiteX4" fmla="*/ 0 w 341644"/>
              <a:gd name="connsiteY4" fmla="*/ 50242 h 291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644" h="291403">
                <a:moveTo>
                  <a:pt x="0" y="50242"/>
                </a:moveTo>
                <a:lnTo>
                  <a:pt x="316524" y="0"/>
                </a:lnTo>
                <a:lnTo>
                  <a:pt x="341644" y="241161"/>
                </a:lnTo>
                <a:lnTo>
                  <a:pt x="25121" y="291403"/>
                </a:lnTo>
                <a:lnTo>
                  <a:pt x="0" y="502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/>
          </a:p>
        </p:txBody>
      </p:sp>
      <p:sp>
        <p:nvSpPr>
          <p:cNvPr id="34" name="フリーフォーム 33"/>
          <p:cNvSpPr/>
          <p:nvPr/>
        </p:nvSpPr>
        <p:spPr>
          <a:xfrm>
            <a:off x="7722157" y="4935376"/>
            <a:ext cx="336620" cy="135653"/>
          </a:xfrm>
          <a:custGeom>
            <a:avLst/>
            <a:gdLst>
              <a:gd name="connsiteX0" fmla="*/ 0 w 336620"/>
              <a:gd name="connsiteY0" fmla="*/ 50242 h 135653"/>
              <a:gd name="connsiteX1" fmla="*/ 321547 w 336620"/>
              <a:gd name="connsiteY1" fmla="*/ 0 h 135653"/>
              <a:gd name="connsiteX2" fmla="*/ 336620 w 336620"/>
              <a:gd name="connsiteY2" fmla="*/ 80387 h 135653"/>
              <a:gd name="connsiteX3" fmla="*/ 15073 w 336620"/>
              <a:gd name="connsiteY3" fmla="*/ 135653 h 135653"/>
              <a:gd name="connsiteX4" fmla="*/ 0 w 336620"/>
              <a:gd name="connsiteY4" fmla="*/ 50242 h 135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620" h="135653">
                <a:moveTo>
                  <a:pt x="0" y="50242"/>
                </a:moveTo>
                <a:lnTo>
                  <a:pt x="321547" y="0"/>
                </a:lnTo>
                <a:lnTo>
                  <a:pt x="336620" y="80387"/>
                </a:lnTo>
                <a:lnTo>
                  <a:pt x="15073" y="135653"/>
                </a:lnTo>
                <a:lnTo>
                  <a:pt x="0" y="502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/>
          </a:p>
        </p:txBody>
      </p:sp>
      <p:pic>
        <p:nvPicPr>
          <p:cNvPr id="35" name="図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2577">
            <a:off x="7730441" y="4686481"/>
            <a:ext cx="209255" cy="209255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3279">
            <a:off x="8123972" y="4616059"/>
            <a:ext cx="209255" cy="209255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6197">
            <a:off x="8143724" y="4887623"/>
            <a:ext cx="209255" cy="20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99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5772" y="520500"/>
            <a:ext cx="10515600" cy="593927"/>
          </a:xfrm>
        </p:spPr>
        <p:txBody>
          <a:bodyPr>
            <a:normAutofit/>
          </a:bodyPr>
          <a:lstStyle/>
          <a:p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②議席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からのイメージ</a:t>
            </a:r>
          </a:p>
        </p:txBody>
      </p:sp>
      <p:sp>
        <p:nvSpPr>
          <p:cNvPr id="4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114265"/>
            <a:ext cx="11093971" cy="171942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議場出席議員がオンライン出席者を確認することができるよう、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16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つの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既設のスクリーンのうち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16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つに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オンライン出席者を投影する。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（下図では右スクリーン）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新たに大型モニターを設置することは技術的に極めて困難。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もう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一方のスクリーンは従来どおり、審議の様子や質問者、答弁者、質問中に使用する資料を投影する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。（下図の左スクリーン）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傍聴者や報道関係者も同じスクリーンを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見る。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6" name="図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313" y="2876390"/>
            <a:ext cx="4745841" cy="3557911"/>
          </a:xfrm>
          <a:prstGeom prst="rect">
            <a:avLst/>
          </a:prstGeom>
        </p:spPr>
      </p:pic>
      <p:sp>
        <p:nvSpPr>
          <p:cNvPr id="47" name="角丸四角形吹き出し 46"/>
          <p:cNvSpPr/>
          <p:nvPr/>
        </p:nvSpPr>
        <p:spPr>
          <a:xfrm>
            <a:off x="1243013" y="2833685"/>
            <a:ext cx="3288741" cy="1749545"/>
          </a:xfrm>
          <a:prstGeom prst="wedgeRoundRectCallout">
            <a:avLst>
              <a:gd name="adj1" fmla="val 62700"/>
              <a:gd name="adj2" fmla="val 36829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左スクリーン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・従来どおりの映像を投影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・この映像が中継及びオンライン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出席者に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流れる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・オンライン出席者の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質問等、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発言時は、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右スクリーンを直接カメラで撮影し、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左スクリーンに投影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8" name="角丸四角形吹き出し 47"/>
          <p:cNvSpPr/>
          <p:nvPr/>
        </p:nvSpPr>
        <p:spPr>
          <a:xfrm>
            <a:off x="5871743" y="2919410"/>
            <a:ext cx="2648605" cy="714375"/>
          </a:xfrm>
          <a:prstGeom prst="wedgeRoundRectCallout">
            <a:avLst>
              <a:gd name="adj1" fmla="val -15868"/>
              <a:gd name="adj2" fmla="val 12780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右スクリーン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オンライン出席議員の一覧を投影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54" name="グループ化 53"/>
          <p:cNvGrpSpPr/>
          <p:nvPr/>
        </p:nvGrpSpPr>
        <p:grpSpPr>
          <a:xfrm>
            <a:off x="6686784" y="4288471"/>
            <a:ext cx="509588" cy="295275"/>
            <a:chOff x="4610100" y="3540919"/>
            <a:chExt cx="509588" cy="295275"/>
          </a:xfrm>
        </p:grpSpPr>
        <p:sp>
          <p:nvSpPr>
            <p:cNvPr id="49" name="正方形/長方形 48"/>
            <p:cNvSpPr/>
            <p:nvPr/>
          </p:nvSpPr>
          <p:spPr>
            <a:xfrm>
              <a:off x="4610100" y="3540919"/>
              <a:ext cx="509588" cy="29527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50" name="正方形/長方形 49"/>
            <p:cNvSpPr/>
            <p:nvPr/>
          </p:nvSpPr>
          <p:spPr>
            <a:xfrm>
              <a:off x="4638254" y="3559969"/>
              <a:ext cx="209587" cy="121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51" name="正方形/長方形 50"/>
            <p:cNvSpPr/>
            <p:nvPr/>
          </p:nvSpPr>
          <p:spPr>
            <a:xfrm>
              <a:off x="4875994" y="3559969"/>
              <a:ext cx="209587" cy="121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52" name="正方形/長方形 51"/>
            <p:cNvSpPr/>
            <p:nvPr/>
          </p:nvSpPr>
          <p:spPr>
            <a:xfrm>
              <a:off x="4638254" y="3690938"/>
              <a:ext cx="209587" cy="121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53" name="正方形/長方形 52"/>
            <p:cNvSpPr/>
            <p:nvPr/>
          </p:nvSpPr>
          <p:spPr>
            <a:xfrm>
              <a:off x="4875994" y="3690938"/>
              <a:ext cx="209587" cy="121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pic>
        <p:nvPicPr>
          <p:cNvPr id="55" name="図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273" y="4318314"/>
            <a:ext cx="102395" cy="102395"/>
          </a:xfrm>
          <a:prstGeom prst="rect">
            <a:avLst/>
          </a:prstGeom>
        </p:spPr>
      </p:pic>
      <p:pic>
        <p:nvPicPr>
          <p:cNvPr id="56" name="図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130" y="4314742"/>
            <a:ext cx="102395" cy="102395"/>
          </a:xfrm>
          <a:prstGeom prst="rect">
            <a:avLst/>
          </a:prstGeom>
        </p:spPr>
      </p:pic>
      <p:pic>
        <p:nvPicPr>
          <p:cNvPr id="57" name="図 5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890" y="4448010"/>
            <a:ext cx="102395" cy="102395"/>
          </a:xfrm>
          <a:prstGeom prst="rect">
            <a:avLst/>
          </a:prstGeom>
        </p:spPr>
      </p:pic>
      <p:pic>
        <p:nvPicPr>
          <p:cNvPr id="58" name="図 5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533" y="4448010"/>
            <a:ext cx="102395" cy="102395"/>
          </a:xfrm>
          <a:prstGeom prst="rect">
            <a:avLst/>
          </a:prstGeom>
        </p:spPr>
      </p:pic>
      <p:pic>
        <p:nvPicPr>
          <p:cNvPr id="59" name="図 5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373" y="4305219"/>
            <a:ext cx="278013" cy="27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90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85763"/>
            <a:ext cx="10515600" cy="719139"/>
          </a:xfrm>
        </p:spPr>
        <p:txBody>
          <a:bodyPr>
            <a:normAutofit/>
          </a:bodyPr>
          <a:lstStyle/>
          <a:p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＜留意点＞</a:t>
            </a:r>
            <a:endParaRPr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2" y="1104904"/>
            <a:ext cx="10802257" cy="5553071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議長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pPr>
              <a:lnSpc>
                <a:spcPct val="80000"/>
              </a:lnSpc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議長席に電源やインターネット回線、映像設備の配線が必要。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80000"/>
              </a:lnSpc>
            </a:pP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オンライン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出席者が多数の場合、画面上において全員の顔を同時に認識すること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が困難（定足数の確認が困難）。</a:t>
            </a:r>
            <a:endParaRPr lang="en-US" altLang="ja-JP" sz="1600" strike="sngStrike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80000"/>
              </a:lnSpc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オンライン出席者が多数の場合、出席確認にかなりの時間を要する。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議長席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に設置したモニターによっては、議長からモニターを挟んだ向かい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の議席の議員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が見えなくなるおそれがある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lang="en-US" altLang="ja-JP" sz="1600" strike="sngStrike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議員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80000"/>
              </a:lnSpc>
            </a:pP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既設のスクリーンを活用し、２つのうち１つにオンライン出席議員を投影した場合、議席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によっては、国旗や府旗がスクリーン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に重なる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ため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、オンライン出席者や資料が見えなくなるおそれがある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　オンライン出席者が多数の場合、スクリーン上の顔が判別がつかないおそれがある。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80000"/>
              </a:lnSpc>
            </a:pP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その他設備等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pPr>
              <a:lnSpc>
                <a:spcPct val="80000"/>
              </a:lnSpc>
            </a:pP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議場にオンライン出席者の映像・音声を流すには、現システムの改修が必要。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80000"/>
              </a:lnSpc>
            </a:pP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通信遮断時のルールが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必要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80000"/>
              </a:lnSpc>
            </a:pP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オンライン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出席者の質問時は、オンライン出席者表示用のスクリーンをカメラ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で直接撮影するため、画質が鮮明でない。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80000"/>
              </a:lnSpc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システム改修後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も投票表決や選挙の実施には課題がある。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907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1772</TotalTime>
  <Words>521</Words>
  <Application>Microsoft Office PowerPoint</Application>
  <PresentationFormat>ワイド画面</PresentationFormat>
  <Paragraphs>40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8" baseType="lpstr">
      <vt:lpstr>Meiryo UI</vt:lpstr>
      <vt:lpstr>游ゴシック</vt:lpstr>
      <vt:lpstr>游ゴシック Light</vt:lpstr>
      <vt:lpstr>Arial</vt:lpstr>
      <vt:lpstr>Office テーマ</vt:lpstr>
      <vt:lpstr>①議長席のイメージ</vt:lpstr>
      <vt:lpstr>②議席からのイメージ</vt:lpstr>
      <vt:lpstr>＜留意点＞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オンライン本会議検討イメージ</dc:title>
  <dc:creator>吉岡　勇希</dc:creator>
  <cp:lastModifiedBy>髙山　泰司</cp:lastModifiedBy>
  <cp:revision>131</cp:revision>
  <cp:lastPrinted>2022-11-24T03:53:00Z</cp:lastPrinted>
  <dcterms:created xsi:type="dcterms:W3CDTF">2022-05-02T09:53:49Z</dcterms:created>
  <dcterms:modified xsi:type="dcterms:W3CDTF">2022-11-24T08:24:10Z</dcterms:modified>
</cp:coreProperties>
</file>