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64" r:id="rId2"/>
    <p:sldId id="261" r:id="rId3"/>
    <p:sldId id="260" r:id="rId4"/>
    <p:sldId id="262"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2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93CEF126-D4BC-4836-8829-9D9D7DA8015B}" type="datetimeFigureOut">
              <a:rPr kumimoji="1" lang="ja-JP" altLang="en-US" smtClean="0"/>
              <a:t>2020/2/21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52C9F0B4-D9DF-4F0D-8142-DE6DCD0899C9}" type="slidenum">
              <a:rPr kumimoji="1" lang="ja-JP" altLang="en-US" smtClean="0"/>
              <a:t>‹#›</a:t>
            </a:fld>
            <a:endParaRPr kumimoji="1" lang="ja-JP" altLang="en-US"/>
          </a:p>
        </p:txBody>
      </p:sp>
    </p:spTree>
    <p:extLst>
      <p:ext uri="{BB962C8B-B14F-4D97-AF65-F5344CB8AC3E}">
        <p14:creationId xmlns:p14="http://schemas.microsoft.com/office/powerpoint/2010/main" val="33383175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0349819-93D2-476B-8DB1-C236F87B2912}" type="datetimeFigureOut">
              <a:rPr kumimoji="1" lang="ja-JP" altLang="en-US" smtClean="0"/>
              <a:t>2020/2/21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2A8503-8EA9-4849-B471-0425FA56D32C}" type="slidenum">
              <a:rPr kumimoji="1" lang="ja-JP" altLang="en-US" smtClean="0"/>
              <a:t>‹#›</a:t>
            </a:fld>
            <a:endParaRPr kumimoji="1" lang="ja-JP" altLang="en-US"/>
          </a:p>
        </p:txBody>
      </p:sp>
    </p:spTree>
    <p:extLst>
      <p:ext uri="{BB962C8B-B14F-4D97-AF65-F5344CB8AC3E}">
        <p14:creationId xmlns:p14="http://schemas.microsoft.com/office/powerpoint/2010/main" val="82143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0349819-93D2-476B-8DB1-C236F87B2912}" type="datetimeFigureOut">
              <a:rPr kumimoji="1" lang="ja-JP" altLang="en-US" smtClean="0"/>
              <a:t>2020/2/21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2A8503-8EA9-4849-B471-0425FA56D32C}" type="slidenum">
              <a:rPr kumimoji="1" lang="ja-JP" altLang="en-US" smtClean="0"/>
              <a:t>‹#›</a:t>
            </a:fld>
            <a:endParaRPr kumimoji="1" lang="ja-JP" altLang="en-US"/>
          </a:p>
        </p:txBody>
      </p:sp>
    </p:spTree>
    <p:extLst>
      <p:ext uri="{BB962C8B-B14F-4D97-AF65-F5344CB8AC3E}">
        <p14:creationId xmlns:p14="http://schemas.microsoft.com/office/powerpoint/2010/main" val="3475734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0349819-93D2-476B-8DB1-C236F87B2912}" type="datetimeFigureOut">
              <a:rPr kumimoji="1" lang="ja-JP" altLang="en-US" smtClean="0"/>
              <a:t>2020/2/21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2A8503-8EA9-4849-B471-0425FA56D32C}" type="slidenum">
              <a:rPr kumimoji="1" lang="ja-JP" altLang="en-US" smtClean="0"/>
              <a:t>‹#›</a:t>
            </a:fld>
            <a:endParaRPr kumimoji="1" lang="ja-JP" altLang="en-US"/>
          </a:p>
        </p:txBody>
      </p:sp>
    </p:spTree>
    <p:extLst>
      <p:ext uri="{BB962C8B-B14F-4D97-AF65-F5344CB8AC3E}">
        <p14:creationId xmlns:p14="http://schemas.microsoft.com/office/powerpoint/2010/main" val="345540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0349819-93D2-476B-8DB1-C236F87B2912}" type="datetimeFigureOut">
              <a:rPr kumimoji="1" lang="ja-JP" altLang="en-US" smtClean="0"/>
              <a:t>2020/2/21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2A8503-8EA9-4849-B471-0425FA56D32C}" type="slidenum">
              <a:rPr kumimoji="1" lang="ja-JP" altLang="en-US" smtClean="0"/>
              <a:t>‹#›</a:t>
            </a:fld>
            <a:endParaRPr kumimoji="1" lang="ja-JP" altLang="en-US"/>
          </a:p>
        </p:txBody>
      </p:sp>
    </p:spTree>
    <p:extLst>
      <p:ext uri="{BB962C8B-B14F-4D97-AF65-F5344CB8AC3E}">
        <p14:creationId xmlns:p14="http://schemas.microsoft.com/office/powerpoint/2010/main" val="3082442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0349819-93D2-476B-8DB1-C236F87B2912}" type="datetimeFigureOut">
              <a:rPr kumimoji="1" lang="ja-JP" altLang="en-US" smtClean="0"/>
              <a:t>2020/2/21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2A8503-8EA9-4849-B471-0425FA56D32C}" type="slidenum">
              <a:rPr kumimoji="1" lang="ja-JP" altLang="en-US" smtClean="0"/>
              <a:t>‹#›</a:t>
            </a:fld>
            <a:endParaRPr kumimoji="1" lang="ja-JP" altLang="en-US"/>
          </a:p>
        </p:txBody>
      </p:sp>
    </p:spTree>
    <p:extLst>
      <p:ext uri="{BB962C8B-B14F-4D97-AF65-F5344CB8AC3E}">
        <p14:creationId xmlns:p14="http://schemas.microsoft.com/office/powerpoint/2010/main" val="2787445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0349819-93D2-476B-8DB1-C236F87B2912}" type="datetimeFigureOut">
              <a:rPr kumimoji="1" lang="ja-JP" altLang="en-US" smtClean="0"/>
              <a:t>2020/2/21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2A8503-8EA9-4849-B471-0425FA56D32C}" type="slidenum">
              <a:rPr kumimoji="1" lang="ja-JP" altLang="en-US" smtClean="0"/>
              <a:t>‹#›</a:t>
            </a:fld>
            <a:endParaRPr kumimoji="1" lang="ja-JP" altLang="en-US"/>
          </a:p>
        </p:txBody>
      </p:sp>
    </p:spTree>
    <p:extLst>
      <p:ext uri="{BB962C8B-B14F-4D97-AF65-F5344CB8AC3E}">
        <p14:creationId xmlns:p14="http://schemas.microsoft.com/office/powerpoint/2010/main" val="2522281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0349819-93D2-476B-8DB1-C236F87B2912}" type="datetimeFigureOut">
              <a:rPr kumimoji="1" lang="ja-JP" altLang="en-US" smtClean="0"/>
              <a:t>2020/2/21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02A8503-8EA9-4849-B471-0425FA56D32C}" type="slidenum">
              <a:rPr kumimoji="1" lang="ja-JP" altLang="en-US" smtClean="0"/>
              <a:t>‹#›</a:t>
            </a:fld>
            <a:endParaRPr kumimoji="1" lang="ja-JP" altLang="en-US"/>
          </a:p>
        </p:txBody>
      </p:sp>
    </p:spTree>
    <p:extLst>
      <p:ext uri="{BB962C8B-B14F-4D97-AF65-F5344CB8AC3E}">
        <p14:creationId xmlns:p14="http://schemas.microsoft.com/office/powerpoint/2010/main" val="5103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0349819-93D2-476B-8DB1-C236F87B2912}" type="datetimeFigureOut">
              <a:rPr kumimoji="1" lang="ja-JP" altLang="en-US" smtClean="0"/>
              <a:t>2020/2/21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02A8503-8EA9-4849-B471-0425FA56D32C}" type="slidenum">
              <a:rPr kumimoji="1" lang="ja-JP" altLang="en-US" smtClean="0"/>
              <a:t>‹#›</a:t>
            </a:fld>
            <a:endParaRPr kumimoji="1" lang="ja-JP" altLang="en-US"/>
          </a:p>
        </p:txBody>
      </p:sp>
    </p:spTree>
    <p:extLst>
      <p:ext uri="{BB962C8B-B14F-4D97-AF65-F5344CB8AC3E}">
        <p14:creationId xmlns:p14="http://schemas.microsoft.com/office/powerpoint/2010/main" val="2744750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349819-93D2-476B-8DB1-C236F87B2912}" type="datetimeFigureOut">
              <a:rPr kumimoji="1" lang="ja-JP" altLang="en-US" smtClean="0"/>
              <a:t>2020/2/21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02A8503-8EA9-4849-B471-0425FA56D32C}" type="slidenum">
              <a:rPr kumimoji="1" lang="ja-JP" altLang="en-US" smtClean="0"/>
              <a:t>‹#›</a:t>
            </a:fld>
            <a:endParaRPr kumimoji="1" lang="ja-JP" altLang="en-US"/>
          </a:p>
        </p:txBody>
      </p:sp>
    </p:spTree>
    <p:extLst>
      <p:ext uri="{BB962C8B-B14F-4D97-AF65-F5344CB8AC3E}">
        <p14:creationId xmlns:p14="http://schemas.microsoft.com/office/powerpoint/2010/main" val="515593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0349819-93D2-476B-8DB1-C236F87B2912}" type="datetimeFigureOut">
              <a:rPr kumimoji="1" lang="ja-JP" altLang="en-US" smtClean="0"/>
              <a:t>2020/2/21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2A8503-8EA9-4849-B471-0425FA56D32C}" type="slidenum">
              <a:rPr kumimoji="1" lang="ja-JP" altLang="en-US" smtClean="0"/>
              <a:t>‹#›</a:t>
            </a:fld>
            <a:endParaRPr kumimoji="1" lang="ja-JP" altLang="en-US"/>
          </a:p>
        </p:txBody>
      </p:sp>
    </p:spTree>
    <p:extLst>
      <p:ext uri="{BB962C8B-B14F-4D97-AF65-F5344CB8AC3E}">
        <p14:creationId xmlns:p14="http://schemas.microsoft.com/office/powerpoint/2010/main" val="2556098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0349819-93D2-476B-8DB1-C236F87B2912}" type="datetimeFigureOut">
              <a:rPr kumimoji="1" lang="ja-JP" altLang="en-US" smtClean="0"/>
              <a:t>2020/2/21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2A8503-8EA9-4849-B471-0425FA56D32C}" type="slidenum">
              <a:rPr kumimoji="1" lang="ja-JP" altLang="en-US" smtClean="0"/>
              <a:t>‹#›</a:t>
            </a:fld>
            <a:endParaRPr kumimoji="1" lang="ja-JP" altLang="en-US"/>
          </a:p>
        </p:txBody>
      </p:sp>
    </p:spTree>
    <p:extLst>
      <p:ext uri="{BB962C8B-B14F-4D97-AF65-F5344CB8AC3E}">
        <p14:creationId xmlns:p14="http://schemas.microsoft.com/office/powerpoint/2010/main" val="3011997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349819-93D2-476B-8DB1-C236F87B2912}" type="datetimeFigureOut">
              <a:rPr kumimoji="1" lang="ja-JP" altLang="en-US" smtClean="0"/>
              <a:t>2020/2/21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2A8503-8EA9-4849-B471-0425FA56D32C}" type="slidenum">
              <a:rPr kumimoji="1" lang="ja-JP" altLang="en-US" smtClean="0"/>
              <a:t>‹#›</a:t>
            </a:fld>
            <a:endParaRPr kumimoji="1" lang="ja-JP" altLang="en-US"/>
          </a:p>
        </p:txBody>
      </p:sp>
    </p:spTree>
    <p:extLst>
      <p:ext uri="{BB962C8B-B14F-4D97-AF65-F5344CB8AC3E}">
        <p14:creationId xmlns:p14="http://schemas.microsoft.com/office/powerpoint/2010/main" val="451190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0126" y="307747"/>
            <a:ext cx="10140284" cy="498537"/>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50000"/>
              </a:lnSpc>
            </a:pPr>
            <a:r>
              <a:rPr kumimoji="1" lang="ja-JP" altLang="en-US" sz="2000" b="1" dirty="0" smtClean="0">
                <a:solidFill>
                  <a:schemeClr val="tx1"/>
                </a:solidFill>
                <a:latin typeface="メイリオ" panose="020B0604030504040204" pitchFamily="50" charset="-128"/>
                <a:ea typeface="メイリオ" panose="020B0604030504040204" pitchFamily="50" charset="-128"/>
              </a:rPr>
              <a:t>議場バリアフリー化 検討案</a:t>
            </a:r>
            <a:r>
              <a:rPr kumimoji="1" lang="ja-JP" altLang="en-US" dirty="0" smtClean="0">
                <a:solidFill>
                  <a:schemeClr val="tx1"/>
                </a:solidFill>
                <a:latin typeface="メイリオ" panose="020B0604030504040204" pitchFamily="50" charset="-128"/>
                <a:ea typeface="メイリオ" panose="020B0604030504040204" pitchFamily="50" charset="-128"/>
              </a:rPr>
              <a:t>　　</a:t>
            </a:r>
            <a:endParaRPr kumimoji="1" lang="ja-JP" altLang="en-US" u="sng" dirty="0">
              <a:solidFill>
                <a:schemeClr val="tx1"/>
              </a:solidFill>
              <a:latin typeface="メイリオ" panose="020B0604030504040204" pitchFamily="50" charset="-128"/>
              <a:ea typeface="メイリオ" panose="020B0604030504040204" pitchFamily="50" charset="-128"/>
            </a:endParaRPr>
          </a:p>
        </p:txBody>
      </p:sp>
      <p:sp>
        <p:nvSpPr>
          <p:cNvPr id="3" name="右中かっこ 2"/>
          <p:cNvSpPr/>
          <p:nvPr/>
        </p:nvSpPr>
        <p:spPr>
          <a:xfrm>
            <a:off x="6375154" y="2511189"/>
            <a:ext cx="341194" cy="846161"/>
          </a:xfrm>
          <a:prstGeom prst="rightBrace">
            <a:avLst>
              <a:gd name="adj1" fmla="val 36046"/>
              <a:gd name="adj2" fmla="val 51613"/>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 name="正方形/長方形 5"/>
          <p:cNvSpPr/>
          <p:nvPr/>
        </p:nvSpPr>
        <p:spPr>
          <a:xfrm>
            <a:off x="6852826" y="2674962"/>
            <a:ext cx="1883391" cy="6823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 別紙参照</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665046541"/>
              </p:ext>
            </p:extLst>
          </p:nvPr>
        </p:nvGraphicFramePr>
        <p:xfrm>
          <a:off x="491664" y="1463806"/>
          <a:ext cx="8856703" cy="5152774"/>
        </p:xfrm>
        <a:graphic>
          <a:graphicData uri="http://schemas.openxmlformats.org/drawingml/2006/table">
            <a:tbl>
              <a:tblPr firstRow="1" bandRow="1">
                <a:tableStyleId>{5C22544A-7EE6-4342-B048-85BDC9FD1C3A}</a:tableStyleId>
              </a:tblPr>
              <a:tblGrid>
                <a:gridCol w="1773863">
                  <a:extLst>
                    <a:ext uri="{9D8B030D-6E8A-4147-A177-3AD203B41FA5}">
                      <a16:colId xmlns:a16="http://schemas.microsoft.com/office/drawing/2014/main" val="3268790600"/>
                    </a:ext>
                  </a:extLst>
                </a:gridCol>
                <a:gridCol w="464024">
                  <a:extLst>
                    <a:ext uri="{9D8B030D-6E8A-4147-A177-3AD203B41FA5}">
                      <a16:colId xmlns:a16="http://schemas.microsoft.com/office/drawing/2014/main" val="306774348"/>
                    </a:ext>
                  </a:extLst>
                </a:gridCol>
                <a:gridCol w="6618816">
                  <a:extLst>
                    <a:ext uri="{9D8B030D-6E8A-4147-A177-3AD203B41FA5}">
                      <a16:colId xmlns:a16="http://schemas.microsoft.com/office/drawing/2014/main" val="577787394"/>
                    </a:ext>
                  </a:extLst>
                </a:gridCol>
              </a:tblGrid>
              <a:tr h="400929">
                <a:tc>
                  <a:txBody>
                    <a:bodyPr/>
                    <a:lstStyle/>
                    <a:p>
                      <a:pPr algn="ctr"/>
                      <a:r>
                        <a:rPr kumimoji="1" lang="ja-JP" altLang="en-US" sz="1300" dirty="0" smtClean="0">
                          <a:latin typeface="+mn-ea"/>
                          <a:ea typeface="+mn-ea"/>
                        </a:rPr>
                        <a:t>項　目</a:t>
                      </a:r>
                      <a:endParaRPr kumimoji="1" lang="ja-JP" altLang="en-US" sz="1300" dirty="0">
                        <a:latin typeface="+mn-ea"/>
                        <a:ea typeface="+mn-ea"/>
                      </a:endParaRPr>
                    </a:p>
                  </a:txBody>
                  <a:tcPr marL="63305" marR="63305" marT="49846" marB="498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1300" dirty="0" smtClean="0">
                          <a:latin typeface="+mn-ea"/>
                          <a:ea typeface="+mn-ea"/>
                        </a:rPr>
                        <a:t>　　　　　　　　　　　　　　　府議会の現状</a:t>
                      </a:r>
                      <a:endParaRPr kumimoji="1" lang="ja-JP" altLang="en-US" sz="1300" dirty="0">
                        <a:latin typeface="+mn-ea"/>
                        <a:ea typeface="+mn-ea"/>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extLst>
                  <a:ext uri="{0D108BD9-81ED-4DB2-BD59-A6C34878D82A}">
                    <a16:rowId xmlns:a16="http://schemas.microsoft.com/office/drawing/2014/main" val="2391575900"/>
                  </a:ext>
                </a:extLst>
              </a:tr>
              <a:tr h="534307">
                <a:tc>
                  <a:txBody>
                    <a:bodyPr/>
                    <a:lstStyle/>
                    <a:p>
                      <a:r>
                        <a:rPr kumimoji="1" lang="ja-JP" altLang="en-US" sz="1300" b="1" dirty="0" smtClean="0">
                          <a:latin typeface="+mn-ea"/>
                          <a:ea typeface="+mn-ea"/>
                        </a:rPr>
                        <a:t>①車いす用議席</a:t>
                      </a:r>
                      <a:endParaRPr kumimoji="1" lang="ja-JP" altLang="en-US" sz="1300" b="1" dirty="0">
                        <a:latin typeface="+mn-ea"/>
                        <a:ea typeface="+mn-ea"/>
                      </a:endParaRPr>
                    </a:p>
                  </a:txBody>
                  <a:tcPr marL="99692" marR="63305" marT="87231" marB="872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500" b="1" dirty="0" smtClean="0">
                          <a:effectLst>
                            <a:outerShdw blurRad="38100" dist="38100" dir="2700000" algn="tl">
                              <a:srgbClr val="000000">
                                <a:alpha val="43137"/>
                              </a:srgbClr>
                            </a:outerShdw>
                          </a:effectLst>
                          <a:latin typeface="+mn-ea"/>
                          <a:ea typeface="+mn-ea"/>
                        </a:rPr>
                        <a:t>×</a:t>
                      </a:r>
                      <a:endParaRPr kumimoji="1" lang="ja-JP" altLang="en-US" sz="1500" b="1" dirty="0">
                        <a:effectLst>
                          <a:outerShdw blurRad="38100" dist="38100" dir="2700000" algn="tl">
                            <a:srgbClr val="000000">
                              <a:alpha val="43137"/>
                            </a:srgbClr>
                          </a:outerShdw>
                        </a:effectLst>
                        <a:latin typeface="+mn-ea"/>
                        <a:ea typeface="+mn-ea"/>
                      </a:endParaRPr>
                    </a:p>
                  </a:txBody>
                  <a:tcPr marL="63305" marR="63305" marT="87231" marB="872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latin typeface="+mn-ea"/>
                          <a:ea typeface="+mn-ea"/>
                        </a:rPr>
                        <a:t>車いす利用者専用の議席は設置していない。</a:t>
                      </a:r>
                      <a:endParaRPr kumimoji="1" lang="ja-JP" altLang="en-US" sz="900" b="0" dirty="0">
                        <a:latin typeface="+mn-ea"/>
                        <a:ea typeface="+mn-ea"/>
                      </a:endParaRPr>
                    </a:p>
                  </a:txBody>
                  <a:tcPr marL="63305" marR="63305" marT="49846" marB="498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7783057"/>
                  </a:ext>
                </a:extLst>
              </a:tr>
              <a:tr h="468601">
                <a:tc>
                  <a:txBody>
                    <a:bodyPr/>
                    <a:lstStyle/>
                    <a:p>
                      <a:pPr algn="l"/>
                      <a:r>
                        <a:rPr kumimoji="1" lang="ja-JP" altLang="en-US" sz="1300" b="1" dirty="0" smtClean="0">
                          <a:latin typeface="+mn-ea"/>
                          <a:ea typeface="+mn-ea"/>
                        </a:rPr>
                        <a:t>②車いす用スロープ</a:t>
                      </a:r>
                      <a:endParaRPr kumimoji="1" lang="en-US" altLang="ja-JP" sz="1300" b="1" dirty="0" smtClean="0">
                        <a:latin typeface="+mn-ea"/>
                        <a:ea typeface="+mn-ea"/>
                      </a:endParaRPr>
                    </a:p>
                  </a:txBody>
                  <a:tcPr marL="99692" marR="63305" marT="87231" marB="872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500" b="1" dirty="0" smtClean="0">
                          <a:effectLst>
                            <a:outerShdw blurRad="38100" dist="38100" dir="2700000" algn="tl">
                              <a:srgbClr val="000000">
                                <a:alpha val="43137"/>
                              </a:srgbClr>
                            </a:outerShdw>
                          </a:effectLst>
                          <a:latin typeface="+mn-ea"/>
                          <a:ea typeface="+mn-ea"/>
                        </a:rPr>
                        <a:t>×</a:t>
                      </a:r>
                      <a:endParaRPr kumimoji="1" lang="ja-JP" altLang="en-US" sz="1500" b="1" dirty="0">
                        <a:effectLst>
                          <a:outerShdw blurRad="38100" dist="38100" dir="2700000" algn="tl">
                            <a:srgbClr val="000000">
                              <a:alpha val="43137"/>
                            </a:srgbClr>
                          </a:outerShdw>
                        </a:effectLst>
                        <a:latin typeface="+mn-ea"/>
                        <a:ea typeface="+mn-ea"/>
                      </a:endParaRPr>
                    </a:p>
                  </a:txBody>
                  <a:tcPr marL="63305" marR="63305" marT="87231" marB="872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300" b="0" dirty="0" smtClean="0">
                          <a:latin typeface="+mn-ea"/>
                          <a:ea typeface="+mn-ea"/>
                        </a:rPr>
                        <a:t>議場内には、議席・議長席・理事者席等に段差があるが、車いす用スロープは設置していない。なお、議場の傍聴席及び委員会室には段差がない。</a:t>
                      </a:r>
                      <a:endParaRPr kumimoji="1" lang="ja-JP" altLang="en-US" sz="1300" b="0" dirty="0">
                        <a:latin typeface="+mn-ea"/>
                        <a:ea typeface="+mn-ea"/>
                      </a:endParaRPr>
                    </a:p>
                  </a:txBody>
                  <a:tcPr marL="63305" marR="63305" marT="49846" marB="498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522444"/>
                  </a:ext>
                </a:extLst>
              </a:tr>
              <a:tr h="435080">
                <a:tc>
                  <a:txBody>
                    <a:bodyPr/>
                    <a:lstStyle/>
                    <a:p>
                      <a:r>
                        <a:rPr kumimoji="1" lang="ja-JP" altLang="en-US" sz="1300" b="1" dirty="0" smtClean="0">
                          <a:latin typeface="+mn-ea"/>
                          <a:ea typeface="+mn-ea"/>
                        </a:rPr>
                        <a:t>③車いす用傍聴席</a:t>
                      </a:r>
                      <a:endParaRPr kumimoji="1" lang="ja-JP" altLang="en-US" sz="1300" b="1" dirty="0">
                        <a:latin typeface="+mn-ea"/>
                        <a:ea typeface="+mn-ea"/>
                      </a:endParaRPr>
                    </a:p>
                  </a:txBody>
                  <a:tcPr marL="99692" marR="63305" marT="87231" marB="872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300" b="1" dirty="0" smtClean="0">
                          <a:latin typeface="+mn-ea"/>
                          <a:ea typeface="+mn-ea"/>
                        </a:rPr>
                        <a:t>〇</a:t>
                      </a:r>
                      <a:endParaRPr kumimoji="1" lang="ja-JP" altLang="en-US" sz="1300" b="1" dirty="0">
                        <a:latin typeface="+mn-ea"/>
                        <a:ea typeface="+mn-ea"/>
                      </a:endParaRPr>
                    </a:p>
                  </a:txBody>
                  <a:tcPr marL="63305" marR="63305" marT="87231" marB="872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300" b="0" dirty="0" smtClean="0">
                          <a:latin typeface="+mn-ea"/>
                          <a:ea typeface="+mn-ea"/>
                        </a:rPr>
                        <a:t>平成５年９月定例会から議場の傍聴席に車いす用傍聴席</a:t>
                      </a:r>
                      <a:r>
                        <a:rPr kumimoji="1" lang="en-US" altLang="ja-JP" sz="1300" b="0" dirty="0" smtClean="0">
                          <a:latin typeface="+mn-ea"/>
                          <a:ea typeface="+mn-ea"/>
                        </a:rPr>
                        <a:t>(</a:t>
                      </a:r>
                      <a:r>
                        <a:rPr kumimoji="1" lang="ja-JP" altLang="en-US" sz="1300" b="0" dirty="0" smtClean="0">
                          <a:latin typeface="+mn-ea"/>
                          <a:ea typeface="+mn-ea"/>
                        </a:rPr>
                        <a:t>４名程度</a:t>
                      </a:r>
                      <a:r>
                        <a:rPr kumimoji="1" lang="en-US" altLang="ja-JP" sz="1300" b="0" dirty="0" smtClean="0">
                          <a:latin typeface="+mn-ea"/>
                          <a:ea typeface="+mn-ea"/>
                        </a:rPr>
                        <a:t>)</a:t>
                      </a:r>
                      <a:r>
                        <a:rPr kumimoji="1" lang="ja-JP" altLang="en-US" sz="1300" b="0" dirty="0" smtClean="0">
                          <a:latin typeface="+mn-ea"/>
                          <a:ea typeface="+mn-ea"/>
                        </a:rPr>
                        <a:t>を設置。</a:t>
                      </a:r>
                      <a:endParaRPr kumimoji="1" lang="ja-JP" altLang="en-US" sz="1300" b="0" dirty="0">
                        <a:latin typeface="+mn-ea"/>
                        <a:ea typeface="+mn-ea"/>
                      </a:endParaRPr>
                    </a:p>
                  </a:txBody>
                  <a:tcPr marL="63305" marR="63305" marT="49846" marB="498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8776397"/>
                  </a:ext>
                </a:extLst>
              </a:tr>
              <a:tr h="740560">
                <a:tc>
                  <a:txBody>
                    <a:bodyPr/>
                    <a:lstStyle/>
                    <a:p>
                      <a:r>
                        <a:rPr kumimoji="1" lang="ja-JP" altLang="en-US" sz="1300" b="1" dirty="0" smtClean="0">
                          <a:latin typeface="+mn-ea"/>
                          <a:ea typeface="+mn-ea"/>
                        </a:rPr>
                        <a:t>④車いす対応</a:t>
                      </a:r>
                      <a:endParaRPr kumimoji="1" lang="en-US" altLang="ja-JP" sz="1300" b="1" dirty="0" smtClean="0">
                        <a:latin typeface="+mn-ea"/>
                        <a:ea typeface="+mn-ea"/>
                      </a:endParaRPr>
                    </a:p>
                    <a:p>
                      <a:r>
                        <a:rPr kumimoji="1" lang="ja-JP" altLang="en-US" sz="1300" b="1" dirty="0" smtClean="0">
                          <a:latin typeface="+mn-ea"/>
                          <a:ea typeface="+mn-ea"/>
                        </a:rPr>
                        <a:t>　エレベーター</a:t>
                      </a:r>
                      <a:endParaRPr kumimoji="1" lang="ja-JP" altLang="en-US" sz="1300" b="1" dirty="0">
                        <a:latin typeface="+mn-ea"/>
                        <a:ea typeface="+mn-ea"/>
                      </a:endParaRPr>
                    </a:p>
                  </a:txBody>
                  <a:tcPr marL="99692" marR="63305" marT="87231" marB="872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300" b="1" dirty="0" smtClean="0">
                          <a:latin typeface="+mn-ea"/>
                          <a:ea typeface="+mn-ea"/>
                        </a:rPr>
                        <a:t>〇</a:t>
                      </a:r>
                      <a:endParaRPr kumimoji="1" lang="ja-JP" altLang="en-US" sz="1300" b="1" dirty="0">
                        <a:latin typeface="+mn-ea"/>
                        <a:ea typeface="+mn-ea"/>
                      </a:endParaRPr>
                    </a:p>
                  </a:txBody>
                  <a:tcPr marL="63305" marR="63305" marT="87231" marB="872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300" b="0" dirty="0" smtClean="0">
                          <a:latin typeface="+mn-ea"/>
                          <a:ea typeface="+mn-ea"/>
                        </a:rPr>
                        <a:t>エレベーター</a:t>
                      </a:r>
                      <a:r>
                        <a:rPr kumimoji="1" lang="en-US" altLang="ja-JP" sz="1300" b="0" dirty="0" smtClean="0">
                          <a:latin typeface="+mn-ea"/>
                          <a:ea typeface="+mn-ea"/>
                        </a:rPr>
                        <a:t>(</a:t>
                      </a:r>
                      <a:r>
                        <a:rPr kumimoji="1" lang="ja-JP" altLang="en-US" sz="1300" b="0" dirty="0" smtClean="0">
                          <a:latin typeface="+mn-ea"/>
                          <a:ea typeface="+mn-ea"/>
                        </a:rPr>
                        <a:t>３基</a:t>
                      </a:r>
                      <a:r>
                        <a:rPr kumimoji="1" lang="en-US" altLang="ja-JP" sz="1300" b="0" dirty="0" smtClean="0">
                          <a:latin typeface="+mn-ea"/>
                          <a:ea typeface="+mn-ea"/>
                        </a:rPr>
                        <a:t>)</a:t>
                      </a:r>
                      <a:r>
                        <a:rPr kumimoji="1" lang="ja-JP" altLang="en-US" sz="1300" b="0" dirty="0" smtClean="0">
                          <a:latin typeface="+mn-ea"/>
                          <a:ea typeface="+mn-ea"/>
                        </a:rPr>
                        <a:t>はすべて車いす対応の規格。このうち中央エレベーター前には、　　車いすを利用される傍聴者向けの専用電話機を設置し、この電話機から連絡を受けた事務局職員が当該傍聴者を車いす専用入口まで誘導している。</a:t>
                      </a:r>
                      <a:endParaRPr kumimoji="1" lang="ja-JP" altLang="en-US" sz="1300" b="0" dirty="0">
                        <a:latin typeface="+mn-ea"/>
                        <a:ea typeface="+mn-ea"/>
                      </a:endParaRPr>
                    </a:p>
                  </a:txBody>
                  <a:tcPr marL="63305" marR="63305" marT="49846" marB="498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6036462"/>
                  </a:ext>
                </a:extLst>
              </a:tr>
              <a:tr h="690535">
                <a:tc>
                  <a:txBody>
                    <a:bodyPr/>
                    <a:lstStyle/>
                    <a:p>
                      <a:r>
                        <a:rPr kumimoji="1" lang="ja-JP" altLang="en-US" sz="1300" b="1" dirty="0" smtClean="0">
                          <a:latin typeface="+mn-ea"/>
                          <a:ea typeface="+mn-ea"/>
                        </a:rPr>
                        <a:t>⑤車いす用トイレ</a:t>
                      </a:r>
                      <a:endParaRPr kumimoji="1" lang="ja-JP" altLang="en-US" sz="1300" b="1" dirty="0">
                        <a:latin typeface="+mn-ea"/>
                        <a:ea typeface="+mn-ea"/>
                      </a:endParaRPr>
                    </a:p>
                  </a:txBody>
                  <a:tcPr marL="99692" marR="63305" marT="87231" marB="872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300" b="1" dirty="0" smtClean="0">
                          <a:latin typeface="+mn-ea"/>
                          <a:ea typeface="+mn-ea"/>
                        </a:rPr>
                        <a:t>〇</a:t>
                      </a:r>
                      <a:endParaRPr kumimoji="1" lang="ja-JP" altLang="en-US" sz="1300" b="1" dirty="0">
                        <a:latin typeface="+mn-ea"/>
                        <a:ea typeface="+mn-ea"/>
                      </a:endParaRPr>
                    </a:p>
                  </a:txBody>
                  <a:tcPr marL="63305" marR="63305" marT="87231" marB="872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300" b="0" dirty="0" smtClean="0">
                          <a:latin typeface="+mn-ea"/>
                          <a:ea typeface="+mn-ea"/>
                        </a:rPr>
                        <a:t>正面玄関及び中央通用口の２カ所に車いす利用者も利用できる多目的トイレを設置。</a:t>
                      </a:r>
                      <a:endParaRPr kumimoji="1" lang="ja-JP" altLang="en-US" sz="1300" b="0" dirty="0">
                        <a:latin typeface="+mn-ea"/>
                        <a:ea typeface="+mn-ea"/>
                      </a:endParaRPr>
                    </a:p>
                  </a:txBody>
                  <a:tcPr marL="63305" marR="63305" marT="49846" marB="498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8961875"/>
                  </a:ext>
                </a:extLst>
              </a:tr>
              <a:tr h="596680">
                <a:tc>
                  <a:txBody>
                    <a:bodyPr/>
                    <a:lstStyle/>
                    <a:p>
                      <a:r>
                        <a:rPr kumimoji="1" lang="ja-JP" altLang="en-US" sz="1300" b="1" dirty="0" smtClean="0">
                          <a:latin typeface="+mn-ea"/>
                          <a:ea typeface="+mn-ea"/>
                        </a:rPr>
                        <a:t>⑥盲導犬等の</a:t>
                      </a:r>
                      <a:endParaRPr kumimoji="1" lang="en-US" altLang="ja-JP" sz="1300" b="1" dirty="0" smtClean="0">
                        <a:latin typeface="+mn-ea"/>
                        <a:ea typeface="+mn-ea"/>
                      </a:endParaRPr>
                    </a:p>
                    <a:p>
                      <a:r>
                        <a:rPr kumimoji="1" lang="ja-JP" altLang="en-US" sz="1300" b="1" dirty="0" smtClean="0">
                          <a:latin typeface="+mn-ea"/>
                          <a:ea typeface="+mn-ea"/>
                        </a:rPr>
                        <a:t>　補助犬の同伴</a:t>
                      </a:r>
                      <a:endParaRPr kumimoji="1" lang="ja-JP" altLang="en-US" sz="1300" b="1" dirty="0">
                        <a:latin typeface="+mn-ea"/>
                        <a:ea typeface="+mn-ea"/>
                      </a:endParaRPr>
                    </a:p>
                  </a:txBody>
                  <a:tcPr marL="99692" marR="63305" marT="87231" marB="872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300" b="1" dirty="0" smtClean="0">
                          <a:latin typeface="+mn-ea"/>
                          <a:ea typeface="+mn-ea"/>
                        </a:rPr>
                        <a:t>〇</a:t>
                      </a:r>
                      <a:endParaRPr kumimoji="1" lang="ja-JP" altLang="en-US" sz="1300" b="1" dirty="0">
                        <a:latin typeface="+mn-ea"/>
                        <a:ea typeface="+mn-ea"/>
                      </a:endParaRPr>
                    </a:p>
                  </a:txBody>
                  <a:tcPr marL="63305" marR="63305" marT="87231" marB="872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300" b="0" dirty="0" smtClean="0">
                          <a:latin typeface="+mn-ea"/>
                          <a:ea typeface="+mn-ea"/>
                        </a:rPr>
                        <a:t>傍聴席への補助犬の同伴を認めている </a:t>
                      </a:r>
                      <a:r>
                        <a:rPr kumimoji="1" lang="en-US" altLang="ja-JP" sz="900" b="0" dirty="0" smtClean="0">
                          <a:latin typeface="+mn-ea"/>
                          <a:ea typeface="+mn-ea"/>
                        </a:rPr>
                        <a:t>(</a:t>
                      </a:r>
                      <a:r>
                        <a:rPr kumimoji="1" lang="ja-JP" altLang="en-US" sz="900" b="0" dirty="0" smtClean="0">
                          <a:latin typeface="+mn-ea"/>
                          <a:ea typeface="+mn-ea"/>
                        </a:rPr>
                        <a:t>☞</a:t>
                      </a:r>
                      <a:r>
                        <a:rPr kumimoji="1" lang="en-US" altLang="ja-JP" sz="900" b="0" dirty="0" smtClean="0">
                          <a:latin typeface="+mn-ea"/>
                          <a:ea typeface="+mn-ea"/>
                        </a:rPr>
                        <a:t>H4.9</a:t>
                      </a:r>
                      <a:r>
                        <a:rPr kumimoji="1" lang="ja-JP" altLang="en-US" sz="900" b="0" dirty="0" smtClean="0">
                          <a:latin typeface="+mn-ea"/>
                          <a:ea typeface="+mn-ea"/>
                        </a:rPr>
                        <a:t>定例会：盲導犬</a:t>
                      </a:r>
                      <a:r>
                        <a:rPr kumimoji="1" lang="en-US" altLang="ja-JP" sz="900" b="0" dirty="0" smtClean="0">
                          <a:latin typeface="+mn-ea"/>
                          <a:ea typeface="+mn-ea"/>
                        </a:rPr>
                        <a:t>2</a:t>
                      </a:r>
                      <a:r>
                        <a:rPr kumimoji="1" lang="ja-JP" altLang="en-US" sz="900" b="0" dirty="0" smtClean="0">
                          <a:latin typeface="+mn-ea"/>
                          <a:ea typeface="+mn-ea"/>
                        </a:rPr>
                        <a:t>匹</a:t>
                      </a:r>
                      <a:r>
                        <a:rPr kumimoji="1" lang="en-US" altLang="ja-JP" sz="900" b="0" dirty="0" smtClean="0">
                          <a:latin typeface="+mn-ea"/>
                          <a:ea typeface="+mn-ea"/>
                        </a:rPr>
                        <a:t>) </a:t>
                      </a:r>
                      <a:r>
                        <a:rPr kumimoji="1" lang="ja-JP" altLang="en-US" sz="1300" b="0" dirty="0" err="1" smtClean="0">
                          <a:latin typeface="+mn-ea"/>
                          <a:ea typeface="+mn-ea"/>
                        </a:rPr>
                        <a:t>。</a:t>
                      </a:r>
                      <a:endParaRPr kumimoji="1" lang="ja-JP" altLang="en-US" sz="1300" b="0" dirty="0">
                        <a:latin typeface="+mn-ea"/>
                        <a:ea typeface="+mn-ea"/>
                      </a:endParaRPr>
                    </a:p>
                  </a:txBody>
                  <a:tcPr marL="63305" marR="63305" marT="49846" marB="498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6710064"/>
                  </a:ext>
                </a:extLst>
              </a:tr>
              <a:tr h="568357">
                <a:tc>
                  <a:txBody>
                    <a:bodyPr/>
                    <a:lstStyle/>
                    <a:p>
                      <a:r>
                        <a:rPr kumimoji="1" lang="ja-JP" altLang="en-US" sz="1300" b="1" dirty="0" smtClean="0">
                          <a:latin typeface="+mn-ea"/>
                          <a:ea typeface="+mn-ea"/>
                        </a:rPr>
                        <a:t>⑦手話通訳の配置</a:t>
                      </a:r>
                      <a:endParaRPr kumimoji="1" lang="ja-JP" altLang="en-US" sz="1300" b="1" dirty="0">
                        <a:latin typeface="+mn-ea"/>
                        <a:ea typeface="+mn-ea"/>
                      </a:endParaRPr>
                    </a:p>
                  </a:txBody>
                  <a:tcPr marL="99692" marR="63305" marT="87231" marB="872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300" b="1" dirty="0" smtClean="0">
                          <a:latin typeface="+mn-ea"/>
                          <a:ea typeface="+mn-ea"/>
                        </a:rPr>
                        <a:t>〇</a:t>
                      </a:r>
                      <a:endParaRPr kumimoji="1" lang="ja-JP" altLang="en-US" sz="1300" b="1" dirty="0">
                        <a:latin typeface="+mn-ea"/>
                        <a:ea typeface="+mn-ea"/>
                      </a:endParaRPr>
                    </a:p>
                  </a:txBody>
                  <a:tcPr marL="63305" marR="63305" marT="87231" marB="872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latin typeface="+mn-ea"/>
                          <a:ea typeface="+mn-ea"/>
                        </a:rPr>
                        <a:t>本会議は平成５年９月定例会から、常任委員会は平成</a:t>
                      </a:r>
                      <a:r>
                        <a:rPr kumimoji="1" lang="en-US" altLang="ja-JP" sz="1300" b="0" dirty="0" smtClean="0">
                          <a:latin typeface="+mn-ea"/>
                          <a:ea typeface="+mn-ea"/>
                        </a:rPr>
                        <a:t>11</a:t>
                      </a:r>
                      <a:r>
                        <a:rPr kumimoji="1" lang="ja-JP" altLang="en-US" sz="1300" b="0" dirty="0" smtClean="0">
                          <a:latin typeface="+mn-ea"/>
                          <a:ea typeface="+mn-ea"/>
                        </a:rPr>
                        <a:t>年９月定例会から傍聴席に手話通訳士を配置。平成</a:t>
                      </a:r>
                      <a:r>
                        <a:rPr kumimoji="1" lang="en-US" altLang="ja-JP" sz="1300" b="0" dirty="0" smtClean="0">
                          <a:latin typeface="+mn-ea"/>
                          <a:ea typeface="+mn-ea"/>
                        </a:rPr>
                        <a:t>24</a:t>
                      </a:r>
                      <a:r>
                        <a:rPr kumimoji="1" lang="ja-JP" altLang="en-US" sz="1300" b="0" dirty="0" smtClean="0">
                          <a:latin typeface="+mn-ea"/>
                          <a:ea typeface="+mn-ea"/>
                        </a:rPr>
                        <a:t>年５月定例会から事前予約制に変更。</a:t>
                      </a:r>
                      <a:r>
                        <a:rPr kumimoji="1" lang="en-US" altLang="ja-JP" sz="900" b="0" dirty="0" smtClean="0">
                          <a:latin typeface="+mn-ea"/>
                          <a:ea typeface="+mn-ea"/>
                        </a:rPr>
                        <a:t>(</a:t>
                      </a:r>
                      <a:r>
                        <a:rPr kumimoji="1" lang="ja-JP" altLang="en-US" sz="900" b="0" dirty="0" smtClean="0">
                          <a:latin typeface="+mn-ea"/>
                          <a:ea typeface="+mn-ea"/>
                        </a:rPr>
                        <a:t>☞</a:t>
                      </a:r>
                      <a:r>
                        <a:rPr kumimoji="1" lang="en-US" altLang="ja-JP" sz="900" b="0" dirty="0" smtClean="0">
                          <a:latin typeface="+mn-ea"/>
                          <a:ea typeface="+mn-ea"/>
                        </a:rPr>
                        <a:t>H25.9</a:t>
                      </a:r>
                      <a:r>
                        <a:rPr kumimoji="1" lang="ja-JP" altLang="en-US" sz="900" b="0" dirty="0" smtClean="0">
                          <a:latin typeface="+mn-ea"/>
                          <a:ea typeface="+mn-ea"/>
                        </a:rPr>
                        <a:t>定例会，</a:t>
                      </a:r>
                      <a:r>
                        <a:rPr kumimoji="1" lang="en-US" altLang="ja-JP" sz="900" b="0" dirty="0" smtClean="0">
                          <a:latin typeface="+mn-ea"/>
                          <a:ea typeface="+mn-ea"/>
                        </a:rPr>
                        <a:t>H29.2</a:t>
                      </a:r>
                      <a:r>
                        <a:rPr kumimoji="1" lang="ja-JP" altLang="en-US" sz="900" b="0" dirty="0" smtClean="0">
                          <a:latin typeface="+mn-ea"/>
                          <a:ea typeface="+mn-ea"/>
                        </a:rPr>
                        <a:t>定例会</a:t>
                      </a:r>
                      <a:r>
                        <a:rPr kumimoji="1" lang="en-US" altLang="ja-JP" sz="900" b="0" dirty="0" smtClean="0">
                          <a:latin typeface="+mn-ea"/>
                          <a:ea typeface="+mn-ea"/>
                        </a:rPr>
                        <a:t>)</a:t>
                      </a:r>
                      <a:r>
                        <a:rPr kumimoji="1" lang="ja-JP" altLang="en-US" sz="1300" b="0" dirty="0" smtClean="0">
                          <a:latin typeface="+mn-ea"/>
                          <a:ea typeface="+mn-ea"/>
                        </a:rPr>
                        <a:t> 。</a:t>
                      </a:r>
                      <a:r>
                        <a:rPr kumimoji="1" lang="en-US" altLang="ja-JP" sz="900" b="0" dirty="0" smtClean="0">
                          <a:latin typeface="+mn-ea"/>
                          <a:ea typeface="+mn-ea"/>
                        </a:rPr>
                        <a:t>※</a:t>
                      </a:r>
                      <a:r>
                        <a:rPr kumimoji="1" lang="ja-JP" altLang="en-US" sz="900" b="0" dirty="0" smtClean="0">
                          <a:latin typeface="+mn-ea"/>
                          <a:ea typeface="+mn-ea"/>
                        </a:rPr>
                        <a:t>委員会は、直接傍聴導入前は</a:t>
                      </a:r>
                      <a:r>
                        <a:rPr kumimoji="1" lang="en-US" altLang="ja-JP" sz="900" b="0" dirty="0" smtClean="0">
                          <a:latin typeface="+mn-ea"/>
                          <a:ea typeface="+mn-ea"/>
                        </a:rPr>
                        <a:t>TV</a:t>
                      </a:r>
                      <a:r>
                        <a:rPr kumimoji="1" lang="ja-JP" altLang="en-US" sz="900" b="0" dirty="0" smtClean="0">
                          <a:latin typeface="+mn-ea"/>
                          <a:ea typeface="+mn-ea"/>
                        </a:rPr>
                        <a:t>傍聴室に配置</a:t>
                      </a:r>
                      <a:endParaRPr kumimoji="1" lang="en-US" altLang="ja-JP" sz="1000" b="0" dirty="0" smtClean="0">
                        <a:latin typeface="+mn-ea"/>
                        <a:ea typeface="+mn-ea"/>
                      </a:endParaRPr>
                    </a:p>
                  </a:txBody>
                  <a:tcPr marL="63305" marR="63305" marT="49846" marB="498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5536949"/>
                  </a:ext>
                </a:extLst>
              </a:tr>
              <a:tr h="625659">
                <a:tc>
                  <a:txBody>
                    <a:bodyPr/>
                    <a:lstStyle/>
                    <a:p>
                      <a:r>
                        <a:rPr kumimoji="1" lang="ja-JP" altLang="en-US" sz="1300" b="1" dirty="0" smtClean="0">
                          <a:latin typeface="+mn-ea"/>
                          <a:ea typeface="+mn-ea"/>
                        </a:rPr>
                        <a:t>⑧ヒアリングループ</a:t>
                      </a:r>
                      <a:endParaRPr kumimoji="1" lang="en-US" altLang="ja-JP" sz="1300" b="1" dirty="0" smtClean="0">
                        <a:latin typeface="+mn-ea"/>
                        <a:ea typeface="+mn-ea"/>
                      </a:endParaRPr>
                    </a:p>
                    <a:p>
                      <a:r>
                        <a:rPr kumimoji="1" lang="ja-JP" altLang="en-US" sz="1300" b="1" dirty="0" smtClean="0">
                          <a:latin typeface="+mn-ea"/>
                          <a:ea typeface="+mn-ea"/>
                        </a:rPr>
                        <a:t>　</a:t>
                      </a:r>
                      <a:r>
                        <a:rPr kumimoji="1" lang="en-US" altLang="ja-JP" sz="1300" b="1" dirty="0" smtClean="0">
                          <a:latin typeface="+mn-ea"/>
                          <a:ea typeface="+mn-ea"/>
                        </a:rPr>
                        <a:t>(</a:t>
                      </a:r>
                      <a:r>
                        <a:rPr kumimoji="1" lang="ja-JP" altLang="en-US" sz="1300" b="1" dirty="0" smtClean="0">
                          <a:latin typeface="+mn-ea"/>
                          <a:ea typeface="+mn-ea"/>
                        </a:rPr>
                        <a:t>磁気誘導ループ</a:t>
                      </a:r>
                      <a:r>
                        <a:rPr kumimoji="1" lang="en-US" altLang="ja-JP" sz="1300" b="1" dirty="0" smtClean="0">
                          <a:latin typeface="+mn-ea"/>
                          <a:ea typeface="+mn-ea"/>
                        </a:rPr>
                        <a:t>)</a:t>
                      </a:r>
                      <a:endParaRPr kumimoji="1" lang="ja-JP" altLang="en-US" sz="1300" b="1" dirty="0">
                        <a:latin typeface="+mn-ea"/>
                        <a:ea typeface="+mn-ea"/>
                      </a:endParaRPr>
                    </a:p>
                  </a:txBody>
                  <a:tcPr marL="99692" marR="63305" marT="87231" marB="872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300" b="1" dirty="0" smtClean="0">
                          <a:latin typeface="+mn-ea"/>
                          <a:ea typeface="+mn-ea"/>
                        </a:rPr>
                        <a:t>〇</a:t>
                      </a:r>
                      <a:endParaRPr kumimoji="1" lang="ja-JP" altLang="en-US" sz="1300" b="1" dirty="0">
                        <a:latin typeface="+mn-ea"/>
                        <a:ea typeface="+mn-ea"/>
                      </a:endParaRPr>
                    </a:p>
                  </a:txBody>
                  <a:tcPr marL="63305" marR="63305" marT="87231" marB="8723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300" b="0" dirty="0" smtClean="0">
                          <a:latin typeface="+mn-ea"/>
                          <a:ea typeface="+mn-ea"/>
                        </a:rPr>
                        <a:t>平成３０年２月定例会より、議場の傍聴席に設置</a:t>
                      </a:r>
                      <a:endParaRPr kumimoji="1" lang="en-US" altLang="ja-JP" sz="1300" b="0" dirty="0" smtClean="0">
                        <a:latin typeface="+mn-ea"/>
                        <a:ea typeface="+mn-ea"/>
                      </a:endParaRPr>
                    </a:p>
                    <a:p>
                      <a:r>
                        <a:rPr kumimoji="1" lang="en-US" altLang="ja-JP" sz="1000" b="0" dirty="0" smtClean="0">
                          <a:latin typeface="+mn-ea"/>
                          <a:ea typeface="+mn-ea"/>
                        </a:rPr>
                        <a:t>※</a:t>
                      </a:r>
                      <a:r>
                        <a:rPr kumimoji="1" lang="ja-JP" altLang="en-US" sz="1000" b="0" dirty="0" smtClean="0">
                          <a:latin typeface="+mn-ea"/>
                          <a:ea typeface="+mn-ea"/>
                        </a:rPr>
                        <a:t>ヒアリングループ：ループアンテナから音声を拾い、補聴器を通じて聞き取りやすくする設備</a:t>
                      </a:r>
                      <a:endParaRPr kumimoji="1" lang="ja-JP" altLang="en-US" sz="1000" b="0" dirty="0">
                        <a:latin typeface="+mn-ea"/>
                        <a:ea typeface="+mn-ea"/>
                      </a:endParaRPr>
                    </a:p>
                  </a:txBody>
                  <a:tcPr marL="63305" marR="63305" marT="49846" marB="4984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0427470"/>
                  </a:ext>
                </a:extLst>
              </a:tr>
            </a:tbl>
          </a:graphicData>
        </a:graphic>
      </p:graphicFrame>
      <p:sp>
        <p:nvSpPr>
          <p:cNvPr id="2" name="正方形/長方形 1"/>
          <p:cNvSpPr/>
          <p:nvPr/>
        </p:nvSpPr>
        <p:spPr>
          <a:xfrm>
            <a:off x="390043" y="955975"/>
            <a:ext cx="8346174" cy="507831"/>
          </a:xfrm>
          <a:prstGeom prst="rect">
            <a:avLst/>
          </a:prstGeom>
        </p:spPr>
        <p:txBody>
          <a:bodyPr wrap="square">
            <a:spAutoFit/>
          </a:bodyPr>
          <a:lstStyle/>
          <a:p>
            <a:pPr>
              <a:lnSpc>
                <a:spcPct val="150000"/>
              </a:lnSpc>
            </a:pPr>
            <a:r>
              <a:rPr kumimoji="1" lang="ja-JP" altLang="en-US" b="1" u="sng" dirty="0" smtClean="0">
                <a:latin typeface="メイリオ" panose="020B0604030504040204" pitchFamily="50" charset="-128"/>
                <a:ea typeface="メイリオ" panose="020B0604030504040204" pitchFamily="50" charset="-128"/>
              </a:rPr>
              <a:t>１．府議会における</a:t>
            </a:r>
            <a:r>
              <a:rPr kumimoji="1" lang="ja-JP" altLang="en-US" b="1" u="sng" smtClean="0">
                <a:latin typeface="メイリオ" panose="020B0604030504040204" pitchFamily="50" charset="-128"/>
                <a:ea typeface="メイリオ" panose="020B0604030504040204" pitchFamily="50" charset="-128"/>
              </a:rPr>
              <a:t>バリアフリー化状況について</a:t>
            </a:r>
            <a:r>
              <a:rPr kumimoji="1" lang="en-US" altLang="ja-JP" b="1" u="sng" smtClean="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　</a:t>
            </a:r>
            <a:endParaRPr kumimoji="1" lang="en-US" altLang="ja-JP" sz="1600" b="1" u="sng" dirty="0">
              <a:latin typeface="メイリオ" panose="020B0604030504040204" pitchFamily="50" charset="-128"/>
              <a:ea typeface="メイリオ" panose="020B0604030504040204" pitchFamily="50" charset="-128"/>
            </a:endParaRPr>
          </a:p>
        </p:txBody>
      </p:sp>
      <p:sp>
        <p:nvSpPr>
          <p:cNvPr id="8" name="テキスト ボックス 2"/>
          <p:cNvSpPr txBox="1">
            <a:spLocks noChangeArrowheads="1"/>
          </p:cNvSpPr>
          <p:nvPr/>
        </p:nvSpPr>
        <p:spPr bwMode="auto">
          <a:xfrm>
            <a:off x="8843963" y="158057"/>
            <a:ext cx="945989" cy="299144"/>
          </a:xfrm>
          <a:prstGeom prst="rect">
            <a:avLst/>
          </a:prstGeom>
          <a:solidFill>
            <a:srgbClr val="FFFFFF"/>
          </a:solidFill>
          <a:ln w="6350">
            <a:solidFill>
              <a:srgbClr val="000000"/>
            </a:solidFill>
            <a:miter lim="800000"/>
            <a:headEnd/>
            <a:tailEnd/>
          </a:ln>
        </p:spPr>
        <p:txBody>
          <a:bodyPr vert="horz" wrap="square" lIns="91440" tIns="88920" rIns="91440" bIns="45720" numCol="1" anchor="ctr" anchorCtr="0" compatLnSpc="1">
            <a:prstTxWarp prst="textNoShape">
              <a:avLst/>
            </a:prstTxWarp>
          </a:bodyPr>
          <a:lstStyle/>
          <a:p>
            <a:pPr marL="0" marR="0" lvl="0" indent="0" algn="ctr" defTabSz="914400" rtl="0" eaLnBrk="0" fontAlgn="base" latinLnBrk="0" hangingPunct="0">
              <a:lnSpc>
                <a:spcPts val="1800"/>
              </a:lnSpc>
              <a:spcBef>
                <a:spcPct val="0"/>
              </a:spcBef>
              <a:spcAft>
                <a:spcPct val="0"/>
              </a:spcAft>
              <a:buClrTx/>
              <a:buSzTx/>
              <a:buFontTx/>
              <a:buNone/>
              <a:tabLst/>
            </a:pPr>
            <a:r>
              <a:rPr kumimoji="0" lang="ja-JP" altLang="en-US"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別添３</a:t>
            </a:r>
          </a:p>
        </p:txBody>
      </p:sp>
    </p:spTree>
    <p:extLst>
      <p:ext uri="{BB962C8B-B14F-4D97-AF65-F5344CB8AC3E}">
        <p14:creationId xmlns:p14="http://schemas.microsoft.com/office/powerpoint/2010/main" val="419900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6603" y="1037229"/>
            <a:ext cx="9412406" cy="5308979"/>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ct val="150000"/>
              </a:lnSpc>
            </a:pPr>
            <a:r>
              <a:rPr kumimoji="1" lang="ja-JP" altLang="en-US" sz="1600" b="1" u="sng" dirty="0">
                <a:solidFill>
                  <a:schemeClr val="tx1"/>
                </a:solidFill>
                <a:latin typeface="メイリオ" panose="020B0604030504040204" pitchFamily="50" charset="-128"/>
                <a:ea typeface="メイリオ" panose="020B0604030504040204" pitchFamily="50" charset="-128"/>
              </a:rPr>
              <a:t>２</a:t>
            </a:r>
            <a:r>
              <a:rPr kumimoji="1" lang="ja-JP" altLang="en-US" sz="1600" b="1" u="sng" dirty="0" smtClean="0">
                <a:solidFill>
                  <a:schemeClr val="tx1"/>
                </a:solidFill>
                <a:latin typeface="メイリオ" panose="020B0604030504040204" pitchFamily="50" charset="-128"/>
                <a:ea typeface="メイリオ" panose="020B0604030504040204" pitchFamily="50" charset="-128"/>
              </a:rPr>
              <a:t>．車</a:t>
            </a:r>
            <a:r>
              <a:rPr kumimoji="1" lang="ja-JP" altLang="en-US" sz="1600" b="1" u="sng" dirty="0">
                <a:solidFill>
                  <a:schemeClr val="tx1"/>
                </a:solidFill>
                <a:latin typeface="メイリオ" panose="020B0604030504040204" pitchFamily="50" charset="-128"/>
                <a:ea typeface="メイリオ" panose="020B0604030504040204" pitchFamily="50" charset="-128"/>
              </a:rPr>
              <a:t>いす用議席・スロープ</a:t>
            </a:r>
            <a:r>
              <a:rPr kumimoji="1" lang="ja-JP" altLang="en-US" sz="1600" b="1" u="sng" dirty="0" smtClean="0">
                <a:solidFill>
                  <a:schemeClr val="tx1"/>
                </a:solidFill>
                <a:latin typeface="メイリオ" panose="020B0604030504040204" pitchFamily="50" charset="-128"/>
                <a:ea typeface="メイリオ" panose="020B0604030504040204" pitchFamily="50" charset="-128"/>
              </a:rPr>
              <a:t>設置（案）について</a:t>
            </a:r>
            <a:r>
              <a:rPr kumimoji="1" lang="en-US" altLang="ja-JP" sz="1600" b="1" u="sng" dirty="0" smtClean="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　</a:t>
            </a:r>
            <a:endParaRPr kumimoji="1" lang="en-US" altLang="ja-JP" sz="1400" b="1" u="sng" dirty="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1400" b="1" dirty="0" smtClean="0">
                <a:solidFill>
                  <a:schemeClr val="tx1"/>
                </a:solidFill>
                <a:latin typeface="メイリオ" panose="020B0604030504040204" pitchFamily="50" charset="-128"/>
                <a:ea typeface="メイリオ" panose="020B0604030504040204" pitchFamily="50" charset="-128"/>
              </a:rPr>
              <a:t>　</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1400" b="1" dirty="0">
                <a:solidFill>
                  <a:schemeClr val="tx1"/>
                </a:solidFill>
                <a:latin typeface="メイリオ" panose="020B0604030504040204" pitchFamily="50" charset="-128"/>
                <a:ea typeface="メイリオ" panose="020B0604030504040204" pitchFamily="50" charset="-128"/>
              </a:rPr>
              <a:t>　</a:t>
            </a:r>
            <a:r>
              <a:rPr kumimoji="1" lang="ja-JP" altLang="en-US" sz="1400" b="1" dirty="0" smtClean="0">
                <a:solidFill>
                  <a:schemeClr val="tx1"/>
                </a:solidFill>
                <a:latin typeface="メイリオ" panose="020B0604030504040204" pitchFamily="50" charset="-128"/>
                <a:ea typeface="メイリオ" panose="020B0604030504040204" pitchFamily="50" charset="-128"/>
              </a:rPr>
              <a:t>（１）改修内容</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1400" b="1" dirty="0" smtClean="0">
                <a:solidFill>
                  <a:schemeClr val="tx1"/>
                </a:solidFill>
                <a:latin typeface="メイリオ" panose="020B0604030504040204" pitchFamily="50" charset="-128"/>
                <a:ea typeface="メイリオ" panose="020B0604030504040204" pitchFamily="50" charset="-128"/>
              </a:rPr>
              <a:t>　　</a:t>
            </a:r>
            <a:r>
              <a:rPr kumimoji="1" lang="ja-JP" altLang="en-US" sz="1400" dirty="0">
                <a:solidFill>
                  <a:schemeClr val="tx1"/>
                </a:solidFill>
                <a:latin typeface="メイリオ" panose="020B0604030504040204" pitchFamily="50" charset="-128"/>
                <a:ea typeface="メイリオ" panose="020B0604030504040204" pitchFamily="50" charset="-128"/>
              </a:rPr>
              <a:t>議場内において、車いすを使用する議員が議席や演壇まで円滑に</a:t>
            </a:r>
            <a:r>
              <a:rPr kumimoji="1" lang="ja-JP" altLang="en-US" sz="1400" dirty="0" smtClean="0">
                <a:solidFill>
                  <a:schemeClr val="tx1"/>
                </a:solidFill>
                <a:latin typeface="メイリオ" panose="020B0604030504040204" pitchFamily="50" charset="-128"/>
                <a:ea typeface="メイリオ" panose="020B0604030504040204" pitchFamily="50" charset="-128"/>
              </a:rPr>
              <a:t>移動できるようにするため、下記改修を</a:t>
            </a:r>
            <a:r>
              <a:rPr kumimoji="1" lang="ja-JP" altLang="en-US" sz="1400" dirty="0">
                <a:solidFill>
                  <a:schemeClr val="tx1"/>
                </a:solidFill>
                <a:latin typeface="メイリオ" panose="020B0604030504040204" pitchFamily="50" charset="-128"/>
                <a:ea typeface="メイリオ" panose="020B0604030504040204" pitchFamily="50" charset="-128"/>
              </a:rPr>
              <a:t>行う。</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1400" b="1" dirty="0" smtClean="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　通路及び階段部分のスロープへの改修及び手すりの設置</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1400" b="1" dirty="0" smtClean="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　車いす使用議席スペースの確保（既存の１～２議席分を撤去）</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1400" b="1" dirty="0" smtClean="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　登壇用可動式スロープの設置</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1400" b="1" dirty="0" smtClean="0">
                <a:solidFill>
                  <a:schemeClr val="tx1"/>
                </a:solidFill>
                <a:latin typeface="メイリオ" panose="020B0604030504040204" pitchFamily="50" charset="-128"/>
                <a:ea typeface="メイリオ" panose="020B0604030504040204" pitchFamily="50" charset="-128"/>
              </a:rPr>
              <a:t>　（２）</a:t>
            </a:r>
            <a:r>
              <a:rPr kumimoji="1" lang="ja-JP" altLang="en-US" sz="1400" b="1" u="sng" dirty="0">
                <a:solidFill>
                  <a:schemeClr val="tx1"/>
                </a:solidFill>
                <a:latin typeface="メイリオ" panose="020B0604030504040204" pitchFamily="50" charset="-128"/>
                <a:ea typeface="メイリオ" panose="020B0604030504040204" pitchFamily="50" charset="-128"/>
              </a:rPr>
              <a:t>概算費用</a:t>
            </a:r>
            <a:endParaRPr kumimoji="1" lang="en-US" altLang="ja-JP" sz="1400" b="1" u="sng" dirty="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1200" b="1" dirty="0">
                <a:solidFill>
                  <a:schemeClr val="tx1"/>
                </a:solidFill>
                <a:latin typeface="メイリオ" panose="020B0604030504040204" pitchFamily="50" charset="-128"/>
                <a:ea typeface="メイリオ" panose="020B0604030504040204" pitchFamily="50" charset="-128"/>
              </a:rPr>
              <a:t>　　　</a:t>
            </a:r>
            <a:r>
              <a:rPr kumimoji="1" lang="ja-JP" altLang="en-US" sz="1400" dirty="0">
                <a:solidFill>
                  <a:schemeClr val="tx1"/>
                </a:solidFill>
                <a:latin typeface="メイリオ" panose="020B0604030504040204" pitchFamily="50" charset="-128"/>
                <a:ea typeface="メイリオ" panose="020B0604030504040204" pitchFamily="50" charset="-128"/>
              </a:rPr>
              <a:t>約２００万円</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1400" b="1" dirty="0" smtClean="0">
                <a:solidFill>
                  <a:schemeClr val="tx1"/>
                </a:solidFill>
                <a:latin typeface="メイリオ" panose="020B0604030504040204" pitchFamily="50" charset="-128"/>
                <a:ea typeface="メイリオ" panose="020B0604030504040204" pitchFamily="50" charset="-128"/>
              </a:rPr>
              <a:t>　（</a:t>
            </a:r>
            <a:r>
              <a:rPr kumimoji="1" lang="ja-JP" altLang="en-US" sz="1400" b="1" dirty="0">
                <a:solidFill>
                  <a:schemeClr val="tx1"/>
                </a:solidFill>
                <a:latin typeface="メイリオ" panose="020B0604030504040204" pitchFamily="50" charset="-128"/>
                <a:ea typeface="メイリオ" panose="020B0604030504040204" pitchFamily="50" charset="-128"/>
              </a:rPr>
              <a:t>３</a:t>
            </a:r>
            <a:r>
              <a:rPr kumimoji="1" lang="ja-JP" altLang="en-US" sz="1400" b="1" dirty="0" smtClean="0">
                <a:solidFill>
                  <a:schemeClr val="tx1"/>
                </a:solidFill>
                <a:latin typeface="メイリオ" panose="020B0604030504040204" pitchFamily="50" charset="-128"/>
                <a:ea typeface="メイリオ" panose="020B0604030504040204" pitchFamily="50" charset="-128"/>
              </a:rPr>
              <a:t>）工期</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1200" b="1" dirty="0" smtClean="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約３ヶ月　</a:t>
            </a:r>
            <a:r>
              <a:rPr kumimoji="1" lang="en-US" altLang="ja-JP" sz="1400" dirty="0" smtClean="0">
                <a:solidFill>
                  <a:schemeClr val="tx1"/>
                </a:solidFill>
                <a:latin typeface="メイリオ" panose="020B0604030504040204" pitchFamily="50" charset="-128"/>
                <a:ea typeface="メイリオ" panose="020B0604030504040204" pitchFamily="50" charset="-128"/>
              </a:rPr>
              <a:t>※</a:t>
            </a:r>
            <a:r>
              <a:rPr kumimoji="1" lang="ja-JP" altLang="en-US" sz="1400" dirty="0" smtClean="0">
                <a:solidFill>
                  <a:schemeClr val="tx1"/>
                </a:solidFill>
                <a:latin typeface="メイリオ" panose="020B0604030504040204" pitchFamily="50" charset="-128"/>
                <a:ea typeface="メイリオ" panose="020B0604030504040204" pitchFamily="50" charset="-128"/>
              </a:rPr>
              <a:t>入札の場合は、さらに手続きに約１ヵ月程度要する。</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1400" b="1" dirty="0" smtClean="0">
                <a:solidFill>
                  <a:schemeClr val="tx1"/>
                </a:solidFill>
                <a:latin typeface="メイリオ" panose="020B0604030504040204" pitchFamily="50" charset="-128"/>
                <a:ea typeface="メイリオ" panose="020B0604030504040204" pitchFamily="50" charset="-128"/>
              </a:rPr>
              <a:t>　（４）備考</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nSpc>
                <a:spcPts val="23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　　 ▸ </a:t>
            </a:r>
            <a:r>
              <a:rPr kumimoji="1" lang="ja-JP" altLang="en-US" sz="1400" dirty="0">
                <a:solidFill>
                  <a:schemeClr val="tx1"/>
                </a:solidFill>
                <a:latin typeface="メイリオ" panose="020B0604030504040204" pitchFamily="50" charset="-128"/>
                <a:ea typeface="メイリオ" panose="020B0604030504040204" pitchFamily="50" charset="-128"/>
              </a:rPr>
              <a:t>本案</a:t>
            </a:r>
            <a:r>
              <a:rPr kumimoji="1" lang="ja-JP" altLang="en-US" sz="1400" dirty="0" smtClean="0">
                <a:solidFill>
                  <a:schemeClr val="tx1"/>
                </a:solidFill>
                <a:latin typeface="メイリオ" panose="020B0604030504040204" pitchFamily="50" charset="-128"/>
                <a:ea typeface="メイリオ" panose="020B0604030504040204" pitchFamily="50" charset="-128"/>
              </a:rPr>
              <a:t>は、現時点における概算で</a:t>
            </a:r>
            <a:r>
              <a:rPr kumimoji="1" lang="ja-JP" altLang="en-US" sz="1400" dirty="0">
                <a:solidFill>
                  <a:schemeClr val="tx1"/>
                </a:solidFill>
                <a:latin typeface="メイリオ" panose="020B0604030504040204" pitchFamily="50" charset="-128"/>
                <a:ea typeface="メイリオ" panose="020B0604030504040204" pitchFamily="50" charset="-128"/>
              </a:rPr>
              <a:t>あり、実際の施工にあたって</a:t>
            </a:r>
            <a:r>
              <a:rPr kumimoji="1" lang="ja-JP" altLang="en-US" sz="1400" dirty="0" smtClean="0">
                <a:solidFill>
                  <a:schemeClr val="tx1"/>
                </a:solidFill>
                <a:latin typeface="メイリオ" panose="020B0604030504040204" pitchFamily="50" charset="-128"/>
                <a:ea typeface="メイリオ" panose="020B0604030504040204" pitchFamily="50" charset="-128"/>
              </a:rPr>
              <a:t>は詳細な設計・積算が必要。</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23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　</a:t>
            </a: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 視覚・聴覚・</a:t>
            </a:r>
            <a:r>
              <a:rPr kumimoji="1" lang="ja-JP" altLang="en-US" sz="1400" dirty="0" err="1" smtClean="0">
                <a:solidFill>
                  <a:schemeClr val="tx1"/>
                </a:solidFill>
                <a:latin typeface="メイリオ" panose="020B0604030504040204" pitchFamily="50" charset="-128"/>
                <a:ea typeface="メイリオ" panose="020B0604030504040204" pitchFamily="50" charset="-128"/>
              </a:rPr>
              <a:t>言語等</a:t>
            </a:r>
            <a:r>
              <a:rPr kumimoji="1" lang="ja-JP" altLang="en-US" sz="1400" dirty="0" err="1">
                <a:solidFill>
                  <a:schemeClr val="tx1"/>
                </a:solidFill>
                <a:latin typeface="メイリオ" panose="020B0604030504040204" pitchFamily="50" charset="-128"/>
                <a:ea typeface="メイリオ" panose="020B0604030504040204" pitchFamily="50" charset="-128"/>
              </a:rPr>
              <a:t>各</a:t>
            </a:r>
            <a:r>
              <a:rPr kumimoji="1" lang="ja-JP" altLang="en-US" sz="1400" dirty="0" err="1" smtClean="0">
                <a:solidFill>
                  <a:schemeClr val="tx1"/>
                </a:solidFill>
                <a:latin typeface="メイリオ" panose="020B0604030504040204" pitchFamily="50" charset="-128"/>
                <a:ea typeface="メイリオ" panose="020B0604030504040204" pitchFamily="50" charset="-128"/>
              </a:rPr>
              <a:t>障がい</a:t>
            </a:r>
            <a:r>
              <a:rPr kumimoji="1" lang="ja-JP" altLang="en-US" sz="1400" dirty="0" smtClean="0">
                <a:solidFill>
                  <a:schemeClr val="tx1"/>
                </a:solidFill>
                <a:latin typeface="メイリオ" panose="020B0604030504040204" pitchFamily="50" charset="-128"/>
                <a:ea typeface="メイリオ" panose="020B0604030504040204" pitchFamily="50" charset="-128"/>
              </a:rPr>
              <a:t>への配慮については、傍聴席への導入例や先進事例等を参考に、</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23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　　 当該議員の状況やニーズを踏まえ対応を検討する。</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23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　</a:t>
            </a: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 理事者については、段差のない一列目への配席や当該理事者の状況に応じ改修を検討する。</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20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endParaRPr kumimoji="1" lang="en-US" altLang="ja-JP" sz="1200" u="sng" dirty="0">
              <a:solidFill>
                <a:schemeClr val="tx1"/>
              </a:solidFill>
              <a:latin typeface="メイリオ" panose="020B0604030504040204" pitchFamily="50" charset="-128"/>
              <a:ea typeface="メイリオ" panose="020B0604030504040204" pitchFamily="50" charset="-128"/>
            </a:endParaRPr>
          </a:p>
          <a:p>
            <a:pPr>
              <a:lnSpc>
                <a:spcPts val="2000"/>
              </a:lnSpc>
            </a:pPr>
            <a:endParaRPr kumimoji="1" lang="en-US" altLang="ja-JP" sz="1200" u="sng" dirty="0" smtClean="0">
              <a:solidFill>
                <a:schemeClr val="tx1"/>
              </a:solidFill>
              <a:latin typeface="メイリオ" panose="020B0604030504040204" pitchFamily="50" charset="-128"/>
              <a:ea typeface="メイリオ" panose="020B0604030504040204" pitchFamily="50" charset="-128"/>
            </a:endParaRPr>
          </a:p>
        </p:txBody>
      </p:sp>
      <p:sp>
        <p:nvSpPr>
          <p:cNvPr id="3" name="右中かっこ 2"/>
          <p:cNvSpPr/>
          <p:nvPr/>
        </p:nvSpPr>
        <p:spPr>
          <a:xfrm>
            <a:off x="6375154" y="2511189"/>
            <a:ext cx="341194" cy="846161"/>
          </a:xfrm>
          <a:prstGeom prst="rightBrace">
            <a:avLst>
              <a:gd name="adj1" fmla="val 36046"/>
              <a:gd name="adj2" fmla="val 51613"/>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 name="正方形/長方形 5"/>
          <p:cNvSpPr/>
          <p:nvPr/>
        </p:nvSpPr>
        <p:spPr>
          <a:xfrm>
            <a:off x="6852826" y="2674962"/>
            <a:ext cx="1883391" cy="6823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 別紙参照</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54386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2600327" y="353637"/>
            <a:ext cx="7188871" cy="6080425"/>
          </a:xfrm>
          <a:prstGeom prst="rect">
            <a:avLst/>
          </a:prstGeom>
        </p:spPr>
      </p:pic>
      <p:grpSp>
        <p:nvGrpSpPr>
          <p:cNvPr id="127" name="グループ化 126"/>
          <p:cNvGrpSpPr/>
          <p:nvPr/>
        </p:nvGrpSpPr>
        <p:grpSpPr>
          <a:xfrm flipH="1">
            <a:off x="8470430" y="3895586"/>
            <a:ext cx="159852" cy="1131914"/>
            <a:chOff x="4014467" y="4068465"/>
            <a:chExt cx="175662" cy="1243862"/>
          </a:xfrm>
        </p:grpSpPr>
        <p:cxnSp>
          <p:nvCxnSpPr>
            <p:cNvPr id="128" name="直線コネクタ 127"/>
            <p:cNvCxnSpPr/>
            <p:nvPr/>
          </p:nvCxnSpPr>
          <p:spPr>
            <a:xfrm flipH="1">
              <a:off x="4014467" y="5260182"/>
              <a:ext cx="62962" cy="52145"/>
            </a:xfrm>
            <a:prstGeom prst="line">
              <a:avLst/>
            </a:prstGeom>
            <a:ln w="28575">
              <a:solidFill>
                <a:schemeClr val="accent5">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a:xfrm flipV="1">
              <a:off x="4158077" y="4068465"/>
              <a:ext cx="32052" cy="68316"/>
            </a:xfrm>
            <a:prstGeom prst="line">
              <a:avLst/>
            </a:prstGeom>
            <a:ln w="28575">
              <a:solidFill>
                <a:schemeClr val="accent5">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flipH="1" flipV="1">
              <a:off x="4023627" y="4077985"/>
              <a:ext cx="47782" cy="58796"/>
            </a:xfrm>
            <a:prstGeom prst="line">
              <a:avLst/>
            </a:prstGeom>
            <a:ln w="28575">
              <a:solidFill>
                <a:schemeClr val="accent5">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flipV="1">
              <a:off x="4072459" y="4133453"/>
              <a:ext cx="3920" cy="1138836"/>
            </a:xfrm>
            <a:prstGeom prst="line">
              <a:avLst/>
            </a:prstGeom>
            <a:ln w="28575">
              <a:solidFill>
                <a:schemeClr val="accent5">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a:off x="4064909" y="4133992"/>
              <a:ext cx="101293" cy="0"/>
            </a:xfrm>
            <a:prstGeom prst="line">
              <a:avLst/>
            </a:prstGeom>
            <a:ln w="19050">
              <a:solidFill>
                <a:schemeClr val="accent5">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9" name="正方形/長方形 8"/>
          <p:cNvSpPr/>
          <p:nvPr/>
        </p:nvSpPr>
        <p:spPr>
          <a:xfrm>
            <a:off x="4155514" y="3578039"/>
            <a:ext cx="281702" cy="146051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0" name="正方形/長方形 9"/>
          <p:cNvSpPr/>
          <p:nvPr/>
        </p:nvSpPr>
        <p:spPr>
          <a:xfrm>
            <a:off x="4413798" y="3701231"/>
            <a:ext cx="175104" cy="212683"/>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 name="正方形/長方形 11"/>
          <p:cNvSpPr/>
          <p:nvPr/>
        </p:nvSpPr>
        <p:spPr>
          <a:xfrm>
            <a:off x="447675" y="1411550"/>
            <a:ext cx="647699" cy="329621"/>
          </a:xfrm>
          <a:prstGeom prst="rect">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3" name="正方形/長方形 12"/>
          <p:cNvSpPr/>
          <p:nvPr/>
        </p:nvSpPr>
        <p:spPr>
          <a:xfrm>
            <a:off x="8626325" y="3582573"/>
            <a:ext cx="257447" cy="1447314"/>
          </a:xfrm>
          <a:prstGeom prst="rect">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4" name="正方形/長方形 13"/>
          <p:cNvSpPr/>
          <p:nvPr/>
        </p:nvSpPr>
        <p:spPr>
          <a:xfrm>
            <a:off x="8463807" y="3701231"/>
            <a:ext cx="168602" cy="212683"/>
          </a:xfrm>
          <a:prstGeom prst="rect">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 name="正方形/長方形 15"/>
          <p:cNvSpPr/>
          <p:nvPr/>
        </p:nvSpPr>
        <p:spPr>
          <a:xfrm>
            <a:off x="8846770" y="3582573"/>
            <a:ext cx="539582" cy="430078"/>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ts val="3000"/>
              </a:lnSpc>
            </a:pPr>
            <a:r>
              <a:rPr kumimoji="1" lang="ja-JP" altLang="en-US" sz="2800" b="1" dirty="0">
                <a:solidFill>
                  <a:srgbClr val="002060"/>
                </a:solidFill>
                <a:latin typeface="メイリオ" panose="020B0604030504040204" pitchFamily="50" charset="-128"/>
                <a:ea typeface="メイリオ" panose="020B0604030504040204" pitchFamily="50" charset="-128"/>
              </a:rPr>
              <a:t>Ⓐ</a:t>
            </a:r>
          </a:p>
        </p:txBody>
      </p:sp>
      <p:sp>
        <p:nvSpPr>
          <p:cNvPr id="17" name="正方形/長方形 16"/>
          <p:cNvSpPr/>
          <p:nvPr/>
        </p:nvSpPr>
        <p:spPr>
          <a:xfrm>
            <a:off x="4939788" y="3414647"/>
            <a:ext cx="539582" cy="430078"/>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ts val="3000"/>
              </a:lnSpc>
            </a:pPr>
            <a:r>
              <a:rPr kumimoji="1" lang="ja-JP" altLang="en-US" sz="2800" b="1" dirty="0" smtClean="0">
                <a:solidFill>
                  <a:srgbClr val="002060"/>
                </a:solidFill>
                <a:latin typeface="メイリオ" panose="020B0604030504040204" pitchFamily="50" charset="-128"/>
                <a:ea typeface="メイリオ" panose="020B0604030504040204" pitchFamily="50" charset="-128"/>
              </a:rPr>
              <a:t>Ⓑ</a:t>
            </a:r>
            <a:endParaRPr kumimoji="1" lang="ja-JP" altLang="en-US" sz="2800" b="1" dirty="0">
              <a:solidFill>
                <a:srgbClr val="002060"/>
              </a:solidFill>
              <a:latin typeface="メイリオ" panose="020B0604030504040204" pitchFamily="50" charset="-128"/>
              <a:ea typeface="メイリオ" panose="020B0604030504040204" pitchFamily="50" charset="-128"/>
            </a:endParaRPr>
          </a:p>
        </p:txBody>
      </p:sp>
      <p:sp>
        <p:nvSpPr>
          <p:cNvPr id="19" name="正方形/長方形 18"/>
          <p:cNvSpPr/>
          <p:nvPr/>
        </p:nvSpPr>
        <p:spPr>
          <a:xfrm>
            <a:off x="3620215" y="3582573"/>
            <a:ext cx="539582" cy="430078"/>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ts val="3000"/>
              </a:lnSpc>
            </a:pPr>
            <a:r>
              <a:rPr kumimoji="1" lang="ja-JP" altLang="en-US" sz="2800" b="1" dirty="0">
                <a:solidFill>
                  <a:srgbClr val="002060"/>
                </a:solidFill>
                <a:latin typeface="メイリオ" panose="020B0604030504040204" pitchFamily="50" charset="-128"/>
                <a:ea typeface="メイリオ" panose="020B0604030504040204" pitchFamily="50" charset="-128"/>
              </a:rPr>
              <a:t>Ⓐ</a:t>
            </a:r>
          </a:p>
        </p:txBody>
      </p:sp>
      <p:sp>
        <p:nvSpPr>
          <p:cNvPr id="22" name="正方形/長方形 21"/>
          <p:cNvSpPr/>
          <p:nvPr/>
        </p:nvSpPr>
        <p:spPr>
          <a:xfrm rot="18346090">
            <a:off x="4844419" y="3804292"/>
            <a:ext cx="175496" cy="165329"/>
          </a:xfrm>
          <a:prstGeom prst="rect">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3" name="正方形/長方形 22"/>
          <p:cNvSpPr/>
          <p:nvPr/>
        </p:nvSpPr>
        <p:spPr>
          <a:xfrm rot="17866506">
            <a:off x="4735707" y="3989346"/>
            <a:ext cx="175496" cy="172457"/>
          </a:xfrm>
          <a:prstGeom prst="rect">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5" name="正方形/長方形 24"/>
          <p:cNvSpPr/>
          <p:nvPr/>
        </p:nvSpPr>
        <p:spPr>
          <a:xfrm rot="20137460">
            <a:off x="8138334" y="3971659"/>
            <a:ext cx="175496" cy="180321"/>
          </a:xfrm>
          <a:prstGeom prst="rect">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6" name="正方形/長方形 25"/>
          <p:cNvSpPr/>
          <p:nvPr/>
        </p:nvSpPr>
        <p:spPr>
          <a:xfrm rot="19421565">
            <a:off x="8032025" y="3787364"/>
            <a:ext cx="175496" cy="180321"/>
          </a:xfrm>
          <a:prstGeom prst="rect">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38" name="直線コネクタ 37"/>
          <p:cNvCxnSpPr/>
          <p:nvPr/>
        </p:nvCxnSpPr>
        <p:spPr>
          <a:xfrm flipV="1">
            <a:off x="8618832" y="3706020"/>
            <a:ext cx="61" cy="206388"/>
          </a:xfrm>
          <a:prstGeom prst="line">
            <a:avLst/>
          </a:prstGeom>
          <a:ln w="3175">
            <a:solidFill>
              <a:schemeClr val="bg1"/>
            </a:solidFill>
            <a:prstDash val="sysDash"/>
          </a:ln>
        </p:spPr>
        <p:style>
          <a:lnRef idx="1">
            <a:schemeClr val="accent1"/>
          </a:lnRef>
          <a:fillRef idx="0">
            <a:schemeClr val="accent1"/>
          </a:fillRef>
          <a:effectRef idx="0">
            <a:schemeClr val="accent1"/>
          </a:effectRef>
          <a:fontRef idx="minor">
            <a:schemeClr val="tx1"/>
          </a:fontRef>
        </p:style>
      </p:cxnSp>
      <p:grpSp>
        <p:nvGrpSpPr>
          <p:cNvPr id="35" name="グループ化 34"/>
          <p:cNvGrpSpPr/>
          <p:nvPr/>
        </p:nvGrpSpPr>
        <p:grpSpPr>
          <a:xfrm>
            <a:off x="8428720" y="3680318"/>
            <a:ext cx="454016" cy="1204102"/>
            <a:chOff x="5272435" y="4042639"/>
            <a:chExt cx="498919" cy="1323189"/>
          </a:xfrm>
        </p:grpSpPr>
        <p:sp>
          <p:nvSpPr>
            <p:cNvPr id="31" name="テキスト ボックス 30"/>
            <p:cNvSpPr txBox="1"/>
            <p:nvPr/>
          </p:nvSpPr>
          <p:spPr>
            <a:xfrm>
              <a:off x="5272435" y="4042639"/>
              <a:ext cx="338554" cy="215340"/>
            </a:xfrm>
            <a:prstGeom prst="rect">
              <a:avLst/>
            </a:prstGeom>
            <a:noFill/>
          </p:spPr>
          <p:txBody>
            <a:bodyPr vert="eaVert" wrap="none" rtlCol="0">
              <a:noAutofit/>
            </a:bodyPr>
            <a:lstStyle/>
            <a:p>
              <a:pPr>
                <a:lnSpc>
                  <a:spcPts val="600"/>
                </a:lnSpc>
              </a:pPr>
              <a:endParaRPr kumimoji="1" lang="en-US" altLang="ja-JP" sz="400" b="1" dirty="0" smtClean="0">
                <a:solidFill>
                  <a:schemeClr val="bg1"/>
                </a:solidFill>
                <a:latin typeface="メイリオ" panose="020B0604030504040204" pitchFamily="50" charset="-128"/>
                <a:ea typeface="メイリオ" panose="020B0604030504040204" pitchFamily="50" charset="-128"/>
              </a:endParaRPr>
            </a:p>
            <a:p>
              <a:pPr>
                <a:lnSpc>
                  <a:spcPts val="600"/>
                </a:lnSpc>
              </a:pPr>
              <a:r>
                <a:rPr kumimoji="1" lang="ja-JP" altLang="en-US" sz="400" b="1" dirty="0" smtClean="0">
                  <a:solidFill>
                    <a:schemeClr val="bg1"/>
                  </a:solidFill>
                  <a:latin typeface="メイリオ" panose="020B0604030504040204" pitchFamily="50" charset="-128"/>
                  <a:ea typeface="メイリオ" panose="020B0604030504040204" pitchFamily="50" charset="-128"/>
                </a:rPr>
                <a:t>スロープ</a:t>
              </a:r>
              <a:endParaRPr kumimoji="1" lang="ja-JP" altLang="en-US" sz="400" b="1" dirty="0">
                <a:solidFill>
                  <a:schemeClr val="bg1"/>
                </a:solidFill>
                <a:latin typeface="メイリオ" panose="020B0604030504040204" pitchFamily="50" charset="-128"/>
                <a:ea typeface="メイリオ" panose="020B0604030504040204" pitchFamily="50" charset="-128"/>
              </a:endParaRPr>
            </a:p>
          </p:txBody>
        </p:sp>
        <p:cxnSp>
          <p:nvCxnSpPr>
            <p:cNvPr id="32" name="直線コネクタ 31"/>
            <p:cNvCxnSpPr/>
            <p:nvPr/>
          </p:nvCxnSpPr>
          <p:spPr>
            <a:xfrm rot="5400000" flipH="1">
              <a:off x="5021811" y="4771828"/>
              <a:ext cx="1188000" cy="0"/>
            </a:xfrm>
            <a:prstGeom prst="line">
              <a:avLst/>
            </a:prstGeom>
            <a:ln w="28575">
              <a:solidFill>
                <a:schemeClr val="bg1"/>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H="1">
              <a:off x="5441712" y="4204902"/>
              <a:ext cx="185442" cy="0"/>
            </a:xfrm>
            <a:prstGeom prst="line">
              <a:avLst/>
            </a:prstGeom>
            <a:ln w="28575">
              <a:solidFill>
                <a:schemeClr val="bg1"/>
              </a:solidFill>
              <a:prstDash val="sysDot"/>
              <a:headEnd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V="1">
              <a:off x="5486127" y="4300536"/>
              <a:ext cx="285227" cy="1"/>
            </a:xfrm>
            <a:prstGeom prst="line">
              <a:avLst/>
            </a:prstGeom>
            <a:ln w="3175">
              <a:solidFill>
                <a:schemeClr val="bg1"/>
              </a:solidFill>
              <a:prstDash val="sysDash"/>
            </a:ln>
          </p:spPr>
          <p:style>
            <a:lnRef idx="1">
              <a:schemeClr val="accent1"/>
            </a:lnRef>
            <a:fillRef idx="0">
              <a:schemeClr val="accent1"/>
            </a:fillRef>
            <a:effectRef idx="0">
              <a:schemeClr val="accent1"/>
            </a:effectRef>
            <a:fontRef idx="minor">
              <a:schemeClr val="tx1"/>
            </a:fontRef>
          </p:style>
        </p:cxnSp>
      </p:grpSp>
      <p:sp>
        <p:nvSpPr>
          <p:cNvPr id="42" name="テキスト ボックス 41"/>
          <p:cNvSpPr txBox="1"/>
          <p:nvPr/>
        </p:nvSpPr>
        <p:spPr>
          <a:xfrm>
            <a:off x="8681807" y="4147397"/>
            <a:ext cx="280077" cy="1523357"/>
          </a:xfrm>
          <a:prstGeom prst="rect">
            <a:avLst/>
          </a:prstGeom>
          <a:noFill/>
        </p:spPr>
        <p:txBody>
          <a:bodyPr vert="eaVert" wrap="square" rtlCol="0">
            <a:spAutoFit/>
          </a:bodyPr>
          <a:lstStyle/>
          <a:p>
            <a:r>
              <a:rPr kumimoji="1" lang="ja-JP" altLang="en-US" sz="800" b="1" dirty="0" smtClean="0">
                <a:solidFill>
                  <a:schemeClr val="bg1"/>
                </a:solidFill>
                <a:latin typeface="メイリオ" panose="020B0604030504040204" pitchFamily="50" charset="-128"/>
                <a:ea typeface="メイリオ" panose="020B0604030504040204" pitchFamily="50" charset="-128"/>
              </a:rPr>
              <a:t>ス ロ </a:t>
            </a:r>
            <a:r>
              <a:rPr kumimoji="1" lang="ja-JP" altLang="en-US" sz="800" b="1" dirty="0" err="1" smtClean="0">
                <a:solidFill>
                  <a:schemeClr val="bg1"/>
                </a:solidFill>
                <a:latin typeface="メイリオ" panose="020B0604030504040204" pitchFamily="50" charset="-128"/>
                <a:ea typeface="メイリオ" panose="020B0604030504040204" pitchFamily="50" charset="-128"/>
              </a:rPr>
              <a:t>ー</a:t>
            </a:r>
            <a:r>
              <a:rPr kumimoji="1" lang="ja-JP" altLang="en-US" sz="800" b="1" dirty="0" smtClean="0">
                <a:solidFill>
                  <a:schemeClr val="bg1"/>
                </a:solidFill>
                <a:latin typeface="メイリオ" panose="020B0604030504040204" pitchFamily="50" charset="-128"/>
                <a:ea typeface="メイリオ" panose="020B0604030504040204" pitchFamily="50" charset="-128"/>
              </a:rPr>
              <a:t> プ</a:t>
            </a:r>
            <a:endParaRPr kumimoji="1" lang="ja-JP" altLang="en-US" sz="800" b="1" dirty="0">
              <a:solidFill>
                <a:schemeClr val="bg1"/>
              </a:solidFill>
              <a:latin typeface="メイリオ" panose="020B0604030504040204" pitchFamily="50" charset="-128"/>
              <a:ea typeface="メイリオ" panose="020B0604030504040204" pitchFamily="50" charset="-128"/>
            </a:endParaRPr>
          </a:p>
        </p:txBody>
      </p:sp>
      <p:grpSp>
        <p:nvGrpSpPr>
          <p:cNvPr id="126" name="グループ化 125"/>
          <p:cNvGrpSpPr/>
          <p:nvPr/>
        </p:nvGrpSpPr>
        <p:grpSpPr>
          <a:xfrm>
            <a:off x="4419591" y="3895585"/>
            <a:ext cx="159852" cy="1131915"/>
            <a:chOff x="4014469" y="4068464"/>
            <a:chExt cx="175661" cy="1243863"/>
          </a:xfrm>
        </p:grpSpPr>
        <p:cxnSp>
          <p:nvCxnSpPr>
            <p:cNvPr id="82" name="直線コネクタ 81"/>
            <p:cNvCxnSpPr/>
            <p:nvPr/>
          </p:nvCxnSpPr>
          <p:spPr>
            <a:xfrm flipH="1">
              <a:off x="4014469" y="5260182"/>
              <a:ext cx="56940" cy="52145"/>
            </a:xfrm>
            <a:prstGeom prst="line">
              <a:avLst/>
            </a:prstGeom>
            <a:ln w="28575">
              <a:solidFill>
                <a:schemeClr val="accent5">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flipV="1">
              <a:off x="4157050" y="4068464"/>
              <a:ext cx="33080" cy="60766"/>
            </a:xfrm>
            <a:prstGeom prst="line">
              <a:avLst/>
            </a:prstGeom>
            <a:ln w="28575">
              <a:solidFill>
                <a:schemeClr val="accent5">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flipH="1" flipV="1">
              <a:off x="4023628" y="4077985"/>
              <a:ext cx="48732" cy="58796"/>
            </a:xfrm>
            <a:prstGeom prst="line">
              <a:avLst/>
            </a:prstGeom>
            <a:ln w="28575">
              <a:solidFill>
                <a:schemeClr val="accent5">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V="1">
              <a:off x="4072459" y="4133453"/>
              <a:ext cx="3920" cy="1138836"/>
            </a:xfrm>
            <a:prstGeom prst="line">
              <a:avLst/>
            </a:prstGeom>
            <a:ln w="28575">
              <a:solidFill>
                <a:schemeClr val="accent5">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4064909" y="4133992"/>
              <a:ext cx="101293" cy="0"/>
            </a:xfrm>
            <a:prstGeom prst="line">
              <a:avLst/>
            </a:prstGeom>
            <a:ln w="19050">
              <a:solidFill>
                <a:schemeClr val="accent5">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52" name="直線コネクタ 51"/>
          <p:cNvCxnSpPr/>
          <p:nvPr/>
        </p:nvCxnSpPr>
        <p:spPr>
          <a:xfrm flipV="1">
            <a:off x="4803430" y="3863421"/>
            <a:ext cx="255448" cy="4273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flipV="1">
            <a:off x="4698235" y="4044137"/>
            <a:ext cx="247285" cy="650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rot="5400000" flipV="1">
            <a:off x="4806544" y="3863558"/>
            <a:ext cx="255448" cy="4273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rot="5400000" flipV="1">
            <a:off x="4698235" y="4041997"/>
            <a:ext cx="247285" cy="650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7987290" y="3855689"/>
            <a:ext cx="273633" cy="4422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rot="5400000">
            <a:off x="7980444" y="3851437"/>
            <a:ext cx="273633" cy="4422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8095147" y="4003487"/>
            <a:ext cx="265075" cy="11666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flipH="1">
            <a:off x="8175761" y="3912408"/>
            <a:ext cx="102203" cy="27702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73" name="グループ化 72"/>
          <p:cNvGrpSpPr/>
          <p:nvPr/>
        </p:nvGrpSpPr>
        <p:grpSpPr>
          <a:xfrm flipH="1">
            <a:off x="4165589" y="3680318"/>
            <a:ext cx="548288" cy="1204102"/>
            <a:chOff x="5168840" y="4042639"/>
            <a:chExt cx="602514" cy="1323189"/>
          </a:xfrm>
        </p:grpSpPr>
        <p:sp>
          <p:nvSpPr>
            <p:cNvPr id="74" name="テキスト ボックス 73"/>
            <p:cNvSpPr txBox="1"/>
            <p:nvPr/>
          </p:nvSpPr>
          <p:spPr>
            <a:xfrm>
              <a:off x="5168840" y="4042639"/>
              <a:ext cx="338554" cy="215340"/>
            </a:xfrm>
            <a:prstGeom prst="rect">
              <a:avLst/>
            </a:prstGeom>
            <a:noFill/>
          </p:spPr>
          <p:txBody>
            <a:bodyPr vert="eaVert" wrap="none" rtlCol="0">
              <a:noAutofit/>
            </a:bodyPr>
            <a:lstStyle/>
            <a:p>
              <a:pPr>
                <a:lnSpc>
                  <a:spcPts val="600"/>
                </a:lnSpc>
              </a:pPr>
              <a:endParaRPr kumimoji="1" lang="en-US" altLang="ja-JP" sz="400" b="1" dirty="0" smtClean="0">
                <a:solidFill>
                  <a:schemeClr val="bg1"/>
                </a:solidFill>
                <a:latin typeface="メイリオ" panose="020B0604030504040204" pitchFamily="50" charset="-128"/>
                <a:ea typeface="メイリオ" panose="020B0604030504040204" pitchFamily="50" charset="-128"/>
              </a:endParaRPr>
            </a:p>
            <a:p>
              <a:pPr>
                <a:lnSpc>
                  <a:spcPts val="600"/>
                </a:lnSpc>
              </a:pPr>
              <a:r>
                <a:rPr kumimoji="1" lang="ja-JP" altLang="en-US" sz="400" b="1" dirty="0" smtClean="0">
                  <a:solidFill>
                    <a:schemeClr val="bg1"/>
                  </a:solidFill>
                  <a:latin typeface="メイリオ" panose="020B0604030504040204" pitchFamily="50" charset="-128"/>
                  <a:ea typeface="メイリオ" panose="020B0604030504040204" pitchFamily="50" charset="-128"/>
                </a:rPr>
                <a:t>スロープ</a:t>
              </a:r>
              <a:endParaRPr kumimoji="1" lang="ja-JP" altLang="en-US" sz="400" b="1" dirty="0">
                <a:solidFill>
                  <a:schemeClr val="bg1"/>
                </a:solidFill>
                <a:latin typeface="メイリオ" panose="020B0604030504040204" pitchFamily="50" charset="-128"/>
                <a:ea typeface="メイリオ" panose="020B0604030504040204" pitchFamily="50" charset="-128"/>
              </a:endParaRPr>
            </a:p>
          </p:txBody>
        </p:sp>
        <p:cxnSp>
          <p:nvCxnSpPr>
            <p:cNvPr id="75" name="直線コネクタ 74"/>
            <p:cNvCxnSpPr/>
            <p:nvPr/>
          </p:nvCxnSpPr>
          <p:spPr>
            <a:xfrm rot="5400000" flipH="1">
              <a:off x="5021811" y="4771828"/>
              <a:ext cx="1188000" cy="0"/>
            </a:xfrm>
            <a:prstGeom prst="line">
              <a:avLst/>
            </a:prstGeom>
            <a:ln w="28575">
              <a:solidFill>
                <a:schemeClr val="bg1"/>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flipH="1">
              <a:off x="5441712" y="4204902"/>
              <a:ext cx="185442" cy="0"/>
            </a:xfrm>
            <a:prstGeom prst="line">
              <a:avLst/>
            </a:prstGeom>
            <a:ln w="28575">
              <a:solidFill>
                <a:schemeClr val="bg1"/>
              </a:solidFill>
              <a:prstDash val="sysDot"/>
              <a:headEnd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flipV="1">
              <a:off x="5486127" y="4300536"/>
              <a:ext cx="285227" cy="1"/>
            </a:xfrm>
            <a:prstGeom prst="line">
              <a:avLst/>
            </a:prstGeom>
            <a:ln w="3175">
              <a:solidFill>
                <a:schemeClr val="bg1"/>
              </a:solidFill>
              <a:prstDash val="sysDash"/>
            </a:ln>
          </p:spPr>
          <p:style>
            <a:lnRef idx="1">
              <a:schemeClr val="accent1"/>
            </a:lnRef>
            <a:fillRef idx="0">
              <a:schemeClr val="accent1"/>
            </a:fillRef>
            <a:effectRef idx="0">
              <a:schemeClr val="accent1"/>
            </a:effectRef>
            <a:fontRef idx="minor">
              <a:schemeClr val="tx1"/>
            </a:fontRef>
          </p:style>
        </p:cxnSp>
      </p:grpSp>
      <p:sp>
        <p:nvSpPr>
          <p:cNvPr id="80" name="テキスト ボックス 79"/>
          <p:cNvSpPr txBox="1"/>
          <p:nvPr/>
        </p:nvSpPr>
        <p:spPr>
          <a:xfrm>
            <a:off x="4093114" y="4147397"/>
            <a:ext cx="280077" cy="1523357"/>
          </a:xfrm>
          <a:prstGeom prst="rect">
            <a:avLst/>
          </a:prstGeom>
          <a:noFill/>
        </p:spPr>
        <p:txBody>
          <a:bodyPr vert="eaVert" wrap="square" rtlCol="0">
            <a:spAutoFit/>
          </a:bodyPr>
          <a:lstStyle/>
          <a:p>
            <a:r>
              <a:rPr kumimoji="1" lang="ja-JP" altLang="en-US" sz="800" b="1" dirty="0" smtClean="0">
                <a:solidFill>
                  <a:schemeClr val="bg1"/>
                </a:solidFill>
                <a:latin typeface="メイリオ" panose="020B0604030504040204" pitchFamily="50" charset="-128"/>
                <a:ea typeface="メイリオ" panose="020B0604030504040204" pitchFamily="50" charset="-128"/>
              </a:rPr>
              <a:t>ス ロ </a:t>
            </a:r>
            <a:r>
              <a:rPr kumimoji="1" lang="ja-JP" altLang="en-US" sz="800" b="1" dirty="0" err="1" smtClean="0">
                <a:solidFill>
                  <a:schemeClr val="bg1"/>
                </a:solidFill>
                <a:latin typeface="メイリオ" panose="020B0604030504040204" pitchFamily="50" charset="-128"/>
                <a:ea typeface="メイリオ" panose="020B0604030504040204" pitchFamily="50" charset="-128"/>
              </a:rPr>
              <a:t>ー</a:t>
            </a:r>
            <a:r>
              <a:rPr kumimoji="1" lang="ja-JP" altLang="en-US" sz="800" b="1" dirty="0" smtClean="0">
                <a:solidFill>
                  <a:schemeClr val="bg1"/>
                </a:solidFill>
                <a:latin typeface="メイリオ" panose="020B0604030504040204" pitchFamily="50" charset="-128"/>
                <a:ea typeface="メイリオ" panose="020B0604030504040204" pitchFamily="50" charset="-128"/>
              </a:rPr>
              <a:t> プ</a:t>
            </a:r>
            <a:endParaRPr kumimoji="1" lang="ja-JP" altLang="en-US" sz="800" b="1" dirty="0">
              <a:solidFill>
                <a:schemeClr val="bg1"/>
              </a:solidFill>
              <a:latin typeface="メイリオ" panose="020B0604030504040204" pitchFamily="50" charset="-128"/>
              <a:ea typeface="メイリオ" panose="020B0604030504040204" pitchFamily="50" charset="-128"/>
            </a:endParaRPr>
          </a:p>
        </p:txBody>
      </p:sp>
      <p:sp>
        <p:nvSpPr>
          <p:cNvPr id="81" name="角丸四角形 80"/>
          <p:cNvSpPr/>
          <p:nvPr/>
        </p:nvSpPr>
        <p:spPr>
          <a:xfrm>
            <a:off x="4076700" y="3483836"/>
            <a:ext cx="547165" cy="1624060"/>
          </a:xfrm>
          <a:prstGeom prst="roundRect">
            <a:avLst/>
          </a:prstGeom>
          <a:noFill/>
          <a:ln w="1905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2060"/>
              </a:solidFill>
            </a:endParaRPr>
          </a:p>
        </p:txBody>
      </p:sp>
      <p:cxnSp>
        <p:nvCxnSpPr>
          <p:cNvPr id="79" name="直線コネクタ 78"/>
          <p:cNvCxnSpPr/>
          <p:nvPr/>
        </p:nvCxnSpPr>
        <p:spPr>
          <a:xfrm flipV="1">
            <a:off x="4430671" y="3707536"/>
            <a:ext cx="61" cy="206388"/>
          </a:xfrm>
          <a:prstGeom prst="line">
            <a:avLst/>
          </a:prstGeom>
          <a:ln w="3175">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113" name="角丸四角形 112"/>
          <p:cNvSpPr/>
          <p:nvPr/>
        </p:nvSpPr>
        <p:spPr>
          <a:xfrm>
            <a:off x="8400414" y="3483836"/>
            <a:ext cx="590680" cy="1624060"/>
          </a:xfrm>
          <a:prstGeom prst="roundRect">
            <a:avLst/>
          </a:prstGeom>
          <a:noFill/>
          <a:ln w="1905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2060"/>
              </a:solidFill>
            </a:endParaRPr>
          </a:p>
        </p:txBody>
      </p:sp>
      <p:sp>
        <p:nvSpPr>
          <p:cNvPr id="114" name="角丸四角形 113"/>
          <p:cNvSpPr/>
          <p:nvPr/>
        </p:nvSpPr>
        <p:spPr>
          <a:xfrm>
            <a:off x="4656456" y="3727615"/>
            <a:ext cx="440752" cy="515240"/>
          </a:xfrm>
          <a:prstGeom prst="roundRect">
            <a:avLst/>
          </a:prstGeom>
          <a:noFill/>
          <a:ln w="1905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2060"/>
              </a:solidFill>
            </a:endParaRPr>
          </a:p>
        </p:txBody>
      </p:sp>
      <p:sp>
        <p:nvSpPr>
          <p:cNvPr id="115" name="角丸四角形 114"/>
          <p:cNvSpPr/>
          <p:nvPr/>
        </p:nvSpPr>
        <p:spPr>
          <a:xfrm>
            <a:off x="7952568" y="3727615"/>
            <a:ext cx="397599" cy="515240"/>
          </a:xfrm>
          <a:prstGeom prst="roundRect">
            <a:avLst/>
          </a:prstGeom>
          <a:noFill/>
          <a:ln w="1905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2060"/>
              </a:solidFill>
            </a:endParaRPr>
          </a:p>
        </p:txBody>
      </p:sp>
      <p:sp>
        <p:nvSpPr>
          <p:cNvPr id="116" name="正方形/長方形 115"/>
          <p:cNvSpPr/>
          <p:nvPr/>
        </p:nvSpPr>
        <p:spPr>
          <a:xfrm>
            <a:off x="7595837" y="3414647"/>
            <a:ext cx="539582" cy="430078"/>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ts val="3000"/>
              </a:lnSpc>
            </a:pPr>
            <a:r>
              <a:rPr kumimoji="1" lang="ja-JP" altLang="en-US" sz="2800" b="1" dirty="0" smtClean="0">
                <a:solidFill>
                  <a:srgbClr val="002060"/>
                </a:solidFill>
                <a:latin typeface="メイリオ" panose="020B0604030504040204" pitchFamily="50" charset="-128"/>
                <a:ea typeface="メイリオ" panose="020B0604030504040204" pitchFamily="50" charset="-128"/>
              </a:rPr>
              <a:t>Ⓑ</a:t>
            </a:r>
            <a:endParaRPr kumimoji="1" lang="ja-JP" altLang="en-US" sz="2800" b="1" dirty="0">
              <a:solidFill>
                <a:srgbClr val="002060"/>
              </a:solidFill>
              <a:latin typeface="メイリオ" panose="020B0604030504040204" pitchFamily="50" charset="-128"/>
              <a:ea typeface="メイリオ" panose="020B0604030504040204" pitchFamily="50" charset="-128"/>
            </a:endParaRPr>
          </a:p>
        </p:txBody>
      </p:sp>
      <p:sp>
        <p:nvSpPr>
          <p:cNvPr id="117" name="正方形/長方形 116"/>
          <p:cNvSpPr/>
          <p:nvPr/>
        </p:nvSpPr>
        <p:spPr>
          <a:xfrm>
            <a:off x="6428632" y="4249789"/>
            <a:ext cx="195025" cy="43772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8" name="正方形/長方形 117"/>
          <p:cNvSpPr/>
          <p:nvPr/>
        </p:nvSpPr>
        <p:spPr>
          <a:xfrm>
            <a:off x="6742837" y="4964878"/>
            <a:ext cx="184190" cy="45072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9" name="テキスト ボックス 118"/>
          <p:cNvSpPr txBox="1"/>
          <p:nvPr/>
        </p:nvSpPr>
        <p:spPr>
          <a:xfrm flipH="1">
            <a:off x="6428632" y="4249789"/>
            <a:ext cx="308084" cy="195959"/>
          </a:xfrm>
          <a:prstGeom prst="rect">
            <a:avLst/>
          </a:prstGeom>
          <a:noFill/>
        </p:spPr>
        <p:txBody>
          <a:bodyPr vert="eaVert" wrap="none" rtlCol="0">
            <a:noAutofit/>
          </a:bodyPr>
          <a:lstStyle/>
          <a:p>
            <a:pPr>
              <a:lnSpc>
                <a:spcPts val="600"/>
              </a:lnSpc>
            </a:pPr>
            <a:endParaRPr kumimoji="1" lang="en-US" altLang="ja-JP" sz="600" b="1" dirty="0" smtClean="0">
              <a:solidFill>
                <a:schemeClr val="bg1"/>
              </a:solidFill>
              <a:latin typeface="メイリオ" panose="020B0604030504040204" pitchFamily="50" charset="-128"/>
              <a:ea typeface="メイリオ" panose="020B0604030504040204" pitchFamily="50" charset="-128"/>
            </a:endParaRPr>
          </a:p>
          <a:p>
            <a:pPr>
              <a:lnSpc>
                <a:spcPts val="600"/>
              </a:lnSpc>
            </a:pPr>
            <a:r>
              <a:rPr kumimoji="1" lang="ja-JP" altLang="en-US" sz="600" b="1" dirty="0" smtClean="0">
                <a:solidFill>
                  <a:schemeClr val="bg1"/>
                </a:solidFill>
                <a:latin typeface="メイリオ" panose="020B0604030504040204" pitchFamily="50" charset="-128"/>
                <a:ea typeface="メイリオ" panose="020B0604030504040204" pitchFamily="50" charset="-128"/>
              </a:rPr>
              <a:t>可動式</a:t>
            </a:r>
            <a:endParaRPr kumimoji="1" lang="en-US" altLang="ja-JP" sz="600" b="1" dirty="0" smtClean="0">
              <a:solidFill>
                <a:schemeClr val="bg1"/>
              </a:solidFill>
              <a:latin typeface="メイリオ" panose="020B0604030504040204" pitchFamily="50" charset="-128"/>
              <a:ea typeface="メイリオ" panose="020B0604030504040204" pitchFamily="50" charset="-128"/>
            </a:endParaRPr>
          </a:p>
          <a:p>
            <a:pPr>
              <a:lnSpc>
                <a:spcPts val="600"/>
              </a:lnSpc>
            </a:pPr>
            <a:r>
              <a:rPr kumimoji="1" lang="ja-JP" altLang="en-US" sz="600" b="1" dirty="0" smtClean="0">
                <a:solidFill>
                  <a:schemeClr val="bg1"/>
                </a:solidFill>
                <a:latin typeface="メイリオ" panose="020B0604030504040204" pitchFamily="50" charset="-128"/>
                <a:ea typeface="メイリオ" panose="020B0604030504040204" pitchFamily="50" charset="-128"/>
              </a:rPr>
              <a:t>スロープ</a:t>
            </a:r>
            <a:endParaRPr kumimoji="1" lang="ja-JP" altLang="en-US" sz="600" b="1" dirty="0">
              <a:solidFill>
                <a:schemeClr val="bg1"/>
              </a:solidFill>
              <a:latin typeface="メイリオ" panose="020B0604030504040204" pitchFamily="50" charset="-128"/>
              <a:ea typeface="メイリオ" panose="020B0604030504040204" pitchFamily="50" charset="-128"/>
            </a:endParaRPr>
          </a:p>
        </p:txBody>
      </p:sp>
      <p:sp>
        <p:nvSpPr>
          <p:cNvPr id="120" name="テキスト ボックス 119"/>
          <p:cNvSpPr txBox="1"/>
          <p:nvPr/>
        </p:nvSpPr>
        <p:spPr>
          <a:xfrm flipH="1">
            <a:off x="6748633" y="4964878"/>
            <a:ext cx="308084" cy="195959"/>
          </a:xfrm>
          <a:prstGeom prst="rect">
            <a:avLst/>
          </a:prstGeom>
          <a:noFill/>
        </p:spPr>
        <p:txBody>
          <a:bodyPr vert="eaVert" wrap="none" rtlCol="0">
            <a:noAutofit/>
          </a:bodyPr>
          <a:lstStyle/>
          <a:p>
            <a:pPr>
              <a:lnSpc>
                <a:spcPts val="600"/>
              </a:lnSpc>
            </a:pPr>
            <a:endParaRPr kumimoji="1" lang="en-US" altLang="ja-JP" sz="600" b="1" dirty="0" smtClean="0">
              <a:solidFill>
                <a:schemeClr val="bg1"/>
              </a:solidFill>
              <a:latin typeface="メイリオ" panose="020B0604030504040204" pitchFamily="50" charset="-128"/>
              <a:ea typeface="メイリオ" panose="020B0604030504040204" pitchFamily="50" charset="-128"/>
            </a:endParaRPr>
          </a:p>
          <a:p>
            <a:pPr>
              <a:lnSpc>
                <a:spcPts val="600"/>
              </a:lnSpc>
            </a:pPr>
            <a:r>
              <a:rPr kumimoji="1" lang="ja-JP" altLang="en-US" sz="600" b="1" dirty="0" smtClean="0">
                <a:solidFill>
                  <a:schemeClr val="bg1"/>
                </a:solidFill>
                <a:latin typeface="メイリオ" panose="020B0604030504040204" pitchFamily="50" charset="-128"/>
                <a:ea typeface="メイリオ" panose="020B0604030504040204" pitchFamily="50" charset="-128"/>
              </a:rPr>
              <a:t>可動式</a:t>
            </a:r>
            <a:endParaRPr kumimoji="1" lang="en-US" altLang="ja-JP" sz="600" b="1" dirty="0" smtClean="0">
              <a:solidFill>
                <a:schemeClr val="bg1"/>
              </a:solidFill>
              <a:latin typeface="メイリオ" panose="020B0604030504040204" pitchFamily="50" charset="-128"/>
              <a:ea typeface="メイリオ" panose="020B0604030504040204" pitchFamily="50" charset="-128"/>
            </a:endParaRPr>
          </a:p>
          <a:p>
            <a:pPr>
              <a:lnSpc>
                <a:spcPts val="600"/>
              </a:lnSpc>
            </a:pPr>
            <a:r>
              <a:rPr kumimoji="1" lang="ja-JP" altLang="en-US" sz="600" b="1" dirty="0" smtClean="0">
                <a:solidFill>
                  <a:schemeClr val="bg1"/>
                </a:solidFill>
                <a:latin typeface="メイリオ" panose="020B0604030504040204" pitchFamily="50" charset="-128"/>
                <a:ea typeface="メイリオ" panose="020B0604030504040204" pitchFamily="50" charset="-128"/>
              </a:rPr>
              <a:t>スロープ</a:t>
            </a:r>
            <a:endParaRPr kumimoji="1" lang="ja-JP" altLang="en-US" sz="600" b="1" dirty="0">
              <a:solidFill>
                <a:schemeClr val="bg1"/>
              </a:solidFill>
              <a:latin typeface="メイリオ" panose="020B0604030504040204" pitchFamily="50" charset="-128"/>
              <a:ea typeface="メイリオ" panose="020B0604030504040204" pitchFamily="50" charset="-128"/>
            </a:endParaRPr>
          </a:p>
        </p:txBody>
      </p:sp>
      <p:sp>
        <p:nvSpPr>
          <p:cNvPr id="122" name="角丸四角形 121"/>
          <p:cNvSpPr/>
          <p:nvPr/>
        </p:nvSpPr>
        <p:spPr>
          <a:xfrm>
            <a:off x="6378384" y="4198167"/>
            <a:ext cx="280788" cy="541352"/>
          </a:xfrm>
          <a:prstGeom prst="roundRect">
            <a:avLst/>
          </a:prstGeom>
          <a:noFill/>
          <a:ln w="1905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2060"/>
              </a:solidFill>
            </a:endParaRPr>
          </a:p>
        </p:txBody>
      </p:sp>
      <p:sp>
        <p:nvSpPr>
          <p:cNvPr id="123" name="角丸四角形 122"/>
          <p:cNvSpPr/>
          <p:nvPr/>
        </p:nvSpPr>
        <p:spPr>
          <a:xfrm>
            <a:off x="6694538" y="4909075"/>
            <a:ext cx="280788" cy="541352"/>
          </a:xfrm>
          <a:prstGeom prst="roundRect">
            <a:avLst/>
          </a:prstGeom>
          <a:noFill/>
          <a:ln w="1905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2060"/>
              </a:solidFill>
            </a:endParaRPr>
          </a:p>
        </p:txBody>
      </p:sp>
      <p:sp>
        <p:nvSpPr>
          <p:cNvPr id="124" name="正方形/長方形 123"/>
          <p:cNvSpPr/>
          <p:nvPr/>
        </p:nvSpPr>
        <p:spPr>
          <a:xfrm>
            <a:off x="5929659" y="4147397"/>
            <a:ext cx="539582" cy="430078"/>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ts val="3000"/>
              </a:lnSpc>
            </a:pPr>
            <a:r>
              <a:rPr kumimoji="1" lang="en-US" altLang="ja-JP" sz="2800" b="1" dirty="0" smtClean="0">
                <a:solidFill>
                  <a:srgbClr val="002060"/>
                </a:solidFill>
                <a:latin typeface="メイリオ" panose="020B0604030504040204" pitchFamily="50" charset="-128"/>
                <a:ea typeface="メイリオ" panose="020B0604030504040204" pitchFamily="50" charset="-128"/>
              </a:rPr>
              <a:t>©</a:t>
            </a:r>
            <a:endParaRPr kumimoji="1" lang="ja-JP" altLang="en-US" sz="2800" b="1" dirty="0">
              <a:solidFill>
                <a:srgbClr val="002060"/>
              </a:solidFill>
              <a:latin typeface="メイリオ" panose="020B0604030504040204" pitchFamily="50" charset="-128"/>
              <a:ea typeface="メイリオ" panose="020B0604030504040204" pitchFamily="50" charset="-128"/>
            </a:endParaRPr>
          </a:p>
        </p:txBody>
      </p:sp>
      <p:sp>
        <p:nvSpPr>
          <p:cNvPr id="125" name="正方形/長方形 124"/>
          <p:cNvSpPr/>
          <p:nvPr/>
        </p:nvSpPr>
        <p:spPr>
          <a:xfrm>
            <a:off x="6864982" y="4608477"/>
            <a:ext cx="539582" cy="430078"/>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ts val="3000"/>
              </a:lnSpc>
            </a:pPr>
            <a:r>
              <a:rPr kumimoji="1" lang="en-US" altLang="ja-JP" sz="2800" b="1" dirty="0" smtClean="0">
                <a:solidFill>
                  <a:srgbClr val="002060"/>
                </a:solidFill>
                <a:latin typeface="メイリオ" panose="020B0604030504040204" pitchFamily="50" charset="-128"/>
                <a:ea typeface="メイリオ" panose="020B0604030504040204" pitchFamily="50" charset="-128"/>
              </a:rPr>
              <a:t>©</a:t>
            </a:r>
            <a:endParaRPr kumimoji="1" lang="ja-JP" altLang="en-US" sz="2800" b="1" dirty="0">
              <a:solidFill>
                <a:srgbClr val="002060"/>
              </a:solidFill>
              <a:latin typeface="メイリオ" panose="020B0604030504040204" pitchFamily="50" charset="-128"/>
              <a:ea typeface="メイリオ" panose="020B0604030504040204" pitchFamily="50" charset="-128"/>
            </a:endParaRPr>
          </a:p>
        </p:txBody>
      </p:sp>
      <p:sp>
        <p:nvSpPr>
          <p:cNvPr id="141" name="正方形/長方形 140"/>
          <p:cNvSpPr/>
          <p:nvPr/>
        </p:nvSpPr>
        <p:spPr>
          <a:xfrm>
            <a:off x="155429" y="251580"/>
            <a:ext cx="1927372" cy="45905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ts val="2500"/>
              </a:lnSpc>
            </a:pPr>
            <a:r>
              <a:rPr kumimoji="1" lang="ja-JP" altLang="en-US" sz="1600" dirty="0" smtClean="0">
                <a:solidFill>
                  <a:schemeClr val="tx1"/>
                </a:solidFill>
                <a:latin typeface="メイリオ" panose="020B0604030504040204" pitchFamily="50" charset="-128"/>
                <a:ea typeface="メイリオ" panose="020B0604030504040204" pitchFamily="50" charset="-128"/>
              </a:rPr>
              <a:t>別紙</a:t>
            </a:r>
            <a:endParaRPr kumimoji="1" lang="ja-JP" altLang="en-US" sz="1600" u="sng" dirty="0">
              <a:solidFill>
                <a:schemeClr val="tx1"/>
              </a:solidFill>
              <a:latin typeface="メイリオ" panose="020B0604030504040204" pitchFamily="50" charset="-128"/>
              <a:ea typeface="メイリオ" panose="020B0604030504040204" pitchFamily="50" charset="-128"/>
            </a:endParaRPr>
          </a:p>
        </p:txBody>
      </p:sp>
      <p:pic>
        <p:nvPicPr>
          <p:cNvPr id="70" name="図 69"/>
          <p:cNvPicPr>
            <a:picLocks noChangeAspect="1"/>
          </p:cNvPicPr>
          <p:nvPr/>
        </p:nvPicPr>
        <p:blipFill>
          <a:blip r:embed="rId4"/>
          <a:stretch>
            <a:fillRect/>
          </a:stretch>
        </p:blipFill>
        <p:spPr>
          <a:xfrm rot="5400000">
            <a:off x="1144029" y="2378459"/>
            <a:ext cx="349471" cy="2335817"/>
          </a:xfrm>
          <a:prstGeom prst="rect">
            <a:avLst/>
          </a:prstGeom>
        </p:spPr>
      </p:pic>
      <p:cxnSp>
        <p:nvCxnSpPr>
          <p:cNvPr id="11" name="直線コネクタ 10"/>
          <p:cNvCxnSpPr/>
          <p:nvPr/>
        </p:nvCxnSpPr>
        <p:spPr>
          <a:xfrm flipH="1">
            <a:off x="4058043" y="4577475"/>
            <a:ext cx="402648" cy="838127"/>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flipH="1" flipV="1">
            <a:off x="4118625" y="4631299"/>
            <a:ext cx="3674" cy="368556"/>
          </a:xfrm>
          <a:prstGeom prst="line">
            <a:avLst/>
          </a:prstGeom>
          <a:ln w="28575">
            <a:solidFill>
              <a:schemeClr val="accent5">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3" name="直線コネクタ 92"/>
          <p:cNvCxnSpPr/>
          <p:nvPr/>
        </p:nvCxnSpPr>
        <p:spPr>
          <a:xfrm flipH="1">
            <a:off x="4105265" y="4589515"/>
            <a:ext cx="51816" cy="47452"/>
          </a:xfrm>
          <a:prstGeom prst="line">
            <a:avLst/>
          </a:prstGeom>
          <a:ln w="28575">
            <a:solidFill>
              <a:schemeClr val="accent5">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4" name="直線コネクタ 93"/>
          <p:cNvCxnSpPr/>
          <p:nvPr/>
        </p:nvCxnSpPr>
        <p:spPr>
          <a:xfrm>
            <a:off x="4121253" y="4980436"/>
            <a:ext cx="47766" cy="43230"/>
          </a:xfrm>
          <a:prstGeom prst="line">
            <a:avLst/>
          </a:prstGeom>
          <a:ln w="28575">
            <a:solidFill>
              <a:schemeClr val="accent5">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a:xfrm flipV="1">
            <a:off x="8947963" y="4643383"/>
            <a:ext cx="1" cy="327754"/>
          </a:xfrm>
          <a:prstGeom prst="line">
            <a:avLst/>
          </a:prstGeom>
          <a:ln w="28575">
            <a:solidFill>
              <a:schemeClr val="accent5">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flipH="1">
            <a:off x="8894081" y="4946687"/>
            <a:ext cx="60038" cy="76401"/>
          </a:xfrm>
          <a:prstGeom prst="line">
            <a:avLst/>
          </a:prstGeom>
          <a:ln w="28575">
            <a:solidFill>
              <a:schemeClr val="accent5">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flipH="1" flipV="1">
            <a:off x="8885963" y="4588852"/>
            <a:ext cx="67260" cy="56758"/>
          </a:xfrm>
          <a:prstGeom prst="line">
            <a:avLst/>
          </a:prstGeom>
          <a:ln w="28575">
            <a:solidFill>
              <a:schemeClr val="accent5">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8" name="グループ化 7"/>
          <p:cNvGrpSpPr/>
          <p:nvPr/>
        </p:nvGrpSpPr>
        <p:grpSpPr>
          <a:xfrm>
            <a:off x="200586" y="1096677"/>
            <a:ext cx="3065214" cy="5954324"/>
            <a:chOff x="77754" y="1096677"/>
            <a:chExt cx="3065214" cy="5954324"/>
          </a:xfrm>
        </p:grpSpPr>
        <p:pic>
          <p:nvPicPr>
            <p:cNvPr id="6" name="図 5"/>
            <p:cNvPicPr>
              <a:picLocks noChangeAspect="1"/>
            </p:cNvPicPr>
            <p:nvPr/>
          </p:nvPicPr>
          <p:blipFill rotWithShape="1">
            <a:blip r:embed="rId5"/>
            <a:srcRect b="14422"/>
            <a:stretch/>
          </p:blipFill>
          <p:spPr>
            <a:xfrm>
              <a:off x="77754" y="1096677"/>
              <a:ext cx="2444065" cy="2287968"/>
            </a:xfrm>
            <a:prstGeom prst="rect">
              <a:avLst/>
            </a:prstGeom>
          </p:spPr>
        </p:pic>
        <p:pic>
          <p:nvPicPr>
            <p:cNvPr id="7" name="図 6"/>
            <p:cNvPicPr>
              <a:picLocks noChangeAspect="1"/>
            </p:cNvPicPr>
            <p:nvPr/>
          </p:nvPicPr>
          <p:blipFill>
            <a:blip r:embed="rId4"/>
            <a:stretch>
              <a:fillRect/>
            </a:stretch>
          </p:blipFill>
          <p:spPr>
            <a:xfrm>
              <a:off x="2175510" y="1096677"/>
              <a:ext cx="519564" cy="1906405"/>
            </a:xfrm>
            <a:prstGeom prst="rect">
              <a:avLst/>
            </a:prstGeom>
          </p:spPr>
        </p:pic>
        <p:pic>
          <p:nvPicPr>
            <p:cNvPr id="99" name="図 98"/>
            <p:cNvPicPr>
              <a:picLocks noChangeAspect="1"/>
            </p:cNvPicPr>
            <p:nvPr/>
          </p:nvPicPr>
          <p:blipFill>
            <a:blip r:embed="rId4"/>
            <a:stretch>
              <a:fillRect/>
            </a:stretch>
          </p:blipFill>
          <p:spPr>
            <a:xfrm>
              <a:off x="2267774" y="5144596"/>
              <a:ext cx="875194" cy="1906405"/>
            </a:xfrm>
            <a:prstGeom prst="rect">
              <a:avLst/>
            </a:prstGeom>
          </p:spPr>
        </p:pic>
      </p:grpSp>
      <p:sp>
        <p:nvSpPr>
          <p:cNvPr id="142" name="正方形/長方形 141"/>
          <p:cNvSpPr/>
          <p:nvPr/>
        </p:nvSpPr>
        <p:spPr>
          <a:xfrm>
            <a:off x="268405" y="3634423"/>
            <a:ext cx="9550730" cy="5761406"/>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ts val="3000"/>
              </a:lnSpc>
            </a:pPr>
            <a:r>
              <a:rPr kumimoji="1" lang="ja-JP" altLang="en-US" sz="1400" b="1" dirty="0">
                <a:solidFill>
                  <a:schemeClr val="tx1"/>
                </a:solidFill>
                <a:latin typeface="メイリオ" panose="020B0604030504040204" pitchFamily="50" charset="-128"/>
                <a:ea typeface="メイリオ" panose="020B0604030504040204" pitchFamily="50" charset="-128"/>
              </a:rPr>
              <a:t>〇</a:t>
            </a:r>
            <a:r>
              <a:rPr kumimoji="1" lang="ja-JP" altLang="en-US" sz="1400" b="1" dirty="0" smtClean="0">
                <a:solidFill>
                  <a:schemeClr val="tx1"/>
                </a:solidFill>
                <a:latin typeface="メイリオ" panose="020B0604030504040204" pitchFamily="50" charset="-128"/>
                <a:ea typeface="メイリオ" panose="020B0604030504040204" pitchFamily="50" charset="-128"/>
              </a:rPr>
              <a:t>改修内容</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a:lnSpc>
                <a:spcPts val="2000"/>
              </a:lnSpc>
            </a:pPr>
            <a:r>
              <a:rPr kumimoji="1" lang="ja-JP" altLang="en-US" sz="1200" b="1" dirty="0" smtClean="0">
                <a:solidFill>
                  <a:schemeClr val="tx1"/>
                </a:solidFill>
                <a:latin typeface="メイリオ" panose="020B0604030504040204" pitchFamily="50" charset="-128"/>
                <a:ea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rPr>
              <a:t>　通路及び階段部分の</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nSpc>
                <a:spcPts val="2000"/>
              </a:lnSpc>
            </a:pPr>
            <a:r>
              <a:rPr kumimoji="1" lang="ja-JP" altLang="en-US" sz="1200" dirty="0">
                <a:solidFill>
                  <a:schemeClr val="tx1"/>
                </a:solidFill>
                <a:latin typeface="メイリオ" panose="020B0604030504040204" pitchFamily="50" charset="-128"/>
                <a:ea typeface="メイリオ" panose="020B0604030504040204" pitchFamily="50" charset="-128"/>
              </a:rPr>
              <a:t>　</a:t>
            </a:r>
            <a:r>
              <a:rPr kumimoji="1" lang="ja-JP" altLang="en-US" sz="1200" dirty="0" smtClean="0">
                <a:solidFill>
                  <a:schemeClr val="tx1"/>
                </a:solidFill>
                <a:latin typeface="メイリオ" panose="020B0604030504040204" pitchFamily="50" charset="-128"/>
                <a:ea typeface="メイリオ" panose="020B0604030504040204" pitchFamily="50" charset="-128"/>
              </a:rPr>
              <a:t>　スロープへの改修</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nSpc>
                <a:spcPts val="2000"/>
              </a:lnSpc>
            </a:pPr>
            <a:r>
              <a:rPr kumimoji="1" lang="ja-JP" altLang="en-US" sz="1200" dirty="0">
                <a:solidFill>
                  <a:schemeClr val="tx1"/>
                </a:solidFill>
                <a:latin typeface="メイリオ" panose="020B0604030504040204" pitchFamily="50" charset="-128"/>
                <a:ea typeface="メイリオ" panose="020B0604030504040204" pitchFamily="50" charset="-128"/>
              </a:rPr>
              <a:t>　</a:t>
            </a:r>
            <a:r>
              <a:rPr kumimoji="1" lang="ja-JP" altLang="en-US" sz="1200" dirty="0" smtClean="0">
                <a:solidFill>
                  <a:schemeClr val="tx1"/>
                </a:solidFill>
                <a:latin typeface="メイリオ" panose="020B0604030504040204" pitchFamily="50" charset="-128"/>
                <a:ea typeface="メイリオ" panose="020B0604030504040204" pitchFamily="50" charset="-128"/>
              </a:rPr>
              <a:t>　及び手すりの設置</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nSpc>
                <a:spcPts val="1000"/>
              </a:lnSpc>
            </a:pP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nSpc>
                <a:spcPts val="2000"/>
              </a:lnSpc>
            </a:pPr>
            <a:r>
              <a:rPr kumimoji="1" lang="ja-JP" altLang="en-US" sz="1200" b="1" dirty="0" smtClean="0">
                <a:solidFill>
                  <a:schemeClr val="tx1"/>
                </a:solidFill>
                <a:latin typeface="メイリオ" panose="020B0604030504040204" pitchFamily="50" charset="-128"/>
                <a:ea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rPr>
              <a:t>　車いす使用</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nSpc>
                <a:spcPts val="2000"/>
              </a:lnSpc>
            </a:pPr>
            <a:r>
              <a:rPr kumimoji="1" lang="ja-JP" altLang="en-US" sz="1200" dirty="0">
                <a:solidFill>
                  <a:schemeClr val="tx1"/>
                </a:solidFill>
                <a:latin typeface="メイリオ" panose="020B0604030504040204" pitchFamily="50" charset="-128"/>
                <a:ea typeface="メイリオ" panose="020B0604030504040204" pitchFamily="50" charset="-128"/>
              </a:rPr>
              <a:t>　</a:t>
            </a:r>
            <a:r>
              <a:rPr kumimoji="1" lang="ja-JP" altLang="en-US" sz="1200" dirty="0" smtClean="0">
                <a:solidFill>
                  <a:schemeClr val="tx1"/>
                </a:solidFill>
                <a:latin typeface="メイリオ" panose="020B0604030504040204" pitchFamily="50" charset="-128"/>
                <a:ea typeface="メイリオ" panose="020B0604030504040204" pitchFamily="50" charset="-128"/>
              </a:rPr>
              <a:t>　議席スペースの確保</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nSpc>
                <a:spcPts val="2000"/>
              </a:lnSpc>
            </a:pPr>
            <a:r>
              <a:rPr kumimoji="1" lang="ja-JP" altLang="en-US" sz="1200" dirty="0">
                <a:solidFill>
                  <a:schemeClr val="tx1"/>
                </a:solidFill>
                <a:latin typeface="メイリオ" panose="020B0604030504040204" pitchFamily="50" charset="-128"/>
                <a:ea typeface="メイリオ" panose="020B0604030504040204" pitchFamily="50" charset="-128"/>
              </a:rPr>
              <a:t>　</a:t>
            </a:r>
            <a:r>
              <a:rPr kumimoji="1" lang="ja-JP" altLang="en-US" sz="1200" dirty="0" smtClean="0">
                <a:solidFill>
                  <a:schemeClr val="tx1"/>
                </a:solidFill>
                <a:latin typeface="メイリオ" panose="020B0604030504040204" pitchFamily="50" charset="-128"/>
                <a:ea typeface="メイリオ" panose="020B0604030504040204" pitchFamily="50" charset="-128"/>
              </a:rPr>
              <a:t>　（既存の１～２議席分を撤去）</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nSpc>
                <a:spcPts val="1000"/>
              </a:lnSpc>
            </a:pP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nSpc>
                <a:spcPts val="2000"/>
              </a:lnSpc>
            </a:pPr>
            <a:r>
              <a:rPr kumimoji="1" lang="ja-JP" altLang="en-US" sz="1200" b="1" dirty="0" smtClean="0">
                <a:solidFill>
                  <a:schemeClr val="tx1"/>
                </a:solidFill>
                <a:latin typeface="メイリオ" panose="020B0604030504040204" pitchFamily="50" charset="-128"/>
                <a:ea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rPr>
              <a:t>　登壇用可動式</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nSpc>
                <a:spcPts val="2000"/>
              </a:lnSpc>
            </a:pPr>
            <a:r>
              <a:rPr kumimoji="1" lang="ja-JP" altLang="en-US" sz="1200" dirty="0" smtClean="0">
                <a:solidFill>
                  <a:schemeClr val="tx1"/>
                </a:solidFill>
                <a:latin typeface="メイリオ" panose="020B0604030504040204" pitchFamily="50" charset="-128"/>
                <a:ea typeface="メイリオ" panose="020B0604030504040204" pitchFamily="50" charset="-128"/>
              </a:rPr>
              <a:t>　　スロープの設置</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94774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85504" y="1526917"/>
            <a:ext cx="8543925" cy="4839482"/>
          </a:xfrm>
        </p:spPr>
        <p:txBody>
          <a:bodyPr>
            <a:normAutofit/>
          </a:bodyPr>
          <a:lstStyle/>
          <a:p>
            <a:pPr marL="0" indent="0">
              <a:lnSpc>
                <a:spcPts val="2000"/>
              </a:lnSpc>
              <a:buNone/>
            </a:pPr>
            <a:endParaRPr lang="en-US" altLang="ja-JP" sz="1600" dirty="0" smtClean="0">
              <a:latin typeface="メイリオ" panose="020B0604030504040204" pitchFamily="50" charset="-128"/>
              <a:ea typeface="メイリオ" panose="020B0604030504040204" pitchFamily="50" charset="-128"/>
            </a:endParaRPr>
          </a:p>
          <a:p>
            <a:pPr>
              <a:lnSpc>
                <a:spcPts val="2000"/>
              </a:lnSpc>
            </a:pPr>
            <a:endParaRPr lang="en-US" altLang="ja-JP" sz="1600" dirty="0">
              <a:latin typeface="メイリオ" panose="020B0604030504040204" pitchFamily="50" charset="-128"/>
              <a:ea typeface="メイリオ" panose="020B0604030504040204" pitchFamily="50" charset="-128"/>
            </a:endParaRPr>
          </a:p>
          <a:p>
            <a:pPr marL="0" indent="0">
              <a:buNone/>
            </a:pPr>
            <a:endParaRPr kumimoji="1" lang="ja-JP" altLang="en-US" sz="1600" dirty="0"/>
          </a:p>
        </p:txBody>
      </p:sp>
      <p:sp>
        <p:nvSpPr>
          <p:cNvPr id="6" name="正方形/長方形 5"/>
          <p:cNvSpPr/>
          <p:nvPr/>
        </p:nvSpPr>
        <p:spPr>
          <a:xfrm>
            <a:off x="202870" y="920524"/>
            <a:ext cx="9550730" cy="5616754"/>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ct val="150000"/>
              </a:lnSpc>
            </a:pPr>
            <a:r>
              <a:rPr kumimoji="1" lang="ja-JP" altLang="en-US" sz="1600" b="1" dirty="0" smtClean="0">
                <a:solidFill>
                  <a:schemeClr val="tx1"/>
                </a:solidFill>
                <a:latin typeface="メイリオ" panose="020B0604030504040204" pitchFamily="50" charset="-128"/>
                <a:ea typeface="メイリオ" panose="020B0604030504040204" pitchFamily="50" charset="-128"/>
              </a:rPr>
              <a:t>　</a:t>
            </a:r>
            <a:r>
              <a:rPr kumimoji="1" lang="ja-JP" altLang="en-US" sz="1600" b="1" u="sng" dirty="0">
                <a:solidFill>
                  <a:schemeClr val="tx1"/>
                </a:solidFill>
                <a:latin typeface="メイリオ" panose="020B0604030504040204" pitchFamily="50" charset="-128"/>
                <a:ea typeface="メイリオ" panose="020B0604030504040204" pitchFamily="50" charset="-128"/>
              </a:rPr>
              <a:t>３</a:t>
            </a:r>
            <a:r>
              <a:rPr kumimoji="1" lang="ja-JP" altLang="en-US" sz="1600" b="1" u="sng" dirty="0" smtClean="0">
                <a:solidFill>
                  <a:schemeClr val="tx1"/>
                </a:solidFill>
                <a:latin typeface="メイリオ" panose="020B0604030504040204" pitchFamily="50" charset="-128"/>
                <a:ea typeface="メイリオ" panose="020B0604030504040204" pitchFamily="50" charset="-128"/>
              </a:rPr>
              <a:t>．ソフト面における配慮について</a:t>
            </a:r>
            <a:r>
              <a:rPr kumimoji="1" lang="en-US" altLang="ja-JP" sz="1600" b="1" u="sng" dirty="0" smtClean="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　</a:t>
            </a:r>
            <a:endParaRPr kumimoji="1" lang="en-US" altLang="ja-JP" sz="1400" b="1" u="sng" dirty="0">
              <a:solidFill>
                <a:schemeClr val="tx1"/>
              </a:solidFill>
              <a:latin typeface="メイリオ" panose="020B0604030504040204" pitchFamily="50" charset="-128"/>
              <a:ea typeface="メイリオ" panose="020B0604030504040204" pitchFamily="50" charset="-128"/>
            </a:endParaRPr>
          </a:p>
          <a:p>
            <a:pPr>
              <a:lnSpc>
                <a:spcPts val="2000"/>
              </a:lnSpc>
            </a:pP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20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a:t>
            </a:r>
            <a:r>
              <a:rPr kumimoji="1" lang="ja-JP" altLang="en-US" sz="1400" dirty="0" err="1" smtClean="0">
                <a:solidFill>
                  <a:schemeClr val="tx1"/>
                </a:solidFill>
                <a:latin typeface="メイリオ" panose="020B0604030504040204" pitchFamily="50" charset="-128"/>
                <a:ea typeface="メイリオ" panose="020B0604030504040204" pitchFamily="50" charset="-128"/>
              </a:rPr>
              <a:t>障がいを</a:t>
            </a:r>
            <a:r>
              <a:rPr kumimoji="1" lang="ja-JP" altLang="en-US" sz="1400" dirty="0" smtClean="0">
                <a:solidFill>
                  <a:schemeClr val="tx1"/>
                </a:solidFill>
                <a:latin typeface="メイリオ" panose="020B0604030504040204" pitchFamily="50" charset="-128"/>
                <a:ea typeface="メイリオ" panose="020B0604030504040204" pitchFamily="50" charset="-128"/>
              </a:rPr>
              <a:t>持つ議員が円滑に議員活動を行うためには、ハード整備とともにソフト面においても合理的配慮が</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20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　必要である。当該議員の状況を踏まえ、介助者や質問時の取り扱いなど申し合わせの改正等についても検討</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20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　を行うこととする。</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2000"/>
              </a:lnSpc>
            </a:pP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20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　（参考：参議院や他府県における対応事例）　　　　　　　　　　　　　　</a:t>
            </a:r>
            <a:r>
              <a:rPr kumimoji="1" lang="en-US" altLang="ja-JP" sz="1200" dirty="0" smtClean="0">
                <a:solidFill>
                  <a:schemeClr val="tx1"/>
                </a:solidFill>
                <a:latin typeface="メイリオ" panose="020B0604030504040204" pitchFamily="50" charset="-128"/>
                <a:ea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rPr>
              <a:t>（  ）は導入議会、表示なしは参議院</a:t>
            </a:r>
            <a:r>
              <a:rPr kumimoji="1" lang="ja-JP" altLang="en-US" sz="1400" dirty="0">
                <a:solidFill>
                  <a:schemeClr val="tx1"/>
                </a:solidFill>
                <a:latin typeface="メイリオ" panose="020B0604030504040204" pitchFamily="50" charset="-128"/>
                <a:ea typeface="メイリオ" panose="020B0604030504040204" pitchFamily="50" charset="-128"/>
              </a:rPr>
              <a:t>　 </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2000"/>
              </a:lnSpc>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ts val="2000"/>
              </a:lnSpc>
            </a:pP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2000"/>
              </a:lnSpc>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ts val="2000"/>
              </a:lnSpc>
            </a:pP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2000"/>
              </a:lnSpc>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ts val="2000"/>
              </a:lnSpc>
            </a:pP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2000"/>
              </a:lnSpc>
            </a:pP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2000"/>
              </a:lnSpc>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ts val="2000"/>
              </a:lnSpc>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ts val="2000"/>
              </a:lnSpc>
            </a:pP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2000"/>
              </a:lnSpc>
            </a:pP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2000"/>
              </a:lnSpc>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ts val="2000"/>
              </a:lnSpc>
            </a:pP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20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　</a:t>
            </a:r>
            <a:r>
              <a:rPr kumimoji="1" lang="en-US" altLang="ja-JP" sz="1100" dirty="0" smtClean="0">
                <a:solidFill>
                  <a:schemeClr val="tx1"/>
                </a:solidFill>
                <a:latin typeface="メイリオ" panose="020B0604030504040204" pitchFamily="50" charset="-128"/>
                <a:ea typeface="メイリオ" panose="020B0604030504040204" pitchFamily="50" charset="-128"/>
              </a:rPr>
              <a:t>【</a:t>
            </a:r>
            <a:r>
              <a:rPr kumimoji="1" lang="ja-JP" altLang="en-US" sz="1100" dirty="0" smtClean="0">
                <a:solidFill>
                  <a:schemeClr val="tx1"/>
                </a:solidFill>
                <a:latin typeface="メイリオ" panose="020B0604030504040204" pitchFamily="50" charset="-128"/>
                <a:ea typeface="メイリオ" panose="020B0604030504040204" pitchFamily="50" charset="-128"/>
              </a:rPr>
              <a:t>引用資料</a:t>
            </a:r>
            <a:r>
              <a:rPr kumimoji="1" lang="en-US" altLang="ja-JP" sz="1100" dirty="0" smtClean="0">
                <a:solidFill>
                  <a:schemeClr val="tx1"/>
                </a:solidFill>
                <a:latin typeface="メイリオ" panose="020B0604030504040204" pitchFamily="50" charset="-128"/>
                <a:ea typeface="メイリオ" panose="020B0604030504040204" pitchFamily="50" charset="-128"/>
              </a:rPr>
              <a:t>】</a:t>
            </a:r>
            <a:r>
              <a:rPr kumimoji="1" lang="ja-JP" altLang="en-US" sz="1100" dirty="0" smtClean="0">
                <a:solidFill>
                  <a:schemeClr val="tx1"/>
                </a:solidFill>
                <a:latin typeface="メイリオ" panose="020B0604030504040204" pitchFamily="50" charset="-128"/>
                <a:ea typeface="メイリオ" panose="020B0604030504040204" pitchFamily="50" charset="-128"/>
              </a:rPr>
              <a:t>‘</a:t>
            </a:r>
            <a:r>
              <a:rPr kumimoji="1" lang="en-US" altLang="ja-JP" sz="1100" dirty="0" smtClean="0">
                <a:solidFill>
                  <a:schemeClr val="tx1"/>
                </a:solidFill>
                <a:latin typeface="メイリオ" panose="020B0604030504040204" pitchFamily="50" charset="-128"/>
                <a:ea typeface="メイリオ" panose="020B0604030504040204" pitchFamily="50" charset="-128"/>
              </a:rPr>
              <a:t>19/7/26</a:t>
            </a:r>
            <a:r>
              <a:rPr kumimoji="1" lang="ja-JP" altLang="en-US" sz="1100" dirty="0">
                <a:solidFill>
                  <a:schemeClr val="tx1"/>
                </a:solidFill>
                <a:latin typeface="メイリオ" panose="020B0604030504040204" pitchFamily="50" charset="-128"/>
                <a:ea typeface="メイリオ" panose="020B0604030504040204" pitchFamily="50" charset="-128"/>
              </a:rPr>
              <a:t> </a:t>
            </a:r>
            <a:r>
              <a:rPr kumimoji="1" lang="ja-JP" altLang="en-US" sz="1100" dirty="0" smtClean="0">
                <a:solidFill>
                  <a:schemeClr val="tx1"/>
                </a:solidFill>
                <a:latin typeface="メイリオ" panose="020B0604030504040204" pitchFamily="50" charset="-128"/>
                <a:ea typeface="メイリオ" panose="020B0604030504040204" pitchFamily="50" charset="-128"/>
              </a:rPr>
              <a:t>朝日新聞朝刊、</a:t>
            </a:r>
            <a:r>
              <a:rPr kumimoji="1" lang="ja-JP" altLang="en-US" sz="1100" dirty="0">
                <a:solidFill>
                  <a:schemeClr val="tx1"/>
                </a:solidFill>
                <a:latin typeface="メイリオ" panose="020B0604030504040204" pitchFamily="50" charset="-128"/>
                <a:ea typeface="メイリオ" panose="020B0604030504040204" pitchFamily="50" charset="-128"/>
              </a:rPr>
              <a:t>’</a:t>
            </a:r>
            <a:r>
              <a:rPr kumimoji="1" lang="en-US" altLang="ja-JP" sz="1100" dirty="0" smtClean="0">
                <a:solidFill>
                  <a:schemeClr val="tx1"/>
                </a:solidFill>
                <a:latin typeface="メイリオ" panose="020B0604030504040204" pitchFamily="50" charset="-128"/>
                <a:ea typeface="メイリオ" panose="020B0604030504040204" pitchFamily="50" charset="-128"/>
              </a:rPr>
              <a:t>19/8/5</a:t>
            </a:r>
            <a:r>
              <a:rPr kumimoji="1" lang="ja-JP" altLang="en-US" sz="1100" dirty="0" smtClean="0">
                <a:solidFill>
                  <a:schemeClr val="tx1"/>
                </a:solidFill>
                <a:latin typeface="メイリオ" panose="020B0604030504040204" pitchFamily="50" charset="-128"/>
                <a:ea typeface="メイリオ" panose="020B0604030504040204" pitchFamily="50" charset="-128"/>
              </a:rPr>
              <a:t> 日本経済新聞電子版、’</a:t>
            </a:r>
            <a:r>
              <a:rPr kumimoji="1" lang="en-US" altLang="ja-JP" sz="1100" dirty="0" smtClean="0">
                <a:solidFill>
                  <a:schemeClr val="tx1"/>
                </a:solidFill>
                <a:latin typeface="メイリオ" panose="020B0604030504040204" pitchFamily="50" charset="-128"/>
                <a:ea typeface="メイリオ" panose="020B0604030504040204" pitchFamily="50" charset="-128"/>
              </a:rPr>
              <a:t>19/10/8</a:t>
            </a:r>
            <a:r>
              <a:rPr kumimoji="1" lang="ja-JP" altLang="en-US" sz="1100" dirty="0" smtClean="0">
                <a:solidFill>
                  <a:schemeClr val="tx1"/>
                </a:solidFill>
                <a:latin typeface="メイリオ" panose="020B0604030504040204" pitchFamily="50" charset="-128"/>
                <a:ea typeface="メイリオ" panose="020B0604030504040204" pitchFamily="50" charset="-128"/>
              </a:rPr>
              <a:t> 時事通信◎変わる地方議会（上）</a:t>
            </a:r>
            <a:endParaRPr kumimoji="1" lang="en-US" altLang="ja-JP" sz="1100" dirty="0" smtClean="0">
              <a:solidFill>
                <a:schemeClr val="tx1"/>
              </a:solidFill>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540475983"/>
              </p:ext>
            </p:extLst>
          </p:nvPr>
        </p:nvGraphicFramePr>
        <p:xfrm>
          <a:off x="644881" y="2832025"/>
          <a:ext cx="8666708" cy="3217118"/>
        </p:xfrm>
        <a:graphic>
          <a:graphicData uri="http://schemas.openxmlformats.org/drawingml/2006/table">
            <a:tbl>
              <a:tblPr firstRow="1" bandRow="1">
                <a:tableStyleId>{5C22544A-7EE6-4342-B048-85BDC9FD1C3A}</a:tableStyleId>
              </a:tblPr>
              <a:tblGrid>
                <a:gridCol w="1515283">
                  <a:extLst>
                    <a:ext uri="{9D8B030D-6E8A-4147-A177-3AD203B41FA5}">
                      <a16:colId xmlns:a16="http://schemas.microsoft.com/office/drawing/2014/main" val="2326596981"/>
                    </a:ext>
                  </a:extLst>
                </a:gridCol>
                <a:gridCol w="7151425">
                  <a:extLst>
                    <a:ext uri="{9D8B030D-6E8A-4147-A177-3AD203B41FA5}">
                      <a16:colId xmlns:a16="http://schemas.microsoft.com/office/drawing/2014/main" val="587985107"/>
                    </a:ext>
                  </a:extLst>
                </a:gridCol>
              </a:tblGrid>
              <a:tr h="357034">
                <a:tc>
                  <a:txBody>
                    <a:bodyPr/>
                    <a:lstStyle/>
                    <a:p>
                      <a:r>
                        <a:rPr kumimoji="1" lang="ja-JP" altLang="en-US" sz="1400" b="0" dirty="0" smtClean="0">
                          <a:solidFill>
                            <a:schemeClr val="tx1"/>
                          </a:solidFill>
                          <a:latin typeface="メイリオ" panose="020B0604030504040204" pitchFamily="50" charset="-128"/>
                          <a:ea typeface="メイリオ" panose="020B0604030504040204" pitchFamily="50" charset="-128"/>
                        </a:rPr>
                        <a:t>介助者</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latin typeface="メイリオ" panose="020B0604030504040204" pitchFamily="50" charset="-128"/>
                          <a:ea typeface="メイリオ" panose="020B0604030504040204" pitchFamily="50" charset="-128"/>
                        </a:rPr>
                        <a:t>・介助者の議場入場を認める</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p>
                      <a:r>
                        <a:rPr kumimoji="1" lang="ja-JP" altLang="en-US" sz="1400" b="0" dirty="0" smtClean="0">
                          <a:solidFill>
                            <a:schemeClr val="tx1"/>
                          </a:solidFill>
                          <a:latin typeface="メイリオ" panose="020B0604030504040204" pitchFamily="50" charset="-128"/>
                          <a:ea typeface="メイリオ" panose="020B0604030504040204" pitchFamily="50" charset="-128"/>
                        </a:rPr>
                        <a:t>・介助者の押しボタンの代理投票、起立採決の挙手による代理投票賛否表明を認める</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p>
                      <a:r>
                        <a:rPr kumimoji="1" lang="ja-JP" altLang="en-US" sz="1400" b="0" dirty="0" smtClean="0">
                          <a:solidFill>
                            <a:schemeClr val="tx1"/>
                          </a:solidFill>
                          <a:latin typeface="メイリオ" panose="020B0604030504040204" pitchFamily="50" charset="-128"/>
                          <a:ea typeface="メイリオ" panose="020B0604030504040204" pitchFamily="50" charset="-128"/>
                        </a:rPr>
                        <a:t>・記名投票は、介助者が職員に代理で手渡すことを認める</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p>
                      <a:r>
                        <a:rPr kumimoji="1" lang="ja-JP" altLang="en-US" sz="1400" b="0" dirty="0" smtClean="0">
                          <a:solidFill>
                            <a:schemeClr val="tx1"/>
                          </a:solidFill>
                          <a:latin typeface="メイリオ" panose="020B0604030504040204" pitchFamily="50" charset="-128"/>
                          <a:ea typeface="メイリオ" panose="020B0604030504040204" pitchFamily="50" charset="-128"/>
                        </a:rPr>
                        <a:t>・介助者による質問の代読を認める</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5534632"/>
                  </a:ext>
                </a:extLst>
              </a:tr>
              <a:tr h="357034">
                <a:tc>
                  <a:txBody>
                    <a:bodyP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質問等</a:t>
                      </a: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・パソコンに入力した文字情報を音声にかえる機器を使用して発言を認める</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rPr>
                        <a:t>・着席のまま発言を認める、起立に変えて挙手による表決を認める（広島市）</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rPr>
                        <a:t>・視覚障害のある議員に対し、残り時間をブザーで知らせる（新潟市）</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902072"/>
                  </a:ext>
                </a:extLst>
              </a:tr>
              <a:tr h="595838">
                <a:tc>
                  <a:txBody>
                    <a:bodyP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服装</a:t>
                      </a: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・医療上の必要から、帽子、オーバー、襟巻き等の着用が求められる場合は認める</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rPr>
                        <a:t>・上着、ネクタイの着用を求めない</a:t>
                      </a: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6219275"/>
                  </a:ext>
                </a:extLst>
              </a:tr>
              <a:tr h="504967">
                <a:tc>
                  <a:txBody>
                    <a:bodyP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その他</a:t>
                      </a: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メイリオ" panose="020B0604030504040204" pitchFamily="50" charset="-128"/>
                          <a:ea typeface="メイリオ" panose="020B0604030504040204" pitchFamily="50" charset="-128"/>
                        </a:rPr>
                        <a:t>・議場閉鎖中でも、議長の許可によらずに急な退出を認める</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rPr>
                        <a:t>・行政視察の際の介助者の交通費や宿泊費を公費負担（鹿児島県・熊本市）</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rPr>
                        <a:t>・会派や議員個人が視察を行う場合、介助同行者の交通費や宿泊費などの政務活動費</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rPr>
                        <a:t>　からの支出を認める（さいたま市）</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7484630"/>
                  </a:ext>
                </a:extLst>
              </a:tr>
            </a:tbl>
          </a:graphicData>
        </a:graphic>
      </p:graphicFrame>
    </p:spTree>
    <p:extLst>
      <p:ext uri="{BB962C8B-B14F-4D97-AF65-F5344CB8AC3E}">
        <p14:creationId xmlns:p14="http://schemas.microsoft.com/office/powerpoint/2010/main" val="47063281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rgbClr val="FF0000"/>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568</TotalTime>
  <Words>505</Words>
  <Application>Microsoft Office PowerPoint</Application>
  <PresentationFormat>A4 210 x 297 mm</PresentationFormat>
  <Paragraphs>121</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ＭＳ ゴシック</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林　嵩大</dc:creator>
  <cp:lastModifiedBy>岡坂　隆平</cp:lastModifiedBy>
  <cp:revision>107</cp:revision>
  <cp:lastPrinted>2020-02-21T01:10:05Z</cp:lastPrinted>
  <dcterms:created xsi:type="dcterms:W3CDTF">2019-12-20T01:01:35Z</dcterms:created>
  <dcterms:modified xsi:type="dcterms:W3CDTF">2020-02-21T01:11:37Z</dcterms:modified>
</cp:coreProperties>
</file>