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801600" cy="9601200" type="A3"/>
  <p:notesSz cx="6797675" cy="9926638"/>
  <p:defaultTextStyle>
    <a:defPPr>
      <a:defRPr lang="ja-JP"/>
    </a:defPPr>
    <a:lvl1pPr marL="0" algn="l" defTabSz="1279470" rtl="0" eaLnBrk="1" latinLnBrk="0" hangingPunct="1">
      <a:defRPr kumimoji="1" sz="2499" kern="1200">
        <a:solidFill>
          <a:schemeClr val="tx1"/>
        </a:solidFill>
        <a:latin typeface="+mn-lt"/>
        <a:ea typeface="+mn-ea"/>
        <a:cs typeface="+mn-cs"/>
      </a:defRPr>
    </a:lvl1pPr>
    <a:lvl2pPr marL="639735" algn="l" defTabSz="1279470" rtl="0" eaLnBrk="1" latinLnBrk="0" hangingPunct="1">
      <a:defRPr kumimoji="1" sz="2499" kern="1200">
        <a:solidFill>
          <a:schemeClr val="tx1"/>
        </a:solidFill>
        <a:latin typeface="+mn-lt"/>
        <a:ea typeface="+mn-ea"/>
        <a:cs typeface="+mn-cs"/>
      </a:defRPr>
    </a:lvl2pPr>
    <a:lvl3pPr marL="1279470" algn="l" defTabSz="1279470" rtl="0" eaLnBrk="1" latinLnBrk="0" hangingPunct="1">
      <a:defRPr kumimoji="1" sz="2499" kern="1200">
        <a:solidFill>
          <a:schemeClr val="tx1"/>
        </a:solidFill>
        <a:latin typeface="+mn-lt"/>
        <a:ea typeface="+mn-ea"/>
        <a:cs typeface="+mn-cs"/>
      </a:defRPr>
    </a:lvl3pPr>
    <a:lvl4pPr marL="1919202" algn="l" defTabSz="1279470" rtl="0" eaLnBrk="1" latinLnBrk="0" hangingPunct="1">
      <a:defRPr kumimoji="1" sz="2499" kern="1200">
        <a:solidFill>
          <a:schemeClr val="tx1"/>
        </a:solidFill>
        <a:latin typeface="+mn-lt"/>
        <a:ea typeface="+mn-ea"/>
        <a:cs typeface="+mn-cs"/>
      </a:defRPr>
    </a:lvl4pPr>
    <a:lvl5pPr marL="2558936" algn="l" defTabSz="1279470" rtl="0" eaLnBrk="1" latinLnBrk="0" hangingPunct="1">
      <a:defRPr kumimoji="1" sz="2499" kern="1200">
        <a:solidFill>
          <a:schemeClr val="tx1"/>
        </a:solidFill>
        <a:latin typeface="+mn-lt"/>
        <a:ea typeface="+mn-ea"/>
        <a:cs typeface="+mn-cs"/>
      </a:defRPr>
    </a:lvl5pPr>
    <a:lvl6pPr marL="3198668" algn="l" defTabSz="1279470" rtl="0" eaLnBrk="1" latinLnBrk="0" hangingPunct="1">
      <a:defRPr kumimoji="1" sz="2499" kern="1200">
        <a:solidFill>
          <a:schemeClr val="tx1"/>
        </a:solidFill>
        <a:latin typeface="+mn-lt"/>
        <a:ea typeface="+mn-ea"/>
        <a:cs typeface="+mn-cs"/>
      </a:defRPr>
    </a:lvl6pPr>
    <a:lvl7pPr marL="3838403" algn="l" defTabSz="1279470" rtl="0" eaLnBrk="1" latinLnBrk="0" hangingPunct="1">
      <a:defRPr kumimoji="1" sz="2499" kern="1200">
        <a:solidFill>
          <a:schemeClr val="tx1"/>
        </a:solidFill>
        <a:latin typeface="+mn-lt"/>
        <a:ea typeface="+mn-ea"/>
        <a:cs typeface="+mn-cs"/>
      </a:defRPr>
    </a:lvl7pPr>
    <a:lvl8pPr marL="4478136" algn="l" defTabSz="1279470" rtl="0" eaLnBrk="1" latinLnBrk="0" hangingPunct="1">
      <a:defRPr kumimoji="1" sz="2499" kern="1200">
        <a:solidFill>
          <a:schemeClr val="tx1"/>
        </a:solidFill>
        <a:latin typeface="+mn-lt"/>
        <a:ea typeface="+mn-ea"/>
        <a:cs typeface="+mn-cs"/>
      </a:defRPr>
    </a:lvl8pPr>
    <a:lvl9pPr marL="5117870" algn="l" defTabSz="1279470" rtl="0" eaLnBrk="1" latinLnBrk="0" hangingPunct="1">
      <a:defRPr kumimoji="1" sz="24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3419" autoAdjust="0"/>
  </p:normalViewPr>
  <p:slideViewPr>
    <p:cSldViewPr>
      <p:cViewPr>
        <p:scale>
          <a:sx n="100" d="100"/>
          <a:sy n="100" d="100"/>
        </p:scale>
        <p:origin x="-204" y="-146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9"/>
            <a:ext cx="2945551" cy="496824"/>
          </a:xfrm>
          <a:prstGeom prst="rect">
            <a:avLst/>
          </a:prstGeom>
        </p:spPr>
        <p:txBody>
          <a:bodyPr vert="horz" lIns="62856" tIns="31429" rIns="62856" bIns="31429" rtlCol="0"/>
          <a:lstStyle>
            <a:lvl1pPr algn="l">
              <a:defRPr sz="800"/>
            </a:lvl1pPr>
          </a:lstStyle>
          <a:p>
            <a:endParaRPr kumimoji="1" lang="ja-JP" altLang="en-US"/>
          </a:p>
        </p:txBody>
      </p:sp>
      <p:sp>
        <p:nvSpPr>
          <p:cNvPr id="3" name="日付プレースホルダー 2"/>
          <p:cNvSpPr>
            <a:spLocks noGrp="1"/>
          </p:cNvSpPr>
          <p:nvPr>
            <p:ph type="dt" idx="1"/>
          </p:nvPr>
        </p:nvSpPr>
        <p:spPr>
          <a:xfrm>
            <a:off x="3849961" y="9"/>
            <a:ext cx="2946637" cy="496824"/>
          </a:xfrm>
          <a:prstGeom prst="rect">
            <a:avLst/>
          </a:prstGeom>
        </p:spPr>
        <p:txBody>
          <a:bodyPr vert="horz" lIns="62856" tIns="31429" rIns="62856" bIns="31429" rtlCol="0"/>
          <a:lstStyle>
            <a:lvl1pPr algn="r">
              <a:defRPr sz="800"/>
            </a:lvl1pPr>
          </a:lstStyle>
          <a:p>
            <a:fld id="{12C35F4C-F7F5-40C3-BF8F-56F867D0C0F3}" type="datetimeFigureOut">
              <a:rPr kumimoji="1" lang="ja-JP" altLang="en-US" smtClean="0"/>
              <a:pPr/>
              <a:t>2021/8/4</a:t>
            </a:fld>
            <a:endParaRPr kumimoji="1" lang="ja-JP" altLang="en-US"/>
          </a:p>
        </p:txBody>
      </p:sp>
      <p:sp>
        <p:nvSpPr>
          <p:cNvPr id="4" name="スライド イメージ プレースホルダー 3"/>
          <p:cNvSpPr>
            <a:spLocks noGrp="1" noRot="1" noChangeAspect="1"/>
          </p:cNvSpPr>
          <p:nvPr>
            <p:ph type="sldImg" idx="2"/>
          </p:nvPr>
        </p:nvSpPr>
        <p:spPr>
          <a:xfrm>
            <a:off x="919163" y="742950"/>
            <a:ext cx="4962525" cy="3721100"/>
          </a:xfrm>
          <a:prstGeom prst="rect">
            <a:avLst/>
          </a:prstGeom>
          <a:noFill/>
          <a:ln w="12700">
            <a:solidFill>
              <a:prstClr val="black"/>
            </a:solidFill>
          </a:ln>
        </p:spPr>
        <p:txBody>
          <a:bodyPr vert="horz" lIns="62856" tIns="31429" rIns="62856" bIns="31429" rtlCol="0" anchor="ctr"/>
          <a:lstStyle/>
          <a:p>
            <a:endParaRPr lang="ja-JP" altLang="en-US"/>
          </a:p>
        </p:txBody>
      </p:sp>
      <p:sp>
        <p:nvSpPr>
          <p:cNvPr id="5" name="ノート プレースホルダー 4"/>
          <p:cNvSpPr>
            <a:spLocks noGrp="1"/>
          </p:cNvSpPr>
          <p:nvPr>
            <p:ph type="body" sz="quarter" idx="3"/>
          </p:nvPr>
        </p:nvSpPr>
        <p:spPr>
          <a:xfrm>
            <a:off x="679661" y="4714909"/>
            <a:ext cx="5438359" cy="4467043"/>
          </a:xfrm>
          <a:prstGeom prst="rect">
            <a:avLst/>
          </a:prstGeom>
        </p:spPr>
        <p:txBody>
          <a:bodyPr vert="horz" lIns="62856" tIns="31429" rIns="62856" bIns="31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716"/>
            <a:ext cx="2945551" cy="495729"/>
          </a:xfrm>
          <a:prstGeom prst="rect">
            <a:avLst/>
          </a:prstGeom>
        </p:spPr>
        <p:txBody>
          <a:bodyPr vert="horz" lIns="62856" tIns="31429" rIns="62856" bIns="3142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49961" y="9428716"/>
            <a:ext cx="2946637" cy="495729"/>
          </a:xfrm>
          <a:prstGeom prst="rect">
            <a:avLst/>
          </a:prstGeom>
        </p:spPr>
        <p:txBody>
          <a:bodyPr vert="horz" lIns="62856" tIns="31429" rIns="62856" bIns="31429"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3906" rtl="0" eaLnBrk="1" latinLnBrk="0" hangingPunct="1">
      <a:defRPr kumimoji="1" sz="1200" kern="1200">
        <a:solidFill>
          <a:schemeClr val="tx1"/>
        </a:solidFill>
        <a:latin typeface="+mn-lt"/>
        <a:ea typeface="+mn-ea"/>
        <a:cs typeface="+mn-cs"/>
      </a:defRPr>
    </a:lvl1pPr>
    <a:lvl2pPr marL="456953" algn="l" defTabSz="913906" rtl="0" eaLnBrk="1" latinLnBrk="0" hangingPunct="1">
      <a:defRPr kumimoji="1" sz="1200" kern="1200">
        <a:solidFill>
          <a:schemeClr val="tx1"/>
        </a:solidFill>
        <a:latin typeface="+mn-lt"/>
        <a:ea typeface="+mn-ea"/>
        <a:cs typeface="+mn-cs"/>
      </a:defRPr>
    </a:lvl2pPr>
    <a:lvl3pPr marL="913906" algn="l" defTabSz="913906" rtl="0" eaLnBrk="1" latinLnBrk="0" hangingPunct="1">
      <a:defRPr kumimoji="1" sz="1200" kern="1200">
        <a:solidFill>
          <a:schemeClr val="tx1"/>
        </a:solidFill>
        <a:latin typeface="+mn-lt"/>
        <a:ea typeface="+mn-ea"/>
        <a:cs typeface="+mn-cs"/>
      </a:defRPr>
    </a:lvl3pPr>
    <a:lvl4pPr marL="1370858" algn="l" defTabSz="913906" rtl="0" eaLnBrk="1" latinLnBrk="0" hangingPunct="1">
      <a:defRPr kumimoji="1" sz="1200" kern="1200">
        <a:solidFill>
          <a:schemeClr val="tx1"/>
        </a:solidFill>
        <a:latin typeface="+mn-lt"/>
        <a:ea typeface="+mn-ea"/>
        <a:cs typeface="+mn-cs"/>
      </a:defRPr>
    </a:lvl4pPr>
    <a:lvl5pPr marL="1827810" algn="l" defTabSz="913906" rtl="0" eaLnBrk="1" latinLnBrk="0" hangingPunct="1">
      <a:defRPr kumimoji="1" sz="1200" kern="1200">
        <a:solidFill>
          <a:schemeClr val="tx1"/>
        </a:solidFill>
        <a:latin typeface="+mn-lt"/>
        <a:ea typeface="+mn-ea"/>
        <a:cs typeface="+mn-cs"/>
      </a:defRPr>
    </a:lvl5pPr>
    <a:lvl6pPr marL="2284763" algn="l" defTabSz="913906" rtl="0" eaLnBrk="1" latinLnBrk="0" hangingPunct="1">
      <a:defRPr kumimoji="1" sz="1200" kern="1200">
        <a:solidFill>
          <a:schemeClr val="tx1"/>
        </a:solidFill>
        <a:latin typeface="+mn-lt"/>
        <a:ea typeface="+mn-ea"/>
        <a:cs typeface="+mn-cs"/>
      </a:defRPr>
    </a:lvl6pPr>
    <a:lvl7pPr marL="2741716" algn="l" defTabSz="913906" rtl="0" eaLnBrk="1" latinLnBrk="0" hangingPunct="1">
      <a:defRPr kumimoji="1" sz="1200" kern="1200">
        <a:solidFill>
          <a:schemeClr val="tx1"/>
        </a:solidFill>
        <a:latin typeface="+mn-lt"/>
        <a:ea typeface="+mn-ea"/>
        <a:cs typeface="+mn-cs"/>
      </a:defRPr>
    </a:lvl7pPr>
    <a:lvl8pPr marL="3198668" algn="l" defTabSz="913906" rtl="0" eaLnBrk="1" latinLnBrk="0" hangingPunct="1">
      <a:defRPr kumimoji="1" sz="1200" kern="1200">
        <a:solidFill>
          <a:schemeClr val="tx1"/>
        </a:solidFill>
        <a:latin typeface="+mn-lt"/>
        <a:ea typeface="+mn-ea"/>
        <a:cs typeface="+mn-cs"/>
      </a:defRPr>
    </a:lvl8pPr>
    <a:lvl9pPr marL="3655621" algn="l" defTabSz="91390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372704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0"/>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422045" indent="0" algn="ctr">
              <a:buNone/>
              <a:defRPr>
                <a:solidFill>
                  <a:schemeClr val="tx1">
                    <a:tint val="75000"/>
                  </a:schemeClr>
                </a:solidFill>
              </a:defRPr>
            </a:lvl2pPr>
            <a:lvl3pPr marL="844090" indent="0" algn="ctr">
              <a:buNone/>
              <a:defRPr>
                <a:solidFill>
                  <a:schemeClr val="tx1">
                    <a:tint val="75000"/>
                  </a:schemeClr>
                </a:solidFill>
              </a:defRPr>
            </a:lvl3pPr>
            <a:lvl4pPr marL="1266135" indent="0" algn="ctr">
              <a:buNone/>
              <a:defRPr>
                <a:solidFill>
                  <a:schemeClr val="tx1">
                    <a:tint val="75000"/>
                  </a:schemeClr>
                </a:solidFill>
              </a:defRPr>
            </a:lvl4pPr>
            <a:lvl5pPr marL="1688181" indent="0" algn="ctr">
              <a:buNone/>
              <a:defRPr>
                <a:solidFill>
                  <a:schemeClr val="tx1">
                    <a:tint val="75000"/>
                  </a:schemeClr>
                </a:solidFill>
              </a:defRPr>
            </a:lvl5pPr>
            <a:lvl6pPr marL="2110226" indent="0" algn="ctr">
              <a:buNone/>
              <a:defRPr>
                <a:solidFill>
                  <a:schemeClr val="tx1">
                    <a:tint val="75000"/>
                  </a:schemeClr>
                </a:solidFill>
              </a:defRPr>
            </a:lvl6pPr>
            <a:lvl7pPr marL="2532271" indent="0" algn="ctr">
              <a:buNone/>
              <a:defRPr>
                <a:solidFill>
                  <a:schemeClr val="tx1">
                    <a:tint val="75000"/>
                  </a:schemeClr>
                </a:solidFill>
              </a:defRPr>
            </a:lvl7pPr>
            <a:lvl8pPr marL="2954315" indent="0" algn="ctr">
              <a:buNone/>
              <a:defRPr>
                <a:solidFill>
                  <a:schemeClr val="tx1">
                    <a:tint val="75000"/>
                  </a:schemeClr>
                </a:solidFill>
              </a:defRPr>
            </a:lvl8pPr>
            <a:lvl9pPr marL="33763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5"/>
            <a:ext cx="10881360" cy="190690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0"/>
            <a:ext cx="10881360" cy="2100262"/>
          </a:xfrm>
        </p:spPr>
        <p:txBody>
          <a:bodyPr anchor="b"/>
          <a:lstStyle>
            <a:lvl1pPr marL="0" indent="0">
              <a:buNone/>
              <a:defRPr sz="1847">
                <a:solidFill>
                  <a:schemeClr val="tx1">
                    <a:tint val="75000"/>
                  </a:schemeClr>
                </a:solidFill>
              </a:defRPr>
            </a:lvl1pPr>
            <a:lvl2pPr marL="422045" indent="0">
              <a:buNone/>
              <a:defRPr sz="1649">
                <a:solidFill>
                  <a:schemeClr val="tx1">
                    <a:tint val="75000"/>
                  </a:schemeClr>
                </a:solidFill>
              </a:defRPr>
            </a:lvl2pPr>
            <a:lvl3pPr marL="844090" indent="0">
              <a:buNone/>
              <a:defRPr sz="1450">
                <a:solidFill>
                  <a:schemeClr val="tx1">
                    <a:tint val="75000"/>
                  </a:schemeClr>
                </a:solidFill>
              </a:defRPr>
            </a:lvl3pPr>
            <a:lvl4pPr marL="1266135" indent="0">
              <a:buNone/>
              <a:defRPr sz="1319">
                <a:solidFill>
                  <a:schemeClr val="tx1">
                    <a:tint val="75000"/>
                  </a:schemeClr>
                </a:solidFill>
              </a:defRPr>
            </a:lvl4pPr>
            <a:lvl5pPr marL="1688181" indent="0">
              <a:buNone/>
              <a:defRPr sz="1319">
                <a:solidFill>
                  <a:schemeClr val="tx1">
                    <a:tint val="75000"/>
                  </a:schemeClr>
                </a:solidFill>
              </a:defRPr>
            </a:lvl5pPr>
            <a:lvl6pPr marL="2110226" indent="0">
              <a:buNone/>
              <a:defRPr sz="1319">
                <a:solidFill>
                  <a:schemeClr val="tx1">
                    <a:tint val="75000"/>
                  </a:schemeClr>
                </a:solidFill>
              </a:defRPr>
            </a:lvl6pPr>
            <a:lvl7pPr marL="2532271" indent="0">
              <a:buNone/>
              <a:defRPr sz="1319">
                <a:solidFill>
                  <a:schemeClr val="tx1">
                    <a:tint val="75000"/>
                  </a:schemeClr>
                </a:solidFill>
              </a:defRPr>
            </a:lvl7pPr>
            <a:lvl8pPr marL="2954315" indent="0">
              <a:buNone/>
              <a:defRPr sz="1319">
                <a:solidFill>
                  <a:schemeClr val="tx1">
                    <a:tint val="75000"/>
                  </a:schemeClr>
                </a:solidFill>
              </a:defRPr>
            </a:lvl8pPr>
            <a:lvl9pPr marL="3376361" indent="0">
              <a:buNone/>
              <a:defRPr sz="131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1" y="3135948"/>
            <a:ext cx="7958773" cy="8872220"/>
          </a:xfrm>
        </p:spPr>
        <p:txBody>
          <a:bodyPr/>
          <a:lstStyle>
            <a:lvl1pPr>
              <a:defRPr sz="2572"/>
            </a:lvl1pPr>
            <a:lvl2pPr>
              <a:defRPr sz="2242"/>
            </a:lvl2pPr>
            <a:lvl3pPr>
              <a:defRPr sz="1847"/>
            </a:lvl3pPr>
            <a:lvl4pPr>
              <a:defRPr sz="1649"/>
            </a:lvl4pPr>
            <a:lvl5pPr>
              <a:defRPr sz="1649"/>
            </a:lvl5pPr>
            <a:lvl6pPr>
              <a:defRPr sz="1649"/>
            </a:lvl6pPr>
            <a:lvl7pPr>
              <a:defRPr sz="1649"/>
            </a:lvl7pPr>
            <a:lvl8pPr>
              <a:defRPr sz="1649"/>
            </a:lvl8pPr>
            <a:lvl9pPr>
              <a:defRPr sz="164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2572"/>
            </a:lvl1pPr>
            <a:lvl2pPr>
              <a:defRPr sz="2242"/>
            </a:lvl2pPr>
            <a:lvl3pPr>
              <a:defRPr sz="1847"/>
            </a:lvl3pPr>
            <a:lvl4pPr>
              <a:defRPr sz="1649"/>
            </a:lvl4pPr>
            <a:lvl5pPr>
              <a:defRPr sz="1649"/>
            </a:lvl5pPr>
            <a:lvl6pPr>
              <a:defRPr sz="1649"/>
            </a:lvl6pPr>
            <a:lvl7pPr>
              <a:defRPr sz="1649"/>
            </a:lvl7pPr>
            <a:lvl8pPr>
              <a:defRPr sz="1649"/>
            </a:lvl8pPr>
            <a:lvl9pPr>
              <a:defRPr sz="164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2242" b="1"/>
            </a:lvl1pPr>
            <a:lvl2pPr marL="422045" indent="0">
              <a:buNone/>
              <a:defRPr sz="1847" b="1"/>
            </a:lvl2pPr>
            <a:lvl3pPr marL="844090" indent="0">
              <a:buNone/>
              <a:defRPr sz="1649" b="1"/>
            </a:lvl3pPr>
            <a:lvl4pPr marL="1266135" indent="0">
              <a:buNone/>
              <a:defRPr sz="1450" b="1"/>
            </a:lvl4pPr>
            <a:lvl5pPr marL="1688181" indent="0">
              <a:buNone/>
              <a:defRPr sz="1450" b="1"/>
            </a:lvl5pPr>
            <a:lvl6pPr marL="2110226" indent="0">
              <a:buNone/>
              <a:defRPr sz="1450" b="1"/>
            </a:lvl6pPr>
            <a:lvl7pPr marL="2532271" indent="0">
              <a:buNone/>
              <a:defRPr sz="1450" b="1"/>
            </a:lvl7pPr>
            <a:lvl8pPr marL="2954315" indent="0">
              <a:buNone/>
              <a:defRPr sz="1450" b="1"/>
            </a:lvl8pPr>
            <a:lvl9pPr marL="3376361" indent="0">
              <a:buNone/>
              <a:defRPr sz="145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2242"/>
            </a:lvl1pPr>
            <a:lvl2pPr>
              <a:defRPr sz="1847"/>
            </a:lvl2pPr>
            <a:lvl3pPr>
              <a:defRPr sz="1649"/>
            </a:lvl3pPr>
            <a:lvl4pPr>
              <a:defRPr sz="1450"/>
            </a:lvl4pPr>
            <a:lvl5pPr>
              <a:defRPr sz="1450"/>
            </a:lvl5pPr>
            <a:lvl6pPr>
              <a:defRPr sz="1450"/>
            </a:lvl6pPr>
            <a:lvl7pPr>
              <a:defRPr sz="1450"/>
            </a:lvl7pPr>
            <a:lvl8pPr>
              <a:defRPr sz="1450"/>
            </a:lvl8pPr>
            <a:lvl9pPr>
              <a:defRPr sz="14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2242" b="1"/>
            </a:lvl1pPr>
            <a:lvl2pPr marL="422045" indent="0">
              <a:buNone/>
              <a:defRPr sz="1847" b="1"/>
            </a:lvl2pPr>
            <a:lvl3pPr marL="844090" indent="0">
              <a:buNone/>
              <a:defRPr sz="1649" b="1"/>
            </a:lvl3pPr>
            <a:lvl4pPr marL="1266135" indent="0">
              <a:buNone/>
              <a:defRPr sz="1450" b="1"/>
            </a:lvl4pPr>
            <a:lvl5pPr marL="1688181" indent="0">
              <a:buNone/>
              <a:defRPr sz="1450" b="1"/>
            </a:lvl5pPr>
            <a:lvl6pPr marL="2110226" indent="0">
              <a:buNone/>
              <a:defRPr sz="1450" b="1"/>
            </a:lvl6pPr>
            <a:lvl7pPr marL="2532271" indent="0">
              <a:buNone/>
              <a:defRPr sz="1450" b="1"/>
            </a:lvl7pPr>
            <a:lvl8pPr marL="2954315" indent="0">
              <a:buNone/>
              <a:defRPr sz="1450" b="1"/>
            </a:lvl8pPr>
            <a:lvl9pPr marL="3376361" indent="0">
              <a:buNone/>
              <a:defRPr sz="145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2242"/>
            </a:lvl1pPr>
            <a:lvl2pPr>
              <a:defRPr sz="1847"/>
            </a:lvl2pPr>
            <a:lvl3pPr>
              <a:defRPr sz="1649"/>
            </a:lvl3pPr>
            <a:lvl4pPr>
              <a:defRPr sz="1450"/>
            </a:lvl4pPr>
            <a:lvl5pPr>
              <a:defRPr sz="1450"/>
            </a:lvl5pPr>
            <a:lvl6pPr>
              <a:defRPr sz="1450"/>
            </a:lvl6pPr>
            <a:lvl7pPr>
              <a:defRPr sz="1450"/>
            </a:lvl7pPr>
            <a:lvl8pPr>
              <a:defRPr sz="1450"/>
            </a:lvl8pPr>
            <a:lvl9pPr>
              <a:defRPr sz="14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9" cy="1626870"/>
          </a:xfrm>
        </p:spPr>
        <p:txBody>
          <a:bodyPr anchor="b"/>
          <a:lstStyle>
            <a:lvl1pPr algn="l">
              <a:defRPr sz="18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2" y="382272"/>
            <a:ext cx="7156450" cy="8194358"/>
          </a:xfrm>
        </p:spPr>
        <p:txBody>
          <a:bodyPr/>
          <a:lstStyle>
            <a:lvl1pPr>
              <a:defRPr sz="2967"/>
            </a:lvl1pPr>
            <a:lvl2pPr>
              <a:defRPr sz="2572"/>
            </a:lvl2pPr>
            <a:lvl3pPr>
              <a:defRPr sz="2242"/>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2"/>
            <a:ext cx="4211639" cy="6567488"/>
          </a:xfrm>
        </p:spPr>
        <p:txBody>
          <a:bodyPr/>
          <a:lstStyle>
            <a:lvl1pPr marL="0" indent="0">
              <a:buNone/>
              <a:defRPr sz="1319"/>
            </a:lvl1pPr>
            <a:lvl2pPr marL="422045" indent="0">
              <a:buNone/>
              <a:defRPr sz="1120"/>
            </a:lvl2pPr>
            <a:lvl3pPr marL="844090" indent="0">
              <a:buNone/>
              <a:defRPr sz="923"/>
            </a:lvl3pPr>
            <a:lvl4pPr marL="1266135" indent="0">
              <a:buNone/>
              <a:defRPr sz="858"/>
            </a:lvl4pPr>
            <a:lvl5pPr marL="1688181" indent="0">
              <a:buNone/>
              <a:defRPr sz="858"/>
            </a:lvl5pPr>
            <a:lvl6pPr marL="2110226" indent="0">
              <a:buNone/>
              <a:defRPr sz="858"/>
            </a:lvl6pPr>
            <a:lvl7pPr marL="2532271" indent="0">
              <a:buNone/>
              <a:defRPr sz="858"/>
            </a:lvl7pPr>
            <a:lvl8pPr marL="2954315" indent="0">
              <a:buNone/>
              <a:defRPr sz="858"/>
            </a:lvl8pPr>
            <a:lvl9pPr marL="3376361" indent="0">
              <a:buNone/>
              <a:defRPr sz="858"/>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1847"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2967"/>
            </a:lvl1pPr>
            <a:lvl2pPr marL="422045" indent="0">
              <a:buNone/>
              <a:defRPr sz="2572"/>
            </a:lvl2pPr>
            <a:lvl3pPr marL="844090" indent="0">
              <a:buNone/>
              <a:defRPr sz="2242"/>
            </a:lvl3pPr>
            <a:lvl4pPr marL="1266135" indent="0">
              <a:buNone/>
              <a:defRPr sz="1847"/>
            </a:lvl4pPr>
            <a:lvl5pPr marL="1688181" indent="0">
              <a:buNone/>
              <a:defRPr sz="1847"/>
            </a:lvl5pPr>
            <a:lvl6pPr marL="2110226" indent="0">
              <a:buNone/>
              <a:defRPr sz="1847"/>
            </a:lvl6pPr>
            <a:lvl7pPr marL="2532271" indent="0">
              <a:buNone/>
              <a:defRPr sz="1847"/>
            </a:lvl7pPr>
            <a:lvl8pPr marL="2954315" indent="0">
              <a:buNone/>
              <a:defRPr sz="1847"/>
            </a:lvl8pPr>
            <a:lvl9pPr marL="3376361" indent="0">
              <a:buNone/>
              <a:defRPr sz="1847"/>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319"/>
            </a:lvl1pPr>
            <a:lvl2pPr marL="422045" indent="0">
              <a:buNone/>
              <a:defRPr sz="1120"/>
            </a:lvl2pPr>
            <a:lvl3pPr marL="844090" indent="0">
              <a:buNone/>
              <a:defRPr sz="923"/>
            </a:lvl3pPr>
            <a:lvl4pPr marL="1266135" indent="0">
              <a:buNone/>
              <a:defRPr sz="858"/>
            </a:lvl4pPr>
            <a:lvl5pPr marL="1688181" indent="0">
              <a:buNone/>
              <a:defRPr sz="858"/>
            </a:lvl5pPr>
            <a:lvl6pPr marL="2110226" indent="0">
              <a:buNone/>
              <a:defRPr sz="858"/>
            </a:lvl6pPr>
            <a:lvl7pPr marL="2532271" indent="0">
              <a:buNone/>
              <a:defRPr sz="858"/>
            </a:lvl7pPr>
            <a:lvl8pPr marL="2954315" indent="0">
              <a:buNone/>
              <a:defRPr sz="858"/>
            </a:lvl8pPr>
            <a:lvl9pPr marL="3376361" indent="0">
              <a:buNone/>
              <a:defRPr sz="858"/>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2021/8/4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5"/>
            <a:ext cx="2987040" cy="511175"/>
          </a:xfrm>
          <a:prstGeom prst="rect">
            <a:avLst/>
          </a:prstGeom>
        </p:spPr>
        <p:txBody>
          <a:bodyPr vert="horz" lIns="128016" tIns="64008" rIns="128016" bIns="64008" rtlCol="0" anchor="ctr"/>
          <a:lstStyle>
            <a:lvl1pPr algn="l">
              <a:defRPr sz="1120">
                <a:solidFill>
                  <a:schemeClr val="tx1">
                    <a:tint val="75000"/>
                  </a:schemeClr>
                </a:solidFill>
              </a:defRPr>
            </a:lvl1pPr>
          </a:lstStyle>
          <a:p>
            <a:fld id="{4765C7F4-CA2E-4311-90BE-0C97D29E2975}" type="datetimeFigureOut">
              <a:rPr kumimoji="1" lang="ja-JP" altLang="en-US" smtClean="0"/>
              <a:pPr/>
              <a:t>2021/8/4</a:t>
            </a:fld>
            <a:endParaRPr kumimoji="1" lang="ja-JP" altLang="en-US"/>
          </a:p>
        </p:txBody>
      </p:sp>
      <p:sp>
        <p:nvSpPr>
          <p:cNvPr id="5" name="フッター プレースホルダー 4"/>
          <p:cNvSpPr>
            <a:spLocks noGrp="1"/>
          </p:cNvSpPr>
          <p:nvPr>
            <p:ph type="ftr" sz="quarter" idx="3"/>
          </p:nvPr>
        </p:nvSpPr>
        <p:spPr>
          <a:xfrm>
            <a:off x="4373880" y="8898895"/>
            <a:ext cx="4053840" cy="511175"/>
          </a:xfrm>
          <a:prstGeom prst="rect">
            <a:avLst/>
          </a:prstGeom>
        </p:spPr>
        <p:txBody>
          <a:bodyPr vert="horz" lIns="128016" tIns="64008" rIns="128016" bIns="64008" rtlCol="0" anchor="ctr"/>
          <a:lstStyle>
            <a:lvl1pPr algn="ctr">
              <a:defRPr sz="112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5"/>
            <a:ext cx="2987040" cy="511175"/>
          </a:xfrm>
          <a:prstGeom prst="rect">
            <a:avLst/>
          </a:prstGeom>
        </p:spPr>
        <p:txBody>
          <a:bodyPr vert="horz" lIns="128016" tIns="64008" rIns="128016" bIns="64008" rtlCol="0" anchor="ctr"/>
          <a:lstStyle>
            <a:lvl1pPr algn="r">
              <a:defRPr sz="112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44090" rtl="0" eaLnBrk="1" latinLnBrk="0" hangingPunct="1">
        <a:spcBef>
          <a:spcPct val="0"/>
        </a:spcBef>
        <a:buNone/>
        <a:defRPr kumimoji="1" sz="4089" kern="1200">
          <a:solidFill>
            <a:schemeClr val="tx1"/>
          </a:solidFill>
          <a:latin typeface="+mj-lt"/>
          <a:ea typeface="+mj-ea"/>
          <a:cs typeface="+mj-cs"/>
        </a:defRPr>
      </a:lvl1pPr>
    </p:titleStyle>
    <p:bodyStyle>
      <a:lvl1pPr marL="316533" indent="-316533" algn="l" defTabSz="844090" rtl="0" eaLnBrk="1" latinLnBrk="0" hangingPunct="1">
        <a:spcBef>
          <a:spcPct val="20000"/>
        </a:spcBef>
        <a:buFont typeface="Arial" panose="020B0604020202020204" pitchFamily="34" charset="0"/>
        <a:buChar char="•"/>
        <a:defRPr kumimoji="1" sz="2967" kern="1200">
          <a:solidFill>
            <a:schemeClr val="tx1"/>
          </a:solidFill>
          <a:latin typeface="+mn-lt"/>
          <a:ea typeface="+mn-ea"/>
          <a:cs typeface="+mn-cs"/>
        </a:defRPr>
      </a:lvl1pPr>
      <a:lvl2pPr marL="685824" indent="-263779" algn="l" defTabSz="844090" rtl="0" eaLnBrk="1" latinLnBrk="0" hangingPunct="1">
        <a:spcBef>
          <a:spcPct val="20000"/>
        </a:spcBef>
        <a:buFont typeface="Arial" panose="020B0604020202020204" pitchFamily="34" charset="0"/>
        <a:buChar char="–"/>
        <a:defRPr kumimoji="1" sz="2572" kern="1200">
          <a:solidFill>
            <a:schemeClr val="tx1"/>
          </a:solidFill>
          <a:latin typeface="+mn-lt"/>
          <a:ea typeface="+mn-ea"/>
          <a:cs typeface="+mn-cs"/>
        </a:defRPr>
      </a:lvl2pPr>
      <a:lvl3pPr marL="1055113" indent="-211024" algn="l" defTabSz="844090" rtl="0" eaLnBrk="1" latinLnBrk="0" hangingPunct="1">
        <a:spcBef>
          <a:spcPct val="20000"/>
        </a:spcBef>
        <a:buFont typeface="Arial" panose="020B0604020202020204" pitchFamily="34" charset="0"/>
        <a:buChar char="•"/>
        <a:defRPr kumimoji="1" sz="2242" kern="1200">
          <a:solidFill>
            <a:schemeClr val="tx1"/>
          </a:solidFill>
          <a:latin typeface="+mn-lt"/>
          <a:ea typeface="+mn-ea"/>
          <a:cs typeface="+mn-cs"/>
        </a:defRPr>
      </a:lvl3pPr>
      <a:lvl4pPr marL="1477158"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4pPr>
      <a:lvl5pPr marL="189920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5pPr>
      <a:lvl6pPr marL="2321247"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6pPr>
      <a:lvl7pPr marL="274329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7pPr>
      <a:lvl8pPr marL="3165339"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8pPr>
      <a:lvl9pPr marL="3587383" indent="-211024" algn="l" defTabSz="844090"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9pPr>
    </p:bodyStyle>
    <p:otherStyle>
      <a:defPPr>
        <a:defRPr lang="ja-JP"/>
      </a:defPPr>
      <a:lvl1pPr marL="0" algn="l" defTabSz="844090" rtl="0" eaLnBrk="1" latinLnBrk="0" hangingPunct="1">
        <a:defRPr kumimoji="1" sz="1649" kern="1200">
          <a:solidFill>
            <a:schemeClr val="tx1"/>
          </a:solidFill>
          <a:latin typeface="+mn-lt"/>
          <a:ea typeface="+mn-ea"/>
          <a:cs typeface="+mn-cs"/>
        </a:defRPr>
      </a:lvl1pPr>
      <a:lvl2pPr marL="422045" algn="l" defTabSz="844090" rtl="0" eaLnBrk="1" latinLnBrk="0" hangingPunct="1">
        <a:defRPr kumimoji="1" sz="1649" kern="1200">
          <a:solidFill>
            <a:schemeClr val="tx1"/>
          </a:solidFill>
          <a:latin typeface="+mn-lt"/>
          <a:ea typeface="+mn-ea"/>
          <a:cs typeface="+mn-cs"/>
        </a:defRPr>
      </a:lvl2pPr>
      <a:lvl3pPr marL="844090" algn="l" defTabSz="844090" rtl="0" eaLnBrk="1" latinLnBrk="0" hangingPunct="1">
        <a:defRPr kumimoji="1" sz="1649" kern="1200">
          <a:solidFill>
            <a:schemeClr val="tx1"/>
          </a:solidFill>
          <a:latin typeface="+mn-lt"/>
          <a:ea typeface="+mn-ea"/>
          <a:cs typeface="+mn-cs"/>
        </a:defRPr>
      </a:lvl3pPr>
      <a:lvl4pPr marL="1266135" algn="l" defTabSz="844090" rtl="0" eaLnBrk="1" latinLnBrk="0" hangingPunct="1">
        <a:defRPr kumimoji="1" sz="1649" kern="1200">
          <a:solidFill>
            <a:schemeClr val="tx1"/>
          </a:solidFill>
          <a:latin typeface="+mn-lt"/>
          <a:ea typeface="+mn-ea"/>
          <a:cs typeface="+mn-cs"/>
        </a:defRPr>
      </a:lvl4pPr>
      <a:lvl5pPr marL="1688181" algn="l" defTabSz="844090" rtl="0" eaLnBrk="1" latinLnBrk="0" hangingPunct="1">
        <a:defRPr kumimoji="1" sz="1649" kern="1200">
          <a:solidFill>
            <a:schemeClr val="tx1"/>
          </a:solidFill>
          <a:latin typeface="+mn-lt"/>
          <a:ea typeface="+mn-ea"/>
          <a:cs typeface="+mn-cs"/>
        </a:defRPr>
      </a:lvl5pPr>
      <a:lvl6pPr marL="2110226" algn="l" defTabSz="844090" rtl="0" eaLnBrk="1" latinLnBrk="0" hangingPunct="1">
        <a:defRPr kumimoji="1" sz="1649" kern="1200">
          <a:solidFill>
            <a:schemeClr val="tx1"/>
          </a:solidFill>
          <a:latin typeface="+mn-lt"/>
          <a:ea typeface="+mn-ea"/>
          <a:cs typeface="+mn-cs"/>
        </a:defRPr>
      </a:lvl6pPr>
      <a:lvl7pPr marL="2532271" algn="l" defTabSz="844090" rtl="0" eaLnBrk="1" latinLnBrk="0" hangingPunct="1">
        <a:defRPr kumimoji="1" sz="1649" kern="1200">
          <a:solidFill>
            <a:schemeClr val="tx1"/>
          </a:solidFill>
          <a:latin typeface="+mn-lt"/>
          <a:ea typeface="+mn-ea"/>
          <a:cs typeface="+mn-cs"/>
        </a:defRPr>
      </a:lvl7pPr>
      <a:lvl8pPr marL="2954315" algn="l" defTabSz="844090" rtl="0" eaLnBrk="1" latinLnBrk="0" hangingPunct="1">
        <a:defRPr kumimoji="1" sz="1649" kern="1200">
          <a:solidFill>
            <a:schemeClr val="tx1"/>
          </a:solidFill>
          <a:latin typeface="+mn-lt"/>
          <a:ea typeface="+mn-ea"/>
          <a:cs typeface="+mn-cs"/>
        </a:defRPr>
      </a:lvl8pPr>
      <a:lvl9pPr marL="3376361" algn="l" defTabSz="844090" rtl="0" eaLnBrk="1" latinLnBrk="0" hangingPunct="1">
        <a:defRPr kumimoji="1" sz="16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31297" y="124775"/>
            <a:ext cx="12385375" cy="43200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lstStyle/>
          <a:p>
            <a:pPr>
              <a:lnSpc>
                <a:spcPts val="725"/>
              </a:lnSpc>
            </a:pPr>
            <a:r>
              <a:rPr lang="ja-JP" altLang="en-US" sz="1400" b="1" dirty="0">
                <a:solidFill>
                  <a:schemeClr val="bg1"/>
                </a:solidFill>
              </a:rPr>
              <a:t>　　　　</a:t>
            </a:r>
            <a:endParaRPr lang="en-US" altLang="ja-JP" sz="2000" b="1" dirty="0">
              <a:solidFill>
                <a:schemeClr val="bg1"/>
              </a:solidFill>
            </a:endParaRPr>
          </a:p>
          <a:p>
            <a:pPr algn="ctr">
              <a:lnSpc>
                <a:spcPts val="1055"/>
              </a:lnSpc>
            </a:pPr>
            <a:r>
              <a:rPr lang="ja-JP" altLang="en-US" sz="1800" b="1" dirty="0">
                <a:solidFill>
                  <a:schemeClr val="bg1"/>
                </a:solidFill>
                <a:latin typeface="Meiryo UI" pitchFamily="50" charset="-128"/>
                <a:ea typeface="Meiryo UI" pitchFamily="50" charset="-128"/>
                <a:cs typeface="Meiryo UI" pitchFamily="50" charset="-128"/>
              </a:rPr>
              <a:t>大阪府人権施策推進基本方針</a:t>
            </a:r>
            <a:r>
              <a:rPr lang="ja-JP" altLang="en-US" sz="1800" b="1">
                <a:solidFill>
                  <a:schemeClr val="bg1"/>
                </a:solidFill>
                <a:latin typeface="Meiryo UI" pitchFamily="50" charset="-128"/>
                <a:ea typeface="Meiryo UI" pitchFamily="50" charset="-128"/>
                <a:cs typeface="Meiryo UI" pitchFamily="50" charset="-128"/>
              </a:rPr>
              <a:t>の</a:t>
            </a:r>
            <a:r>
              <a:rPr lang="ja-JP" altLang="en-US" sz="1800" b="1" smtClean="0">
                <a:solidFill>
                  <a:schemeClr val="bg1"/>
                </a:solidFill>
                <a:latin typeface="Meiryo UI" pitchFamily="50" charset="-128"/>
                <a:ea typeface="Meiryo UI" pitchFamily="50" charset="-128"/>
                <a:cs typeface="Meiryo UI" pitchFamily="50" charset="-128"/>
              </a:rPr>
              <a:t>変更案の概要につ</a:t>
            </a:r>
            <a:r>
              <a:rPr lang="ja-JP" altLang="en-US" sz="1800" b="1" dirty="0">
                <a:solidFill>
                  <a:schemeClr val="bg1"/>
                </a:solidFill>
                <a:latin typeface="Meiryo UI" pitchFamily="50" charset="-128"/>
                <a:ea typeface="Meiryo UI" pitchFamily="50" charset="-128"/>
                <a:cs typeface="Meiryo UI" pitchFamily="50" charset="-128"/>
              </a:rPr>
              <a:t>いて　</a:t>
            </a:r>
          </a:p>
        </p:txBody>
      </p:sp>
      <p:sp>
        <p:nvSpPr>
          <p:cNvPr id="12" name="角丸四角形 11"/>
          <p:cNvSpPr/>
          <p:nvPr/>
        </p:nvSpPr>
        <p:spPr>
          <a:xfrm>
            <a:off x="6532672" y="702564"/>
            <a:ext cx="6084000" cy="360000"/>
          </a:xfrm>
          <a:prstGeom prst="roundRect">
            <a:avLst>
              <a:gd name="adj" fmla="val 50000"/>
            </a:avLst>
          </a:prstGeom>
          <a:solidFill>
            <a:schemeClr val="tx2"/>
          </a:solidFill>
          <a:ln>
            <a:noFill/>
          </a:ln>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変更後の基本</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方針</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の概要</a:t>
            </a:r>
            <a:endPar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4" name="角丸四角形 9">
            <a:extLst>
              <a:ext uri="{FF2B5EF4-FFF2-40B4-BE49-F238E27FC236}">
                <a16:creationId xmlns:a16="http://schemas.microsoft.com/office/drawing/2014/main" id="{12B35F04-A9DE-40A7-9AFE-9630A212F153}"/>
              </a:ext>
            </a:extLst>
          </p:cNvPr>
          <p:cNvSpPr/>
          <p:nvPr/>
        </p:nvSpPr>
        <p:spPr>
          <a:xfrm>
            <a:off x="174211" y="702564"/>
            <a:ext cx="6082573" cy="360000"/>
          </a:xfrm>
          <a:prstGeom prst="roundRect">
            <a:avLst>
              <a:gd name="adj" fmla="val 50000"/>
            </a:avLst>
          </a:prstGeom>
          <a:solidFill>
            <a:schemeClr val="tx2"/>
          </a:solidFill>
          <a:ln>
            <a:noFill/>
          </a:ln>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（１）大阪府人権施策推進基本方針の</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変更が必要とされる背景</a:t>
            </a:r>
            <a:endPar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5" name="正方形/長方形 14">
            <a:extLst>
              <a:ext uri="{FF2B5EF4-FFF2-40B4-BE49-F238E27FC236}">
                <a16:creationId xmlns:a16="http://schemas.microsoft.com/office/drawing/2014/main" id="{F64A5CF2-1E09-417E-B73B-27FC0C0B28C9}"/>
              </a:ext>
            </a:extLst>
          </p:cNvPr>
          <p:cNvSpPr/>
          <p:nvPr/>
        </p:nvSpPr>
        <p:spPr>
          <a:xfrm>
            <a:off x="168925" y="1196252"/>
            <a:ext cx="6082573" cy="3264201"/>
          </a:xfrm>
          <a:prstGeom prst="rect">
            <a:avLst/>
          </a:prstGeom>
          <a:ln w="12700">
            <a:solidFill>
              <a:schemeClr val="tx2">
                <a:lumMod val="50000"/>
              </a:schemeClr>
            </a:solidFill>
            <a:prstDash val="solid"/>
          </a:ln>
        </p:spPr>
        <p:style>
          <a:lnRef idx="2">
            <a:schemeClr val="dk1"/>
          </a:lnRef>
          <a:fillRef idx="1">
            <a:schemeClr val="lt1"/>
          </a:fillRef>
          <a:effectRef idx="0">
            <a:schemeClr val="dk1"/>
          </a:effectRef>
          <a:fontRef idx="minor">
            <a:schemeClr val="dk1"/>
          </a:fontRef>
        </p:style>
        <p:txBody>
          <a:bodyPr wrap="square" lIns="23736" tIns="23736" rIns="23736" bIns="23736" anchor="ctr">
            <a:spAutoFit/>
          </a:bodyPr>
          <a:lstStyle/>
          <a:p>
            <a:r>
              <a:rPr lang="en-US" altLang="ja-JP" sz="1016"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■これまでの大阪府における人権施策推進の取組み</a:t>
            </a:r>
            <a:endParaRPr lang="en-US" altLang="ja-JP"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endParaRPr lang="en-US" altLang="ja-JP"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〇大阪府</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は</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、「人権尊重</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の社会づくり条例」（以下、「条例」という。）</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に基づき、大阪府</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人権施策</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推進基</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本方針</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（以下「基本方針」という。</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）を策定</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し</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、以降、この条例及び</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基本方針を基本に</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、すべて</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の人の</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人</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権が</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尊重される豊かな社会の実現に向け、</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人権施策、すなわち「人権意識の</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高揚を図るための施策」</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及び</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「人権擁護</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に資する施策</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」の推進に努めてきました</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p>
          <a:p>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■新たな人権課題や個別の人権に係る法律や条例の施行を踏まえた基本方針の見直し</a:t>
            </a:r>
            <a:endParaRPr lang="en-US" altLang="ja-JP"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endParaRPr lang="en-US" altLang="ja-JP" sz="1100" b="1"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〇近年、インターネット上における人権侵害事例が多発するなど、社会情勢や価値観は大きく変化しており、</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人権課題が複雑多様化しています。</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p>
          <a:p>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〇平成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28</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年に、</a:t>
            </a:r>
            <a:r>
              <a:rPr lang="ja-JP" altLang="en-US" sz="1100" kern="100" dirty="0" err="1" smtClean="0">
                <a:solidFill>
                  <a:schemeClr val="tx1"/>
                </a:solidFill>
                <a:latin typeface="Meiryo UI" panose="020B0604030504040204" pitchFamily="50" charset="-128"/>
                <a:ea typeface="Meiryo UI" panose="020B0604030504040204" pitchFamily="50" charset="-128"/>
                <a:cs typeface="Arial" panose="020B0604020202020204" pitchFamily="34" charset="0"/>
              </a:rPr>
              <a:t>障がい</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者差別解消法、ヘイトスピーチ解消法、部落差別解消推進法</a:t>
            </a:r>
            <a:r>
              <a:rPr lang="ja-JP" altLang="en-US" sz="1100" kern="10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が</a:t>
            </a:r>
            <a:r>
              <a:rPr lang="ja-JP" altLang="en-US" sz="1100" kern="100" smtClean="0">
                <a:solidFill>
                  <a:schemeClr val="tx1"/>
                </a:solidFill>
                <a:latin typeface="Meiryo UI" panose="020B0604030504040204" pitchFamily="50" charset="-128"/>
                <a:ea typeface="Meiryo UI" panose="020B0604030504040204" pitchFamily="50" charset="-128"/>
                <a:cs typeface="Arial" panose="020B0604020202020204" pitchFamily="34" charset="0"/>
              </a:rPr>
              <a:t>施行されました。</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○大阪府においても、平成</a:t>
            </a:r>
            <a:r>
              <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28</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年に</a:t>
            </a:r>
            <a:r>
              <a:rPr lang="ja-JP" altLang="en-US" sz="1100" kern="100" dirty="0" err="1" smtClean="0">
                <a:solidFill>
                  <a:schemeClr val="tx1"/>
                </a:solidFill>
                <a:latin typeface="Meiryo UI" panose="020B0604030504040204" pitchFamily="50" charset="-128"/>
                <a:ea typeface="Meiryo UI" panose="020B0604030504040204" pitchFamily="50" charset="-128"/>
                <a:cs typeface="Arial" panose="020B0604020202020204" pitchFamily="34" charset="0"/>
              </a:rPr>
              <a:t>障がい</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者差別解消条例を施行し、令和元年には、ヘイトスピーチ解消推</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進条例</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及</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び性の多様性理解増進条例の施行と人権尊重の社会づくり条例を改正しました。</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基</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本方針策定</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後</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のこうした動きに的確</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に対応するため、今般、令和</a:t>
            </a:r>
            <a:r>
              <a:rPr lang="en-US" altLang="ja-JP"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3</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年８月に</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大阪府知事あて</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提出され</a:t>
            </a:r>
            <a:endParaRPr lang="en-US" altLang="ja-JP"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kern="100" dirty="0" err="1" smtClean="0">
                <a:solidFill>
                  <a:schemeClr val="tx1"/>
                </a:solidFill>
                <a:latin typeface="Meiryo UI" panose="020B0604030504040204" pitchFamily="50" charset="-128"/>
                <a:ea typeface="Meiryo UI" panose="020B0604030504040204" pitchFamily="50" charset="-128"/>
                <a:cs typeface="Arial" panose="020B0604020202020204" pitchFamily="34" charset="0"/>
              </a:rPr>
              <a:t>た</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大阪府</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人権施策</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推進審</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議会の答申を</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踏まえ、基本方針の</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変更案</a:t>
            </a:r>
            <a:r>
              <a:rPr lang="ja-JP" altLang="en-US" sz="11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を取りまとめることとしました</a:t>
            </a:r>
            <a:r>
              <a:rPr lang="ja-JP" altLang="en-US" sz="11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9">
            <a:extLst>
              <a:ext uri="{FF2B5EF4-FFF2-40B4-BE49-F238E27FC236}">
                <a16:creationId xmlns:a16="http://schemas.microsoft.com/office/drawing/2014/main" id="{AA538781-16C7-479F-824D-E220B9DBB74C}"/>
              </a:ext>
            </a:extLst>
          </p:cNvPr>
          <p:cNvSpPr/>
          <p:nvPr/>
        </p:nvSpPr>
        <p:spPr>
          <a:xfrm>
            <a:off x="168926" y="4548616"/>
            <a:ext cx="6082573" cy="360000"/>
          </a:xfrm>
          <a:prstGeom prst="roundRect">
            <a:avLst>
              <a:gd name="adj" fmla="val 50000"/>
            </a:avLst>
          </a:prstGeom>
          <a:solidFill>
            <a:schemeClr val="tx2"/>
          </a:solidFill>
          <a:ln>
            <a:noFill/>
          </a:ln>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lang="ja-JP" altLang="en-US" sz="1200" b="1">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基本</a:t>
            </a:r>
            <a:r>
              <a:rPr lang="ja-JP" altLang="en-US" sz="1200" b="1"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方針の変更</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（案）のポイント</a:t>
            </a:r>
            <a:endPar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 name="テキスト ボックス 1">
            <a:extLst>
              <a:ext uri="{FF2B5EF4-FFF2-40B4-BE49-F238E27FC236}">
                <a16:creationId xmlns:a16="http://schemas.microsoft.com/office/drawing/2014/main" id="{BFDC5DCB-D9D1-45F8-93E5-E0DC5E3FB573}"/>
              </a:ext>
            </a:extLst>
          </p:cNvPr>
          <p:cNvSpPr txBox="1">
            <a:spLocks/>
          </p:cNvSpPr>
          <p:nvPr/>
        </p:nvSpPr>
        <p:spPr>
          <a:xfrm>
            <a:off x="6532672" y="1208353"/>
            <a:ext cx="6084000" cy="8232989"/>
          </a:xfrm>
          <a:prstGeom prst="rect">
            <a:avLst/>
          </a:prstGeom>
          <a:noFill/>
          <a:ln w="12700">
            <a:solidFill>
              <a:schemeClr val="tx1"/>
            </a:solidFill>
          </a:ln>
        </p:spPr>
        <p:txBody>
          <a:bodyPr wrap="square" rtlCol="0" anchor="ctr">
            <a:noAutofit/>
          </a:bodyPr>
          <a:lstStyle/>
          <a:p>
            <a:pPr>
              <a:lnSpc>
                <a:spcPts val="1200"/>
              </a:lnSpc>
            </a:pPr>
            <a:r>
              <a:rPr lang="ja-JP" altLang="en-US" sz="1100" b="1" dirty="0" smtClean="0">
                <a:latin typeface="Meiryo UI" panose="020B0604030504040204" pitchFamily="50" charset="-128"/>
                <a:ea typeface="Meiryo UI" panose="020B0604030504040204" pitchFamily="50" charset="-128"/>
              </a:rPr>
              <a:t>＜ はじめに ＞</a:t>
            </a:r>
            <a:endParaRPr lang="en-US" altLang="ja-JP" sz="1100" b="1"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〇基本方針の策定から</a:t>
            </a:r>
            <a:r>
              <a:rPr lang="en-US" altLang="ja-JP" sz="1100" dirty="0" smtClean="0">
                <a:latin typeface="Meiryo UI" panose="020B0604030504040204" pitchFamily="50" charset="-128"/>
                <a:ea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rPr>
              <a:t>年が経過し、人権をめぐる</a:t>
            </a:r>
            <a:r>
              <a:rPr lang="ja-JP" altLang="en-US" sz="1100" dirty="0" smtClean="0">
                <a:latin typeface="Meiryo UI" panose="020B0604030504040204" pitchFamily="50" charset="-128"/>
                <a:ea typeface="Meiryo UI" panose="020B0604030504040204" pitchFamily="50" charset="-128"/>
              </a:rPr>
              <a:t>状況の変化を</a:t>
            </a:r>
            <a:r>
              <a:rPr lang="ja-JP" altLang="en-US" sz="1100" dirty="0">
                <a:latin typeface="Meiryo UI" panose="020B0604030504040204" pitchFamily="50" charset="-128"/>
                <a:ea typeface="Meiryo UI" panose="020B0604030504040204" pitchFamily="50" charset="-128"/>
              </a:rPr>
              <a:t>踏まえ、</a:t>
            </a:r>
            <a:r>
              <a:rPr lang="ja-JP" altLang="en-US" sz="1100" dirty="0" smtClean="0">
                <a:latin typeface="Meiryo UI" panose="020B0604030504040204" pitchFamily="50" charset="-128"/>
                <a:ea typeface="Meiryo UI" panose="020B0604030504040204" pitchFamily="50" charset="-128"/>
              </a:rPr>
              <a:t>人権</a:t>
            </a:r>
            <a:r>
              <a:rPr lang="ja-JP" altLang="en-US" sz="1100" dirty="0">
                <a:latin typeface="Meiryo UI" panose="020B0604030504040204" pitchFamily="50" charset="-128"/>
                <a:ea typeface="Meiryo UI" panose="020B0604030504040204" pitchFamily="50" charset="-128"/>
              </a:rPr>
              <a:t>についての府民の意識</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人権</a:t>
            </a:r>
            <a:r>
              <a:rPr lang="ja-JP" altLang="en-US" sz="1100" dirty="0">
                <a:latin typeface="Meiryo UI" panose="020B0604030504040204" pitchFamily="50" charset="-128"/>
                <a:ea typeface="Meiryo UI" panose="020B0604030504040204" pitchFamily="50" charset="-128"/>
              </a:rPr>
              <a:t>課題の現状、これからの取組みの方向性などについて見直し、基本</a:t>
            </a:r>
            <a:r>
              <a:rPr lang="ja-JP" altLang="en-US" sz="1100" dirty="0" smtClean="0">
                <a:latin typeface="Meiryo UI" panose="020B0604030504040204" pitchFamily="50" charset="-128"/>
                <a:ea typeface="Meiryo UI" panose="020B0604030504040204" pitchFamily="50" charset="-128"/>
              </a:rPr>
              <a:t>方針の</a:t>
            </a:r>
            <a:r>
              <a:rPr lang="ja-JP" altLang="en-US" sz="1100" dirty="0">
                <a:latin typeface="Meiryo UI" panose="020B0604030504040204" pitchFamily="50" charset="-128"/>
                <a:ea typeface="Meiryo UI" panose="020B0604030504040204" pitchFamily="50" charset="-128"/>
              </a:rPr>
              <a:t>変更を行うこととしました。</a:t>
            </a: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〇今後</a:t>
            </a:r>
            <a:r>
              <a:rPr lang="ja-JP" altLang="en-US" sz="1100" dirty="0">
                <a:latin typeface="Meiryo UI" panose="020B0604030504040204" pitchFamily="50" charset="-128"/>
                <a:ea typeface="Meiryo UI" panose="020B0604030504040204" pitchFamily="50" charset="-128"/>
              </a:rPr>
              <a:t>、この新しい基本方針に基づき、すべての人の人権が尊重される社会の実現をめざして、全庁を</a:t>
            </a:r>
            <a:r>
              <a:rPr lang="ja-JP" altLang="en-US" sz="1100" dirty="0" err="1" smtClean="0">
                <a:latin typeface="Meiryo UI" panose="020B0604030504040204" pitchFamily="50" charset="-128"/>
                <a:ea typeface="Meiryo UI" panose="020B0604030504040204" pitchFamily="50" charset="-128"/>
              </a:rPr>
              <a:t>あ</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rPr>
              <a:t>げて</a:t>
            </a:r>
            <a:r>
              <a:rPr lang="ja-JP" altLang="en-US" sz="1100" dirty="0" smtClean="0">
                <a:latin typeface="Meiryo UI" panose="020B0604030504040204" pitchFamily="50" charset="-128"/>
                <a:ea typeface="Meiryo UI" panose="020B0604030504040204" pitchFamily="50" charset="-128"/>
              </a:rPr>
              <a:t>人権</a:t>
            </a:r>
            <a:r>
              <a:rPr lang="ja-JP" altLang="en-US" sz="1100" dirty="0">
                <a:latin typeface="Meiryo UI" panose="020B0604030504040204" pitchFamily="50" charset="-128"/>
                <a:ea typeface="Meiryo UI" panose="020B0604030504040204" pitchFamily="50" charset="-128"/>
              </a:rPr>
              <a:t>施策の推進に取り組んでまいります。</a:t>
            </a: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rPr>
              <a:t>＜ 第１</a:t>
            </a:r>
            <a:r>
              <a:rPr lang="ja-JP" altLang="en-US" sz="1100" b="1" dirty="0">
                <a:latin typeface="Meiryo UI" panose="020B0604030504040204" pitchFamily="50" charset="-128"/>
                <a:ea typeface="Meiryo UI" panose="020B0604030504040204" pitchFamily="50" charset="-128"/>
              </a:rPr>
              <a:t>　基本</a:t>
            </a:r>
            <a:r>
              <a:rPr lang="ja-JP" altLang="en-US" sz="1100" b="1" dirty="0" smtClean="0">
                <a:latin typeface="Meiryo UI" panose="020B0604030504040204" pitchFamily="50" charset="-128"/>
                <a:ea typeface="Meiryo UI" panose="020B0604030504040204" pitchFamily="50" charset="-128"/>
              </a:rPr>
              <a:t>理念 ＞</a:t>
            </a:r>
            <a:endParaRPr lang="en-US" altLang="ja-JP" sz="1100" b="1"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〇条例のめざす人権尊重の社会を実現するため、次の二つを府政推進の基本理念として掲げます。</a:t>
            </a: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rPr>
              <a:t>＜ 第２</a:t>
            </a:r>
            <a:r>
              <a:rPr lang="ja-JP" altLang="en-US" sz="1100" b="1" dirty="0">
                <a:latin typeface="Meiryo UI" panose="020B0604030504040204" pitchFamily="50" charset="-128"/>
                <a:ea typeface="Meiryo UI" panose="020B0604030504040204" pitchFamily="50" charset="-128"/>
              </a:rPr>
              <a:t>　大阪府における人権をめぐる</a:t>
            </a:r>
            <a:r>
              <a:rPr lang="ja-JP" altLang="en-US" sz="1100" b="1" dirty="0" smtClean="0">
                <a:latin typeface="Meiryo UI" panose="020B0604030504040204" pitchFamily="50" charset="-128"/>
                <a:ea typeface="Meiryo UI" panose="020B0604030504040204" pitchFamily="50" charset="-128"/>
              </a:rPr>
              <a:t>状況 ＞</a:t>
            </a:r>
            <a:endParaRPr lang="en-US" altLang="ja-JP" sz="1100" b="1" dirty="0" smtClean="0">
              <a:latin typeface="Meiryo UI" panose="020B0604030504040204" pitchFamily="50" charset="-128"/>
              <a:ea typeface="Meiryo UI" panose="020B0604030504040204" pitchFamily="50" charset="-128"/>
            </a:endParaRPr>
          </a:p>
          <a:p>
            <a:pPr>
              <a:lnSpc>
                <a:spcPts val="12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１　国内外の人権尊重の潮流、２　大阪府におけるこれまでの取り組み、３　取り組むべき主要課題</a:t>
            </a:r>
            <a:endParaRPr lang="en-US" altLang="ja-JP" sz="1100" b="1"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〇二十世紀の世界は、二度の大戦をはじめ数多くの戦争を経験してきました。こうした経験を踏まえ、国際</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連合では、人権の尊重が平和を守ることと密接不可分の関係にあるという考え方に基づいて、国家の枠</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組みを越えた国際的な人権規範の整備に取り組んできました。</a:t>
            </a: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〇大阪府では、人権局を中心とした横断的な庁内推進体制のもとに、総合的に人権施策を行い、女性、</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子ども、高齢者、</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者、同和問題などの個々の課題については、それぞれの関係部局において施策</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推進に取り組んでいます。</a:t>
            </a:r>
            <a:endParaRPr lang="en-US" altLang="ja-JP" sz="1100"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rPr>
              <a:t>＜ 第３</a:t>
            </a:r>
            <a:r>
              <a:rPr lang="ja-JP" altLang="en-US" sz="1100" b="1" dirty="0">
                <a:latin typeface="Meiryo UI" panose="020B0604030504040204" pitchFamily="50" charset="-128"/>
                <a:ea typeface="Meiryo UI" panose="020B0604030504040204" pitchFamily="50" charset="-128"/>
              </a:rPr>
              <a:t>　人権施策の基本</a:t>
            </a:r>
            <a:r>
              <a:rPr lang="ja-JP" altLang="en-US" sz="1100" b="1" dirty="0" smtClean="0">
                <a:latin typeface="Meiryo UI" panose="020B0604030504040204" pitchFamily="50" charset="-128"/>
                <a:ea typeface="Meiryo UI" panose="020B0604030504040204" pitchFamily="50" charset="-128"/>
              </a:rPr>
              <a:t>方向 ＞</a:t>
            </a:r>
            <a:endParaRPr lang="en-US" altLang="ja-JP" sz="1100" b="1" dirty="0" smtClean="0">
              <a:latin typeface="Meiryo UI" panose="020B0604030504040204" pitchFamily="50" charset="-128"/>
              <a:ea typeface="Meiryo UI" panose="020B0604030504040204" pitchFamily="50" charset="-128"/>
            </a:endParaRPr>
          </a:p>
          <a:p>
            <a:pPr>
              <a:lnSpc>
                <a:spcPts val="1200"/>
              </a:lnSpc>
              <a:spcBef>
                <a:spcPts val="600"/>
              </a:spcBef>
            </a:pPr>
            <a:r>
              <a:rPr lang="en-US" altLang="ja-JP" sz="1100" b="1" dirty="0">
                <a:latin typeface="Meiryo UI" panose="020B0604030504040204" pitchFamily="50" charset="-128"/>
                <a:ea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rPr>
              <a:t>     1</a:t>
            </a:r>
            <a:r>
              <a:rPr lang="ja-JP" altLang="en-US" sz="1100" b="1" dirty="0" smtClean="0">
                <a:latin typeface="Meiryo UI" panose="020B0604030504040204" pitchFamily="50" charset="-128"/>
                <a:ea typeface="Meiryo UI" panose="020B0604030504040204" pitchFamily="50" charset="-128"/>
              </a:rPr>
              <a:t>　人権意識の高揚を図るための施策、２人権擁護に資する施策　</a:t>
            </a:r>
            <a:r>
              <a:rPr lang="en-US" altLang="ja-JP" sz="1100" b="1" dirty="0" smtClean="0">
                <a:latin typeface="Meiryo UI" panose="020B0604030504040204" pitchFamily="50" charset="-128"/>
                <a:ea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〇それぞれ</a:t>
            </a:r>
            <a:r>
              <a:rPr lang="ja-JP" altLang="en-US" sz="1100" dirty="0">
                <a:latin typeface="Meiryo UI" panose="020B0604030504040204" pitchFamily="50" charset="-128"/>
                <a:ea typeface="Meiryo UI" panose="020B0604030504040204" pitchFamily="50" charset="-128"/>
              </a:rPr>
              <a:t>の人権</a:t>
            </a:r>
            <a:r>
              <a:rPr lang="ja-JP" altLang="en-US" sz="1100" dirty="0" smtClean="0">
                <a:latin typeface="Meiryo UI" panose="020B0604030504040204" pitchFamily="50" charset="-128"/>
                <a:ea typeface="Meiryo UI" panose="020B0604030504040204" pitchFamily="50" charset="-128"/>
              </a:rPr>
              <a:t>課題に共通する人権</a:t>
            </a:r>
            <a:r>
              <a:rPr lang="ja-JP" altLang="en-US" sz="1100" dirty="0">
                <a:latin typeface="Meiryo UI" panose="020B0604030504040204" pitchFamily="50" charset="-128"/>
                <a:ea typeface="Meiryo UI" panose="020B0604030504040204" pitchFamily="50" charset="-128"/>
              </a:rPr>
              <a:t>意識の高揚を図るための施策を積極的に推進するとともに、</a:t>
            </a:r>
            <a:r>
              <a:rPr lang="ja-JP" altLang="en-US" sz="1100" dirty="0" smtClean="0">
                <a:latin typeface="Meiryo UI" panose="020B0604030504040204" pitchFamily="50" charset="-128"/>
                <a:ea typeface="Meiryo UI" panose="020B0604030504040204" pitchFamily="50" charset="-128"/>
              </a:rPr>
              <a:t>課題</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ごとの</a:t>
            </a:r>
            <a:r>
              <a:rPr lang="ja-JP" altLang="en-US" sz="1100" dirty="0">
                <a:latin typeface="Meiryo UI" panose="020B0604030504040204" pitchFamily="50" charset="-128"/>
                <a:ea typeface="Meiryo UI" panose="020B0604030504040204" pitchFamily="50" charset="-128"/>
              </a:rPr>
              <a:t>取り組み、とりわけ府民の</a:t>
            </a:r>
            <a:r>
              <a:rPr lang="ja-JP" altLang="en-US" sz="1100" dirty="0" smtClean="0">
                <a:latin typeface="Meiryo UI" panose="020B0604030504040204" pitchFamily="50" charset="-128"/>
                <a:ea typeface="Meiryo UI" panose="020B0604030504040204" pitchFamily="50" charset="-128"/>
              </a:rPr>
              <a:t>自立</a:t>
            </a:r>
            <a:r>
              <a:rPr lang="ja-JP" altLang="en-US" sz="1100" dirty="0">
                <a:latin typeface="Meiryo UI" panose="020B0604030504040204" pitchFamily="50" charset="-128"/>
                <a:ea typeface="Meiryo UI" panose="020B0604030504040204" pitchFamily="50" charset="-128"/>
              </a:rPr>
              <a:t>や社会参加を促進するための施策や人権救済・保護のための</a:t>
            </a:r>
            <a:r>
              <a:rPr lang="ja-JP" altLang="en-US" sz="1100" dirty="0" smtClean="0">
                <a:latin typeface="Meiryo UI" panose="020B0604030504040204" pitchFamily="50" charset="-128"/>
                <a:ea typeface="Meiryo UI" panose="020B0604030504040204" pitchFamily="50" charset="-128"/>
              </a:rPr>
              <a:t>制度</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や施策</a:t>
            </a:r>
            <a:r>
              <a:rPr lang="ja-JP" altLang="en-US" sz="1100" dirty="0">
                <a:latin typeface="Meiryo UI" panose="020B0604030504040204" pitchFamily="50" charset="-128"/>
                <a:ea typeface="Meiryo UI" panose="020B0604030504040204" pitchFamily="50" charset="-128"/>
              </a:rPr>
              <a:t>を充実・活用していくこと</a:t>
            </a:r>
            <a:r>
              <a:rPr lang="ja-JP" altLang="en-US" sz="1100" dirty="0" smtClean="0">
                <a:latin typeface="Meiryo UI" panose="020B0604030504040204" pitchFamily="50" charset="-128"/>
                <a:ea typeface="Meiryo UI" panose="020B0604030504040204" pitchFamily="50" charset="-128"/>
              </a:rPr>
              <a:t>を基本</a:t>
            </a:r>
            <a:r>
              <a:rPr lang="ja-JP" altLang="en-US" sz="1100" dirty="0">
                <a:latin typeface="Meiryo UI" panose="020B0604030504040204" pitchFamily="50" charset="-128"/>
                <a:ea typeface="Meiryo UI" panose="020B0604030504040204" pitchFamily="50" charset="-128"/>
              </a:rPr>
              <a:t>に、人権問題についての実態の把握に努めながら、総合的な</a:t>
            </a:r>
            <a:r>
              <a:rPr lang="ja-JP" altLang="en-US" sz="1100" dirty="0" smtClean="0">
                <a:latin typeface="Meiryo UI" panose="020B0604030504040204" pitchFamily="50" charset="-128"/>
                <a:ea typeface="Meiryo UI" panose="020B0604030504040204" pitchFamily="50" charset="-128"/>
              </a:rPr>
              <a:t>人</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権施策</a:t>
            </a:r>
            <a:r>
              <a:rPr lang="ja-JP" altLang="en-US" sz="1100" dirty="0">
                <a:latin typeface="Meiryo UI" panose="020B0604030504040204" pitchFamily="50" charset="-128"/>
                <a:ea typeface="Meiryo UI" panose="020B0604030504040204" pitchFamily="50" charset="-128"/>
              </a:rPr>
              <a:t>を構築していきます。</a:t>
            </a: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〇府民</a:t>
            </a:r>
            <a:r>
              <a:rPr lang="ja-JP" altLang="en-US" sz="1100" dirty="0">
                <a:latin typeface="Meiryo UI" panose="020B0604030504040204" pitchFamily="50" charset="-128"/>
                <a:ea typeface="Meiryo UI" panose="020B0604030504040204" pitchFamily="50" charset="-128"/>
              </a:rPr>
              <a:t>一人ひとりが、人権の意義や価値についての</a:t>
            </a:r>
            <a:r>
              <a:rPr lang="ja-JP" altLang="en-US" sz="1100" dirty="0" smtClean="0">
                <a:latin typeface="Meiryo UI" panose="020B0604030504040204" pitchFamily="50" charset="-128"/>
                <a:ea typeface="Meiryo UI" panose="020B0604030504040204" pitchFamily="50" charset="-128"/>
              </a:rPr>
              <a:t>理解を</a:t>
            </a:r>
            <a:r>
              <a:rPr lang="ja-JP" altLang="en-US" sz="1100" dirty="0">
                <a:latin typeface="Meiryo UI" panose="020B0604030504040204" pitchFamily="50" charset="-128"/>
                <a:ea typeface="Meiryo UI" panose="020B0604030504040204" pitchFamily="50" charset="-128"/>
              </a:rPr>
              <a:t>深め、すべての人の人権を尊重する態度や</a:t>
            </a:r>
            <a:r>
              <a:rPr lang="ja-JP" altLang="en-US" sz="1100" dirty="0" smtClean="0">
                <a:latin typeface="Meiryo UI" panose="020B0604030504040204" pitchFamily="50" charset="-128"/>
                <a:ea typeface="Meiryo UI" panose="020B0604030504040204" pitchFamily="50" charset="-128"/>
              </a:rPr>
              <a:t>行</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動を</a:t>
            </a:r>
            <a:r>
              <a:rPr lang="ja-JP" altLang="en-US" sz="1100" dirty="0">
                <a:latin typeface="Meiryo UI" panose="020B0604030504040204" pitchFamily="50" charset="-128"/>
                <a:ea typeface="Meiryo UI" panose="020B0604030504040204" pitchFamily="50" charset="-128"/>
              </a:rPr>
              <a:t>身につけるための人権教育を行うとともに、府民の</a:t>
            </a:r>
            <a:r>
              <a:rPr lang="ja-JP" altLang="en-US" sz="1100" dirty="0" smtClean="0">
                <a:latin typeface="Meiryo UI" panose="020B0604030504040204" pitchFamily="50" charset="-128"/>
                <a:ea typeface="Meiryo UI" panose="020B0604030504040204" pitchFamily="50" charset="-128"/>
              </a:rPr>
              <a:t>主体的</a:t>
            </a:r>
            <a:r>
              <a:rPr lang="ja-JP" altLang="en-US" sz="1100" dirty="0">
                <a:latin typeface="Meiryo UI" panose="020B0604030504040204" pitchFamily="50" charset="-128"/>
                <a:ea typeface="Meiryo UI" panose="020B0604030504040204" pitchFamily="50" charset="-128"/>
              </a:rPr>
              <a:t>な活動を促進します。</a:t>
            </a: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〇府民</a:t>
            </a:r>
            <a:r>
              <a:rPr lang="ja-JP" altLang="en-US" sz="1100" dirty="0">
                <a:latin typeface="Meiryo UI" panose="020B0604030504040204" pitchFamily="50" charset="-128"/>
                <a:ea typeface="Meiryo UI" panose="020B0604030504040204" pitchFamily="50" charset="-128"/>
              </a:rPr>
              <a:t>が自立や社会参加を通じて、自己実現を図ることができる</a:t>
            </a:r>
            <a:r>
              <a:rPr lang="ja-JP" altLang="en-US" sz="1100" dirty="0" smtClean="0">
                <a:latin typeface="Meiryo UI" panose="020B0604030504040204" pitchFamily="50" charset="-128"/>
                <a:ea typeface="Meiryo UI" panose="020B0604030504040204" pitchFamily="50" charset="-128"/>
              </a:rPr>
              <a:t>よう支援</a:t>
            </a:r>
            <a:r>
              <a:rPr lang="ja-JP" altLang="en-US" sz="1100" dirty="0">
                <a:latin typeface="Meiryo UI" panose="020B0604030504040204" pitchFamily="50" charset="-128"/>
                <a:ea typeface="Meiryo UI" panose="020B0604030504040204" pitchFamily="50" charset="-128"/>
              </a:rPr>
              <a:t>するとともに、人権侵害を受け</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または</a:t>
            </a:r>
            <a:r>
              <a:rPr lang="ja-JP" altLang="en-US" sz="1100" dirty="0">
                <a:latin typeface="Meiryo UI" panose="020B0604030504040204" pitchFamily="50" charset="-128"/>
                <a:ea typeface="Meiryo UI" panose="020B0604030504040204" pitchFamily="50" charset="-128"/>
              </a:rPr>
              <a:t>受けるおそれのある人に対して、関係機関と連携して、救済</a:t>
            </a:r>
            <a:r>
              <a:rPr lang="ja-JP" altLang="en-US" sz="1100" dirty="0" smtClean="0">
                <a:latin typeface="Meiryo UI" panose="020B0604030504040204" pitchFamily="50" charset="-128"/>
                <a:ea typeface="Meiryo UI" panose="020B0604030504040204" pitchFamily="50" charset="-128"/>
              </a:rPr>
              <a:t>・予防</a:t>
            </a:r>
            <a:r>
              <a:rPr lang="ja-JP" altLang="en-US" sz="1100" dirty="0">
                <a:latin typeface="Meiryo UI" panose="020B0604030504040204" pitchFamily="50" charset="-128"/>
                <a:ea typeface="Meiryo UI" panose="020B0604030504040204" pitchFamily="50" charset="-128"/>
              </a:rPr>
              <a:t>を促進・支援します。</a:t>
            </a: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rPr>
              <a:t>＜ 第４</a:t>
            </a:r>
            <a:r>
              <a:rPr lang="ja-JP" altLang="en-US" sz="1100" b="1" dirty="0">
                <a:latin typeface="Meiryo UI" panose="020B0604030504040204" pitchFamily="50" charset="-128"/>
                <a:ea typeface="Meiryo UI" panose="020B0604030504040204" pitchFamily="50" charset="-128"/>
              </a:rPr>
              <a:t>　推進に</a:t>
            </a:r>
            <a:r>
              <a:rPr lang="ja-JP" altLang="en-US" sz="1100" b="1" dirty="0" smtClean="0">
                <a:latin typeface="Meiryo UI" panose="020B0604030504040204" pitchFamily="50" charset="-128"/>
                <a:ea typeface="Meiryo UI" panose="020B0604030504040204" pitchFamily="50" charset="-128"/>
              </a:rPr>
              <a:t>あたって ＞</a:t>
            </a:r>
            <a:endParaRPr lang="en-US" altLang="ja-JP" sz="1100" b="1" dirty="0">
              <a:latin typeface="Meiryo UI" panose="020B0604030504040204" pitchFamily="50" charset="-128"/>
              <a:ea typeface="Meiryo UI" panose="020B0604030504040204" pitchFamily="50" charset="-128"/>
            </a:endParaRPr>
          </a:p>
          <a:p>
            <a:pPr>
              <a:lnSpc>
                <a:spcPts val="1200"/>
              </a:lnSpc>
              <a:spcBef>
                <a:spcPts val="600"/>
              </a:spcBef>
            </a:pPr>
            <a:r>
              <a:rPr lang="en-US" altLang="ja-JP" sz="1100" dirty="0" smtClean="0">
                <a:latin typeface="Meiryo UI" panose="020B0604030504040204" pitchFamily="50" charset="-128"/>
                <a:ea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rPr>
              <a:t>1</a:t>
            </a:r>
            <a:r>
              <a:rPr lang="ja-JP" altLang="en-US" sz="1100" b="1" dirty="0" smtClean="0">
                <a:latin typeface="Meiryo UI" panose="020B0604030504040204" pitchFamily="50" charset="-128"/>
                <a:ea typeface="Meiryo UI" panose="020B0604030504040204" pitchFamily="50" charset="-128"/>
              </a:rPr>
              <a:t>　庁内の推進体制、２　市町村との連携、３　企業、ＮＰＯ等との連携</a:t>
            </a:r>
            <a:endParaRPr lang="en-US" altLang="ja-JP" sz="1100" b="1" dirty="0" smtClean="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〇本</a:t>
            </a:r>
            <a:r>
              <a:rPr lang="ja-JP" altLang="en-US" sz="1100" dirty="0">
                <a:latin typeface="Meiryo UI" panose="020B0604030504040204" pitchFamily="50" charset="-128"/>
                <a:ea typeface="Meiryo UI" panose="020B0604030504040204" pitchFamily="50" charset="-128"/>
              </a:rPr>
              <a:t>基本方針に基づき、知事をトップとする人権施策の推進本部体制の下、総合的な見地から整合性の</a:t>
            </a: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ある施策を推進します。</a:t>
            </a: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ja-JP" altLang="en-US" sz="1100" dirty="0" smtClean="0">
                <a:latin typeface="Meiryo UI" panose="020B0604030504040204" pitchFamily="50" charset="-128"/>
                <a:ea typeface="Meiryo UI" panose="020B0604030504040204" pitchFamily="50" charset="-128"/>
              </a:rPr>
              <a:t>　〇</a:t>
            </a:r>
            <a:r>
              <a:rPr lang="ja-JP" altLang="en-US" sz="1100" dirty="0">
                <a:latin typeface="Meiryo UI" panose="020B0604030504040204" pitchFamily="50" charset="-128"/>
                <a:ea typeface="Meiryo UI" panose="020B0604030504040204" pitchFamily="50" charset="-128"/>
              </a:rPr>
              <a:t>大阪府の人権施策を効果的に推進するためには、府民に最も身近な市町村が実施する諸施策との</a:t>
            </a:r>
            <a:r>
              <a:rPr lang="ja-JP" altLang="en-US" sz="1100" dirty="0" smtClean="0">
                <a:latin typeface="Meiryo UI" panose="020B0604030504040204" pitchFamily="50" charset="-128"/>
                <a:ea typeface="Meiryo UI" panose="020B0604030504040204" pitchFamily="50" charset="-128"/>
              </a:rPr>
              <a:t>連</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携が</a:t>
            </a:r>
            <a:r>
              <a:rPr lang="ja-JP" altLang="en-US" sz="1100" dirty="0">
                <a:latin typeface="Meiryo UI" panose="020B0604030504040204" pitchFamily="50" charset="-128"/>
                <a:ea typeface="Meiryo UI" panose="020B0604030504040204" pitchFamily="50" charset="-128"/>
              </a:rPr>
              <a:t>不可欠であり、大阪府と市町村との連携をより強化します。</a:t>
            </a:r>
            <a:endParaRPr lang="en-US" altLang="ja-JP" sz="1100" dirty="0">
              <a:latin typeface="Meiryo UI" panose="020B0604030504040204" pitchFamily="50" charset="-128"/>
              <a:ea typeface="Meiryo UI" panose="020B0604030504040204" pitchFamily="50" charset="-128"/>
            </a:endParaRPr>
          </a:p>
          <a:p>
            <a:pPr>
              <a:lnSpc>
                <a:spcPts val="1200"/>
              </a:lnSpc>
            </a:pPr>
            <a:endParaRPr lang="en-US" altLang="ja-JP" sz="1100" dirty="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〇</a:t>
            </a:r>
            <a:r>
              <a:rPr lang="ja-JP" altLang="en-US" sz="1100" dirty="0">
                <a:latin typeface="Meiryo UI" panose="020B0604030504040204" pitchFamily="50" charset="-128"/>
                <a:ea typeface="Meiryo UI" panose="020B0604030504040204" pitchFamily="50" charset="-128"/>
              </a:rPr>
              <a:t>人権施策を効果的に推進していくため、企業や</a:t>
            </a:r>
            <a:r>
              <a:rPr lang="en-US" altLang="ja-JP" sz="1100" dirty="0">
                <a:latin typeface="Meiryo UI" panose="020B0604030504040204" pitchFamily="50" charset="-128"/>
                <a:ea typeface="Meiryo UI" panose="020B0604030504040204" pitchFamily="50" charset="-128"/>
              </a:rPr>
              <a:t>NPO</a:t>
            </a:r>
            <a:r>
              <a:rPr lang="ja-JP" altLang="en-US" sz="1100" dirty="0">
                <a:latin typeface="Meiryo UI" panose="020B0604030504040204" pitchFamily="50" charset="-128"/>
                <a:ea typeface="Meiryo UI" panose="020B0604030504040204" pitchFamily="50" charset="-128"/>
              </a:rPr>
              <a:t>などの諸団体が取り組んでいる人権問題の解決</a:t>
            </a:r>
            <a:r>
              <a:rPr lang="ja-JP" altLang="en-US" sz="1100" dirty="0" smtClean="0">
                <a:latin typeface="Meiryo UI" panose="020B0604030504040204" pitchFamily="50" charset="-128"/>
                <a:ea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endParaRPr>
          </a:p>
          <a:p>
            <a:pPr>
              <a:lnSpc>
                <a:spcPts val="1200"/>
              </a:lnSpc>
            </a:pP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ため</a:t>
            </a:r>
            <a:r>
              <a:rPr lang="ja-JP" altLang="en-US" sz="1100" dirty="0">
                <a:latin typeface="Meiryo UI" panose="020B0604030504040204" pitchFamily="50" charset="-128"/>
                <a:ea typeface="Meiryo UI" panose="020B0604030504040204" pitchFamily="50" charset="-128"/>
              </a:rPr>
              <a:t>の活動とより一層連携を深め</a:t>
            </a:r>
            <a:r>
              <a:rPr lang="ja-JP" altLang="en-US" sz="1100" dirty="0" smtClean="0">
                <a:latin typeface="Meiryo UI" panose="020B0604030504040204" pitchFamily="50" charset="-128"/>
                <a:ea typeface="Meiryo UI" panose="020B0604030504040204" pitchFamily="50" charset="-128"/>
              </a:rPr>
              <a:t>、協働関係</a:t>
            </a:r>
            <a:r>
              <a:rPr lang="ja-JP" altLang="en-US" sz="1100" dirty="0">
                <a:latin typeface="Meiryo UI" panose="020B0604030504040204" pitchFamily="50" charset="-128"/>
                <a:ea typeface="Meiryo UI" panose="020B0604030504040204" pitchFamily="50" charset="-128"/>
              </a:rPr>
              <a:t>の構築を図ります。</a:t>
            </a:r>
          </a:p>
        </p:txBody>
      </p:sp>
      <p:sp>
        <p:nvSpPr>
          <p:cNvPr id="13" name="テキスト ボックス 12">
            <a:extLst>
              <a:ext uri="{FF2B5EF4-FFF2-40B4-BE49-F238E27FC236}">
                <a16:creationId xmlns:a16="http://schemas.microsoft.com/office/drawing/2014/main" id="{E2721ED8-4BE5-465C-8848-32B46BA6CC35}"/>
              </a:ext>
            </a:extLst>
          </p:cNvPr>
          <p:cNvSpPr txBox="1"/>
          <p:nvPr/>
        </p:nvSpPr>
        <p:spPr>
          <a:xfrm>
            <a:off x="6976864" y="3053050"/>
            <a:ext cx="5004000" cy="451406"/>
          </a:xfrm>
          <a:prstGeom prst="rect">
            <a:avLst/>
          </a:prstGeom>
          <a:noFill/>
          <a:ln>
            <a:solidFill>
              <a:schemeClr val="tx1"/>
            </a:solidFill>
            <a:prstDash val="dash"/>
          </a:ln>
        </p:spPr>
        <p:txBody>
          <a:bodyPr wrap="square" rtlCol="0" anchor="ctr">
            <a:spAutoFit/>
          </a:bodyPr>
          <a:lstStyle/>
          <a:p>
            <a:pPr>
              <a:lnSpc>
                <a:spcPts val="1400"/>
              </a:lnSpc>
            </a:pPr>
            <a:r>
              <a:rPr lang="ja-JP" altLang="en-US" sz="1100" dirty="0">
                <a:latin typeface="Meiryo UI" panose="020B0604030504040204" pitchFamily="50" charset="-128"/>
                <a:ea typeface="Meiryo UI" panose="020B0604030504040204" pitchFamily="50" charset="-128"/>
              </a:rPr>
              <a:t>　 ・一人ひとりがかけがえのない存在として尊重される差別のない社会の実現</a:t>
            </a:r>
          </a:p>
          <a:p>
            <a:pPr>
              <a:lnSpc>
                <a:spcPts val="14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・誰もが個性や能力をいかして自己実現を図ることのできる豊かな人権文化の創造</a:t>
            </a:r>
          </a:p>
        </p:txBody>
      </p:sp>
      <p:sp>
        <p:nvSpPr>
          <p:cNvPr id="7" name="正方形/長方形 6">
            <a:extLst>
              <a:ext uri="{FF2B5EF4-FFF2-40B4-BE49-F238E27FC236}">
                <a16:creationId xmlns:a16="http://schemas.microsoft.com/office/drawing/2014/main" id="{4A7A90ED-280A-4054-8BBD-4D1E69846B96}"/>
              </a:ext>
            </a:extLst>
          </p:cNvPr>
          <p:cNvSpPr/>
          <p:nvPr/>
        </p:nvSpPr>
        <p:spPr>
          <a:xfrm>
            <a:off x="168925" y="5013342"/>
            <a:ext cx="6082573" cy="4428000"/>
          </a:xfrm>
          <a:prstGeom prst="rect">
            <a:avLst/>
          </a:prstGeom>
          <a:ln w="12700" cmpd="dbl">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■「基本理念」の枠組みを維持しつつ新たな課題認識を明記</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〇今日的な時代背景を踏まえ、「基本理念」において、性的指向、性自認の課題を追記するとともに、新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たにインターネット上の人権侵害事象への対応の必要性を明記しました。</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b="1" dirty="0" smtClean="0">
                <a:latin typeface="Meiryo UI" panose="020B0604030504040204" pitchFamily="50" charset="-128"/>
                <a:ea typeface="Meiryo UI" panose="020B0604030504040204" pitchFamily="50" charset="-128"/>
              </a:rPr>
              <a:t>■令和</a:t>
            </a:r>
            <a:r>
              <a:rPr lang="en-US" altLang="ja-JP" sz="1100" b="1" dirty="0" smtClean="0">
                <a:latin typeface="Meiryo UI" panose="020B0604030504040204" pitchFamily="50" charset="-128"/>
                <a:ea typeface="Meiryo UI" panose="020B0604030504040204" pitchFamily="50" charset="-128"/>
              </a:rPr>
              <a:t>2</a:t>
            </a:r>
            <a:r>
              <a:rPr lang="ja-JP" altLang="en-US" sz="1100" b="1" dirty="0" smtClean="0">
                <a:latin typeface="Meiryo UI" panose="020B0604030504040204" pitchFamily="50" charset="-128"/>
                <a:ea typeface="Meiryo UI" panose="020B0604030504040204" pitchFamily="50" charset="-128"/>
              </a:rPr>
              <a:t>年度</a:t>
            </a:r>
            <a:r>
              <a:rPr lang="ja-JP" altLang="en-US" sz="1100" b="1" dirty="0">
                <a:latin typeface="Meiryo UI" panose="020B0604030504040204" pitchFamily="50" charset="-128"/>
                <a:ea typeface="Meiryo UI" panose="020B0604030504040204" pitchFamily="50" charset="-128"/>
              </a:rPr>
              <a:t>大阪府</a:t>
            </a:r>
            <a:r>
              <a:rPr lang="ja-JP" altLang="en-US" sz="1100" b="1" dirty="0" smtClean="0">
                <a:latin typeface="Meiryo UI" panose="020B0604030504040204" pitchFamily="50" charset="-128"/>
                <a:ea typeface="Meiryo UI" panose="020B0604030504040204" pitchFamily="50" charset="-128"/>
              </a:rPr>
              <a:t>人権問題に関する府民意識調査の調査結果を反映</a:t>
            </a:r>
            <a:endParaRPr lang="en-US" altLang="ja-JP" sz="1100" b="1" dirty="0" smtClean="0">
              <a:latin typeface="Meiryo UI" panose="020B0604030504040204" pitchFamily="50" charset="-128"/>
              <a:ea typeface="Meiryo UI" panose="020B0604030504040204" pitchFamily="50" charset="-128"/>
            </a:endParaRPr>
          </a:p>
          <a:p>
            <a:pPr marL="84993" indent="-84993"/>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84993" indent="-84993"/>
            <a:r>
              <a:rPr lang="ja-JP" altLang="en-US" sz="1100" dirty="0" smtClean="0">
                <a:latin typeface="Meiryo UI" panose="020B0604030504040204" pitchFamily="50" charset="-128"/>
                <a:ea typeface="Meiryo UI" panose="020B0604030504040204" pitchFamily="50" charset="-128"/>
              </a:rPr>
              <a:t>　〇府民意識調査の</a:t>
            </a:r>
            <a:r>
              <a:rPr lang="ja-JP" altLang="en-US" sz="1100" dirty="0">
                <a:latin typeface="Meiryo UI" panose="020B0604030504040204" pitchFamily="50" charset="-128"/>
                <a:ea typeface="Meiryo UI" panose="020B0604030504040204" pitchFamily="50" charset="-128"/>
              </a:rPr>
              <a:t>調査結果</a:t>
            </a:r>
            <a:r>
              <a:rPr lang="ja-JP" altLang="en-US" sz="1100" dirty="0" smtClean="0">
                <a:latin typeface="Meiryo UI" panose="020B0604030504040204" pitchFamily="50" charset="-128"/>
                <a:ea typeface="Meiryo UI" panose="020B0604030504040204" pitchFamily="50" charset="-128"/>
              </a:rPr>
              <a:t>を踏まえ、「インターネット上の人権侵害」や「性的マイノリティの人権問題」に</a:t>
            </a:r>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対する認識など、府民意識</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現状を反映させました。</a:t>
            </a:r>
            <a:endParaRPr lang="ja-JP" altLang="en-US" sz="1100" dirty="0">
              <a:latin typeface="Meiryo UI" panose="020B0604030504040204" pitchFamily="50" charset="-128"/>
              <a:ea typeface="Meiryo UI" panose="020B0604030504040204" pitchFamily="50" charset="-128"/>
            </a:endParaRPr>
          </a:p>
          <a:p>
            <a:pPr marL="84993" indent="-84993"/>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b="1" dirty="0" smtClean="0">
                <a:latin typeface="Meiryo UI" panose="020B0604030504040204" pitchFamily="50" charset="-128"/>
                <a:ea typeface="Meiryo UI" panose="020B0604030504040204" pitchFamily="50" charset="-128"/>
              </a:rPr>
              <a:t>■「取り組むべき主要課題」における記載内容の充実及び新たな人権課題を追記</a:t>
            </a:r>
            <a:endParaRPr lang="en-US" altLang="ja-JP" sz="1100" b="1" dirty="0" smtClean="0">
              <a:latin typeface="Meiryo UI" panose="020B0604030504040204" pitchFamily="50" charset="-128"/>
              <a:ea typeface="Meiryo UI" panose="020B0604030504040204" pitchFamily="50" charset="-128"/>
            </a:endParaRPr>
          </a:p>
          <a:p>
            <a:pPr marL="84993" indent="-84993"/>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dirty="0" smtClean="0">
                <a:latin typeface="Meiryo UI" panose="020B0604030504040204" pitchFamily="50" charset="-128"/>
                <a:ea typeface="Meiryo UI" panose="020B0604030504040204" pitchFamily="50" charset="-128"/>
              </a:rPr>
              <a:t>　〇現行の基本方針で対象としていた人権課題（女性、子ども、高齢者など）について、今までの課題に加</a:t>
            </a:r>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え、新たに顕在化した課題に対する認識と求められる方策を盛り込むなど、記載内容の充実を図りました。</a:t>
            </a:r>
            <a:endParaRPr lang="en-US" altLang="ja-JP" sz="1100" dirty="0" smtClean="0">
              <a:latin typeface="Meiryo UI" panose="020B0604030504040204" pitchFamily="50" charset="-128"/>
              <a:ea typeface="Meiryo UI" panose="020B0604030504040204" pitchFamily="50" charset="-128"/>
            </a:endParaRPr>
          </a:p>
          <a:p>
            <a:pPr marL="84993" indent="-84993"/>
            <a:endParaRPr lang="en-US" altLang="ja-JP" sz="1100" dirty="0" smtClean="0">
              <a:latin typeface="Meiryo UI" panose="020B0604030504040204" pitchFamily="50" charset="-128"/>
              <a:ea typeface="Meiryo UI" panose="020B0604030504040204" pitchFamily="50" charset="-128"/>
            </a:endParaRPr>
          </a:p>
          <a:p>
            <a:pPr marL="84993" indent="-84993"/>
            <a:r>
              <a:rPr lang="en-US" altLang="ja-JP"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〇近年、社会的に注目されるようになった、「</a:t>
            </a:r>
            <a:r>
              <a:rPr lang="ja-JP" altLang="en-US" sz="1100" dirty="0">
                <a:latin typeface="Meiryo UI" panose="020B0604030504040204" pitchFamily="50" charset="-128"/>
                <a:ea typeface="Meiryo UI" panose="020B0604030504040204" pitchFamily="50" charset="-128"/>
              </a:rPr>
              <a:t>感染症に関する人権問題</a:t>
            </a:r>
            <a:r>
              <a:rPr lang="ja-JP" altLang="en-US" sz="1100" dirty="0" smtClean="0">
                <a:latin typeface="Meiryo UI" panose="020B0604030504040204" pitchFamily="50" charset="-128"/>
                <a:ea typeface="Meiryo UI" panose="020B0604030504040204" pitchFamily="50" charset="-128"/>
              </a:rPr>
              <a:t>」、「性的</a:t>
            </a:r>
            <a:r>
              <a:rPr lang="ja-JP" altLang="en-US" sz="1100" dirty="0">
                <a:latin typeface="Meiryo UI" panose="020B0604030504040204" pitchFamily="50" charset="-128"/>
                <a:ea typeface="Meiryo UI" panose="020B0604030504040204" pitchFamily="50" charset="-128"/>
              </a:rPr>
              <a:t>マイノリティの人権問題</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84993" indent="-84993"/>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生活</a:t>
            </a:r>
            <a:r>
              <a:rPr lang="ja-JP" altLang="en-US" sz="1100" dirty="0" smtClean="0">
                <a:latin typeface="Meiryo UI" panose="020B0604030504040204" pitchFamily="50" charset="-128"/>
                <a:ea typeface="Meiryo UI" panose="020B0604030504040204" pitchFamily="50" charset="-128"/>
              </a:rPr>
              <a:t>困窮（貧困）を</a:t>
            </a:r>
            <a:r>
              <a:rPr lang="ja-JP" altLang="en-US" sz="1100" dirty="0">
                <a:latin typeface="Meiryo UI" panose="020B0604030504040204" pitchFamily="50" charset="-128"/>
                <a:ea typeface="Meiryo UI" panose="020B0604030504040204" pitchFamily="50" charset="-128"/>
              </a:rPr>
              <a:t>めぐる人権課題</a:t>
            </a:r>
            <a:r>
              <a:rPr lang="ja-JP" altLang="en-US" sz="1100" dirty="0" smtClean="0">
                <a:latin typeface="Meiryo UI" panose="020B0604030504040204" pitchFamily="50" charset="-128"/>
                <a:ea typeface="Meiryo UI" panose="020B0604030504040204" pitchFamily="50" charset="-128"/>
              </a:rPr>
              <a:t>」、「災害時の人権</a:t>
            </a:r>
            <a:r>
              <a:rPr lang="ja-JP" altLang="en-US" sz="1100" dirty="0">
                <a:latin typeface="Meiryo UI" panose="020B0604030504040204" pitchFamily="50" charset="-128"/>
                <a:ea typeface="Meiryo UI" panose="020B0604030504040204" pitchFamily="50" charset="-128"/>
              </a:rPr>
              <a:t>問題」「ホームレスの人権問題」、「北朝鮮</a:t>
            </a:r>
            <a:r>
              <a:rPr lang="ja-JP" altLang="en-US" sz="1100" dirty="0" smtClean="0">
                <a:latin typeface="Meiryo UI" panose="020B0604030504040204" pitchFamily="50" charset="-128"/>
                <a:ea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endParaRPr>
          </a:p>
          <a:p>
            <a:pPr marL="84993" indent="-84993"/>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よる</a:t>
            </a:r>
            <a:r>
              <a:rPr lang="ja-JP" altLang="en-US" sz="1100" dirty="0">
                <a:latin typeface="Meiryo UI" panose="020B0604030504040204" pitchFamily="50" charset="-128"/>
                <a:ea typeface="Meiryo UI" panose="020B0604030504040204" pitchFamily="50" charset="-128"/>
              </a:rPr>
              <a:t>拉致問題</a:t>
            </a:r>
            <a:r>
              <a:rPr lang="ja-JP" altLang="en-US" sz="1100" dirty="0" smtClean="0">
                <a:latin typeface="Meiryo UI" panose="020B0604030504040204" pitchFamily="50" charset="-128"/>
                <a:ea typeface="Meiryo UI" panose="020B0604030504040204" pitchFamily="50" charset="-128"/>
              </a:rPr>
              <a:t>」を「取り組むべき主要課題」に新た</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位置付けました。</a:t>
            </a:r>
            <a:endParaRPr lang="en-US" altLang="ja-JP" sz="1100" dirty="0" smtClean="0">
              <a:latin typeface="Meiryo UI" panose="020B0604030504040204" pitchFamily="50" charset="-128"/>
              <a:ea typeface="Meiryo UI" panose="020B0604030504040204" pitchFamily="50" charset="-128"/>
            </a:endParaRPr>
          </a:p>
          <a:p>
            <a:pPr marL="84993" indent="-84993"/>
            <a:endParaRPr lang="en-US" altLang="ja-JP" sz="1100" dirty="0">
              <a:latin typeface="Meiryo UI" panose="020B0604030504040204" pitchFamily="50" charset="-128"/>
              <a:ea typeface="Meiryo UI" panose="020B0604030504040204" pitchFamily="50" charset="-128"/>
            </a:endParaRPr>
          </a:p>
          <a:p>
            <a:pPr marL="84993" indent="-84993"/>
            <a:r>
              <a:rPr lang="ja-JP" altLang="en-US" sz="1100" dirty="0" smtClean="0">
                <a:latin typeface="Meiryo UI" panose="020B0604030504040204" pitchFamily="50" charset="-128"/>
                <a:ea typeface="Meiryo UI" panose="020B0604030504040204" pitchFamily="50" charset="-128"/>
              </a:rPr>
              <a:t>○「その他の取り組むべき人権課題」として、「アイヌの人々」「こころの病」「プライバシーの侵害」「人身取引」</a:t>
            </a:r>
            <a:endParaRPr lang="en-US" altLang="ja-JP" sz="1100" dirty="0" smtClean="0">
              <a:latin typeface="Meiryo UI" panose="020B0604030504040204" pitchFamily="50" charset="-128"/>
              <a:ea typeface="Meiryo UI" panose="020B0604030504040204" pitchFamily="50" charset="-128"/>
            </a:endParaRPr>
          </a:p>
          <a:p>
            <a:pPr marL="84993" indent="-84993"/>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「見た目問題」「無戸籍者の問題」について、課題認識を記載しました。</a:t>
            </a:r>
            <a:endParaRPr lang="en-US" altLang="ja-JP" sz="1100" dirty="0" smtClean="0">
              <a:latin typeface="Meiryo UI" panose="020B0604030504040204" pitchFamily="50" charset="-128"/>
              <a:ea typeface="Meiryo UI" panose="020B0604030504040204" pitchFamily="50" charset="-128"/>
            </a:endParaRPr>
          </a:p>
          <a:p>
            <a:pPr marL="84993" indent="-84993"/>
            <a:endParaRPr lang="en-US" altLang="ja-JP" sz="1100" dirty="0">
              <a:latin typeface="Meiryo UI" panose="020B0604030504040204" pitchFamily="50" charset="-128"/>
              <a:ea typeface="Meiryo UI" panose="020B0604030504040204" pitchFamily="50" charset="-128"/>
            </a:endParaRPr>
          </a:p>
          <a:p>
            <a:pPr marL="84993" indent="-84993"/>
            <a:r>
              <a:rPr lang="ja-JP" altLang="en-US" sz="1100" b="1" dirty="0" smtClean="0">
                <a:latin typeface="Meiryo UI" panose="020B0604030504040204" pitchFamily="50" charset="-128"/>
                <a:ea typeface="Meiryo UI" panose="020B0604030504040204" pitchFamily="50" charset="-128"/>
              </a:rPr>
              <a:t>■その他（国等の動きなど）</a:t>
            </a:r>
            <a:endParaRPr lang="en-US" altLang="ja-JP" sz="1100" b="1" dirty="0" smtClean="0">
              <a:latin typeface="Meiryo UI" panose="020B0604030504040204" pitchFamily="50" charset="-128"/>
              <a:ea typeface="Meiryo UI" panose="020B0604030504040204" pitchFamily="50" charset="-128"/>
            </a:endParaRPr>
          </a:p>
          <a:p>
            <a:pPr marL="84993" indent="-84993"/>
            <a:endParaRPr lang="en-US" altLang="ja-JP" sz="1100" b="1" dirty="0">
              <a:latin typeface="Meiryo UI" panose="020B0604030504040204" pitchFamily="50" charset="-128"/>
              <a:ea typeface="Meiryo UI" panose="020B0604030504040204" pitchFamily="50" charset="-128"/>
            </a:endParaRPr>
          </a:p>
          <a:p>
            <a:pPr marL="84993" indent="-84993"/>
            <a:r>
              <a:rPr lang="ja-JP" altLang="en-US" sz="1100" dirty="0" smtClean="0">
                <a:latin typeface="Meiryo UI" panose="020B0604030504040204" pitchFamily="50" charset="-128"/>
                <a:ea typeface="Meiryo UI" panose="020B0604030504040204" pitchFamily="50" charset="-128"/>
              </a:rPr>
              <a:t>〇新たに施行された各人権課題に関する法律や条例を記載するとともに、人権擁護法案の廃案などに伴い、   </a:t>
            </a:r>
            <a:endParaRPr lang="en-US" altLang="ja-JP" sz="1100" dirty="0" smtClean="0">
              <a:latin typeface="Meiryo UI" panose="020B0604030504040204" pitchFamily="50" charset="-128"/>
              <a:ea typeface="Meiryo UI" panose="020B0604030504040204" pitchFamily="50" charset="-128"/>
            </a:endParaRPr>
          </a:p>
          <a:p>
            <a:pPr marL="84993" indent="-84993"/>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関連部分の記載内容の見直しを行いました。</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0626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2.xml><?xml version="1.0" encoding="utf-8"?>
<ds:datastoreItem xmlns:ds="http://schemas.openxmlformats.org/officeDocument/2006/customXml" ds:itemID="{6F8F60B8-E50E-496A-A400-982829A5F873}">
  <ds:schemaRefs>
    <ds:schemaRef ds:uri="http://purl.org/dc/terms/"/>
    <ds:schemaRef ds:uri="http://schemas.openxmlformats.org/package/2006/metadata/core-properties"/>
    <ds:schemaRef ds:uri="http://www.w3.org/XML/1998/namespace"/>
    <ds:schemaRef ds:uri="http://purl.org/dc/dcmitype/"/>
    <ds:schemaRef ds:uri="http://purl.org/dc/elements/1.1/"/>
    <ds:schemaRef ds:uri="http://schemas.microsoft.com/office/2006/documentManagement/types"/>
    <ds:schemaRef ds:uri="http://schemas.microsoft.com/office/2006/metadata/properties"/>
  </ds:schemaRefs>
</ds:datastoreItem>
</file>

<file path=customXml/itemProps3.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8127</TotalTime>
  <Words>1491</Words>
  <Application>Microsoft Office PowerPoint</Application>
  <PresentationFormat>A3 297x420 mm</PresentationFormat>
  <Paragraphs>104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長谷川　敏之</cp:lastModifiedBy>
  <cp:revision>619</cp:revision>
  <cp:lastPrinted>2021-08-02T02:59:39Z</cp:lastPrinted>
  <dcterms:created xsi:type="dcterms:W3CDTF">2014-05-26T00:07:34Z</dcterms:created>
  <dcterms:modified xsi:type="dcterms:W3CDTF">2021-08-04T05:54:29Z</dcterms:modified>
</cp:coreProperties>
</file>