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58" r:id="rId2"/>
    <p:sldId id="259" r:id="rId3"/>
    <p:sldId id="262" r:id="rId4"/>
    <p:sldId id="265" r:id="rId5"/>
    <p:sldId id="370" r:id="rId6"/>
    <p:sldId id="363" r:id="rId7"/>
    <p:sldId id="361" r:id="rId8"/>
    <p:sldId id="364" r:id="rId9"/>
    <p:sldId id="365" r:id="rId10"/>
    <p:sldId id="368" r:id="rId11"/>
    <p:sldId id="366" r:id="rId12"/>
    <p:sldId id="367" r:id="rId13"/>
    <p:sldId id="369" r:id="rId14"/>
    <p:sldId id="359" r:id="rId15"/>
    <p:sldId id="350" r:id="rId16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上原　なな" initials="上原　なな" lastIdx="4" clrIdx="0">
    <p:extLst>
      <p:ext uri="{19B8F6BF-5375-455C-9EA6-DF929625EA0E}">
        <p15:presenceInfo xmlns:p15="http://schemas.microsoft.com/office/powerpoint/2012/main" userId="S-1-5-21-161959346-1900351369-444732941-229212" providerId="AD"/>
      </p:ext>
    </p:extLst>
  </p:cmAuthor>
  <p:cmAuthor id="2" name="溝口　悟史" initials="溝口　悟史" lastIdx="1" clrIdx="1">
    <p:extLst>
      <p:ext uri="{19B8F6BF-5375-455C-9EA6-DF929625EA0E}">
        <p15:presenceInfo xmlns:p15="http://schemas.microsoft.com/office/powerpoint/2012/main" userId="S::MizoguchiS@lan.pref.osaka.jp::0679f595-141c-4e9d-8cf3-1106df8ec451" providerId="AD"/>
      </p:ext>
    </p:extLst>
  </p:cmAuthor>
  <p:cmAuthor id="3" name="user" initials="u" lastIdx="1" clrIdx="2">
    <p:extLst>
      <p:ext uri="{19B8F6BF-5375-455C-9EA6-DF929625EA0E}">
        <p15:presenceInfo xmlns:p15="http://schemas.microsoft.com/office/powerpoint/2012/main" userId="4a3f19206dd71e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B8B"/>
    <a:srgbClr val="FFDDDD"/>
    <a:srgbClr val="FF8181"/>
    <a:srgbClr val="BF0D0D"/>
    <a:srgbClr val="CF6F6F"/>
    <a:srgbClr val="FF2525"/>
    <a:srgbClr val="ED5137"/>
    <a:srgbClr val="FF9B9B"/>
    <a:srgbClr val="FF7979"/>
    <a:srgbClr val="84B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333" autoAdjust="0"/>
  </p:normalViewPr>
  <p:slideViewPr>
    <p:cSldViewPr snapToGrid="0">
      <p:cViewPr varScale="1">
        <p:scale>
          <a:sx n="74" d="100"/>
          <a:sy n="74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9787" cy="498692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4"/>
            <a:ext cx="2949787" cy="498692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81E0D6CF-36E9-4FA7-AF26-B4D9E05B0488}" type="datetimeFigureOut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3"/>
          </a:xfrm>
          <a:prstGeom prst="rect">
            <a:avLst/>
          </a:prstGeom>
        </p:spPr>
        <p:txBody>
          <a:bodyPr vert="horz" lIns="91417" tIns="45709" rIns="91417" bIns="4570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1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7" cy="498691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1C999283-0B17-4D66-82B7-1BC197897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75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790F-D6F2-42EF-ABB5-C6DB28573B4A}" type="datetime1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CF2F-5204-4DD3-8E19-FDA004DBE8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35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350A-C4F3-4BFA-8C16-F1101B83C9BE}" type="datetime1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CF2F-5204-4DD3-8E19-FDA004DBE8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87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9A6E-90FC-4EA5-B0C4-854D1BC6B4AF}" type="datetime1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CF2F-5204-4DD3-8E19-FDA004DBE8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4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F74C-BBAA-4DEE-AF2A-49FDE8FC83DA}" type="datetime1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CF2F-5204-4DD3-8E19-FDA004DBE8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79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C822-DEF0-439D-A165-0A80BB70ECBD}" type="datetime1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CF2F-5204-4DD3-8E19-FDA004DBE8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37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A8A7-126A-49BF-9990-29AD56F55EFA}" type="datetime1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CF2F-5204-4DD3-8E19-FDA004DBE8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09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B7CC-B6EA-474B-9074-422484060F68}" type="datetime1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CF2F-5204-4DD3-8E19-FDA004DBE8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02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E016-2DA8-4947-AFB0-DF829A7F1C36}" type="datetime1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CF2F-5204-4DD3-8E19-FDA004DBE8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1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A11B-4115-4372-9EF9-35BA8547469B}" type="datetime1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CF2F-5204-4DD3-8E19-FDA004DBE8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40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42BE-E83A-4AE3-8F4C-3815F221111F}" type="datetime1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CF2F-5204-4DD3-8E19-FDA004DBE8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29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6FA0-CFDA-4900-A3E0-13B77A1EA18F}" type="datetime1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CF2F-5204-4DD3-8E19-FDA004DBE8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53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C2780-2095-4FA2-921D-6B201AFA8CC8}" type="datetime1">
              <a:rPr kumimoji="1" lang="ja-JP" altLang="en-US" smtClean="0"/>
              <a:t>2022/6/21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7CF2F-5204-4DD3-8E19-FDA004DBE8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3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88720" y="5287942"/>
            <a:ext cx="676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２０２２</a:t>
            </a:r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大阪府・大阪市 万博推進局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2173308"/>
            <a:ext cx="9144000" cy="2099257"/>
          </a:xfrm>
          <a:prstGeom prst="rect">
            <a:avLst/>
          </a:prstGeom>
          <a:solidFill>
            <a:srgbClr val="0169B5"/>
          </a:solidFill>
          <a:ln>
            <a:solidFill>
              <a:srgbClr val="016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大阪・関西万博の成功に向けた</a:t>
            </a:r>
            <a:endParaRPr kumimoji="1"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機運</a:t>
            </a:r>
            <a:r>
              <a:rPr kumimoji="1"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醸成</a:t>
            </a:r>
            <a:r>
              <a:rPr kumimoji="1"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アクションプラン</a:t>
            </a:r>
            <a:r>
              <a:rPr kumimoji="1"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ver1.0</a:t>
            </a:r>
            <a:r>
              <a:rPr kumimoji="1"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80" y="95250"/>
            <a:ext cx="1340300" cy="19939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118388" y="95251"/>
            <a:ext cx="945192" cy="4237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資料</a:t>
            </a:r>
          </a:p>
        </p:txBody>
      </p:sp>
    </p:spTree>
    <p:extLst>
      <p:ext uri="{BB962C8B-B14F-4D97-AF65-F5344CB8AC3E}">
        <p14:creationId xmlns:p14="http://schemas.microsoft.com/office/powerpoint/2010/main" val="244671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DCECA9-A9B1-4539-9A9F-81CEEF03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</a:t>
            </a:r>
            <a:endParaRPr kumimoji="1" lang="en-US" altLang="ja-JP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2E59EBB-EB7A-4142-8054-D7D30650C583}"/>
              </a:ext>
            </a:extLst>
          </p:cNvPr>
          <p:cNvSpPr/>
          <p:nvPr/>
        </p:nvSpPr>
        <p:spPr>
          <a:xfrm>
            <a:off x="0" y="1"/>
            <a:ext cx="9144000" cy="468000"/>
          </a:xfrm>
          <a:prstGeom prst="rect">
            <a:avLst/>
          </a:prstGeom>
          <a:solidFill>
            <a:srgbClr val="0169B5"/>
          </a:solidFill>
          <a:ln>
            <a:solidFill>
              <a:srgbClr val="016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2022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年度の取組み内容（万博の機運醸成の取組み</a:t>
            </a:r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 ４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/7</a:t>
            </a:r>
            <a:endParaRPr lang="ja-JP" altLang="en-US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6747" y="687819"/>
            <a:ext cx="8450506" cy="31861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 府内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市町村や関西広域連合、全国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知事会等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による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endParaRPr kumimoji="1"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46747" y="687818"/>
            <a:ext cx="8450506" cy="54054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、関西、全国、海外に向けた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を実施できるよう、博覧会協会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と連携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を取りながら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</a:t>
            </a:r>
          </a:p>
          <a:p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関係機関が有する様々な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ツールやネットワーク等の活用に向けて、働きかけを実施。</a:t>
            </a:r>
            <a:endParaRPr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9DF3BD6D-7AC2-4B2B-9B05-6636D7971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0146"/>
              </p:ext>
            </p:extLst>
          </p:nvPr>
        </p:nvGraphicFramePr>
        <p:xfrm>
          <a:off x="687090" y="2089030"/>
          <a:ext cx="7769819" cy="354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767">
                  <a:extLst>
                    <a:ext uri="{9D8B030D-6E8A-4147-A177-3AD203B41FA5}">
                      <a16:colId xmlns:a16="http://schemas.microsoft.com/office/drawing/2014/main" val="2462628001"/>
                    </a:ext>
                  </a:extLst>
                </a:gridCol>
                <a:gridCol w="6414052">
                  <a:extLst>
                    <a:ext uri="{9D8B030D-6E8A-4147-A177-3AD203B41FA5}">
                      <a16:colId xmlns:a16="http://schemas.microsoft.com/office/drawing/2014/main" val="317308173"/>
                    </a:ext>
                  </a:extLst>
                </a:gridCol>
              </a:tblGrid>
              <a:tr h="37686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連携先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取組みイメージ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100666"/>
                  </a:ext>
                </a:extLst>
              </a:tr>
              <a:tr h="148530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府内市町村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・講演会や集団検診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等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で府民・市民が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訪れるタイミングでチラシの配架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・庁舎内や道の駅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など府民・市民が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訪れる場所にのぼりやチラシなどを設置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・庁舎内のデジタルサイネージ等を活用して、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PR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動画等を放映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・市町村で発行する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広報紙等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の啓発物や公用封筒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、各種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PR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グッズ等に万博のロゴ等を掲載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・市町村の有する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HP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や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SNS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等での配信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686299"/>
                  </a:ext>
                </a:extLst>
              </a:tr>
              <a:tr h="65397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関西広域連合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全国知事会 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・各自治体で発行する</a:t>
                      </a:r>
                      <a:r>
                        <a:rPr kumimoji="1" lang="ja-JP" altLang="en-US" sz="12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広報紙等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の啓発物等への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PR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記事の掲載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・各自治体が所管する公共施設等における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PR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ツールの設置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579549"/>
                  </a:ext>
                </a:extLst>
              </a:tr>
              <a:tr h="37686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大阪観光局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・大阪への国内／海外旅行客向け誘客の取組みと連携した</a:t>
                      </a:r>
                      <a:r>
                        <a:rPr kumimoji="1" lang="en-US" altLang="ja-JP" sz="12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PR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81182"/>
                  </a:ext>
                </a:extLst>
              </a:tr>
              <a:tr h="65397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国、政府機関 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・国や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JETRO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（日本貿易振興機構）等を通じた海外向けの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PR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・国際会議や駐日大使等の表敬訪問時を捉えた</a:t>
                      </a:r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PR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526033"/>
                  </a:ext>
                </a:extLst>
              </a:tr>
            </a:tbl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C0B70BD-A897-4B8A-91E7-B69E5DC3D1E9}"/>
              </a:ext>
            </a:extLst>
          </p:cNvPr>
          <p:cNvSpPr txBox="1"/>
          <p:nvPr/>
        </p:nvSpPr>
        <p:spPr>
          <a:xfrm>
            <a:off x="621839" y="1729709"/>
            <a:ext cx="423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関係機関等による主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な</a:t>
            </a:r>
            <a:r>
              <a:rPr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取組み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イメージ</a:t>
            </a:r>
            <a:r>
              <a:rPr lang="en-US" altLang="ja-JP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】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95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2E59EBB-EB7A-4142-8054-D7D30650C583}"/>
              </a:ext>
            </a:extLst>
          </p:cNvPr>
          <p:cNvSpPr/>
          <p:nvPr/>
        </p:nvSpPr>
        <p:spPr>
          <a:xfrm>
            <a:off x="0" y="1"/>
            <a:ext cx="9144000" cy="468000"/>
          </a:xfrm>
          <a:prstGeom prst="rect">
            <a:avLst/>
          </a:prstGeom>
          <a:solidFill>
            <a:srgbClr val="0169B5"/>
          </a:solidFill>
          <a:ln>
            <a:solidFill>
              <a:srgbClr val="016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2022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年度の取組み内容（万博の機運醸成の取組み） </a:t>
            </a:r>
            <a:r>
              <a:rPr lang="en-US" altLang="ja-JP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/7</a:t>
            </a:r>
            <a:endParaRPr lang="ja-JP" altLang="en-US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E50C3E6-696F-4339-83FC-37995556D232}"/>
              </a:ext>
            </a:extLst>
          </p:cNvPr>
          <p:cNvSpPr txBox="1"/>
          <p:nvPr/>
        </p:nvSpPr>
        <p:spPr>
          <a:xfrm>
            <a:off x="249710" y="1059501"/>
            <a:ext cx="4994384" cy="369332"/>
          </a:xfrm>
          <a:prstGeom prst="rect">
            <a:avLst/>
          </a:prstGeom>
          <a:solidFill>
            <a:srgbClr val="FFDDDD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府民・市民参加型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の仕掛けにより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するもの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8910" y="604485"/>
            <a:ext cx="581950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(1)</a:t>
            </a:r>
            <a:r>
              <a:rPr kumimoji="1" lang="ja-JP" altLang="en-US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府・市の取組み（行政ネットワークの活用した取組み）</a:t>
            </a:r>
            <a:endParaRPr kumimoji="1" lang="en-US" altLang="ja-JP" b="1" dirty="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9711" y="1585339"/>
            <a:ext cx="4994383" cy="318613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 </a:t>
            </a:r>
            <a:r>
              <a:rPr lang="ja-JP" altLang="en-US" sz="1600" b="1" spc="-12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バーチャル・大阪を活用した</a:t>
            </a:r>
            <a:r>
              <a:rPr lang="en-US" altLang="ja-JP" sz="1600" b="1" spc="-12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lang="ja-JP" altLang="en-US" sz="1600" b="1" spc="-12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の実施</a:t>
            </a:r>
            <a:endParaRPr lang="en-US" altLang="ja-JP" sz="1600" b="1" spc="-120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49710" y="1585338"/>
            <a:ext cx="4994383" cy="1889381"/>
          </a:xfrm>
          <a:prstGeom prst="rect">
            <a:avLst/>
          </a:prstGeom>
          <a:noFill/>
          <a:ln>
            <a:solidFill>
              <a:srgbClr val="C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 バーチャル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大阪や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YouTube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等において、若者を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はじめ多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数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の方の視聴を期待できるコンテンツを制作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・提供。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（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例：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人気</a:t>
            </a:r>
            <a:r>
              <a:rPr lang="en-US" altLang="ja-JP" sz="1400" dirty="0" err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Vtuber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を起用した音楽ライブや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トークイベント、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 万博会場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となる夢洲の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360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度映像の放映等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）。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 アバターとして各自が参加することで、楽しみながら万博の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理解を深める。</a:t>
            </a:r>
            <a:endPara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45262" y="3150629"/>
            <a:ext cx="3711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「バーチャル大阪」のオープニングイベント（</a:t>
            </a:r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日）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8" y="1155520"/>
            <a:ext cx="3581400" cy="19951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テキスト ボックス 24"/>
          <p:cNvSpPr txBox="1"/>
          <p:nvPr/>
        </p:nvSpPr>
        <p:spPr>
          <a:xfrm>
            <a:off x="249711" y="3769739"/>
            <a:ext cx="4994383" cy="318613"/>
          </a:xfrm>
          <a:prstGeom prst="rect">
            <a:avLst/>
          </a:prstGeom>
          <a:solidFill>
            <a:srgbClr val="FFDDDD"/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 </a:t>
            </a:r>
            <a:r>
              <a:rPr lang="en-US" altLang="ja-JP" sz="1600" b="1" spc="-12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lang="ja-JP" altLang="en-US" sz="1600" b="1" spc="-12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</a:t>
            </a:r>
            <a:r>
              <a:rPr lang="en-US" altLang="ja-JP" sz="1600" b="1" spc="-12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lang="ja-JP" altLang="en-US" sz="1600" b="1" spc="-12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を活用した情報発信</a:t>
            </a:r>
            <a:endParaRPr lang="en-US" altLang="ja-JP" sz="1600" b="1" spc="-120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49710" y="3769738"/>
            <a:ext cx="4994383" cy="1678561"/>
          </a:xfrm>
          <a:prstGeom prst="rect">
            <a:avLst/>
          </a:prstGeom>
          <a:noFill/>
          <a:ln>
            <a:solidFill>
              <a:srgbClr val="C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 イベント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等の実施時など、タイムリーに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Twitter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等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SNS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や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 HP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を活用して情報発信を実施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。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263525" indent="-263525">
              <a:spcBef>
                <a:spcPts val="600"/>
              </a:spcBef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 府民・市民を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インフルエンサーと見立てて、府内市町村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との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連携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イベント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等での万博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ブースの出展時に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、訪れた方々自ら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SNS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で情報発信を行っていただく。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6" b="40242"/>
          <a:stretch/>
        </p:blipFill>
        <p:spPr>
          <a:xfrm>
            <a:off x="5456605" y="3589793"/>
            <a:ext cx="3412390" cy="271402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28" name="テキスト ボックス 27"/>
          <p:cNvSpPr txBox="1"/>
          <p:nvPr/>
        </p:nvSpPr>
        <p:spPr>
          <a:xfrm>
            <a:off x="6252935" y="6394861"/>
            <a:ext cx="1952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</a:t>
            </a:r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Twitter</a:t>
            </a:r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を活用した広報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スライド番号プレースホルダー 4">
            <a:extLst>
              <a:ext uri="{FF2B5EF4-FFF2-40B4-BE49-F238E27FC236}">
                <a16:creationId xmlns:a16="http://schemas.microsoft.com/office/drawing/2014/main" id="{3ADCECA9-A9B1-4539-9A9F-81CEEF03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</a:t>
            </a:r>
            <a:endParaRPr kumimoji="1" lang="en-US" altLang="ja-JP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AutoShape 2" descr="https://prcdn.freetls.fastly.net/release_image/13041/15/13041-15-45da125d093e186e7f3fccc5c412986a-688x310.png?format=jpeg&amp;auto=webp&amp;quality=85&amp;width=1950&amp;height=1350&amp;fit=b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62800" y="764009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「バーチャル大阪」本格オープン </a:t>
            </a:r>
            <a:endParaRPr kumimoji="1" lang="en-US" altLang="ja-JP" sz="900" spc="-15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知事・市長アバター（</a:t>
            </a:r>
            <a:r>
              <a:rPr kumimoji="1" lang="en-US" altLang="ja-JP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28</a:t>
            </a:r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1" lang="ja-JP" altLang="en-US" sz="900" spc="-1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7015157" y="1128167"/>
            <a:ext cx="2008909" cy="1112966"/>
            <a:chOff x="9144000" y="1925782"/>
            <a:chExt cx="2008909" cy="1112966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10" t="7544" r="8294"/>
            <a:stretch/>
          </p:blipFill>
          <p:spPr>
            <a:xfrm>
              <a:off x="9189387" y="1967345"/>
              <a:ext cx="1942218" cy="103909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3" name="正方形/長方形 2"/>
            <p:cNvSpPr/>
            <p:nvPr/>
          </p:nvSpPr>
          <p:spPr>
            <a:xfrm>
              <a:off x="9144000" y="1925782"/>
              <a:ext cx="2008909" cy="111296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847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2E59EBB-EB7A-4142-8054-D7D30650C583}"/>
              </a:ext>
            </a:extLst>
          </p:cNvPr>
          <p:cNvSpPr/>
          <p:nvPr/>
        </p:nvSpPr>
        <p:spPr>
          <a:xfrm>
            <a:off x="0" y="1"/>
            <a:ext cx="9144000" cy="468000"/>
          </a:xfrm>
          <a:prstGeom prst="rect">
            <a:avLst/>
          </a:prstGeom>
          <a:solidFill>
            <a:srgbClr val="0169B5"/>
          </a:solidFill>
          <a:ln>
            <a:solidFill>
              <a:srgbClr val="016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2022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年度の取組み内容（万博の機運醸成の取組み） 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6/7</a:t>
            </a:r>
            <a:endParaRPr lang="ja-JP" altLang="en-US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2317" y="1034228"/>
            <a:ext cx="6010383" cy="318613"/>
          </a:xfrm>
          <a:prstGeom prst="rect">
            <a:avLst/>
          </a:prstGeom>
          <a:solidFill>
            <a:srgbClr val="FFDDDD"/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 「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万博の桜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」の取組みの</a:t>
            </a:r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加速化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52316" y="1034228"/>
            <a:ext cx="6010384" cy="1899472"/>
          </a:xfrm>
          <a:prstGeom prst="rect">
            <a:avLst/>
          </a:prstGeom>
          <a:noFill/>
          <a:ln>
            <a:solidFill>
              <a:srgbClr val="C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・ 万博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の機運醸成を図るため、多くの方々からの寄付（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口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万円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）をもと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本の桜を植樹し、記念に寄附者の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ネームプレートを設置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月～）。</a:t>
            </a:r>
          </a:p>
          <a:p>
            <a:pPr>
              <a:spcBef>
                <a:spcPts val="600"/>
              </a:spcBef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 これ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まで同様、様々な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ツールで幅広く寄附の募集を</a:t>
            </a:r>
            <a:r>
              <a:rPr lang="ja-JP" altLang="en-US" sz="1400" dirty="0" err="1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呼びかけるとと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も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に、企業等への積極的な働きかけを実施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。加えて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、植樹の様子や場所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寄附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金額の進捗状況などを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タイムリーに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HP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や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SNS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等で発信。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2317" y="3693539"/>
            <a:ext cx="5136785" cy="318613"/>
          </a:xfrm>
          <a:prstGeom prst="rect">
            <a:avLst/>
          </a:prstGeom>
          <a:solidFill>
            <a:srgbClr val="FFDDDD"/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 </a:t>
            </a:r>
            <a:r>
              <a:rPr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万博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の開催意義やテーマ等の理解</a:t>
            </a:r>
            <a:r>
              <a:rPr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促進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52316" y="3693539"/>
            <a:ext cx="5136786" cy="2502880"/>
          </a:xfrm>
          <a:prstGeom prst="rect">
            <a:avLst/>
          </a:prstGeom>
          <a:noFill/>
          <a:ln>
            <a:solidFill>
              <a:srgbClr val="C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lnSpc>
                <a:spcPts val="800"/>
              </a:lnSpc>
            </a:pP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・ 万博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の開催意義やテーマ等の理解促進につなげて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いく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ため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･関西万博に関連する講演や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パネルディスカッションなど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実施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。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・ 万博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のテーマ等を大人から子どもまで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わかりやすく伝えるプ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ロモーション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動画を作成し、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府・市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の庁舎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や市町村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のイベント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等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放映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。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 加えて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、児童・生徒向けのポスターや高校生用の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冊子を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作成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配布。</a:t>
            </a:r>
            <a:endParaRPr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スライド番号プレースホルダー 4">
            <a:extLst>
              <a:ext uri="{FF2B5EF4-FFF2-40B4-BE49-F238E27FC236}">
                <a16:creationId xmlns:a16="http://schemas.microsoft.com/office/drawing/2014/main" id="{3ADCECA9-A9B1-4539-9A9F-81CEEF03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１０</a:t>
            </a:r>
            <a:endParaRPr kumimoji="1" lang="en-US" altLang="ja-JP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82958" y="5965587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大阪・関西万博に向けた未来社会デザインシンポジウム</a:t>
            </a:r>
            <a:r>
              <a:rPr kumimoji="1" lang="en-US" altLang="ja-JP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</a:p>
          <a:p>
            <a:pPr algn="r"/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＠</a:t>
            </a:r>
            <a:r>
              <a:rPr kumimoji="1" lang="ja-JP" altLang="en-US" sz="900" spc="-1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大阪国際</a:t>
            </a:r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会議場 （</a:t>
            </a:r>
            <a:r>
              <a:rPr kumimoji="1" lang="en-US" altLang="ja-JP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</a:t>
            </a:r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日）</a:t>
            </a:r>
            <a:endParaRPr kumimoji="1" lang="ja-JP" altLang="en-US" sz="900" spc="-1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30469" y="3357327"/>
            <a:ext cx="1569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「万博の桜２０２５」チラシ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01" y="3689888"/>
            <a:ext cx="3094831" cy="232112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0172" r="30419" b="393"/>
          <a:stretch/>
        </p:blipFill>
        <p:spPr>
          <a:xfrm>
            <a:off x="6797674" y="750300"/>
            <a:ext cx="1823811" cy="25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2E59EBB-EB7A-4142-8054-D7D30650C583}"/>
              </a:ext>
            </a:extLst>
          </p:cNvPr>
          <p:cNvSpPr/>
          <p:nvPr/>
        </p:nvSpPr>
        <p:spPr>
          <a:xfrm>
            <a:off x="0" y="1"/>
            <a:ext cx="9144000" cy="468000"/>
          </a:xfrm>
          <a:prstGeom prst="rect">
            <a:avLst/>
          </a:prstGeom>
          <a:solidFill>
            <a:srgbClr val="0169B5"/>
          </a:solidFill>
          <a:ln>
            <a:solidFill>
              <a:srgbClr val="016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2022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年度の取組み内容（万博の機運醸成の取組み） </a:t>
            </a:r>
            <a:r>
              <a:rPr lang="en-US" altLang="ja-JP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/7</a:t>
            </a:r>
            <a:endParaRPr lang="ja-JP" altLang="en-US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2317" y="1098804"/>
            <a:ext cx="4549883" cy="348813"/>
          </a:xfrm>
          <a:prstGeom prst="rect">
            <a:avLst/>
          </a:prstGeom>
          <a:solidFill>
            <a:srgbClr val="D98B8B"/>
          </a:solidFill>
          <a:ln>
            <a:solidFill>
              <a:srgbClr val="D98B8B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 公共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交通機関等への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働きかけ</a:t>
            </a:r>
            <a:endParaRPr lang="en-US" altLang="ja-JP" sz="16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52316" y="1098804"/>
            <a:ext cx="4549884" cy="1386020"/>
          </a:xfrm>
          <a:prstGeom prst="rect">
            <a:avLst/>
          </a:prstGeom>
          <a:noFill/>
          <a:ln>
            <a:solidFill>
              <a:srgbClr val="D9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 公共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交通機関等（電車、バス、タクシー、トラックなど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）       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車両装飾や車内広告、主要駅・空港での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ポスターや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デジタルサイネージ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等の実施に向け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、博覧会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協会と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連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携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して、事業者への協力を要請。</a:t>
            </a:r>
          </a:p>
        </p:txBody>
      </p:sp>
      <p:sp>
        <p:nvSpPr>
          <p:cNvPr id="29" name="スライド番号プレースホルダー 4">
            <a:extLst>
              <a:ext uri="{FF2B5EF4-FFF2-40B4-BE49-F238E27FC236}">
                <a16:creationId xmlns:a16="http://schemas.microsoft.com/office/drawing/2014/main" id="{3ADCECA9-A9B1-4539-9A9F-81CEEF03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kumimoji="1"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7016" y="616538"/>
            <a:ext cx="3855084" cy="369332"/>
          </a:xfrm>
          <a:prstGeom prst="rect">
            <a:avLst/>
          </a:prstGeom>
          <a:solidFill>
            <a:srgbClr val="D98B8B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(2)</a:t>
            </a:r>
            <a:r>
              <a:rPr kumimoji="1" lang="ja-JP" altLang="en-US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経済団体・企業等との協力・連携</a:t>
            </a:r>
            <a:endParaRPr kumimoji="1" lang="en-US" altLang="ja-JP" b="1" dirty="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67267" y="2432763"/>
            <a:ext cx="1872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ラッピングトラック（イメージ）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2317" y="2610379"/>
            <a:ext cx="5534133" cy="318613"/>
          </a:xfrm>
          <a:prstGeom prst="rect">
            <a:avLst/>
          </a:prstGeom>
          <a:solidFill>
            <a:srgbClr val="D98B8B"/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 シティドレッシング</a:t>
            </a:r>
            <a:endParaRPr lang="en-US" altLang="ja-JP" sz="1600" b="1" spc="-12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52316" y="2610380"/>
            <a:ext cx="5534134" cy="1378302"/>
          </a:xfrm>
          <a:prstGeom prst="rect">
            <a:avLst/>
          </a:prstGeom>
          <a:noFill/>
          <a:ln>
            <a:solidFill>
              <a:srgbClr val="D9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多く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の方々の目に触れる屋内外の様々な場所において、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ポスター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や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のぼり、街頭バナーの掲出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、デジタルサイネージ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を活用した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動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画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放映など、各施設を管理する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関係機関に対し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、博覧会協会と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連携し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効果的なタイミングで協力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を要請。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2317" y="4140786"/>
            <a:ext cx="8409297" cy="348813"/>
          </a:xfrm>
          <a:prstGeom prst="rect">
            <a:avLst/>
          </a:prstGeom>
          <a:solidFill>
            <a:srgbClr val="D98B8B"/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 ロゴマーク等の商用利用の促進</a:t>
            </a:r>
            <a:endParaRPr lang="en-US" altLang="ja-JP" sz="1600" b="1" spc="-12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52315" y="4140787"/>
            <a:ext cx="8409299" cy="672772"/>
          </a:xfrm>
          <a:prstGeom prst="rect">
            <a:avLst/>
          </a:prstGeom>
          <a:noFill/>
          <a:ln>
            <a:solidFill>
              <a:srgbClr val="D9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博覧会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協会におけるライセンス事業開始にあわせ、企業によるロゴマーク等の商用利用を促進。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2317" y="4929159"/>
            <a:ext cx="8409298" cy="348813"/>
          </a:xfrm>
          <a:prstGeom prst="rect">
            <a:avLst/>
          </a:prstGeom>
          <a:solidFill>
            <a:srgbClr val="D98B8B"/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 経済団体、企業等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よる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endParaRPr lang="en-US" altLang="ja-JP" sz="1600" b="1" spc="-12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52315" y="4919633"/>
            <a:ext cx="8409300" cy="1705611"/>
          </a:xfrm>
          <a:prstGeom prst="rect">
            <a:avLst/>
          </a:prstGeom>
          <a:noFill/>
          <a:ln>
            <a:solidFill>
              <a:srgbClr val="D9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経済団体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や、府・市の包括連携協定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締結企業をはじめとする各種企業が有する様々な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ツールやネットワーク等の活用に向けて、働きかけを実施。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（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主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な取組みイメージ）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・ 企業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広報誌や広告、パンフレット等への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記事の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掲載　　・ 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各企業や団体等の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HP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や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SNS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等で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・ 大規模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集客イベント等の場を活用した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・ 企業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の海外支店等を通じた情報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発信　等</a:t>
            </a:r>
            <a:endParaRPr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2407" r="5711" b="6666"/>
          <a:stretch/>
        </p:blipFill>
        <p:spPr>
          <a:xfrm>
            <a:off x="6540502" y="2707276"/>
            <a:ext cx="1886682" cy="117511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355351" y="3833952"/>
            <a:ext cx="23567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ATC</a:t>
            </a:r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デジタルサイネージを活用した</a:t>
            </a:r>
            <a:r>
              <a:rPr kumimoji="1" lang="en-US" altLang="ja-JP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t="4264" r="4691"/>
          <a:stretch/>
        </p:blipFill>
        <p:spPr>
          <a:xfrm>
            <a:off x="5965363" y="558347"/>
            <a:ext cx="2963084" cy="192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7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"/>
            <a:ext cx="9144000" cy="468000"/>
          </a:xfrm>
          <a:prstGeom prst="rect">
            <a:avLst/>
          </a:prstGeom>
          <a:solidFill>
            <a:srgbClr val="0169B5"/>
          </a:solidFill>
          <a:ln>
            <a:solidFill>
              <a:srgbClr val="016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2022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年度の実施</a:t>
            </a:r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スケジュール（予定）</a:t>
            </a:r>
            <a:endParaRPr lang="en-US" altLang="ja-JP" sz="2000" b="1" dirty="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561" y="866345"/>
            <a:ext cx="85086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04492"/>
              </p:ext>
            </p:extLst>
          </p:nvPr>
        </p:nvGraphicFramePr>
        <p:xfrm>
          <a:off x="472270" y="1429831"/>
          <a:ext cx="8215545" cy="50541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385">
                  <a:extLst>
                    <a:ext uri="{9D8B030D-6E8A-4147-A177-3AD203B41FA5}">
                      <a16:colId xmlns:a16="http://schemas.microsoft.com/office/drawing/2014/main" val="3639892350"/>
                    </a:ext>
                  </a:extLst>
                </a:gridCol>
                <a:gridCol w="1956790">
                  <a:extLst>
                    <a:ext uri="{9D8B030D-6E8A-4147-A177-3AD203B41FA5}">
                      <a16:colId xmlns:a16="http://schemas.microsoft.com/office/drawing/2014/main" val="2568789095"/>
                    </a:ext>
                  </a:extLst>
                </a:gridCol>
                <a:gridCol w="1956790">
                  <a:extLst>
                    <a:ext uri="{9D8B030D-6E8A-4147-A177-3AD203B41FA5}">
                      <a16:colId xmlns:a16="http://schemas.microsoft.com/office/drawing/2014/main" val="1925837904"/>
                    </a:ext>
                  </a:extLst>
                </a:gridCol>
                <a:gridCol w="1956790">
                  <a:extLst>
                    <a:ext uri="{9D8B030D-6E8A-4147-A177-3AD203B41FA5}">
                      <a16:colId xmlns:a16="http://schemas.microsoft.com/office/drawing/2014/main" val="1423948242"/>
                    </a:ext>
                  </a:extLst>
                </a:gridCol>
                <a:gridCol w="1956790">
                  <a:extLst>
                    <a:ext uri="{9D8B030D-6E8A-4147-A177-3AD203B41FA5}">
                      <a16:colId xmlns:a16="http://schemas.microsoft.com/office/drawing/2014/main" val="4137063374"/>
                    </a:ext>
                  </a:extLst>
                </a:gridCol>
              </a:tblGrid>
              <a:tr h="300588">
                <a:tc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2022</a:t>
                      </a:r>
                      <a:r>
                        <a:rPr kumimoji="1" lang="ja-JP" altLang="en-US" sz="11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年度上半期</a:t>
                      </a:r>
                      <a:endParaRPr kumimoji="1" lang="en-US" altLang="ja-JP" sz="110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2022</a:t>
                      </a:r>
                      <a:r>
                        <a:rPr kumimoji="1" lang="ja-JP" altLang="en-US" sz="11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年度下半期</a:t>
                      </a: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653173"/>
                  </a:ext>
                </a:extLst>
              </a:tr>
              <a:tr h="8230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協会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042132"/>
                  </a:ext>
                </a:extLst>
              </a:tr>
              <a:tr h="160960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大阪府・大阪市</a:t>
                      </a:r>
                      <a:endParaRPr kumimoji="1" lang="en-US" altLang="ja-JP" sz="110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425930"/>
                  </a:ext>
                </a:extLst>
              </a:tr>
              <a:tr h="644158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45990"/>
                  </a:ext>
                </a:extLst>
              </a:tr>
              <a:tr h="9967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07511"/>
                  </a:ext>
                </a:extLst>
              </a:tr>
              <a:tr h="6799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関係</a:t>
                      </a:r>
                      <a:endParaRPr kumimoji="1" lang="en-US" altLang="ja-JP" sz="1100" dirty="0" smtClean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機関</a:t>
                      </a:r>
                      <a:endParaRPr kumimoji="1" lang="en-US" altLang="ja-JP" sz="110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48223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078914" y="2754142"/>
            <a:ext cx="2183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1" lang="ja-JP" altLang="en-US" sz="11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●庁舎内･公共施設等の装飾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81055" y="2739967"/>
            <a:ext cx="1720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〇講演会等の開催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25617" y="5173420"/>
            <a:ext cx="1934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〇「</a:t>
            </a:r>
            <a:r>
              <a:rPr kumimoji="1" lang="en-US" altLang="ja-JP" sz="1100" dirty="0" err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Warai</a:t>
            </a:r>
            <a:r>
              <a:rPr kumimoji="1" lang="en-US" altLang="ja-JP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100" dirty="0" err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Mirai</a:t>
            </a:r>
            <a:r>
              <a:rPr kumimoji="1" lang="en-US" altLang="ja-JP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Fes</a:t>
            </a: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25617" y="5452411"/>
            <a:ext cx="1651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〇「</a:t>
            </a:r>
            <a:r>
              <a:rPr kumimoji="1" lang="en-US" altLang="ja-JP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歳若返り展示」</a:t>
            </a: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81055" y="5168257"/>
            <a:ext cx="20752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〇「ワクワクドキドキ</a:t>
            </a: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defTabSz="914400"/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</a:t>
            </a:r>
            <a:r>
              <a:rPr kumimoji="1" lang="ja-JP" altLang="en-US" sz="1100" dirty="0" err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</a:t>
            </a: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ジュニア</a:t>
            </a: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defTabSz="914400"/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フォーラム」</a:t>
            </a: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82569" y="5175955"/>
            <a:ext cx="2212248" cy="25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〇「御堂筋オータムパーティ」</a:t>
            </a: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256600" y="4528673"/>
            <a:ext cx="270911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914400"/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〇「健活</a:t>
            </a:r>
            <a:r>
              <a:rPr kumimoji="1" lang="en-US" altLang="ja-JP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kumimoji="1" lang="en-US" altLang="ja-JP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「万博」広告ジャック</a:t>
            </a: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92139" y="4279246"/>
            <a:ext cx="2915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●商店街を活用した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21178" y="2216085"/>
            <a:ext cx="2487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ロゴマーク・キャラクター等の活用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095678" y="1787361"/>
            <a:ext cx="2247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kumimoji="1" lang="ja-JP" altLang="en-US" sz="11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kumimoji="1" lang="en-US" altLang="ja-JP" sz="11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1000</a:t>
            </a:r>
            <a:r>
              <a:rPr kumimoji="1" lang="ja-JP" altLang="en-US" sz="11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日前イベント（</a:t>
            </a:r>
            <a:r>
              <a:rPr kumimoji="1" lang="en-US" altLang="ja-JP" sz="11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11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月）</a:t>
            </a:r>
            <a:endParaRPr kumimoji="1" lang="en-US" altLang="ja-JP" sz="1100" b="1" u="sng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86574" y="1793716"/>
            <a:ext cx="1939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kumimoji="1" lang="ja-JP" altLang="en-US" sz="11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</a:t>
            </a:r>
            <a:r>
              <a:rPr kumimoji="1" lang="en-US" altLang="ja-JP" sz="11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1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年前イベント（</a:t>
            </a:r>
            <a:r>
              <a:rPr kumimoji="1" lang="en-US" altLang="ja-JP" sz="11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sz="11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月）</a:t>
            </a:r>
            <a:endParaRPr kumimoji="1" lang="en-US" altLang="ja-JP" sz="1100" b="1" u="sng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右矢印 35"/>
          <p:cNvSpPr/>
          <p:nvPr/>
        </p:nvSpPr>
        <p:spPr>
          <a:xfrm>
            <a:off x="4544989" y="2132901"/>
            <a:ext cx="4087409" cy="11203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078914" y="2050105"/>
            <a:ext cx="1930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●ライセンス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事業開始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525563" y="2764037"/>
            <a:ext cx="1638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〇プロモーション動画、　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冊子の作成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45006" y="614099"/>
            <a:ext cx="8865081" cy="637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thickThin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72000" rIns="144000" bIns="72000" rtlCol="0">
            <a:spAutoFit/>
          </a:bodyPr>
          <a:lstStyle/>
          <a:p>
            <a:pPr lvl="0" defTabSz="1280006"/>
            <a:r>
              <a:rPr kumimoji="1" lang="ja-JP" altLang="en-US" sz="16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コロナ</a:t>
            </a: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感染拡大の状況等を見極めつつ、まず</a:t>
            </a:r>
            <a:r>
              <a:rPr kumimoji="1" lang="ja-JP" altLang="en-US" sz="16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は</a:t>
            </a:r>
            <a:r>
              <a:rPr kumimoji="1" lang="en-US" altLang="ja-JP" sz="16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1000</a:t>
            </a: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日前（</a:t>
            </a:r>
            <a:r>
              <a:rPr kumimoji="1"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7/18</a:t>
            </a:r>
            <a:r>
              <a:rPr kumimoji="1" lang="ja-JP" altLang="en-US" sz="16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）など</a:t>
            </a: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節目のタイミングにおいて、関係機関と連携した取組みを展開。</a:t>
            </a:r>
          </a:p>
        </p:txBody>
      </p:sp>
      <p:sp>
        <p:nvSpPr>
          <p:cNvPr id="43" name="スライド番号プレースホルダー 42">
            <a:extLst>
              <a:ext uri="{FF2B5EF4-FFF2-40B4-BE49-F238E27FC236}">
                <a16:creationId xmlns:a16="http://schemas.microsoft.com/office/drawing/2014/main" id="{A7BABBBC-CC2A-4A13-B33E-B27D44CF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4725" y="6482986"/>
            <a:ext cx="2057400" cy="365125"/>
          </a:xfrm>
        </p:spPr>
        <p:txBody>
          <a:bodyPr/>
          <a:lstStyle/>
          <a:p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77562" y="3742125"/>
            <a:ext cx="2855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〇バーチャル大阪を活用したイベント実施</a:t>
            </a: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881400B-95A1-4434-894B-0F49C4A7F406}"/>
              </a:ext>
            </a:extLst>
          </p:cNvPr>
          <p:cNvSpPr txBox="1"/>
          <p:nvPr/>
        </p:nvSpPr>
        <p:spPr>
          <a:xfrm>
            <a:off x="3083172" y="2567871"/>
            <a:ext cx="2009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●協会との連携イベント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CD472E3-8D82-4C8D-ABD3-C6D25004BDE3}"/>
              </a:ext>
            </a:extLst>
          </p:cNvPr>
          <p:cNvSpPr txBox="1"/>
          <p:nvPr/>
        </p:nvSpPr>
        <p:spPr>
          <a:xfrm>
            <a:off x="3078914" y="2941237"/>
            <a:ext cx="2183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1" lang="ja-JP" altLang="en-US" sz="11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●公用車等を活用した</a:t>
            </a:r>
            <a:r>
              <a:rPr kumimoji="1" lang="en-US" altLang="ja-JP" sz="11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endParaRPr kumimoji="1" lang="ja-JP" altLang="en-US" sz="1100" b="1" u="sng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DB85DE7-652E-4347-A976-1AB826AB967D}"/>
              </a:ext>
            </a:extLst>
          </p:cNvPr>
          <p:cNvSpPr txBox="1"/>
          <p:nvPr/>
        </p:nvSpPr>
        <p:spPr>
          <a:xfrm>
            <a:off x="3083826" y="3121396"/>
            <a:ext cx="2183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1" lang="ja-JP" altLang="en-US" sz="11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●公共交通機関等への働きかけ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C925F2C-553D-4FDE-A77B-3A41A14F15C8}"/>
              </a:ext>
            </a:extLst>
          </p:cNvPr>
          <p:cNvSpPr txBox="1"/>
          <p:nvPr/>
        </p:nvSpPr>
        <p:spPr>
          <a:xfrm>
            <a:off x="3083826" y="3302350"/>
            <a:ext cx="2183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1" lang="ja-JP" altLang="en-US" sz="11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●シティドレッシング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566029" y="6520851"/>
            <a:ext cx="6520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上記以外にも万博機運の盛り上げにつながる広報・プロモーション活動を適宜実施。</a:t>
            </a:r>
          </a:p>
        </p:txBody>
      </p:sp>
      <p:sp>
        <p:nvSpPr>
          <p:cNvPr id="41" name="右矢印 40"/>
          <p:cNvSpPr/>
          <p:nvPr/>
        </p:nvSpPr>
        <p:spPr>
          <a:xfrm>
            <a:off x="3871461" y="4000148"/>
            <a:ext cx="4813978" cy="108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右矢印 43"/>
          <p:cNvSpPr/>
          <p:nvPr/>
        </p:nvSpPr>
        <p:spPr>
          <a:xfrm>
            <a:off x="3707489" y="3615307"/>
            <a:ext cx="4980326" cy="11327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右矢印 44"/>
          <p:cNvSpPr/>
          <p:nvPr/>
        </p:nvSpPr>
        <p:spPr>
          <a:xfrm>
            <a:off x="3784252" y="6157888"/>
            <a:ext cx="4848146" cy="108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977377" y="3926650"/>
            <a:ext cx="3031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kumimoji="1" lang="ja-JP" altLang="en-US" sz="11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ツールを活用した情報発信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972186" y="3555370"/>
            <a:ext cx="2800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〇「万博の桜２０２５」の取組の加速化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025374" y="5984725"/>
            <a:ext cx="28659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〇府内市町村・関西広域連合や全国知事会、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経済団体等による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59384" y="4878842"/>
            <a:ext cx="2326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kumimoji="1" lang="en-US" altLang="ja-JP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主なイベントへのブース出展</a:t>
            </a:r>
            <a:r>
              <a:rPr kumimoji="1" lang="en-US" altLang="ja-JP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742500" y="1784549"/>
            <a:ext cx="2212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〇テーマソング第一弾の発表</a:t>
            </a:r>
          </a:p>
        </p:txBody>
      </p:sp>
      <p:sp>
        <p:nvSpPr>
          <p:cNvPr id="54" name="右矢印 53"/>
          <p:cNvSpPr/>
          <p:nvPr/>
        </p:nvSpPr>
        <p:spPr>
          <a:xfrm>
            <a:off x="3784251" y="3801876"/>
            <a:ext cx="4910906" cy="12029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42814" y="4240467"/>
            <a:ext cx="249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kumimoji="1" lang="en-US" altLang="ja-JP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関係部局実施の</a:t>
            </a: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defTabSz="914400"/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主な万博関連事業</a:t>
            </a:r>
            <a:r>
              <a:rPr kumimoji="1" lang="en-US" altLang="ja-JP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479E58F-6112-407C-92B0-7C508A57411F}"/>
              </a:ext>
            </a:extLst>
          </p:cNvPr>
          <p:cNvSpPr txBox="1"/>
          <p:nvPr/>
        </p:nvSpPr>
        <p:spPr>
          <a:xfrm>
            <a:off x="7528092" y="4911810"/>
            <a:ext cx="1226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〇消防出初式</a:t>
            </a: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729421" y="4936749"/>
            <a:ext cx="2987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大阪城天守閣復興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90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周年記念イベント</a:t>
            </a:r>
          </a:p>
        </p:txBody>
      </p:sp>
    </p:spTree>
    <p:extLst>
      <p:ext uri="{BB962C8B-B14F-4D97-AF65-F5344CB8AC3E}">
        <p14:creationId xmlns:p14="http://schemas.microsoft.com/office/powerpoint/2010/main" val="162943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表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909480"/>
              </p:ext>
            </p:extLst>
          </p:nvPr>
        </p:nvGraphicFramePr>
        <p:xfrm>
          <a:off x="142540" y="1191470"/>
          <a:ext cx="8868776" cy="5152460"/>
        </p:xfrm>
        <a:graphic>
          <a:graphicData uri="http://schemas.openxmlformats.org/drawingml/2006/table">
            <a:tbl>
              <a:tblPr firstCol="1" lastCol="1">
                <a:tableStyleId>{B301B821-A1FF-4177-AEE7-76D212191A09}</a:tableStyleId>
              </a:tblPr>
              <a:tblGrid>
                <a:gridCol w="308187">
                  <a:extLst>
                    <a:ext uri="{9D8B030D-6E8A-4147-A177-3AD203B41FA5}">
                      <a16:colId xmlns:a16="http://schemas.microsoft.com/office/drawing/2014/main" val="790631712"/>
                    </a:ext>
                  </a:extLst>
                </a:gridCol>
                <a:gridCol w="1276907">
                  <a:extLst>
                    <a:ext uri="{9D8B030D-6E8A-4147-A177-3AD203B41FA5}">
                      <a16:colId xmlns:a16="http://schemas.microsoft.com/office/drawing/2014/main" val="1632808317"/>
                    </a:ext>
                  </a:extLst>
                </a:gridCol>
                <a:gridCol w="2763126">
                  <a:extLst>
                    <a:ext uri="{9D8B030D-6E8A-4147-A177-3AD203B41FA5}">
                      <a16:colId xmlns:a16="http://schemas.microsoft.com/office/drawing/2014/main" val="2415195851"/>
                    </a:ext>
                  </a:extLst>
                </a:gridCol>
                <a:gridCol w="2010688">
                  <a:extLst>
                    <a:ext uri="{9D8B030D-6E8A-4147-A177-3AD203B41FA5}">
                      <a16:colId xmlns:a16="http://schemas.microsoft.com/office/drawing/2014/main" val="3114683418"/>
                    </a:ext>
                  </a:extLst>
                </a:gridCol>
                <a:gridCol w="1045407">
                  <a:extLst>
                    <a:ext uri="{9D8B030D-6E8A-4147-A177-3AD203B41FA5}">
                      <a16:colId xmlns:a16="http://schemas.microsoft.com/office/drawing/2014/main" val="2643500263"/>
                    </a:ext>
                  </a:extLst>
                </a:gridCol>
                <a:gridCol w="1464461">
                  <a:extLst>
                    <a:ext uri="{9D8B030D-6E8A-4147-A177-3AD203B41FA5}">
                      <a16:colId xmlns:a16="http://schemas.microsoft.com/office/drawing/2014/main" val="1483439429"/>
                    </a:ext>
                  </a:extLst>
                </a:gridCol>
              </a:tblGrid>
              <a:tr h="1630277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dirty="0" smtClean="0">
                          <a:solidFill>
                            <a:schemeClr val="bg1"/>
                          </a:solidFill>
                        </a:rPr>
                        <a:t>協会</a:t>
                      </a:r>
                      <a:endParaRPr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128015" marR="128015" marT="64008" marB="64008" vert="eaVert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500" dirty="0"/>
                    </a:p>
                  </a:txBody>
                  <a:tcPr marL="128015" marR="128015" marT="64008" marB="64008"/>
                </a:tc>
                <a:tc>
                  <a:txBody>
                    <a:bodyPr/>
                    <a:lstStyle/>
                    <a:p>
                      <a:endParaRPr kumimoji="1" lang="ja-JP" altLang="en-US" sz="3500" dirty="0"/>
                    </a:p>
                  </a:txBody>
                  <a:tcPr marL="128015" marR="128015" marT="64008" marB="64008"/>
                </a:tc>
                <a:tc>
                  <a:txBody>
                    <a:bodyPr/>
                    <a:lstStyle/>
                    <a:p>
                      <a:endParaRPr kumimoji="1" lang="ja-JP" altLang="en-US" sz="3500" dirty="0"/>
                    </a:p>
                  </a:txBody>
                  <a:tcPr marL="128015" marR="128015" marT="64008" marB="64008"/>
                </a:tc>
                <a:tc>
                  <a:txBody>
                    <a:bodyPr/>
                    <a:lstStyle/>
                    <a:p>
                      <a:endParaRPr kumimoji="1" lang="ja-JP" altLang="en-US" sz="3500" dirty="0"/>
                    </a:p>
                  </a:txBody>
                  <a:tcPr marL="128015" marR="128015" marT="64008" marB="64008"/>
                </a:tc>
                <a:tc>
                  <a:txBody>
                    <a:bodyPr/>
                    <a:lstStyle/>
                    <a:p>
                      <a:endParaRPr kumimoji="1" lang="ja-JP" altLang="en-US" sz="3500" dirty="0"/>
                    </a:p>
                  </a:txBody>
                  <a:tcPr marL="128015" marR="128015" marT="64008" marB="64008"/>
                </a:tc>
                <a:extLst>
                  <a:ext uri="{0D108BD9-81ED-4DB2-BD59-A6C34878D82A}">
                    <a16:rowId xmlns:a16="http://schemas.microsoft.com/office/drawing/2014/main" val="477381507"/>
                  </a:ext>
                </a:extLst>
              </a:tr>
              <a:tr h="168525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dirty="0">
                          <a:solidFill>
                            <a:schemeClr val="bg1"/>
                          </a:solidFill>
                        </a:rPr>
                        <a:t>国</a:t>
                      </a:r>
                    </a:p>
                  </a:txBody>
                  <a:tcPr marL="128015" marR="128015" marT="64008" marB="64008" vert="eaVert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500" dirty="0"/>
                    </a:p>
                  </a:txBody>
                  <a:tcPr marL="128015" marR="128015" marT="64008" marB="64008"/>
                </a:tc>
                <a:tc>
                  <a:txBody>
                    <a:bodyPr/>
                    <a:lstStyle/>
                    <a:p>
                      <a:endParaRPr kumimoji="1" lang="ja-JP" altLang="en-US" sz="3500" dirty="0"/>
                    </a:p>
                  </a:txBody>
                  <a:tcPr marL="128015" marR="128015" marT="64008" marB="64008"/>
                </a:tc>
                <a:tc>
                  <a:txBody>
                    <a:bodyPr/>
                    <a:lstStyle/>
                    <a:p>
                      <a:endParaRPr kumimoji="1" lang="ja-JP" altLang="en-US" sz="3500" dirty="0"/>
                    </a:p>
                  </a:txBody>
                  <a:tcPr marL="128015" marR="128015" marT="64008" marB="64008"/>
                </a:tc>
                <a:tc>
                  <a:txBody>
                    <a:bodyPr/>
                    <a:lstStyle/>
                    <a:p>
                      <a:endParaRPr kumimoji="1" lang="ja-JP" altLang="en-US" sz="3500" dirty="0"/>
                    </a:p>
                  </a:txBody>
                  <a:tcPr marL="128015" marR="128015" marT="64008" marB="64008"/>
                </a:tc>
                <a:tc>
                  <a:txBody>
                    <a:bodyPr/>
                    <a:lstStyle/>
                    <a:p>
                      <a:endParaRPr kumimoji="1" lang="ja-JP" altLang="en-US" sz="3500" dirty="0"/>
                    </a:p>
                  </a:txBody>
                  <a:tcPr marL="128015" marR="128015" marT="64008" marB="64008"/>
                </a:tc>
                <a:extLst>
                  <a:ext uri="{0D108BD9-81ED-4DB2-BD59-A6C34878D82A}">
                    <a16:rowId xmlns:a16="http://schemas.microsoft.com/office/drawing/2014/main" val="1281382735"/>
                  </a:ext>
                </a:extLst>
              </a:tr>
              <a:tr h="1836929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dirty="0" smtClean="0">
                          <a:solidFill>
                            <a:schemeClr val="bg1"/>
                          </a:solidFill>
                        </a:rPr>
                        <a:t>大阪府・大阪市</a:t>
                      </a:r>
                      <a:endParaRPr lang="ja-JP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128015" marR="128015" marT="64008" marB="64008" vert="eaVert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500" dirty="0"/>
                    </a:p>
                  </a:txBody>
                  <a:tcPr marL="128015" marR="128015" marT="64008" marB="64008"/>
                </a:tc>
                <a:tc>
                  <a:txBody>
                    <a:bodyPr/>
                    <a:lstStyle/>
                    <a:p>
                      <a:endParaRPr kumimoji="1" lang="ja-JP" altLang="en-US" sz="3500" dirty="0"/>
                    </a:p>
                  </a:txBody>
                  <a:tcPr marL="128015" marR="128015" marT="64008" marB="64008"/>
                </a:tc>
                <a:tc>
                  <a:txBody>
                    <a:bodyPr/>
                    <a:lstStyle/>
                    <a:p>
                      <a:endParaRPr kumimoji="1" lang="ja-JP" altLang="en-US" sz="3500" dirty="0"/>
                    </a:p>
                  </a:txBody>
                  <a:tcPr marL="128015" marR="128015" marT="64008" marB="64008"/>
                </a:tc>
                <a:tc>
                  <a:txBody>
                    <a:bodyPr/>
                    <a:lstStyle/>
                    <a:p>
                      <a:endParaRPr kumimoji="1" lang="ja-JP" altLang="en-US" sz="3500" dirty="0"/>
                    </a:p>
                  </a:txBody>
                  <a:tcPr marL="128015" marR="128015" marT="64008" marB="64008"/>
                </a:tc>
                <a:tc>
                  <a:txBody>
                    <a:bodyPr/>
                    <a:lstStyle/>
                    <a:p>
                      <a:endParaRPr kumimoji="1" lang="ja-JP" altLang="en-US" sz="3500" dirty="0"/>
                    </a:p>
                  </a:txBody>
                  <a:tcPr marL="128015" marR="128015" marT="64008" marB="64008"/>
                </a:tc>
                <a:extLst>
                  <a:ext uri="{0D108BD9-81ED-4DB2-BD59-A6C34878D82A}">
                    <a16:rowId xmlns:a16="http://schemas.microsoft.com/office/drawing/2014/main" val="502223829"/>
                  </a:ext>
                </a:extLst>
              </a:tr>
            </a:tbl>
          </a:graphicData>
        </a:graphic>
      </p:graphicFrame>
      <p:sp>
        <p:nvSpPr>
          <p:cNvPr id="54" name="角丸四角形 17">
            <a:extLst>
              <a:ext uri="{FF2B5EF4-FFF2-40B4-BE49-F238E27FC236}">
                <a16:creationId xmlns:a16="http://schemas.microsoft.com/office/drawing/2014/main" id="{B37C430E-89BA-4CF5-A8B3-A227B06C4DE0}"/>
              </a:ext>
            </a:extLst>
          </p:cNvPr>
          <p:cNvSpPr/>
          <p:nvPr/>
        </p:nvSpPr>
        <p:spPr>
          <a:xfrm>
            <a:off x="6668030" y="1258589"/>
            <a:ext cx="235001" cy="5040000"/>
          </a:xfrm>
          <a:prstGeom prst="roundRect">
            <a:avLst>
              <a:gd name="adj" fmla="val 12761"/>
            </a:avLst>
          </a:prstGeom>
          <a:solidFill>
            <a:srgbClr val="F7C6A5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65076" tIns="58568" rIns="16269" bIns="413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47663">
              <a:lnSpc>
                <a:spcPct val="120000"/>
              </a:lnSpc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　　　　　　　　　　　      １年前</a:t>
            </a:r>
            <a:endParaRPr lang="ja-JP" altLang="ja-JP" sz="1100" kern="0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2" name="角丸四角形 17">
            <a:extLst>
              <a:ext uri="{FF2B5EF4-FFF2-40B4-BE49-F238E27FC236}">
                <a16:creationId xmlns:a16="http://schemas.microsoft.com/office/drawing/2014/main" id="{B37C430E-89BA-4CF5-A8B3-A227B06C4DE0}"/>
              </a:ext>
            </a:extLst>
          </p:cNvPr>
          <p:cNvSpPr/>
          <p:nvPr/>
        </p:nvSpPr>
        <p:spPr>
          <a:xfrm>
            <a:off x="4602054" y="1264135"/>
            <a:ext cx="235001" cy="5040000"/>
          </a:xfrm>
          <a:prstGeom prst="roundRect">
            <a:avLst>
              <a:gd name="adj" fmla="val 12761"/>
            </a:avLst>
          </a:prstGeom>
          <a:solidFill>
            <a:srgbClr val="F7C6A5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65076" tIns="58568" rIns="16269" bIns="413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47663">
              <a:lnSpc>
                <a:spcPct val="120000"/>
              </a:lnSpc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　　　　　　　　　　　      ２年前</a:t>
            </a:r>
            <a:endParaRPr lang="ja-JP" altLang="ja-JP" sz="1100" kern="0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rgbClr val="0169B5"/>
          </a:solidFill>
          <a:ln>
            <a:solidFill>
              <a:srgbClr val="016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参考</a:t>
            </a:r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 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年までのスケジュールイメージ（全体像）</a:t>
            </a:r>
            <a:endParaRPr lang="ja-JP" altLang="en-US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四角形: 角を丸くする 11">
            <a:extLst>
              <a:ext uri="{FF2B5EF4-FFF2-40B4-BE49-F238E27FC236}">
                <a16:creationId xmlns:a16="http://schemas.microsoft.com/office/drawing/2014/main" id="{323F7931-E076-49DB-8EB5-435D116D12FC}"/>
              </a:ext>
            </a:extLst>
          </p:cNvPr>
          <p:cNvSpPr/>
          <p:nvPr/>
        </p:nvSpPr>
        <p:spPr>
          <a:xfrm>
            <a:off x="7986224" y="837525"/>
            <a:ext cx="1041904" cy="360000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lIns="180000" tIns="14393" rIns="72000" bIns="14393" spcCol="1270" anchor="ctr"/>
          <a:lstStyle/>
          <a:p>
            <a:pPr algn="r" defTabSz="47974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en-US" altLang="ja-JP" sz="1200" b="1" kern="0" dirty="0">
                <a:solidFill>
                  <a:sysClr val="window" lastClr="FFFFFF"/>
                </a:solidFill>
                <a:latin typeface="Arial"/>
                <a:ea typeface="Meiryo UI"/>
              </a:rPr>
              <a:t>2025</a:t>
            </a:r>
            <a:r>
              <a:rPr kumimoji="1" lang="ja-JP" altLang="en-US" sz="1200" b="1" kern="0" dirty="0">
                <a:solidFill>
                  <a:sysClr val="window" lastClr="FFFFFF"/>
                </a:solidFill>
                <a:latin typeface="Arial"/>
                <a:ea typeface="Meiryo UI"/>
              </a:rPr>
              <a:t>年度</a:t>
            </a:r>
          </a:p>
        </p:txBody>
      </p:sp>
      <p:sp>
        <p:nvSpPr>
          <p:cNvPr id="26" name="矢印: 五方向 18">
            <a:extLst>
              <a:ext uri="{FF2B5EF4-FFF2-40B4-BE49-F238E27FC236}">
                <a16:creationId xmlns:a16="http://schemas.microsoft.com/office/drawing/2014/main" id="{3FD9FE5C-37BA-4DB2-A739-5C6DED802354}"/>
              </a:ext>
            </a:extLst>
          </p:cNvPr>
          <p:cNvSpPr/>
          <p:nvPr/>
        </p:nvSpPr>
        <p:spPr bwMode="auto">
          <a:xfrm>
            <a:off x="5830472" y="834878"/>
            <a:ext cx="2448000" cy="360000"/>
          </a:xfrm>
          <a:prstGeom prst="homePlate">
            <a:avLst>
              <a:gd name="adj" fmla="val 27410"/>
            </a:avLst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lIns="202417" tIns="14393" rIns="173630" bIns="14393" spcCol="1270" anchor="ctr"/>
          <a:lstStyle/>
          <a:p>
            <a:pPr algn="ctr" defTabSz="47974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ja-JP" altLang="en-US" sz="1200" b="1" kern="0" dirty="0">
                <a:solidFill>
                  <a:sysClr val="window" lastClr="FFFFFF"/>
                </a:solidFill>
                <a:latin typeface="Arial"/>
                <a:ea typeface="Meiryo UI"/>
              </a:rPr>
              <a:t>　　</a:t>
            </a:r>
            <a:r>
              <a:rPr kumimoji="1" lang="en-US" altLang="ja-JP" sz="1200" b="1" kern="0" dirty="0">
                <a:solidFill>
                  <a:sysClr val="window" lastClr="FFFFFF"/>
                </a:solidFill>
                <a:latin typeface="Arial"/>
                <a:ea typeface="Meiryo UI"/>
              </a:rPr>
              <a:t>2024</a:t>
            </a:r>
            <a:r>
              <a:rPr kumimoji="1" lang="ja-JP" altLang="en-US" sz="1200" b="1" kern="0" dirty="0">
                <a:solidFill>
                  <a:sysClr val="window" lastClr="FFFFFF"/>
                </a:solidFill>
                <a:latin typeface="Arial"/>
                <a:ea typeface="Meiryo UI"/>
              </a:rPr>
              <a:t>年度</a:t>
            </a:r>
          </a:p>
        </p:txBody>
      </p:sp>
      <p:sp>
        <p:nvSpPr>
          <p:cNvPr id="27" name="矢印: 五方向 19">
            <a:extLst>
              <a:ext uri="{FF2B5EF4-FFF2-40B4-BE49-F238E27FC236}">
                <a16:creationId xmlns:a16="http://schemas.microsoft.com/office/drawing/2014/main" id="{BB7D37D2-B0D4-4E0B-A311-1753A100181D}"/>
              </a:ext>
            </a:extLst>
          </p:cNvPr>
          <p:cNvSpPr/>
          <p:nvPr/>
        </p:nvSpPr>
        <p:spPr bwMode="auto">
          <a:xfrm>
            <a:off x="3895502" y="834451"/>
            <a:ext cx="2448000" cy="360000"/>
          </a:xfrm>
          <a:prstGeom prst="homePlate">
            <a:avLst>
              <a:gd name="adj" fmla="val 33571"/>
            </a:avLst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lIns="202417" tIns="14393" rIns="173630" bIns="14393" spcCol="1270" anchor="ctr"/>
          <a:lstStyle/>
          <a:p>
            <a:pPr algn="ctr" defTabSz="47974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ja-JP" altLang="en-US" sz="1200" b="1" kern="0" dirty="0">
                <a:solidFill>
                  <a:sysClr val="window" lastClr="FFFFFF"/>
                </a:solidFill>
                <a:latin typeface="Arial"/>
                <a:ea typeface="Meiryo UI"/>
              </a:rPr>
              <a:t>　</a:t>
            </a:r>
            <a:r>
              <a:rPr kumimoji="1" lang="en-US" altLang="ja-JP" sz="1200" b="1" kern="0" dirty="0">
                <a:solidFill>
                  <a:sysClr val="window" lastClr="FFFFFF"/>
                </a:solidFill>
                <a:latin typeface="Arial"/>
                <a:ea typeface="Meiryo UI"/>
              </a:rPr>
              <a:t>2023</a:t>
            </a:r>
            <a:r>
              <a:rPr kumimoji="1" lang="ja-JP" altLang="en-US" sz="1200" b="1" kern="0" dirty="0">
                <a:solidFill>
                  <a:sysClr val="window" lastClr="FFFFFF"/>
                </a:solidFill>
                <a:latin typeface="Arial"/>
                <a:ea typeface="Meiryo UI"/>
              </a:rPr>
              <a:t>年度</a:t>
            </a:r>
          </a:p>
        </p:txBody>
      </p:sp>
      <p:sp>
        <p:nvSpPr>
          <p:cNvPr id="28" name="矢印: 五方向 20">
            <a:extLst>
              <a:ext uri="{FF2B5EF4-FFF2-40B4-BE49-F238E27FC236}">
                <a16:creationId xmlns:a16="http://schemas.microsoft.com/office/drawing/2014/main" id="{A24DED04-48A2-4C4B-BFD6-BE5B0D41E14B}"/>
              </a:ext>
            </a:extLst>
          </p:cNvPr>
          <p:cNvSpPr/>
          <p:nvPr/>
        </p:nvSpPr>
        <p:spPr bwMode="auto">
          <a:xfrm>
            <a:off x="1808831" y="831554"/>
            <a:ext cx="2448000" cy="360000"/>
          </a:xfrm>
          <a:prstGeom prst="homePlate">
            <a:avLst>
              <a:gd name="adj" fmla="val 37678"/>
            </a:avLst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lIns="202417" tIns="14393" rIns="173630" bIns="14393" spcCol="1270" anchor="ctr"/>
          <a:lstStyle/>
          <a:p>
            <a:pPr algn="ctr" defTabSz="47974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ja-JP" altLang="en-US" sz="1200" b="1" kern="0" dirty="0">
                <a:solidFill>
                  <a:sysClr val="window" lastClr="FFFFFF"/>
                </a:solidFill>
                <a:latin typeface="Arial"/>
                <a:ea typeface="Meiryo UI"/>
              </a:rPr>
              <a:t>　　</a:t>
            </a:r>
            <a:r>
              <a:rPr kumimoji="1" lang="en-US" altLang="ja-JP" sz="1200" b="1" kern="0" dirty="0">
                <a:solidFill>
                  <a:sysClr val="window" lastClr="FFFFFF"/>
                </a:solidFill>
                <a:latin typeface="Arial"/>
                <a:ea typeface="Meiryo UI"/>
              </a:rPr>
              <a:t>2022</a:t>
            </a:r>
            <a:r>
              <a:rPr kumimoji="1" lang="ja-JP" altLang="en-US" sz="1200" b="1" kern="0" dirty="0">
                <a:solidFill>
                  <a:sysClr val="window" lastClr="FFFFFF"/>
                </a:solidFill>
                <a:latin typeface="Arial"/>
                <a:ea typeface="Meiryo UI"/>
              </a:rPr>
              <a:t>年度</a:t>
            </a:r>
          </a:p>
        </p:txBody>
      </p:sp>
      <p:sp>
        <p:nvSpPr>
          <p:cNvPr id="29" name="矢印: 五方向 21">
            <a:extLst>
              <a:ext uri="{FF2B5EF4-FFF2-40B4-BE49-F238E27FC236}">
                <a16:creationId xmlns:a16="http://schemas.microsoft.com/office/drawing/2014/main" id="{7BB190C6-26D8-453A-9188-F66C28A99AB7}"/>
              </a:ext>
            </a:extLst>
          </p:cNvPr>
          <p:cNvSpPr/>
          <p:nvPr/>
        </p:nvSpPr>
        <p:spPr bwMode="auto">
          <a:xfrm>
            <a:off x="459687" y="824817"/>
            <a:ext cx="1548416" cy="360000"/>
          </a:xfrm>
          <a:prstGeom prst="homePlate">
            <a:avLst>
              <a:gd name="adj" fmla="val 35492"/>
            </a:avLst>
          </a:prstGeom>
          <a:solidFill>
            <a:schemeClr val="accent1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lIns="202417" tIns="14393" rIns="173630" bIns="14393" spcCol="1270" anchor="ctr"/>
          <a:lstStyle/>
          <a:p>
            <a:pPr algn="ctr" defTabSz="47974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ja-JP" altLang="en-US" sz="1100" kern="0" dirty="0">
                <a:solidFill>
                  <a:sysClr val="window" lastClr="FFFFFF"/>
                </a:solidFill>
                <a:latin typeface="Arial"/>
                <a:ea typeface="Meiryo UI"/>
              </a:rPr>
              <a:t>　　</a:t>
            </a:r>
            <a:r>
              <a:rPr kumimoji="1" lang="en-US" altLang="ja-JP" sz="1200" b="1" kern="0" dirty="0">
                <a:solidFill>
                  <a:sysClr val="window" lastClr="FFFFFF"/>
                </a:solidFill>
                <a:latin typeface="Arial"/>
                <a:ea typeface="Meiryo UI"/>
              </a:rPr>
              <a:t>2021</a:t>
            </a:r>
            <a:r>
              <a:rPr kumimoji="1" lang="ja-JP" altLang="en-US" sz="1200" b="1" kern="0" dirty="0">
                <a:solidFill>
                  <a:sysClr val="window" lastClr="FFFFFF"/>
                </a:solidFill>
                <a:latin typeface="Arial"/>
                <a:ea typeface="Meiryo UI"/>
              </a:rPr>
              <a:t>年度</a:t>
            </a: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76432A62-999A-473F-BEE9-90E1A1C4E7D8}"/>
              </a:ext>
            </a:extLst>
          </p:cNvPr>
          <p:cNvSpPr/>
          <p:nvPr/>
        </p:nvSpPr>
        <p:spPr>
          <a:xfrm>
            <a:off x="398759" y="3051819"/>
            <a:ext cx="377512" cy="1512024"/>
          </a:xfrm>
          <a:prstGeom prst="roundRect">
            <a:avLst>
              <a:gd name="adj" fmla="val 12761"/>
            </a:avLst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65076" tIns="58568" rIns="16269" bIns="413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47663">
              <a:lnSpc>
                <a:spcPct val="120000"/>
              </a:lnSpc>
              <a:defRPr/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基本方針を閣議決定</a:t>
            </a:r>
            <a:endParaRPr lang="ja-JP" altLang="ja-JP" sz="1100" kern="0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6" name="角丸四角形 17">
            <a:extLst>
              <a:ext uri="{FF2B5EF4-FFF2-40B4-BE49-F238E27FC236}">
                <a16:creationId xmlns:a16="http://schemas.microsoft.com/office/drawing/2014/main" id="{B37C430E-89BA-4CF5-A8B3-A227B06C4DE0}"/>
              </a:ext>
            </a:extLst>
          </p:cNvPr>
          <p:cNvSpPr/>
          <p:nvPr/>
        </p:nvSpPr>
        <p:spPr>
          <a:xfrm>
            <a:off x="728461" y="3026249"/>
            <a:ext cx="341300" cy="1524121"/>
          </a:xfrm>
          <a:prstGeom prst="roundRect">
            <a:avLst>
              <a:gd name="adj" fmla="val 12761"/>
            </a:avLst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65076" tIns="58568" rIns="16269" bIns="413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47663">
              <a:lnSpc>
                <a:spcPct val="120000"/>
              </a:lnSpc>
              <a:defRPr/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万博関連事業インフラ</a:t>
            </a:r>
            <a:endParaRPr lang="en-US" altLang="ja-JP" sz="1100" kern="0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  <a:p>
            <a:pPr defTabSz="447663">
              <a:lnSpc>
                <a:spcPct val="120000"/>
              </a:lnSpc>
              <a:defRPr/>
            </a:pPr>
            <a:r>
              <a:rPr lang="en-US" altLang="ja-JP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           </a:t>
            </a: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整備計画策定</a:t>
            </a:r>
            <a:endParaRPr lang="ja-JP" altLang="ja-JP" sz="1100" kern="0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0" name="角丸四角形 17">
            <a:extLst>
              <a:ext uri="{FF2B5EF4-FFF2-40B4-BE49-F238E27FC236}">
                <a16:creationId xmlns:a16="http://schemas.microsoft.com/office/drawing/2014/main" id="{B37C430E-89BA-4CF5-A8B3-A227B06C4DE0}"/>
              </a:ext>
            </a:extLst>
          </p:cNvPr>
          <p:cNvSpPr/>
          <p:nvPr/>
        </p:nvSpPr>
        <p:spPr>
          <a:xfrm>
            <a:off x="1321378" y="4767111"/>
            <a:ext cx="341300" cy="1523905"/>
          </a:xfrm>
          <a:prstGeom prst="roundRect">
            <a:avLst>
              <a:gd name="adj" fmla="val 12761"/>
            </a:avLst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65076" tIns="58568" rIns="16269" bIns="413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47663">
              <a:defRPr/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バーチャル大阪</a:t>
            </a:r>
            <a:endParaRPr lang="en-US" altLang="ja-JP" sz="1100" kern="0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  <a:p>
            <a:pPr defTabSz="447663">
              <a:defRPr/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　　　　本格オープン</a:t>
            </a:r>
            <a:endParaRPr lang="ja-JP" altLang="ja-JP" sz="1100" kern="0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3" name="角丸四角形 17">
            <a:extLst>
              <a:ext uri="{FF2B5EF4-FFF2-40B4-BE49-F238E27FC236}">
                <a16:creationId xmlns:a16="http://schemas.microsoft.com/office/drawing/2014/main" id="{AA41F5BC-E0F9-4C9C-B146-0FC549ECAA4B}"/>
              </a:ext>
            </a:extLst>
          </p:cNvPr>
          <p:cNvSpPr/>
          <p:nvPr/>
        </p:nvSpPr>
        <p:spPr>
          <a:xfrm>
            <a:off x="1979001" y="4726618"/>
            <a:ext cx="394578" cy="1565502"/>
          </a:xfrm>
          <a:prstGeom prst="roundRect">
            <a:avLst>
              <a:gd name="adj" fmla="val 12761"/>
            </a:avLst>
          </a:prstGeom>
          <a:noFill/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77712" tIns="58568" rIns="0" bIns="413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447663">
              <a:lnSpc>
                <a:spcPct val="50000"/>
              </a:lnSpc>
              <a:defRPr/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夢洲南エリア</a:t>
            </a:r>
            <a:endParaRPr lang="en-US" altLang="ja-JP" sz="1100" kern="0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  <a:p>
            <a:pPr defTabSz="447663">
              <a:lnSpc>
                <a:spcPct val="120000"/>
              </a:lnSpc>
              <a:defRPr/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　　　　埋立工事完了</a:t>
            </a:r>
            <a:endParaRPr lang="ja-JP" altLang="ja-JP" sz="1100" kern="0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9" name="角丸四角形 17">
            <a:extLst>
              <a:ext uri="{FF2B5EF4-FFF2-40B4-BE49-F238E27FC236}">
                <a16:creationId xmlns:a16="http://schemas.microsoft.com/office/drawing/2014/main" id="{B37C430E-89BA-4CF5-A8B3-A227B06C4DE0}"/>
              </a:ext>
            </a:extLst>
          </p:cNvPr>
          <p:cNvSpPr/>
          <p:nvPr/>
        </p:nvSpPr>
        <p:spPr>
          <a:xfrm>
            <a:off x="1575682" y="1320473"/>
            <a:ext cx="341300" cy="1553482"/>
          </a:xfrm>
          <a:prstGeom prst="roundRect">
            <a:avLst>
              <a:gd name="adj" fmla="val 12761"/>
            </a:avLst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65076" tIns="58568" rIns="16269" bIns="413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47663">
              <a:lnSpc>
                <a:spcPct val="120000"/>
              </a:lnSpc>
              <a:defRPr/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公式キャラクター発表</a:t>
            </a:r>
            <a:endParaRPr lang="ja-JP" altLang="ja-JP" sz="1100" kern="0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70" name="角丸四角形 17">
            <a:extLst>
              <a:ext uri="{FF2B5EF4-FFF2-40B4-BE49-F238E27FC236}">
                <a16:creationId xmlns:a16="http://schemas.microsoft.com/office/drawing/2014/main" id="{AA41F5BC-E0F9-4C9C-B146-0FC549ECAA4B}"/>
              </a:ext>
            </a:extLst>
          </p:cNvPr>
          <p:cNvSpPr/>
          <p:nvPr/>
        </p:nvSpPr>
        <p:spPr>
          <a:xfrm>
            <a:off x="1744337" y="4745279"/>
            <a:ext cx="266916" cy="1413884"/>
          </a:xfrm>
          <a:prstGeom prst="roundRect">
            <a:avLst>
              <a:gd name="adj" fmla="val 12761"/>
            </a:avLst>
          </a:prstGeom>
          <a:noFill/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77712" tIns="58568" rIns="0" bIns="4132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447663">
              <a:defRPr/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出展基本計画策定</a:t>
            </a:r>
            <a:endParaRPr lang="ja-JP" altLang="ja-JP" sz="1100" kern="0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619315" y="2899694"/>
            <a:ext cx="692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(21.8)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1527927" y="1237906"/>
            <a:ext cx="56204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(22.3)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1316052" y="4570497"/>
            <a:ext cx="57067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(22.2)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3" name="角丸四角形 17">
            <a:extLst>
              <a:ext uri="{FF2B5EF4-FFF2-40B4-BE49-F238E27FC236}">
                <a16:creationId xmlns:a16="http://schemas.microsoft.com/office/drawing/2014/main" id="{B37C430E-89BA-4CF5-A8B3-A227B06C4DE0}"/>
              </a:ext>
            </a:extLst>
          </p:cNvPr>
          <p:cNvSpPr/>
          <p:nvPr/>
        </p:nvSpPr>
        <p:spPr>
          <a:xfrm>
            <a:off x="1203059" y="1409256"/>
            <a:ext cx="372623" cy="1428634"/>
          </a:xfrm>
          <a:prstGeom prst="roundRect">
            <a:avLst>
              <a:gd name="adj" fmla="val 12761"/>
            </a:avLst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65076" tIns="58568" rIns="16269" bIns="413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47663">
              <a:lnSpc>
                <a:spcPct val="120000"/>
              </a:lnSpc>
              <a:defRPr/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企業パビリオン</a:t>
            </a:r>
            <a:endParaRPr lang="en-US" altLang="ja-JP" sz="1100" kern="0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  <a:p>
            <a:pPr defTabSz="447663">
              <a:lnSpc>
                <a:spcPct val="120000"/>
              </a:lnSpc>
              <a:defRPr/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　　　　出展者公表</a:t>
            </a:r>
            <a:endParaRPr lang="ja-JP" altLang="ja-JP" sz="1100" kern="0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1107729" y="2907709"/>
            <a:ext cx="692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(21.12)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1130747" y="1237906"/>
            <a:ext cx="63717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(22.2)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5" name="角丸四角形 17">
            <a:extLst>
              <a:ext uri="{FF2B5EF4-FFF2-40B4-BE49-F238E27FC236}">
                <a16:creationId xmlns:a16="http://schemas.microsoft.com/office/drawing/2014/main" id="{B37C430E-89BA-4CF5-A8B3-A227B06C4DE0}"/>
              </a:ext>
            </a:extLst>
          </p:cNvPr>
          <p:cNvSpPr/>
          <p:nvPr/>
        </p:nvSpPr>
        <p:spPr>
          <a:xfrm>
            <a:off x="1224274" y="3075293"/>
            <a:ext cx="303089" cy="1458981"/>
          </a:xfrm>
          <a:prstGeom prst="roundRect">
            <a:avLst>
              <a:gd name="adj" fmla="val 12761"/>
            </a:avLst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65076" tIns="58568" rIns="16269" bIns="413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47663">
              <a:lnSpc>
                <a:spcPct val="120000"/>
              </a:lnSpc>
              <a:defRPr/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アクションプラン</a:t>
            </a:r>
            <a:endParaRPr lang="en-US" altLang="ja-JP" sz="1100" kern="0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  <a:p>
            <a:pPr defTabSz="447663">
              <a:lnSpc>
                <a:spcPct val="120000"/>
              </a:lnSpc>
              <a:defRPr/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　　　　</a:t>
            </a:r>
            <a:r>
              <a:rPr lang="en-US" altLang="ja-JP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Ver.1</a:t>
            </a: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策定</a:t>
            </a:r>
            <a:endParaRPr lang="ja-JP" altLang="ja-JP" sz="1100" kern="0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82" name="角丸四角形 17">
            <a:extLst>
              <a:ext uri="{FF2B5EF4-FFF2-40B4-BE49-F238E27FC236}">
                <a16:creationId xmlns:a16="http://schemas.microsoft.com/office/drawing/2014/main" id="{B37C430E-89BA-4CF5-A8B3-A227B06C4DE0}"/>
              </a:ext>
            </a:extLst>
          </p:cNvPr>
          <p:cNvSpPr/>
          <p:nvPr/>
        </p:nvSpPr>
        <p:spPr>
          <a:xfrm>
            <a:off x="7740799" y="1242769"/>
            <a:ext cx="235001" cy="5040000"/>
          </a:xfrm>
          <a:prstGeom prst="roundRect">
            <a:avLst>
              <a:gd name="adj" fmla="val 12761"/>
            </a:avLst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65076" tIns="58568" rIns="16269" bIns="413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47663">
              <a:lnSpc>
                <a:spcPct val="120000"/>
              </a:lnSpc>
            </a:pPr>
            <a:r>
              <a:rPr lang="ja-JP" altLang="en-US" sz="1100" b="1" kern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　　　　　　　　　　    　１００日前</a:t>
            </a:r>
            <a:endParaRPr lang="ja-JP" altLang="ja-JP" sz="1100" b="1" kern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84" name="角丸四角形 17">
            <a:extLst>
              <a:ext uri="{FF2B5EF4-FFF2-40B4-BE49-F238E27FC236}">
                <a16:creationId xmlns:a16="http://schemas.microsoft.com/office/drawing/2014/main" id="{B37C430E-89BA-4CF5-A8B3-A227B06C4DE0}"/>
              </a:ext>
            </a:extLst>
          </p:cNvPr>
          <p:cNvSpPr/>
          <p:nvPr/>
        </p:nvSpPr>
        <p:spPr>
          <a:xfrm>
            <a:off x="5664674" y="1258720"/>
            <a:ext cx="235001" cy="5040000"/>
          </a:xfrm>
          <a:prstGeom prst="roundRect">
            <a:avLst>
              <a:gd name="adj" fmla="val 12761"/>
            </a:avLst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65076" tIns="58568" rIns="16269" bIns="413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47663">
              <a:lnSpc>
                <a:spcPct val="120000"/>
              </a:lnSpc>
            </a:pPr>
            <a:r>
              <a:rPr lang="ja-JP" altLang="en-US" sz="1100" b="1" kern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　　　　　　　　　　　  　５００日前</a:t>
            </a:r>
            <a:endParaRPr lang="ja-JP" altLang="ja-JP" sz="1100" b="1" kern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668132" y="4567435"/>
            <a:ext cx="57520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(22.3)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2" name="角丸四角形 17">
            <a:extLst>
              <a:ext uri="{FF2B5EF4-FFF2-40B4-BE49-F238E27FC236}">
                <a16:creationId xmlns:a16="http://schemas.microsoft.com/office/drawing/2014/main" id="{B37C430E-89BA-4CF5-A8B3-A227B06C4DE0}"/>
              </a:ext>
            </a:extLst>
          </p:cNvPr>
          <p:cNvSpPr/>
          <p:nvPr/>
        </p:nvSpPr>
        <p:spPr>
          <a:xfrm>
            <a:off x="2953268" y="1254959"/>
            <a:ext cx="235001" cy="5040000"/>
          </a:xfrm>
          <a:prstGeom prst="roundRect">
            <a:avLst>
              <a:gd name="adj" fmla="val 12761"/>
            </a:avLst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65076" tIns="58568" rIns="16269" bIns="413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47663">
              <a:lnSpc>
                <a:spcPct val="120000"/>
              </a:lnSpc>
            </a:pPr>
            <a:r>
              <a:rPr lang="ja-JP" altLang="en-US" sz="1100" b="1" kern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　　　　　　　　　　　      １０００日前</a:t>
            </a:r>
            <a:endParaRPr lang="ja-JP" altLang="ja-JP" sz="1100" b="1" kern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193" name="角丸四角形 17">
            <a:extLst>
              <a:ext uri="{FF2B5EF4-FFF2-40B4-BE49-F238E27FC236}">
                <a16:creationId xmlns:a16="http://schemas.microsoft.com/office/drawing/2014/main" id="{B37C430E-89BA-4CF5-A8B3-A227B06C4DE0}"/>
              </a:ext>
            </a:extLst>
          </p:cNvPr>
          <p:cNvSpPr/>
          <p:nvPr/>
        </p:nvSpPr>
        <p:spPr>
          <a:xfrm>
            <a:off x="2429035" y="1251802"/>
            <a:ext cx="235001" cy="5040000"/>
          </a:xfrm>
          <a:prstGeom prst="roundRect">
            <a:avLst>
              <a:gd name="adj" fmla="val 12761"/>
            </a:avLst>
          </a:prstGeom>
          <a:solidFill>
            <a:srgbClr val="F7C6A5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65076" tIns="58568" rIns="16269" bIns="413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47663">
              <a:lnSpc>
                <a:spcPct val="120000"/>
              </a:lnSpc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　　　　　　　　        　　３年前</a:t>
            </a:r>
            <a:endParaRPr lang="ja-JP" altLang="ja-JP" sz="1100" kern="0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89" name="角丸四角形 17">
            <a:extLst>
              <a:ext uri="{FF2B5EF4-FFF2-40B4-BE49-F238E27FC236}">
                <a16:creationId xmlns:a16="http://schemas.microsoft.com/office/drawing/2014/main" id="{B37C430E-89BA-4CF5-A8B3-A227B06C4DE0}"/>
              </a:ext>
            </a:extLst>
          </p:cNvPr>
          <p:cNvSpPr/>
          <p:nvPr/>
        </p:nvSpPr>
        <p:spPr>
          <a:xfrm>
            <a:off x="644957" y="4729089"/>
            <a:ext cx="341300" cy="1632893"/>
          </a:xfrm>
          <a:prstGeom prst="roundRect">
            <a:avLst>
              <a:gd name="adj" fmla="val 12761"/>
            </a:avLst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65076" tIns="58568" rIns="16269" bIns="413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47663">
              <a:lnSpc>
                <a:spcPct val="120000"/>
              </a:lnSpc>
              <a:defRPr/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大阪パビリオン</a:t>
            </a:r>
            <a:endParaRPr lang="en-US" altLang="ja-JP" sz="1100" kern="0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  <a:p>
            <a:pPr defTabSz="447663">
              <a:lnSpc>
                <a:spcPct val="120000"/>
              </a:lnSpc>
              <a:defRPr/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出展基本計画</a:t>
            </a:r>
            <a:r>
              <a:rPr lang="en-US" altLang="ja-JP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ver.1</a:t>
            </a: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公表</a:t>
            </a:r>
            <a:endParaRPr lang="ja-JP" altLang="ja-JP" sz="1100" kern="0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90" name="角丸四角形 17">
            <a:extLst>
              <a:ext uri="{FF2B5EF4-FFF2-40B4-BE49-F238E27FC236}">
                <a16:creationId xmlns:a16="http://schemas.microsoft.com/office/drawing/2014/main" id="{B37C430E-89BA-4CF5-A8B3-A227B06C4DE0}"/>
              </a:ext>
            </a:extLst>
          </p:cNvPr>
          <p:cNvSpPr/>
          <p:nvPr/>
        </p:nvSpPr>
        <p:spPr>
          <a:xfrm>
            <a:off x="977689" y="4809062"/>
            <a:ext cx="341300" cy="1552323"/>
          </a:xfrm>
          <a:prstGeom prst="roundRect">
            <a:avLst>
              <a:gd name="adj" fmla="val 12761"/>
            </a:avLst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eaVert" wrap="square" lIns="65076" tIns="58568" rIns="16269" bIns="413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47663">
              <a:lnSpc>
                <a:spcPct val="120000"/>
              </a:lnSpc>
              <a:defRPr/>
            </a:pPr>
            <a:r>
              <a:rPr lang="ja-JP" altLang="en-US" sz="1100" kern="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34" charset="-128"/>
              </a:rPr>
              <a:t>バーチャル大阪開設</a:t>
            </a:r>
            <a:endParaRPr lang="ja-JP" altLang="ja-JP" sz="1100" kern="0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92" name="角丸四角形 14">
            <a:extLst>
              <a:ext uri="{FF2B5EF4-FFF2-40B4-BE49-F238E27FC236}">
                <a16:creationId xmlns:a16="http://schemas.microsoft.com/office/drawing/2014/main" id="{7A7EB69E-1BA3-4777-BBAE-9705D8754601}"/>
              </a:ext>
            </a:extLst>
          </p:cNvPr>
          <p:cNvSpPr/>
          <p:nvPr/>
        </p:nvSpPr>
        <p:spPr>
          <a:xfrm>
            <a:off x="6611032" y="5480918"/>
            <a:ext cx="1882037" cy="288000"/>
          </a:xfrm>
          <a:prstGeom prst="homePlate">
            <a:avLst>
              <a:gd name="adj" fmla="val 41926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5076" tIns="35250" rIns="65076" bIns="176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運営準備</a:t>
            </a:r>
          </a:p>
        </p:txBody>
      </p:sp>
      <p:sp>
        <p:nvSpPr>
          <p:cNvPr id="17" name="角丸四角形 18">
            <a:extLst>
              <a:ext uri="{FF2B5EF4-FFF2-40B4-BE49-F238E27FC236}">
                <a16:creationId xmlns:a16="http://schemas.microsoft.com/office/drawing/2014/main" id="{A1F8287E-A793-4A47-9619-65BB4D351958}"/>
              </a:ext>
            </a:extLst>
          </p:cNvPr>
          <p:cNvSpPr/>
          <p:nvPr/>
        </p:nvSpPr>
        <p:spPr>
          <a:xfrm>
            <a:off x="2029511" y="2506639"/>
            <a:ext cx="6454369" cy="2149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5076" tIns="35250" rIns="65076" bIns="17624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sz="105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TEAM EXPO 2025</a:t>
            </a:r>
            <a:r>
              <a:rPr lang="ja-JP" altLang="en-US" sz="105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」プログラム、未来社会ショーケース事業　　</a:t>
            </a:r>
          </a:p>
        </p:txBody>
      </p:sp>
      <p:sp>
        <p:nvSpPr>
          <p:cNvPr id="34" name="角丸四角形 14">
            <a:extLst>
              <a:ext uri="{FF2B5EF4-FFF2-40B4-BE49-F238E27FC236}">
                <a16:creationId xmlns:a16="http://schemas.microsoft.com/office/drawing/2014/main" id="{7A7EB69E-1BA3-4777-BBAE-9705D8754601}"/>
              </a:ext>
            </a:extLst>
          </p:cNvPr>
          <p:cNvSpPr/>
          <p:nvPr/>
        </p:nvSpPr>
        <p:spPr>
          <a:xfrm>
            <a:off x="4317834" y="1359453"/>
            <a:ext cx="4185316" cy="2149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5076" tIns="35250" rIns="65076" bIns="17624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会場・パビリオン等の設計・建築工事</a:t>
            </a:r>
          </a:p>
        </p:txBody>
      </p:sp>
      <p:sp>
        <p:nvSpPr>
          <p:cNvPr id="200" name="角丸四角形 14">
            <a:extLst>
              <a:ext uri="{FF2B5EF4-FFF2-40B4-BE49-F238E27FC236}">
                <a16:creationId xmlns:a16="http://schemas.microsoft.com/office/drawing/2014/main" id="{7A7EB69E-1BA3-4777-BBAE-9705D8754601}"/>
              </a:ext>
            </a:extLst>
          </p:cNvPr>
          <p:cNvSpPr/>
          <p:nvPr/>
        </p:nvSpPr>
        <p:spPr>
          <a:xfrm>
            <a:off x="4315418" y="1743507"/>
            <a:ext cx="4187732" cy="2149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5076" tIns="35250" rIns="65076" bIns="17624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入場券前売販売</a:t>
            </a: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899354" y="4572087"/>
            <a:ext cx="692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(21.12)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62407" y="4569479"/>
            <a:ext cx="692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(21.9)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1" name="角丸四角形 18">
            <a:extLst>
              <a:ext uri="{FF2B5EF4-FFF2-40B4-BE49-F238E27FC236}">
                <a16:creationId xmlns:a16="http://schemas.microsoft.com/office/drawing/2014/main" id="{3BB9544B-FD79-4E1E-9C99-A6B088DC08D9}"/>
              </a:ext>
            </a:extLst>
          </p:cNvPr>
          <p:cNvSpPr/>
          <p:nvPr/>
        </p:nvSpPr>
        <p:spPr>
          <a:xfrm>
            <a:off x="2029511" y="1279818"/>
            <a:ext cx="2227319" cy="1130608"/>
          </a:xfrm>
          <a:prstGeom prst="homePlate">
            <a:avLst>
              <a:gd name="adj" fmla="val 2016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5076" tIns="35250" rIns="65076" bIns="17624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○テーマ事業計画・設計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○催事計画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○入場券販売実施計画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○来場者サービス基本計画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○情報通信システム整備計画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○万博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ICT-PF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整備計画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○リスク・危機管理計画　他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580752" y="1150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5" name="角丸四角形 14">
            <a:extLst>
              <a:ext uri="{FF2B5EF4-FFF2-40B4-BE49-F238E27FC236}">
                <a16:creationId xmlns:a16="http://schemas.microsoft.com/office/drawing/2014/main" id="{54DE4F51-2003-4680-A765-C37FA6BFE0A8}"/>
              </a:ext>
            </a:extLst>
          </p:cNvPr>
          <p:cNvSpPr/>
          <p:nvPr/>
        </p:nvSpPr>
        <p:spPr>
          <a:xfrm>
            <a:off x="4309346" y="2133778"/>
            <a:ext cx="4174534" cy="2149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5076" tIns="35250" rIns="65076" bIns="17624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来場者サービス実施計画　他</a:t>
            </a:r>
          </a:p>
        </p:txBody>
      </p:sp>
      <p:sp>
        <p:nvSpPr>
          <p:cNvPr id="20" name="テキスト ボックス 78">
            <a:extLst>
              <a:ext uri="{FF2B5EF4-FFF2-40B4-BE49-F238E27FC236}">
                <a16:creationId xmlns:a16="http://schemas.microsoft.com/office/drawing/2014/main" id="{77610524-6AED-49AC-9915-122DC0495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981" y="1793278"/>
            <a:ext cx="553998" cy="349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86912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大阪・関西万博開催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DEB5141-1F25-477D-995D-6C612507E6AC}"/>
              </a:ext>
            </a:extLst>
          </p:cNvPr>
          <p:cNvSpPr txBox="1"/>
          <p:nvPr/>
        </p:nvSpPr>
        <p:spPr>
          <a:xfrm>
            <a:off x="8403314" y="1148962"/>
            <a:ext cx="74068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86767">
              <a:defRPr/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4/13</a:t>
            </a: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～</a:t>
            </a:r>
            <a:endParaRPr kumimoji="1" lang="en-US" altLang="ja-JP" sz="11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algn="ctr" defTabSz="986767">
              <a:defRPr/>
            </a:pPr>
            <a:r>
              <a:rPr kumimoji="1"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10/13</a:t>
            </a:r>
            <a:endParaRPr kumimoji="1" lang="ja-JP" altLang="en-US" sz="11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6" name="角丸四角形 18">
            <a:extLst>
              <a:ext uri="{FF2B5EF4-FFF2-40B4-BE49-F238E27FC236}">
                <a16:creationId xmlns:a16="http://schemas.microsoft.com/office/drawing/2014/main" id="{F1D656CD-EC41-40FE-992F-73788A12F95B}"/>
              </a:ext>
            </a:extLst>
          </p:cNvPr>
          <p:cNvSpPr/>
          <p:nvPr/>
        </p:nvSpPr>
        <p:spPr>
          <a:xfrm>
            <a:off x="2092605" y="4087851"/>
            <a:ext cx="6392376" cy="2149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5076" tIns="35250" rIns="65076" bIns="17624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アクションプランの推進（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適宜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改訂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105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</a:p>
        </p:txBody>
      </p:sp>
      <p:sp>
        <p:nvSpPr>
          <p:cNvPr id="91" name="角丸四角形 14">
            <a:extLst>
              <a:ext uri="{FF2B5EF4-FFF2-40B4-BE49-F238E27FC236}">
                <a16:creationId xmlns:a16="http://schemas.microsoft.com/office/drawing/2014/main" id="{7A7EB69E-1BA3-4777-BBAE-9705D8754601}"/>
              </a:ext>
            </a:extLst>
          </p:cNvPr>
          <p:cNvSpPr/>
          <p:nvPr/>
        </p:nvSpPr>
        <p:spPr>
          <a:xfrm>
            <a:off x="4264206" y="5476289"/>
            <a:ext cx="2530236" cy="292633"/>
          </a:xfrm>
          <a:prstGeom prst="homePlate">
            <a:avLst>
              <a:gd name="adj" fmla="val 56029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5076" tIns="35250" rIns="65076" bIns="176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建築工事</a:t>
            </a:r>
          </a:p>
        </p:txBody>
      </p:sp>
      <p:sp>
        <p:nvSpPr>
          <p:cNvPr id="78" name="角丸四角形 14">
            <a:extLst>
              <a:ext uri="{FF2B5EF4-FFF2-40B4-BE49-F238E27FC236}">
                <a16:creationId xmlns:a16="http://schemas.microsoft.com/office/drawing/2014/main" id="{7A7EB69E-1BA3-4777-BBAE-9705D8754601}"/>
              </a:ext>
            </a:extLst>
          </p:cNvPr>
          <p:cNvSpPr/>
          <p:nvPr/>
        </p:nvSpPr>
        <p:spPr>
          <a:xfrm>
            <a:off x="3367025" y="5476289"/>
            <a:ext cx="1014518" cy="291444"/>
          </a:xfrm>
          <a:prstGeom prst="homePlate">
            <a:avLst>
              <a:gd name="adj" fmla="val 41926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5076" tIns="35250" rIns="65076" bIns="176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実施設計等</a:t>
            </a:r>
          </a:p>
        </p:txBody>
      </p:sp>
      <p:sp>
        <p:nvSpPr>
          <p:cNvPr id="86" name="角丸四角形 14">
            <a:extLst>
              <a:ext uri="{FF2B5EF4-FFF2-40B4-BE49-F238E27FC236}">
                <a16:creationId xmlns:a16="http://schemas.microsoft.com/office/drawing/2014/main" id="{7A7EB69E-1BA3-4777-BBAE-9705D8754601}"/>
              </a:ext>
            </a:extLst>
          </p:cNvPr>
          <p:cNvSpPr/>
          <p:nvPr/>
        </p:nvSpPr>
        <p:spPr>
          <a:xfrm>
            <a:off x="2445937" y="5478087"/>
            <a:ext cx="1064772" cy="29273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5076" tIns="35250" rIns="65076" bIns="176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9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大阪パビリオン</a:t>
            </a:r>
            <a:endParaRPr lang="en-US" altLang="ja-JP" sz="9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基本設計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EEE9B06-31DB-4037-A09E-CF9560DE426F}"/>
              </a:ext>
            </a:extLst>
          </p:cNvPr>
          <p:cNvSpPr txBox="1"/>
          <p:nvPr/>
        </p:nvSpPr>
        <p:spPr>
          <a:xfrm>
            <a:off x="2307538" y="2911160"/>
            <a:ext cx="54412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(22.4)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DCD0E6A-6E4A-4CD1-A5B7-6CCA6227BE82}"/>
              </a:ext>
            </a:extLst>
          </p:cNvPr>
          <p:cNvSpPr txBox="1"/>
          <p:nvPr/>
        </p:nvSpPr>
        <p:spPr>
          <a:xfrm>
            <a:off x="2771424" y="2912592"/>
            <a:ext cx="54412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(22.7)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2A62700-D2A4-4491-A55F-250959261EE1}"/>
              </a:ext>
            </a:extLst>
          </p:cNvPr>
          <p:cNvSpPr txBox="1"/>
          <p:nvPr/>
        </p:nvSpPr>
        <p:spPr>
          <a:xfrm>
            <a:off x="5475894" y="2872807"/>
            <a:ext cx="62740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(23.11)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6C5AE48-81B3-41E4-8408-DB2BB5DF0C68}"/>
              </a:ext>
            </a:extLst>
          </p:cNvPr>
          <p:cNvSpPr txBox="1"/>
          <p:nvPr/>
        </p:nvSpPr>
        <p:spPr>
          <a:xfrm>
            <a:off x="7564441" y="2856270"/>
            <a:ext cx="62740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(25.1)</a:t>
            </a:r>
          </a:p>
        </p:txBody>
      </p:sp>
      <p:sp>
        <p:nvSpPr>
          <p:cNvPr id="79" name="スライド番号プレースホルダー 5">
            <a:extLst>
              <a:ext uri="{FF2B5EF4-FFF2-40B4-BE49-F238E27FC236}">
                <a16:creationId xmlns:a16="http://schemas.microsoft.com/office/drawing/2014/main" id="{CF9D024C-E74A-4141-8573-FCA79CC334AB}"/>
              </a:ext>
            </a:extLst>
          </p:cNvPr>
          <p:cNvSpPr txBox="1">
            <a:spLocks/>
          </p:cNvSpPr>
          <p:nvPr/>
        </p:nvSpPr>
        <p:spPr>
          <a:xfrm>
            <a:off x="7088774" y="6526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１３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8" name="角丸四角形 18">
            <a:extLst>
              <a:ext uri="{FF2B5EF4-FFF2-40B4-BE49-F238E27FC236}">
                <a16:creationId xmlns:a16="http://schemas.microsoft.com/office/drawing/2014/main" id="{F1D656CD-EC41-40FE-992F-73788A12F95B}"/>
              </a:ext>
            </a:extLst>
          </p:cNvPr>
          <p:cNvSpPr/>
          <p:nvPr/>
        </p:nvSpPr>
        <p:spPr>
          <a:xfrm>
            <a:off x="2429037" y="4809062"/>
            <a:ext cx="6074113" cy="22208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5076" tIns="35250" rIns="65076" bIns="17624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関連インフラの整備、会場へのアクセス向上</a:t>
            </a:r>
            <a:r>
              <a:rPr lang="ja-JP" altLang="en-US" sz="105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2A62700-D2A4-4491-A55F-250959261EE1}"/>
              </a:ext>
            </a:extLst>
          </p:cNvPr>
          <p:cNvSpPr txBox="1"/>
          <p:nvPr/>
        </p:nvSpPr>
        <p:spPr>
          <a:xfrm>
            <a:off x="4427670" y="2867597"/>
            <a:ext cx="62740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(23.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2A62700-D2A4-4491-A55F-250959261EE1}"/>
              </a:ext>
            </a:extLst>
          </p:cNvPr>
          <p:cNvSpPr txBox="1"/>
          <p:nvPr/>
        </p:nvSpPr>
        <p:spPr>
          <a:xfrm>
            <a:off x="6461373" y="2872053"/>
            <a:ext cx="62740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(24.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845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50833" y="1358168"/>
            <a:ext cx="8450190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１．基本的な考え方（策定の趣旨）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800"/>
              </a:lnSpc>
            </a:pP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．現状と課題</a:t>
            </a:r>
            <a:endParaRPr kumimoji="1" lang="en-US" altLang="ja-JP" sz="2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800"/>
              </a:lnSpc>
            </a:pP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．今後の取組方向と目標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800"/>
              </a:lnSpc>
            </a:pP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４．大阪府</a:t>
            </a:r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・市の役割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800"/>
              </a:lnSpc>
            </a:pP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５．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年度の取組み内容（万博の機運醸成の取組み）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800"/>
              </a:lnSpc>
            </a:pP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６．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年度の実施</a:t>
            </a:r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スケジュール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rgbClr val="0169B5"/>
          </a:solidFill>
          <a:ln>
            <a:solidFill>
              <a:srgbClr val="016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目次　</a:t>
            </a:r>
          </a:p>
        </p:txBody>
      </p:sp>
    </p:spTree>
    <p:extLst>
      <p:ext uri="{BB962C8B-B14F-4D97-AF65-F5344CB8AC3E}">
        <p14:creationId xmlns:p14="http://schemas.microsoft.com/office/powerpoint/2010/main" val="407451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95942" y="1325257"/>
            <a:ext cx="8739052" cy="49425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rgbClr val="0169B5"/>
          </a:solidFill>
          <a:ln>
            <a:solidFill>
              <a:srgbClr val="016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</a:t>
            </a:r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基本的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な考え方（策定の趣旨）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A3669C-6441-43BC-97AE-CB76CBE7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kumimoji="1" lang="ja-JP" altLang="en-US" b="1" dirty="0"/>
              <a:t>１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63038" y="692606"/>
            <a:ext cx="86161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▍策定の</a:t>
            </a:r>
            <a:r>
              <a:rPr kumimoji="1" lang="ja-JP" altLang="en-US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趣旨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 </a:t>
            </a:r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・関西万博の開催まで３年を切った。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今後、会場周辺のインフラ整備や交通アクセスの向上、機運醸成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パビリオン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出展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準備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など、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様々な取組みを急ピッチ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で進めていく必要。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 とりわけ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機運醸成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については、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今年７月には開催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1000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日前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という節目のタイミングを迎えるとともに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来年度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には入場券の前売販売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を控えているなど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重点的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に取り組んでいく</a:t>
            </a:r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局面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に立って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いる。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 言うまでもなく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、万博の成功に向けては、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全国的な認知度等をさらに向上させ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一人でも多くの人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に万博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対する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興味や関心、期待感等を高めて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いただくことが重要。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 </a:t>
            </a:r>
            <a:r>
              <a:rPr kumimoji="1" lang="ja-JP" altLang="en-US" sz="1400" spc="-3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そこ</a:t>
            </a:r>
            <a:r>
              <a:rPr kumimoji="1" lang="ja-JP" altLang="en-US" sz="1400" spc="-3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で、</a:t>
            </a:r>
            <a:r>
              <a:rPr kumimoji="1" lang="ja-JP" altLang="en-US" sz="1400" b="1" spc="-3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</a:t>
            </a:r>
            <a:r>
              <a:rPr kumimoji="1" lang="en-US" altLang="ja-JP" sz="1400" b="1" spc="-3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400" b="1" spc="-3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年前を切ったこのタイミング</a:t>
            </a:r>
            <a:r>
              <a:rPr kumimoji="1" lang="ja-JP" altLang="en-US" sz="1400" spc="-3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で、機運</a:t>
            </a:r>
            <a:r>
              <a:rPr kumimoji="1" lang="ja-JP" altLang="en-US" sz="1400" spc="-3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醸成の取組みを本格化させていく</a:t>
            </a:r>
            <a:r>
              <a:rPr kumimoji="1" lang="ja-JP" altLang="en-US" sz="1400" spc="-3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ため、</a:t>
            </a:r>
            <a:r>
              <a:rPr kumimoji="1" lang="ja-JP" altLang="en-US" sz="1400" b="1" spc="-3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“</a:t>
            </a:r>
            <a:r>
              <a:rPr kumimoji="1" lang="ja-JP" altLang="en-US" sz="1400" b="1" spc="-3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大阪・関西</a:t>
            </a:r>
            <a:r>
              <a:rPr kumimoji="1" lang="ja-JP" altLang="en-US" sz="1400" b="1" spc="-3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</a:t>
            </a:r>
            <a:r>
              <a:rPr kumimoji="1" lang="ja-JP" altLang="en-US" sz="1400" spc="-3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成功に向けた機運醸成アクションプラン（</a:t>
            </a:r>
            <a:r>
              <a:rPr kumimoji="1" lang="en-US" altLang="ja-JP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ver1.0</a:t>
            </a:r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）”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とりまとめる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ことと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する。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これに基づき、</a:t>
            </a:r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博覧会協会はじめ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関係機関（都道府県、</a:t>
            </a:r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</a:t>
            </a:r>
            <a:r>
              <a:rPr kumimoji="1" lang="ja-JP" altLang="en-US" sz="1400" b="1" spc="-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村</a:t>
            </a:r>
            <a:r>
              <a:rPr kumimoji="1" lang="ja-JP" altLang="en-US" sz="1400" b="1" spc="-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、経済界等）との連携を深め、協力を得ながら</a:t>
            </a:r>
            <a:r>
              <a:rPr kumimoji="1" lang="ja-JP" altLang="en-US" sz="1400" b="1" spc="-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1400" b="1" spc="-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b="1" spc="-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400" b="1" spc="-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府内外</a:t>
            </a:r>
            <a:r>
              <a:rPr kumimoji="1" lang="ja-JP" altLang="en-US" sz="1400" b="1" spc="-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をターゲット</a:t>
            </a:r>
            <a:r>
              <a:rPr kumimoji="1" lang="ja-JP" altLang="en-US" sz="1400" spc="-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に万博機運を盛り上げていく。</a:t>
            </a:r>
            <a:endParaRPr kumimoji="1" lang="ja-JP" altLang="en-US" sz="1400" spc="-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なお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、機運醸成については、博覧会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協会と一体的に進めて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いくが、現在、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協会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おいて「（仮称）広報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モーションマスタープラン」を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策定中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。今後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、その内容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を見極めながら、必要に応じて本プラン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に反映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させて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いくことから、現時点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では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“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ver1.0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”としてとりまとめることとした。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533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65218" y="3067747"/>
            <a:ext cx="8713317" cy="204445"/>
          </a:xfrm>
          <a:prstGeom prst="rect">
            <a:avLst/>
          </a:prstGeom>
          <a:noFill/>
          <a:ln w="38100" cmpd="thickThin">
            <a:noFill/>
          </a:ln>
        </p:spPr>
        <p:txBody>
          <a:bodyPr wrap="square" lIns="65306" tIns="32654" rIns="65306" bIns="32654" anchor="t">
            <a:spAutoFit/>
          </a:bodyPr>
          <a:lstStyle/>
          <a:p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・関西万博の認知度等に関するアンケート調査（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月 大阪府</a:t>
            </a:r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）　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…</a:t>
            </a:r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全国</a:t>
            </a:r>
            <a:r>
              <a:rPr lang="en-US" altLang="ja-JP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3000</a:t>
            </a:r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名（府内</a:t>
            </a:r>
            <a:r>
              <a:rPr lang="en-US" altLang="ja-JP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2000</a:t>
            </a:r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名、府を除く全国</a:t>
            </a:r>
            <a:r>
              <a:rPr lang="en-US" altLang="ja-JP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1000</a:t>
            </a:r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名）を対象としたインターネット調査結果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rgbClr val="0169B5"/>
          </a:solidFill>
          <a:ln>
            <a:solidFill>
              <a:srgbClr val="016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</a:t>
            </a:r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現状と課題</a:t>
            </a:r>
            <a:endParaRPr lang="ja-JP" altLang="en-US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487113" y="3371943"/>
            <a:ext cx="8209697" cy="1012172"/>
          </a:xfrm>
          <a:prstGeom prst="roundRect">
            <a:avLst>
              <a:gd name="adj" fmla="val 1742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144000" tIns="72000" rIns="144000" bIns="72000" anchor="ctr">
            <a:spAutoFit/>
          </a:bodyPr>
          <a:lstStyle/>
          <a:p>
            <a:pPr marL="82550" lvl="0" indent="-82550" defTabSz="1280006">
              <a:spcBef>
                <a:spcPts val="600"/>
              </a:spcBef>
            </a:pPr>
            <a:r>
              <a:rPr kumimoji="1" lang="ja-JP" altLang="en-US" sz="1500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●</a:t>
            </a:r>
            <a:r>
              <a:rPr kumimoji="1" lang="ja-JP" altLang="en-US" sz="1500" dirty="0" smtClean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「</a:t>
            </a:r>
            <a:r>
              <a:rPr kumimoji="1"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万博の認知度」は</a:t>
            </a:r>
            <a:r>
              <a:rPr kumimoji="1" lang="ja-JP" altLang="en-US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府内では</a:t>
            </a:r>
            <a:r>
              <a:rPr kumimoji="1" lang="en-US" altLang="ja-JP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90</a:t>
            </a:r>
            <a:r>
              <a:rPr kumimoji="1" lang="ja-JP" altLang="en-US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％超と高い</a:t>
            </a:r>
            <a:r>
              <a:rPr kumimoji="1" lang="ja-JP" altLang="en-US" sz="15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水準</a:t>
            </a:r>
            <a:r>
              <a:rPr kumimoji="1" lang="ja-JP" altLang="en-US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だ</a:t>
            </a:r>
            <a:r>
              <a:rPr kumimoji="1" lang="ja-JP" altLang="en-US" sz="15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が</a:t>
            </a:r>
            <a:r>
              <a:rPr kumimoji="1" lang="ja-JP" altLang="en-US" sz="1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</a:t>
            </a:r>
            <a:r>
              <a:rPr kumimoji="1" lang="ja-JP" altLang="en-US" sz="15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府外</a:t>
            </a:r>
            <a:r>
              <a:rPr kumimoji="1" lang="ja-JP" altLang="en-US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の認知度は</a:t>
            </a:r>
            <a:r>
              <a:rPr kumimoji="1" lang="en-US" altLang="ja-JP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60</a:t>
            </a:r>
            <a:r>
              <a:rPr kumimoji="1" lang="ja-JP" altLang="en-US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％程度と</a:t>
            </a:r>
            <a:r>
              <a:rPr kumimoji="1" lang="ja-JP" altLang="en-US" sz="15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低く</a:t>
            </a:r>
            <a:r>
              <a:rPr kumimoji="1" lang="ja-JP" altLang="en-US" sz="1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</a:t>
            </a:r>
            <a:r>
              <a:rPr kumimoji="1" lang="en-US" altLang="ja-JP" sz="1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1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en-US" altLang="ja-JP" sz="1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</a:t>
            </a:r>
            <a:r>
              <a:rPr kumimoji="1" lang="ja-JP" altLang="en-US" sz="1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15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府内外</a:t>
            </a:r>
            <a:r>
              <a:rPr kumimoji="1" lang="ja-JP" altLang="en-US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で約</a:t>
            </a:r>
            <a:r>
              <a:rPr kumimoji="1" lang="en-US" altLang="ja-JP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30pt</a:t>
            </a:r>
            <a:r>
              <a:rPr kumimoji="1" lang="ja-JP" altLang="en-US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の差</a:t>
            </a:r>
            <a:r>
              <a:rPr kumimoji="1" lang="ja-JP" altLang="en-US" sz="15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1500" b="1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82550" lvl="0" indent="-82550" defTabSz="1280006">
              <a:spcBef>
                <a:spcPts val="600"/>
              </a:spcBef>
            </a:pPr>
            <a:r>
              <a:rPr kumimoji="1" lang="ja-JP" altLang="en-US" sz="1500" dirty="0" smtClean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●　</a:t>
            </a:r>
            <a:r>
              <a:rPr kumimoji="1" lang="ja-JP" altLang="en-US" sz="15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「</a:t>
            </a:r>
            <a:r>
              <a:rPr kumimoji="1" lang="ja-JP" altLang="en-US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テーマの認知度」</a:t>
            </a:r>
            <a:r>
              <a:rPr kumimoji="1"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や</a:t>
            </a:r>
            <a:r>
              <a:rPr kumimoji="1" lang="ja-JP" altLang="en-US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「万博への興味・関心度」等については、府内でも</a:t>
            </a:r>
            <a:r>
              <a:rPr kumimoji="1" lang="en-US" altLang="ja-JP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40</a:t>
            </a:r>
            <a:r>
              <a:rPr kumimoji="1" lang="ja-JP" altLang="en-US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～</a:t>
            </a:r>
            <a:r>
              <a:rPr kumimoji="1" lang="en-US" altLang="ja-JP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60</a:t>
            </a:r>
            <a:r>
              <a:rPr kumimoji="1" lang="ja-JP" altLang="en-US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％程度</a:t>
            </a:r>
            <a:r>
              <a:rPr kumimoji="1" lang="ja-JP" altLang="en-US" sz="15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15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2211" y="4906224"/>
            <a:ext cx="8479578" cy="637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thickThin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72000" rIns="144000" bIns="72000" rtlCol="0">
            <a:spAutoFit/>
          </a:bodyPr>
          <a:lstStyle/>
          <a:p>
            <a:pPr lvl="0" defTabSz="1280006"/>
            <a:r>
              <a:rPr kumimoji="1" lang="ja-JP" altLang="en-US" sz="1600" b="1" dirty="0" smtClean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</a:t>
            </a:r>
            <a:r>
              <a:rPr kumimoji="1" lang="ja-JP" altLang="en-US" sz="16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大阪府外</a:t>
            </a: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での認知度が府内と比べ</a:t>
            </a:r>
            <a:r>
              <a:rPr kumimoji="1" lang="ja-JP" altLang="en-US" sz="16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低い。</a:t>
            </a:r>
            <a:endParaRPr kumimoji="1"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lvl="0" defTabSz="1280006"/>
            <a:r>
              <a:rPr kumimoji="1" lang="ja-JP" altLang="en-US" sz="1600" b="1" dirty="0" smtClean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</a:t>
            </a:r>
            <a:r>
              <a:rPr kumimoji="1" lang="ja-JP" altLang="en-US" sz="16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府内</a:t>
            </a: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でもテーマの認知度や万博への興味・関心度等が</a:t>
            </a:r>
            <a:r>
              <a:rPr kumimoji="1" lang="ja-JP" altLang="en-US" sz="16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低い。</a:t>
            </a:r>
            <a:endParaRPr kumimoji="1" lang="ja-JP" altLang="en-US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D0A59599-E303-4BDC-B5F5-C3C77913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820"/>
            <a:ext cx="2057400" cy="365125"/>
          </a:xfrm>
        </p:spPr>
        <p:txBody>
          <a:bodyPr/>
          <a:lstStyle/>
          <a:p>
            <a:r>
              <a:rPr kumimoji="1"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26746" y="609156"/>
            <a:ext cx="763351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</a:pPr>
            <a:r>
              <a:rPr kumimoji="1" lang="ja-JP" altLang="en-US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▍現状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02947" y="4478658"/>
            <a:ext cx="763351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</a:pPr>
            <a:r>
              <a:rPr kumimoji="1" lang="ja-JP" altLang="en-US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▍課題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3867150" y="5611091"/>
            <a:ext cx="1409700" cy="23599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697D14-0F80-4116-AE43-A75CBA75F7A6}"/>
              </a:ext>
            </a:extLst>
          </p:cNvPr>
          <p:cNvSpPr txBox="1"/>
          <p:nvPr/>
        </p:nvSpPr>
        <p:spPr>
          <a:xfrm>
            <a:off x="325344" y="5870814"/>
            <a:ext cx="8479578" cy="637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thickThin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72000" rIns="144000" bIns="72000" rtlCol="0" anchor="ctr">
            <a:spAutoFit/>
          </a:bodyPr>
          <a:lstStyle/>
          <a:p>
            <a:pPr lvl="0" defTabSz="1280006"/>
            <a:r>
              <a:rPr kumimoji="1" lang="ja-JP" altLang="en-US" sz="16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全国的</a:t>
            </a: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に万博への認知度等をさらに上昇させ、一人でも多くの方々に</a:t>
            </a:r>
            <a:r>
              <a:rPr kumimoji="1" lang="ja-JP" altLang="en-US" sz="16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万博に</a:t>
            </a:r>
            <a:r>
              <a:rPr kumimoji="1"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対する興味や関心、期待感等を高めていただくことが、万博の成功の鍵。</a:t>
            </a:r>
            <a:endParaRPr kumimoji="1"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12" y="998492"/>
            <a:ext cx="8433977" cy="20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212968" y="3069296"/>
            <a:ext cx="7515396" cy="1254856"/>
          </a:xfrm>
          <a:prstGeom prst="roundRect">
            <a:avLst>
              <a:gd name="adj" fmla="val 9320"/>
            </a:avLst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0" y="-1"/>
            <a:ext cx="9144000" cy="468000"/>
          </a:xfrm>
          <a:prstGeom prst="rect">
            <a:avLst/>
          </a:prstGeom>
          <a:solidFill>
            <a:srgbClr val="0169B5"/>
          </a:solidFill>
          <a:ln>
            <a:solidFill>
              <a:srgbClr val="016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今後</a:t>
            </a:r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の取組方向と目標</a:t>
            </a:r>
            <a:endParaRPr lang="ja-JP" altLang="en-US" sz="3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833123E-9B49-4C49-89C1-B4B7E4167BAE}"/>
              </a:ext>
            </a:extLst>
          </p:cNvPr>
          <p:cNvSpPr txBox="1"/>
          <p:nvPr/>
        </p:nvSpPr>
        <p:spPr>
          <a:xfrm>
            <a:off x="764772" y="818852"/>
            <a:ext cx="8264928" cy="3505300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144000" tIns="72000" rIns="144000" bIns="72000" rtlCol="0">
            <a:spAutoFit/>
          </a:bodyPr>
          <a:lstStyle/>
          <a:p>
            <a:pPr lvl="0" defTabSz="1280006">
              <a:lnSpc>
                <a:spcPts val="2800"/>
              </a:lnSpc>
              <a:spcBef>
                <a:spcPts val="1200"/>
              </a:spcBef>
            </a:pPr>
            <a:r>
              <a:rPr kumimoji="1" lang="en-US" altLang="ja-JP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‣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博覧会</a:t>
            </a:r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協会はじめ、関係機関（都道府県・市町村・経済界等）と連携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しながら</a:t>
            </a:r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</a:t>
            </a:r>
            <a:r>
              <a:rPr kumimoji="1"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府内外に向けて広報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やプロモーション活動を</a:t>
            </a:r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展開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defTabSz="1280006">
              <a:lnSpc>
                <a:spcPts val="2800"/>
              </a:lnSpc>
              <a:spcBef>
                <a:spcPts val="1200"/>
              </a:spcBef>
            </a:pPr>
            <a:r>
              <a:rPr kumimoji="1" lang="en-US" altLang="ja-JP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‣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各主体が有する地域の強みや企業の海外拠点など、あらゆるツール・</a:t>
            </a:r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ネット</a:t>
            </a:r>
            <a:r>
              <a:rPr kumimoji="1"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</a:t>
            </a:r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ワークを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活用し</a:t>
            </a:r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、大阪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・関西から全国、ひいては海外へと機運を盛り上げて</a:t>
            </a:r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いく</a:t>
            </a:r>
            <a:endParaRPr kumimoji="1" lang="en-US" altLang="ja-JP" b="1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lvl="0" defTabSz="1280006">
              <a:lnSpc>
                <a:spcPts val="2800"/>
              </a:lnSpc>
              <a:spcBef>
                <a:spcPts val="1200"/>
              </a:spcBef>
            </a:pPr>
            <a:r>
              <a:rPr kumimoji="1" lang="en-US" altLang="ja-JP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‣</a:t>
            </a:r>
            <a:r>
              <a:rPr kumimoji="1"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kumimoji="1"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開催都市として、まずは府内の機運を高めていく</a:t>
            </a:r>
            <a:endParaRPr kumimoji="1" lang="en-US" altLang="ja-JP" b="1" dirty="0" smtClean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lvl="0" defTabSz="1280006">
              <a:lnSpc>
                <a:spcPts val="2800"/>
              </a:lnSpc>
              <a:spcBef>
                <a:spcPts val="1200"/>
              </a:spcBef>
            </a:pPr>
            <a:r>
              <a:rPr kumimoji="1" lang="ja-JP" altLang="en-US" b="1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kumimoji="1" lang="en-US" altLang="ja-JP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</a:t>
            </a:r>
            <a:r>
              <a:rPr kumimoji="1" lang="ja-JP" altLang="en-US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 </a:t>
            </a:r>
            <a: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進め方</a:t>
            </a:r>
            <a: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】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「</a:t>
            </a:r>
            <a: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2025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・関西万博推進本部」のもと、全庁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で一丸となって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取り組む</a:t>
            </a:r>
            <a:endParaRPr kumimoji="1"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lvl="0" defTabSz="1280006">
              <a:lnSpc>
                <a:spcPts val="2600"/>
              </a:lnSpc>
              <a:spcBef>
                <a:spcPts val="600"/>
              </a:spcBef>
            </a:pPr>
            <a:r>
              <a:rPr kumimoji="1" lang="en-US" altLang="ja-JP" sz="1600" spc="-15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 </a:t>
            </a:r>
            <a:r>
              <a:rPr kumimoji="1" lang="ja-JP" altLang="en-US" sz="1600" spc="-15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600" spc="-15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アンケート調査等を活用し、機運醸成の進捗管理を実施</a:t>
            </a:r>
            <a: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sz="16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r>
              <a:rPr kumimoji="1" lang="ja-JP" altLang="en-US" sz="1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9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各部局・区役所等が、様々な機会を通じて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、主体的に機運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醸成の取組みを展開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5708" y="834084"/>
            <a:ext cx="629063" cy="36963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lvl="0" algn="ctr" defTabSz="1280006"/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今後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の取組方向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02141" y="4810310"/>
            <a:ext cx="122501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</a:pPr>
            <a:r>
              <a:rPr kumimoji="1" lang="ja-JP" altLang="en-US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▍目標設定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246614" y="5177877"/>
            <a:ext cx="8722819" cy="1061128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kumimoji="1" lang="en-US" altLang="ja-JP" sz="1600" b="1" spc="-15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‣  </a:t>
            </a: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機運醸成にあたっては、</a:t>
            </a:r>
            <a:r>
              <a:rPr kumimoji="1"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年まで各年度に数値目標を設定し、進捗を管理する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en-US" altLang="ja-JP" sz="1600" b="1" spc="-150" dirty="0" smtClean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kumimoji="1"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（数値目標について</a:t>
            </a:r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、今後協会が策定する「（仮称）広報プロモーションマスタープラン」を踏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まえ、設定を検討。）</a:t>
            </a:r>
            <a:endParaRPr kumimoji="1" lang="en-US" altLang="ja-JP" sz="16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5707" y="818852"/>
            <a:ext cx="8833726" cy="37115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35707" y="4743806"/>
            <a:ext cx="8833726" cy="1681932"/>
          </a:xfrm>
          <a:prstGeom prst="roundRect">
            <a:avLst>
              <a:gd name="adj" fmla="val 852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9">
            <a:extLst>
              <a:ext uri="{FF2B5EF4-FFF2-40B4-BE49-F238E27FC236}">
                <a16:creationId xmlns:a16="http://schemas.microsoft.com/office/drawing/2014/main" id="{D0A59599-E303-4BDC-B5F5-C3C77913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kumimoji="1"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769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6442873" y="994507"/>
            <a:ext cx="2503007" cy="3824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700"/>
              </a:lnSpc>
            </a:pPr>
            <a:endParaRPr kumimoji="1" lang="en-US" altLang="ja-JP" sz="1400" b="1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endParaRPr kumimoji="1" lang="en-US" altLang="ja-JP" sz="1400" b="1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-1"/>
            <a:ext cx="9144000" cy="468000"/>
          </a:xfrm>
          <a:prstGeom prst="rect">
            <a:avLst/>
          </a:prstGeom>
          <a:solidFill>
            <a:srgbClr val="0169B5"/>
          </a:solidFill>
          <a:ln>
            <a:solidFill>
              <a:srgbClr val="016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</a:t>
            </a:r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大阪府・市の役割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イメージ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lang="ja-JP" altLang="en-US" sz="3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9491" y="965710"/>
            <a:ext cx="5326449" cy="1792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72000" rtlCol="0" anchor="t"/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kumimoji="1"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4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万博</a:t>
            </a:r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の実施主体として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、大阪府・市や経済界等と連携しながら、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広報・プロモーション活動を展開</a:t>
            </a:r>
            <a:endParaRPr kumimoji="1" lang="en-US" altLang="ja-JP" sz="14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kumimoji="1" lang="ja-JP" altLang="en-US" sz="14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・ 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各主体による広報活動に特典を付与するなど、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関係機関の主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体的な取組みを促す環境づくり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を推進</a:t>
            </a:r>
            <a:endParaRPr kumimoji="1"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kumimoji="1" lang="ja-JP" altLang="en-US" sz="14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➡ 「（仮称）広報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4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プロモーションマスタープラン」を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策定</a:t>
            </a:r>
            <a:endParaRPr kumimoji="1" lang="en-US" altLang="ja-JP" sz="1400" b="1" u="sng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endPara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89491" y="716505"/>
            <a:ext cx="5326449" cy="322303"/>
          </a:xfrm>
          <a:prstGeom prst="roundRect">
            <a:avLst>
              <a:gd name="adj" fmla="val 1892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博覧会協会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89491" y="3926877"/>
            <a:ext cx="5326449" cy="2601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lvl="0">
              <a:lnSpc>
                <a:spcPts val="100"/>
              </a:lnSpc>
              <a:spcBef>
                <a:spcPts val="600"/>
              </a:spcBef>
            </a:pPr>
            <a:endParaRPr kumimoji="1" lang="en-US" altLang="ja-JP" sz="1500" b="1" dirty="0" smtClean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ts val="1800"/>
              </a:lnSpc>
              <a:spcBef>
                <a:spcPts val="600"/>
              </a:spcBef>
            </a:pPr>
            <a:r>
              <a:rPr kumimoji="1"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 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万博開催の地元自治体として、行政ネットワークをフルに活用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し、協会と一体的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に機運</a:t>
            </a:r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醸成を図る</a:t>
            </a:r>
            <a:b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　 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(※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全国知事会、関西広域連合、市長会・町村長会、指定都市市長会、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在関西総領事館 等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lvl="0">
              <a:lnSpc>
                <a:spcPts val="1800"/>
              </a:lnSpc>
              <a:spcBef>
                <a:spcPts val="600"/>
              </a:spcBef>
            </a:pPr>
            <a:r>
              <a:rPr kumimoji="1" lang="ja-JP" altLang="en-US" sz="14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 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関係機関と連携しながら、</a:t>
            </a:r>
            <a:r>
              <a:rPr kumimoji="1" lang="ja-JP" altLang="en-US" sz="14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各主体が有する地域の強みなども含</a:t>
            </a:r>
            <a:r>
              <a:rPr kumimoji="1" lang="en-US" altLang="ja-JP" sz="14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4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め、あらゆるツールを活用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して、大阪・関西から全国、そして海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外に向けた取組みを推進</a:t>
            </a:r>
            <a:endParaRPr kumimoji="1" lang="en-US" altLang="ja-JP" sz="14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kumimoji="1" lang="ja-JP" altLang="en-US" sz="14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➡ 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機運醸成</a:t>
            </a:r>
            <a:r>
              <a:rPr kumimoji="1" lang="ja-JP" altLang="en-US" sz="14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アクションプラン（</a:t>
            </a:r>
            <a:r>
              <a:rPr kumimoji="1" lang="en-US" altLang="ja-JP" sz="14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ver1.0</a:t>
            </a:r>
            <a:r>
              <a:rPr kumimoji="1" lang="ja-JP" altLang="en-US" sz="14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）をとりまとめ</a:t>
            </a:r>
            <a:endParaRPr kumimoji="1" lang="en-US" altLang="ja-JP" sz="1400" b="1" u="sng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ts val="1800"/>
              </a:lnSpc>
              <a:spcBef>
                <a:spcPts val="600"/>
              </a:spcBef>
            </a:pPr>
            <a:endParaRPr kumimoji="1" lang="en-US" altLang="ja-JP" sz="14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89491" y="3616947"/>
            <a:ext cx="5326449" cy="3740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大阪府・市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6442873" y="716505"/>
            <a:ext cx="2503007" cy="322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経済界</a:t>
            </a:r>
            <a:endParaRPr kumimoji="1" lang="ja-JP" altLang="en-US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上下矢印 19"/>
          <p:cNvSpPr/>
          <p:nvPr/>
        </p:nvSpPr>
        <p:spPr>
          <a:xfrm rot="16200000" flipH="1">
            <a:off x="5831481" y="1807088"/>
            <a:ext cx="393301" cy="1012368"/>
          </a:xfrm>
          <a:prstGeom prst="upDownArrow">
            <a:avLst>
              <a:gd name="adj1" fmla="val 50000"/>
              <a:gd name="adj2" fmla="val 3671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ホームベース 6"/>
          <p:cNvSpPr/>
          <p:nvPr/>
        </p:nvSpPr>
        <p:spPr>
          <a:xfrm>
            <a:off x="3418394" y="6200610"/>
            <a:ext cx="2100564" cy="25306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主な取組み例</a:t>
            </a:r>
            <a:r>
              <a:rPr kumimoji="1" lang="en-US" altLang="ja-JP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kumimoji="1" lang="ja-JP" altLang="en-US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次頁参照</a:t>
            </a:r>
          </a:p>
        </p:txBody>
      </p:sp>
      <p:sp>
        <p:nvSpPr>
          <p:cNvPr id="21" name="スライド番号プレースホルダー 6">
            <a:extLst>
              <a:ext uri="{FF2B5EF4-FFF2-40B4-BE49-F238E27FC236}">
                <a16:creationId xmlns:a16="http://schemas.microsoft.com/office/drawing/2014/main" id="{42E5A7FC-F9CD-4C55-8AAB-4C3F5A140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0623"/>
            <a:ext cx="2057400" cy="365125"/>
          </a:xfrm>
        </p:spPr>
        <p:txBody>
          <a:bodyPr/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B86ADBDD-8C21-4383-9CF7-8055C8AF3477}"/>
              </a:ext>
            </a:extLst>
          </p:cNvPr>
          <p:cNvSpPr/>
          <p:nvPr/>
        </p:nvSpPr>
        <p:spPr>
          <a:xfrm>
            <a:off x="5813301" y="1699239"/>
            <a:ext cx="429660" cy="125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36000" tIns="36000" rIns="36000" bIns="36000"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協力・連携</a:t>
            </a:r>
            <a:endParaRPr kumimoji="1"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上下矢印 24"/>
          <p:cNvSpPr/>
          <p:nvPr/>
        </p:nvSpPr>
        <p:spPr>
          <a:xfrm flipH="1">
            <a:off x="2849581" y="2755321"/>
            <a:ext cx="393301" cy="861625"/>
          </a:xfrm>
          <a:prstGeom prst="upDownArrow">
            <a:avLst>
              <a:gd name="adj1" fmla="val 50000"/>
              <a:gd name="adj2" fmla="val 3671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B86ADBDD-8C21-4383-9CF7-8055C8AF3477}"/>
              </a:ext>
            </a:extLst>
          </p:cNvPr>
          <p:cNvSpPr/>
          <p:nvPr/>
        </p:nvSpPr>
        <p:spPr>
          <a:xfrm>
            <a:off x="2164918" y="2971776"/>
            <a:ext cx="1762625" cy="4287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協力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・連携</a:t>
            </a:r>
            <a:endParaRPr kumimoji="1"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上下矢印 26"/>
          <p:cNvSpPr/>
          <p:nvPr/>
        </p:nvSpPr>
        <p:spPr>
          <a:xfrm rot="13630079" flipH="1">
            <a:off x="5890850" y="3386913"/>
            <a:ext cx="393301" cy="1127459"/>
          </a:xfrm>
          <a:prstGeom prst="upDownArrow">
            <a:avLst>
              <a:gd name="adj1" fmla="val 50000"/>
              <a:gd name="adj2" fmla="val 3671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B86ADBDD-8C21-4383-9CF7-8055C8AF3477}"/>
              </a:ext>
            </a:extLst>
          </p:cNvPr>
          <p:cNvSpPr/>
          <p:nvPr/>
        </p:nvSpPr>
        <p:spPr>
          <a:xfrm>
            <a:off x="5821820" y="3288241"/>
            <a:ext cx="429660" cy="125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36000" tIns="36000" rIns="36000" bIns="36000"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協力・連携</a:t>
            </a:r>
            <a:endParaRPr kumimoji="1"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6049578" y="4944871"/>
            <a:ext cx="2695265" cy="17845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万博をインパクトに、大阪の成長・発展</a:t>
            </a:r>
            <a:endParaRPr kumimoji="1" lang="en-US" altLang="ja-JP" sz="16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につなげていく</a:t>
            </a:r>
            <a:endParaRPr kumimoji="1" lang="ja-JP" altLang="en-US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ストライプ矢印 2"/>
          <p:cNvSpPr/>
          <p:nvPr/>
        </p:nvSpPr>
        <p:spPr>
          <a:xfrm rot="2958700">
            <a:off x="5891651" y="4777585"/>
            <a:ext cx="514031" cy="839756"/>
          </a:xfrm>
          <a:prstGeom prst="stripedRightArrow">
            <a:avLst>
              <a:gd name="adj1" fmla="val 43338"/>
              <a:gd name="adj2" fmla="val 647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524385" y="2757888"/>
            <a:ext cx="2381424" cy="201365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例）</a:t>
            </a:r>
            <a:endParaRPr kumimoji="1" lang="en-US" altLang="ja-JP" sz="12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82550" indent="-82550">
              <a:spcBef>
                <a:spcPts val="600"/>
              </a:spcBef>
            </a:pP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企業の柔軟な発想による主体的な取組み</a:t>
            </a:r>
            <a:endParaRPr kumimoji="1" lang="en-US" altLang="ja-JP" sz="12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サプライチェーンや海外拠点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などの企業ネットワークを活用</a:t>
            </a:r>
            <a:endParaRPr kumimoji="1" lang="en-US" altLang="ja-JP" sz="12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➡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協会の「（仮称）広報・プロモー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ションマスタープラン」、府・市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の機運醸成アクションプランに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歩調を合わせて活動</a:t>
            </a:r>
            <a:endParaRPr kumimoji="1" lang="ja-JP" altLang="en-US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543162" y="1121175"/>
            <a:ext cx="2302428" cy="1569405"/>
          </a:xfrm>
          <a:prstGeom prst="roundRect">
            <a:avLst>
              <a:gd name="adj" fmla="val 101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kumimoji="1" lang="ja-JP" altLang="en-US" sz="14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</a:t>
            </a:r>
            <a:r>
              <a:rPr kumimoji="1"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経済団体連合会</a:t>
            </a:r>
            <a:r>
              <a:rPr kumimoji="1"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en-US" altLang="ja-JP" sz="14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kumimoji="1" lang="ja-JP" altLang="en-US" sz="12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</a:t>
            </a:r>
            <a:r>
              <a:rPr kumimoji="1" lang="ja-JP" altLang="en-US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、全国の経済団体</a:t>
            </a:r>
            <a:endParaRPr kumimoji="1" lang="en-US" altLang="ja-JP" sz="12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kumimoji="1" lang="ja-JP" altLang="en-US" sz="14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</a:t>
            </a:r>
            <a:r>
              <a:rPr kumimoji="1"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経済連合会</a:t>
            </a:r>
            <a:endParaRPr kumimoji="1"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大阪商工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会議所</a:t>
            </a:r>
            <a:endParaRPr kumimoji="1" lang="en-US" altLang="ja-JP" sz="14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kumimoji="1"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</a:t>
            </a:r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経済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同友会     </a:t>
            </a:r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等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4936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23383" y="809479"/>
            <a:ext cx="8532050" cy="1598268"/>
          </a:xfrm>
          <a:prstGeom prst="roundRect">
            <a:avLst>
              <a:gd name="adj" fmla="val 861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3515" y="887532"/>
            <a:ext cx="8700767" cy="154936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  <a:spcBef>
                <a:spcPts val="600"/>
              </a:spcBef>
            </a:pPr>
            <a:r>
              <a:rPr kumimoji="1"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開催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1000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日前（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日）などの節目のタイミングをとらえて、人々の記憶に残るインパクトのあるイベ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ントの開催など、以下の柱を中心とした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kumimoji="1" lang="ja-JP" altLang="en-US" sz="14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活動を本格展開していく。</a:t>
            </a:r>
            <a:endParaRPr kumimoji="1" lang="en-US" altLang="ja-JP" sz="14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ts val="1800"/>
              </a:lnSpc>
              <a:spcBef>
                <a:spcPts val="600"/>
              </a:spcBef>
            </a:pPr>
            <a:r>
              <a:rPr kumimoji="1" lang="en-US" altLang="ja-JP" sz="1400" dirty="0" smtClean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kumimoji="1" lang="ja-JP" altLang="en-US" sz="1400" b="1" dirty="0" smtClean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（１）府・市の取組み（行政ネットワークの活用した取組み）</a:t>
            </a:r>
            <a:r>
              <a:rPr kumimoji="1" lang="en-US" altLang="ja-JP" sz="1400" b="1" dirty="0" smtClean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400" b="1" dirty="0" smtClean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400" b="1" dirty="0" smtClean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 ①広くＰＲを図るもの　　②府民・市民参加型の仕掛けにより</a:t>
            </a:r>
            <a:r>
              <a:rPr kumimoji="1" lang="en-US" altLang="ja-JP" sz="1400" b="1" dirty="0" smtClean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kumimoji="1" lang="ja-JP" altLang="en-US" sz="1400" b="1" dirty="0" smtClean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するもの</a:t>
            </a:r>
            <a:endParaRPr kumimoji="1" lang="en-US" altLang="ja-JP" sz="1400" b="1" dirty="0" smtClean="0">
              <a:solidFill>
                <a:schemeClr val="accent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ts val="1800"/>
              </a:lnSpc>
              <a:spcBef>
                <a:spcPts val="600"/>
              </a:spcBef>
            </a:pPr>
            <a:r>
              <a:rPr kumimoji="1" lang="ja-JP" altLang="en-US" sz="1400" b="1" dirty="0" smtClean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（２</a:t>
            </a:r>
            <a:r>
              <a:rPr kumimoji="1" lang="en-US" altLang="ja-JP" sz="1400" b="1" dirty="0" smtClean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1400" b="1" dirty="0" smtClean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経済団体・企業等と協力・連携した取組み</a:t>
            </a:r>
            <a:endParaRPr kumimoji="1" lang="en-US" altLang="ja-JP" sz="1400" b="1" dirty="0">
              <a:solidFill>
                <a:schemeClr val="accent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1696" y="3495198"/>
            <a:ext cx="4994383" cy="3186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 </a:t>
            </a:r>
            <a:r>
              <a:rPr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府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･市、府内市町村の庁舎内</a:t>
            </a:r>
            <a:r>
              <a:rPr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や公共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施設</a:t>
            </a:r>
            <a:r>
              <a:rPr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等へ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装飾</a:t>
            </a:r>
            <a:endParaRPr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DCECA9-A9B1-4539-9A9F-81CEEF03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00536"/>
            <a:ext cx="2057400" cy="365125"/>
          </a:xfrm>
        </p:spPr>
        <p:txBody>
          <a:bodyPr/>
          <a:lstStyle/>
          <a:p>
            <a:r>
              <a:rPr kumimoji="1"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2E59EBB-EB7A-4142-8054-D7D30650C583}"/>
              </a:ext>
            </a:extLst>
          </p:cNvPr>
          <p:cNvSpPr/>
          <p:nvPr/>
        </p:nvSpPr>
        <p:spPr>
          <a:xfrm>
            <a:off x="0" y="1"/>
            <a:ext cx="9144000" cy="468000"/>
          </a:xfrm>
          <a:prstGeom prst="rect">
            <a:avLst/>
          </a:prstGeom>
          <a:solidFill>
            <a:srgbClr val="0169B5"/>
          </a:solidFill>
          <a:ln>
            <a:solidFill>
              <a:srgbClr val="016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2022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年度の取組み内容（万博の機運醸成の取組み） 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1/7</a:t>
            </a:r>
            <a:endParaRPr lang="ja-JP" altLang="en-US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E50C3E6-696F-4339-83FC-37995556D232}"/>
              </a:ext>
            </a:extLst>
          </p:cNvPr>
          <p:cNvSpPr txBox="1"/>
          <p:nvPr/>
        </p:nvSpPr>
        <p:spPr>
          <a:xfrm>
            <a:off x="300510" y="3036129"/>
            <a:ext cx="2506190" cy="369332"/>
          </a:xfrm>
          <a:prstGeom prst="rect">
            <a:avLst/>
          </a:prstGeom>
          <a:solidFill>
            <a:srgbClr val="0070C0"/>
          </a:solidFill>
          <a:ln>
            <a:solidFill>
              <a:srgbClr val="84B4E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 広く</a:t>
            </a:r>
            <a:r>
              <a:rPr kumimoji="1" lang="en-US" altLang="ja-JP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kumimoji="1" lang="ja-JP" altLang="en-US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を図るもの</a:t>
            </a:r>
            <a:endParaRPr kumimoji="1"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55877" y="4712491"/>
            <a:ext cx="17716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バルーンモニュメント（イメージ）</a:t>
            </a:r>
            <a:endParaRPr kumimoji="1" lang="en-US" altLang="ja-JP" sz="9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621" y="5138747"/>
            <a:ext cx="2580427" cy="145149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962840" y="6559524"/>
            <a:ext cx="2513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タクシーへのステッカー貼付（イメージ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5763" y="609557"/>
            <a:ext cx="1902303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度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方針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204312" y="2497107"/>
            <a:ext cx="87400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21615" y="2605507"/>
            <a:ext cx="58716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(1)</a:t>
            </a:r>
            <a:r>
              <a:rPr kumimoji="1" lang="ja-JP" altLang="en-US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府・市の取組み（行政ネットワークを活用した取組み）</a:t>
            </a:r>
            <a:endParaRPr kumimoji="1" lang="en-US" altLang="ja-JP" b="1" dirty="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31695" y="3495197"/>
            <a:ext cx="4994383" cy="15382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lnSpc>
                <a:spcPts val="700"/>
              </a:lnSpc>
            </a:pP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大阪府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・大阪市の庁舎内に、パネルやタペストリー等の装飾   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を実施。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また、府内市町村をはじめ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、関係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機関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に対し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カウン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トダウンボードや、ロゴをデザインした下水マンホール蓋の設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置、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デジタルサイネージ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での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動画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放映、のぼり等の装飾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へ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協力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を働きかけ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。</a:t>
            </a:r>
            <a:endPara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1696" y="5183053"/>
            <a:ext cx="4994383" cy="3186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 </a:t>
            </a:r>
            <a:r>
              <a:rPr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公用車等を活用した</a:t>
            </a:r>
            <a:r>
              <a:rPr lang="en-US" altLang="ja-JP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PR</a:t>
            </a:r>
            <a:endParaRPr lang="en-US" altLang="ja-JP" sz="1600" b="1" u="sng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31695" y="5183053"/>
            <a:ext cx="4994383" cy="14444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800"/>
              </a:lnSpc>
            </a:pP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・ 府・市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関係部局や府内市町村等の公用車にロゴマーク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を活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spc="-50" dirty="0" err="1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用した</a:t>
            </a:r>
            <a:r>
              <a:rPr lang="ja-JP" altLang="en-US" sz="1400" spc="-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マグネットシート等を貼り付け、大阪全域</a:t>
            </a:r>
            <a:r>
              <a:rPr lang="ja-JP" altLang="en-US" sz="1400" spc="-5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</a:t>
            </a:r>
            <a:r>
              <a:rPr lang="en-US" altLang="ja-JP" sz="1400" spc="-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lang="ja-JP" altLang="en-US" sz="1400" spc="-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を実施。</a:t>
            </a:r>
            <a:endParaRPr lang="en-US" altLang="ja-JP" sz="1400" spc="-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・ 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バス･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FC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バスや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UD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タクシーの導入費用補助の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対象事業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の協力による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lang="ja-JP" altLang="en-US" sz="1400" dirty="0" err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52526" y="4698761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ロゴデザインを施した</a:t>
            </a:r>
            <a:endParaRPr kumimoji="1" lang="en-US" altLang="ja-JP" sz="9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マンホール蓋（イメージ）</a:t>
            </a:r>
            <a:endParaRPr kumimoji="1"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390" y="3036129"/>
            <a:ext cx="1685598" cy="171002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33">
            <a:off x="7113487" y="5701372"/>
            <a:ext cx="779014" cy="48783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28" y="3040943"/>
            <a:ext cx="1714739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7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DCECA9-A9B1-4539-9A9F-81CEEF03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kumimoji="1"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2E59EBB-EB7A-4142-8054-D7D30650C583}"/>
              </a:ext>
            </a:extLst>
          </p:cNvPr>
          <p:cNvSpPr/>
          <p:nvPr/>
        </p:nvSpPr>
        <p:spPr>
          <a:xfrm>
            <a:off x="0" y="1"/>
            <a:ext cx="9144000" cy="468000"/>
          </a:xfrm>
          <a:prstGeom prst="rect">
            <a:avLst/>
          </a:prstGeom>
          <a:solidFill>
            <a:srgbClr val="0169B5"/>
          </a:solidFill>
          <a:ln>
            <a:solidFill>
              <a:srgbClr val="016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2022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年度の取組み内容（万博の機運醸成の取組み） ２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/7</a:t>
            </a:r>
            <a:endParaRPr lang="ja-JP" altLang="en-US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9154" y="2838695"/>
            <a:ext cx="8625765" cy="34881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 府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関係部局が実施する万博関連事業と連携した</a:t>
            </a:r>
            <a:r>
              <a:rPr kumimoji="1"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endParaRPr lang="en-US" altLang="ja-JP" sz="1600" b="1" spc="-12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9156" y="665686"/>
            <a:ext cx="4227120" cy="31861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b="1" spc="-18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 府</a:t>
            </a:r>
            <a:r>
              <a:rPr kumimoji="1" lang="ja-JP" altLang="en-US" sz="1600" b="1" spc="-18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600" b="1" spc="-18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市が有する様々な</a:t>
            </a:r>
            <a:r>
              <a:rPr kumimoji="1" lang="en-US" altLang="ja-JP" sz="1600" b="1" spc="-18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kumimoji="1" lang="ja-JP" altLang="en-US" sz="1600" b="1" spc="-18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ツール等を活用した発信</a:t>
            </a:r>
            <a:endParaRPr lang="en-US" altLang="ja-JP" sz="1600" b="1" spc="-18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9155" y="665684"/>
            <a:ext cx="4227121" cy="20722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500"/>
              </a:lnSpc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・ あらゆる機会を活用し、チラシやポスター、ピン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バッジ、エコバッグ、衛生用品等の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グッズの配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布や掲示等を実施。</a:t>
            </a:r>
          </a:p>
          <a:p>
            <a:pPr>
              <a:spcBef>
                <a:spcPts val="600"/>
              </a:spcBef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 職員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の名刺や、各所属で印刷する冊子・広報物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へ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のロゴマーク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掲載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、自治体広報紙や</a:t>
            </a:r>
            <a:r>
              <a:rPr lang="ja-JP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使用水量等</a:t>
            </a:r>
            <a:r>
              <a:rPr lang="ja-JP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</a:t>
            </a:r>
            <a:r>
              <a:rPr lang="ja-JP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お知らせ</a:t>
            </a:r>
            <a:r>
              <a:rPr lang="ja-JP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票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などの住民向け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配布物を活用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した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PR</a:t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の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実施。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C0B70BD-A897-4B8A-91E7-B69E5DC3D1E9}"/>
              </a:ext>
            </a:extLst>
          </p:cNvPr>
          <p:cNvSpPr txBox="1"/>
          <p:nvPr/>
        </p:nvSpPr>
        <p:spPr>
          <a:xfrm>
            <a:off x="475401" y="3579112"/>
            <a:ext cx="423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大阪府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市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の関係部局での主な取組み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例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】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F7C78AED-4615-4B1F-ACAC-530C80CF4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28034"/>
              </p:ext>
            </p:extLst>
          </p:nvPr>
        </p:nvGraphicFramePr>
        <p:xfrm>
          <a:off x="578271" y="3886890"/>
          <a:ext cx="8091208" cy="257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317">
                  <a:extLst>
                    <a:ext uri="{9D8B030D-6E8A-4147-A177-3AD203B41FA5}">
                      <a16:colId xmlns:a16="http://schemas.microsoft.com/office/drawing/2014/main" val="3491003494"/>
                    </a:ext>
                  </a:extLst>
                </a:gridCol>
                <a:gridCol w="5854891">
                  <a:extLst>
                    <a:ext uri="{9D8B030D-6E8A-4147-A177-3AD203B41FA5}">
                      <a16:colId xmlns:a16="http://schemas.microsoft.com/office/drawing/2014/main" val="1756182008"/>
                    </a:ext>
                  </a:extLst>
                </a:gridCol>
              </a:tblGrid>
              <a:tr h="2694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府・市</a:t>
                      </a:r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の関係部局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事業内容等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5669701"/>
                  </a:ext>
                </a:extLst>
              </a:tr>
              <a:tr h="9477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大阪府　商工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労働部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/>
                      </a:r>
                      <a:b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大阪市</a:t>
                      </a:r>
                      <a:r>
                        <a:rPr lang="ja-JP" alt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経済戦略局</a:t>
                      </a:r>
                      <a:endParaRPr lang="ja-JP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「空飛ぶクルマ」の実証実験支援等を通じた社会受容性の向上や万博の機運醸成。</a:t>
                      </a:r>
                      <a:endParaRPr kumimoji="1" lang="en-US" altLang="ja-JP" sz="1200" strike="sngStrike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商店街や店舗の魅力を発信するポータルサイトや、府内・市内の</a:t>
                      </a:r>
                      <a:r>
                        <a:rPr lang="ja-JP" altLang="en-US" sz="1200" b="0" i="0" u="none" strike="noStrike" spc="-30" baseline="0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商店街におけるタペストリー、のぼり等の掲出を通じて万博の機運醸成を図る</a:t>
                      </a:r>
                      <a:r>
                        <a:rPr lang="en-US" altLang="ja-JP" sz="1200" b="0" i="0" u="none" strike="noStrike" spc="-30" baseline="0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PR</a:t>
                      </a:r>
                      <a:r>
                        <a:rPr lang="ja-JP" altLang="en-US" sz="1200" b="0" i="0" u="none" strike="noStrike" spc="-30" baseline="0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の実施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5125771"/>
                  </a:ext>
                </a:extLst>
              </a:tr>
              <a:tr h="45006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大阪府　環境農林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水産部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大阪市　環境局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「大阪ブルー・オーシャン・ビジョン」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の実現に向けたプラスチックごみ削減の取組みを通じた万博テーマの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PR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3501654"/>
                  </a:ext>
                </a:extLst>
              </a:tr>
              <a:tr h="38281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大阪府　健康医療部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府内主要駅等で「健活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」の広告ジャックを実施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6309553"/>
                  </a:ext>
                </a:extLst>
              </a:tr>
              <a:tr h="52549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大阪府　教育庁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大阪市　教育委員会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博覧会協会が作成した教育プログラムの活用による</a:t>
                      </a:r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府内・市内小中学校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における万博や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SDG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ｓ学習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769111"/>
                  </a:ext>
                </a:extLst>
              </a:tr>
            </a:tbl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259155" y="2837385"/>
            <a:ext cx="8625765" cy="37213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 関係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部局において実施する万博関連事業等と連携した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の実施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。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 </a:t>
            </a:r>
            <a:endParaRPr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22369" y="2305413"/>
            <a:ext cx="32046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使用水量等のお知らせ票への万博ロゴマークの掲載</a:t>
            </a:r>
            <a:endParaRPr kumimoji="1"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28" y="733429"/>
            <a:ext cx="4339524" cy="155516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224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DCECA9-A9B1-4539-9A9F-81CEEF03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7883" y="6549562"/>
            <a:ext cx="2057400" cy="365125"/>
          </a:xfrm>
        </p:spPr>
        <p:txBody>
          <a:bodyPr/>
          <a:lstStyle/>
          <a:p>
            <a:r>
              <a:rPr kumimoji="1"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2E59EBB-EB7A-4142-8054-D7D30650C583}"/>
              </a:ext>
            </a:extLst>
          </p:cNvPr>
          <p:cNvSpPr/>
          <p:nvPr/>
        </p:nvSpPr>
        <p:spPr>
          <a:xfrm>
            <a:off x="0" y="1"/>
            <a:ext cx="9144000" cy="468000"/>
          </a:xfrm>
          <a:prstGeom prst="rect">
            <a:avLst/>
          </a:prstGeom>
          <a:solidFill>
            <a:srgbClr val="0169B5"/>
          </a:solidFill>
          <a:ln>
            <a:solidFill>
              <a:srgbClr val="016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2022</a:t>
            </a: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年度の取組み内容（万博の機運醸成の取組み） ３</a:t>
            </a: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/7</a:t>
            </a:r>
            <a:endParaRPr lang="ja-JP" altLang="en-US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0499" y="617121"/>
            <a:ext cx="8755379" cy="31861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▍ 庁内各部局・府内市町村等主催の集客イベントへのブース出展</a:t>
            </a:r>
            <a:endParaRPr lang="en-US" altLang="ja-JP" sz="1600" b="1" spc="-12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90501" y="613002"/>
            <a:ext cx="8755378" cy="61119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800"/>
              </a:lnSpc>
            </a:pP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 大阪府・市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の関係部局や、府内市町村等において実施される集客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イベントや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フォーラム等に万博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ブースの出展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 やグッズ配布等を行い、イベントへ参加する多くの方々へ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を実施。</a:t>
            </a:r>
            <a:endParaRPr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54BBA3-6785-4CA7-AA0A-2450E0DE2FDE}"/>
              </a:ext>
            </a:extLst>
          </p:cNvPr>
          <p:cNvSpPr txBox="1"/>
          <p:nvPr/>
        </p:nvSpPr>
        <p:spPr>
          <a:xfrm>
            <a:off x="348100" y="1478892"/>
            <a:ext cx="423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大阪府・市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の関係部局主催イベントへの</a:t>
            </a:r>
            <a:r>
              <a:rPr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出展例</a:t>
            </a:r>
            <a:r>
              <a:rPr lang="en-US" altLang="ja-JP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】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926714"/>
              </p:ext>
            </p:extLst>
          </p:nvPr>
        </p:nvGraphicFramePr>
        <p:xfrm>
          <a:off x="396565" y="1760484"/>
          <a:ext cx="5364155" cy="3728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779">
                  <a:extLst>
                    <a:ext uri="{9D8B030D-6E8A-4147-A177-3AD203B41FA5}">
                      <a16:colId xmlns:a16="http://schemas.microsoft.com/office/drawing/2014/main" val="3491003494"/>
                    </a:ext>
                  </a:extLst>
                </a:gridCol>
                <a:gridCol w="1230311">
                  <a:extLst>
                    <a:ext uri="{9D8B030D-6E8A-4147-A177-3AD203B41FA5}">
                      <a16:colId xmlns:a16="http://schemas.microsoft.com/office/drawing/2014/main" val="2187625835"/>
                    </a:ext>
                  </a:extLst>
                </a:gridCol>
                <a:gridCol w="2394065">
                  <a:extLst>
                    <a:ext uri="{9D8B030D-6E8A-4147-A177-3AD203B41FA5}">
                      <a16:colId xmlns:a16="http://schemas.microsoft.com/office/drawing/2014/main" val="1756182008"/>
                    </a:ext>
                  </a:extLst>
                </a:gridCol>
              </a:tblGrid>
              <a:tr h="2340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府・市</a:t>
                      </a:r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の関係部局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開催日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イベント名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5669701"/>
                  </a:ext>
                </a:extLst>
              </a:tr>
              <a:tr h="4048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大阪府　政策企画部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29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Warai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Mirai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Fes 2022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Read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to EXPO 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4520812"/>
                  </a:ext>
                </a:extLst>
              </a:tr>
              <a:tr h="419211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19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15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2025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大阪・関西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万博に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向かって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めざそう！「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歳若返り」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展示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1777258"/>
                  </a:ext>
                </a:extLst>
              </a:tr>
              <a:tr h="6458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大阪府　府民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文化部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大阪市　経済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戦略局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大阪府・市万博推進局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秋頃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御堂筋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オータムパーティー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2022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0606091"/>
                  </a:ext>
                </a:extLst>
              </a:tr>
              <a:tr h="4048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大阪市　経済戦略局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</a:t>
                      </a:r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lang="en-US" altLang="ja-JP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15</a:t>
                      </a:r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日～</a:t>
                      </a:r>
                      <a:endParaRPr lang="en-US" altLang="ja-JP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</a:t>
                      </a:r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lang="en-US" altLang="ja-JP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23</a:t>
                      </a:r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大阪城天守閣</a:t>
                      </a:r>
                      <a:endParaRPr lang="en-US" altLang="ja-JP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復興</a:t>
                      </a:r>
                      <a:r>
                        <a:rPr lang="en-US" altLang="ja-JP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90</a:t>
                      </a:r>
                      <a:r>
                        <a:rPr lang="ja-JP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周年記念イベント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8991266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大阪府　環境農林水産部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23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予定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魚庭（なにわ）の海づくり大会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7825760"/>
                  </a:ext>
                </a:extLst>
              </a:tr>
              <a:tr h="4048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大阪府　教育庁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12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ワクワクドキドキ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SDG</a:t>
                      </a:r>
                      <a:r>
                        <a:rPr lang="ja-JP" alt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ｓ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ジュニアフォーラム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2923787"/>
                  </a:ext>
                </a:extLst>
              </a:tr>
              <a:tr h="2340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大阪市　環境局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8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日（予定）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ごみ減量フェスティバル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2587432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11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12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日（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予定）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ECO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縁日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2022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262744"/>
                  </a:ext>
                </a:extLst>
              </a:tr>
              <a:tr h="2340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大阪市　建設局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11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日、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はな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らんまん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2022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93064"/>
                  </a:ext>
                </a:extLst>
              </a:tr>
              <a:tr h="2340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大阪市　消防局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予定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消防出初式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9270309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54BBA3-6785-4CA7-AA0A-2450E0DE2FDE}"/>
              </a:ext>
            </a:extLst>
          </p:cNvPr>
          <p:cNvSpPr txBox="1"/>
          <p:nvPr/>
        </p:nvSpPr>
        <p:spPr>
          <a:xfrm>
            <a:off x="348100" y="5571308"/>
            <a:ext cx="423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府内市町村主催イベントの出展</a:t>
            </a:r>
            <a:r>
              <a:rPr lang="en-US" altLang="ja-JP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】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452903" y="5860472"/>
            <a:ext cx="8267375" cy="7825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 府内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７地域（三島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､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豊能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､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北河内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､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中河内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､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南河内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､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泉北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､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泉南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ごと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に、概ね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１万人以上の集客が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見込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まれ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err="1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る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イベントを中心に、適宜出展予定。</a:t>
            </a:r>
            <a:endParaRPr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 なお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大阪市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各区での開催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イベントに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も適宜出展を予定。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" t="8523" r="6884"/>
          <a:stretch/>
        </p:blipFill>
        <p:spPr>
          <a:xfrm>
            <a:off x="5866361" y="3605643"/>
            <a:ext cx="2971800" cy="162511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796400" y="3318386"/>
            <a:ext cx="31117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花園ラグビーの日制定記念イベントへのブース出展（</a:t>
            </a:r>
            <a:r>
              <a:rPr kumimoji="1" lang="en-US" altLang="ja-JP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日）</a:t>
            </a:r>
            <a:endParaRPr kumimoji="1" lang="en-US" altLang="ja-JP" sz="900" spc="-15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93981" y="5191084"/>
            <a:ext cx="31165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東京オリパラ 東京メディアセンターへのブース出展（</a:t>
            </a:r>
            <a:r>
              <a:rPr kumimoji="1" lang="en-US" altLang="ja-JP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900" spc="-1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日）</a:t>
            </a:r>
            <a:endParaRPr kumimoji="1" lang="en-US" altLang="ja-JP" sz="900" spc="-15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5" r="6418"/>
          <a:stretch/>
        </p:blipFill>
        <p:spPr>
          <a:xfrm>
            <a:off x="5966784" y="1640837"/>
            <a:ext cx="2713759" cy="171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82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3902</Words>
  <Application>Microsoft Office PowerPoint</Application>
  <PresentationFormat>画面に合わせる (4:3)</PresentationFormat>
  <Paragraphs>351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BIZ UDPゴシック</vt:lpstr>
      <vt:lpstr>Meiryo UI</vt:lpstr>
      <vt:lpstr>ＭＳ Ｐゴシック</vt:lpstr>
      <vt:lpstr>メイリオ</vt:lpstr>
      <vt:lpstr>メイリオ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平井　良和</dc:creator>
  <cp:lastModifiedBy>井澤　克介</cp:lastModifiedBy>
  <cp:revision>154</cp:revision>
  <cp:lastPrinted>2022-04-20T02:30:04Z</cp:lastPrinted>
  <dcterms:modified xsi:type="dcterms:W3CDTF">2022-06-21T07:16:01Z</dcterms:modified>
</cp:coreProperties>
</file>