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7" r:id="rId2"/>
  </p:sldIdLst>
  <p:sldSz cx="12801600" cy="9601200" type="A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山田　正弥" initials="山田　正弥" lastIdx="1" clrIdx="0">
    <p:extLst>
      <p:ext uri="{19B8F6BF-5375-455C-9EA6-DF929625EA0E}">
        <p15:presenceInfo xmlns:p15="http://schemas.microsoft.com/office/powerpoint/2012/main" userId="S-1-5-21-161959346-1900351369-444732941-450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51" d="100"/>
          <a:sy n="51" d="100"/>
        </p:scale>
        <p:origin x="132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commentAuthors" Target="commentAuthors.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960120" y="1571308"/>
            <a:ext cx="10881360" cy="3342640"/>
          </a:xfrm>
        </p:spPr>
        <p:txBody>
          <a:bodyPr anchor="b"/>
          <a:lstStyle>
            <a:lvl1pPr algn="ctr">
              <a:defRPr sz="8400"/>
            </a:lvl1pPr>
          </a:lstStyle>
          <a:p>
            <a:r>
              <a:rPr lang="ja-JP" altLang="en-US"/>
              <a:t>マスター タイトルの書式設定</a:t>
            </a:r>
            <a:endParaRPr lang="en-US" dirty="0"/>
          </a:p>
        </p:txBody>
      </p:sp>
      <p:sp>
        <p:nvSpPr>
          <p:cNvPr id="3" name="Subtitle 2"/>
          <p:cNvSpPr>
            <a:spLocks noGrp="1"/>
          </p:cNvSpPr>
          <p:nvPr>
            <p:ph type="subTitle" idx="1"/>
          </p:nvPr>
        </p:nvSpPr>
        <p:spPr>
          <a:xfrm>
            <a:off x="1600200" y="5042853"/>
            <a:ext cx="9601200" cy="2318067"/>
          </a:xfrm>
        </p:spPr>
        <p:txBody>
          <a:bodyPr/>
          <a:lstStyle>
            <a:lvl1pPr marL="0" indent="0" algn="ctr">
              <a:buNone/>
              <a:defRPr sz="3360"/>
            </a:lvl1pPr>
            <a:lvl2pPr marL="640080" indent="0" algn="ctr">
              <a:buNone/>
              <a:defRPr sz="2800"/>
            </a:lvl2pPr>
            <a:lvl3pPr marL="1280160" indent="0" algn="ctr">
              <a:buNone/>
              <a:defRPr sz="2520"/>
            </a:lvl3pPr>
            <a:lvl4pPr marL="1920240" indent="0" algn="ctr">
              <a:buNone/>
              <a:defRPr sz="2240"/>
            </a:lvl4pPr>
            <a:lvl5pPr marL="2560320" indent="0" algn="ctr">
              <a:buNone/>
              <a:defRPr sz="2240"/>
            </a:lvl5pPr>
            <a:lvl6pPr marL="3200400" indent="0" algn="ctr">
              <a:buNone/>
              <a:defRPr sz="2240"/>
            </a:lvl6pPr>
            <a:lvl7pPr marL="3840480" indent="0" algn="ctr">
              <a:buNone/>
              <a:defRPr sz="2240"/>
            </a:lvl7pPr>
            <a:lvl8pPr marL="4480560" indent="0" algn="ctr">
              <a:buNone/>
              <a:defRPr sz="2240"/>
            </a:lvl8pPr>
            <a:lvl9pPr marL="5120640" indent="0" algn="ctr">
              <a:buNone/>
              <a:defRPr sz="224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F7F26638-E10C-4AB7-8DEE-7E61C9536B96}" type="datetimeFigureOut">
              <a:rPr kumimoji="1" lang="ja-JP" altLang="en-US" smtClean="0"/>
              <a:t>2022/3/28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13D954A-B326-406E-996E-1DC1A6CD49BD}" type="slidenum">
              <a:rPr kumimoji="1" lang="ja-JP" altLang="en-US" smtClean="0"/>
              <a:t>‹#›</a:t>
            </a:fld>
            <a:endParaRPr kumimoji="1" lang="ja-JP" altLang="en-US"/>
          </a:p>
        </p:txBody>
      </p:sp>
    </p:spTree>
    <p:extLst>
      <p:ext uri="{BB962C8B-B14F-4D97-AF65-F5344CB8AC3E}">
        <p14:creationId xmlns:p14="http://schemas.microsoft.com/office/powerpoint/2010/main" val="408102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7F26638-E10C-4AB7-8DEE-7E61C9536B96}" type="datetimeFigureOut">
              <a:rPr kumimoji="1" lang="ja-JP" altLang="en-US" smtClean="0"/>
              <a:t>2022/3/28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13D954A-B326-406E-996E-1DC1A6CD49BD}" type="slidenum">
              <a:rPr kumimoji="1" lang="ja-JP" altLang="en-US" smtClean="0"/>
              <a:t>‹#›</a:t>
            </a:fld>
            <a:endParaRPr kumimoji="1" lang="ja-JP" altLang="en-US"/>
          </a:p>
        </p:txBody>
      </p:sp>
    </p:spTree>
    <p:extLst>
      <p:ext uri="{BB962C8B-B14F-4D97-AF65-F5344CB8AC3E}">
        <p14:creationId xmlns:p14="http://schemas.microsoft.com/office/powerpoint/2010/main" val="31837189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1146" y="511175"/>
            <a:ext cx="2760345" cy="8136573"/>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80111" y="511175"/>
            <a:ext cx="8121015" cy="813657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7F26638-E10C-4AB7-8DEE-7E61C9536B96}" type="datetimeFigureOut">
              <a:rPr kumimoji="1" lang="ja-JP" altLang="en-US" smtClean="0"/>
              <a:t>2022/3/28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13D954A-B326-406E-996E-1DC1A6CD49BD}" type="slidenum">
              <a:rPr kumimoji="1" lang="ja-JP" altLang="en-US" smtClean="0"/>
              <a:t>‹#›</a:t>
            </a:fld>
            <a:endParaRPr kumimoji="1" lang="ja-JP" altLang="en-US"/>
          </a:p>
        </p:txBody>
      </p:sp>
    </p:spTree>
    <p:extLst>
      <p:ext uri="{BB962C8B-B14F-4D97-AF65-F5344CB8AC3E}">
        <p14:creationId xmlns:p14="http://schemas.microsoft.com/office/powerpoint/2010/main" val="33498476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7F26638-E10C-4AB7-8DEE-7E61C9536B96}" type="datetimeFigureOut">
              <a:rPr kumimoji="1" lang="ja-JP" altLang="en-US" smtClean="0"/>
              <a:t>2022/3/28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13D954A-B326-406E-996E-1DC1A6CD49BD}" type="slidenum">
              <a:rPr kumimoji="1" lang="ja-JP" altLang="en-US" smtClean="0"/>
              <a:t>‹#›</a:t>
            </a:fld>
            <a:endParaRPr kumimoji="1" lang="ja-JP" altLang="en-US"/>
          </a:p>
        </p:txBody>
      </p:sp>
    </p:spTree>
    <p:extLst>
      <p:ext uri="{BB962C8B-B14F-4D97-AF65-F5344CB8AC3E}">
        <p14:creationId xmlns:p14="http://schemas.microsoft.com/office/powerpoint/2010/main" val="3497700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73443" y="2393635"/>
            <a:ext cx="11041380" cy="3993832"/>
          </a:xfrm>
        </p:spPr>
        <p:txBody>
          <a:bodyPr anchor="b"/>
          <a:lstStyle>
            <a:lvl1pPr>
              <a:defRPr sz="84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73443" y="6425250"/>
            <a:ext cx="11041380" cy="2100262"/>
          </a:xfrm>
        </p:spPr>
        <p:txBody>
          <a:bodyPr/>
          <a:lstStyle>
            <a:lvl1pPr marL="0" indent="0">
              <a:buNone/>
              <a:defRPr sz="3360">
                <a:solidFill>
                  <a:schemeClr val="tx1"/>
                </a:solidFill>
              </a:defRPr>
            </a:lvl1pPr>
            <a:lvl2pPr marL="640080" indent="0">
              <a:buNone/>
              <a:defRPr sz="2800">
                <a:solidFill>
                  <a:schemeClr val="tx1">
                    <a:tint val="75000"/>
                  </a:schemeClr>
                </a:solidFill>
              </a:defRPr>
            </a:lvl2pPr>
            <a:lvl3pPr marL="1280160" indent="0">
              <a:buNone/>
              <a:defRPr sz="2520">
                <a:solidFill>
                  <a:schemeClr val="tx1">
                    <a:tint val="75000"/>
                  </a:schemeClr>
                </a:solidFill>
              </a:defRPr>
            </a:lvl3pPr>
            <a:lvl4pPr marL="1920240" indent="0">
              <a:buNone/>
              <a:defRPr sz="2240">
                <a:solidFill>
                  <a:schemeClr val="tx1">
                    <a:tint val="75000"/>
                  </a:schemeClr>
                </a:solidFill>
              </a:defRPr>
            </a:lvl4pPr>
            <a:lvl5pPr marL="2560320" indent="0">
              <a:buNone/>
              <a:defRPr sz="2240">
                <a:solidFill>
                  <a:schemeClr val="tx1">
                    <a:tint val="75000"/>
                  </a:schemeClr>
                </a:solidFill>
              </a:defRPr>
            </a:lvl5pPr>
            <a:lvl6pPr marL="3200400" indent="0">
              <a:buNone/>
              <a:defRPr sz="2240">
                <a:solidFill>
                  <a:schemeClr val="tx1">
                    <a:tint val="75000"/>
                  </a:schemeClr>
                </a:solidFill>
              </a:defRPr>
            </a:lvl6pPr>
            <a:lvl7pPr marL="3840480" indent="0">
              <a:buNone/>
              <a:defRPr sz="2240">
                <a:solidFill>
                  <a:schemeClr val="tx1">
                    <a:tint val="75000"/>
                  </a:schemeClr>
                </a:solidFill>
              </a:defRPr>
            </a:lvl7pPr>
            <a:lvl8pPr marL="4480560" indent="0">
              <a:buNone/>
              <a:defRPr sz="2240">
                <a:solidFill>
                  <a:schemeClr val="tx1">
                    <a:tint val="75000"/>
                  </a:schemeClr>
                </a:solidFill>
              </a:defRPr>
            </a:lvl8pPr>
            <a:lvl9pPr marL="5120640" indent="0">
              <a:buNone/>
              <a:defRPr sz="224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7F26638-E10C-4AB7-8DEE-7E61C9536B96}" type="datetimeFigureOut">
              <a:rPr kumimoji="1" lang="ja-JP" altLang="en-US" smtClean="0"/>
              <a:t>2022/3/28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13D954A-B326-406E-996E-1DC1A6CD49BD}" type="slidenum">
              <a:rPr kumimoji="1" lang="ja-JP" altLang="en-US" smtClean="0"/>
              <a:t>‹#›</a:t>
            </a:fld>
            <a:endParaRPr kumimoji="1" lang="ja-JP" altLang="en-US"/>
          </a:p>
        </p:txBody>
      </p:sp>
    </p:spTree>
    <p:extLst>
      <p:ext uri="{BB962C8B-B14F-4D97-AF65-F5344CB8AC3E}">
        <p14:creationId xmlns:p14="http://schemas.microsoft.com/office/powerpoint/2010/main" val="305510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80110" y="2555875"/>
            <a:ext cx="5440680" cy="60918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480810" y="2555875"/>
            <a:ext cx="5440680" cy="60918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F7F26638-E10C-4AB7-8DEE-7E61C9536B96}" type="datetimeFigureOut">
              <a:rPr kumimoji="1" lang="ja-JP" altLang="en-US" smtClean="0"/>
              <a:t>2022/3/28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13D954A-B326-406E-996E-1DC1A6CD49BD}" type="slidenum">
              <a:rPr kumimoji="1" lang="ja-JP" altLang="en-US" smtClean="0"/>
              <a:t>‹#›</a:t>
            </a:fld>
            <a:endParaRPr kumimoji="1" lang="ja-JP" altLang="en-US"/>
          </a:p>
        </p:txBody>
      </p:sp>
    </p:spTree>
    <p:extLst>
      <p:ext uri="{BB962C8B-B14F-4D97-AF65-F5344CB8AC3E}">
        <p14:creationId xmlns:p14="http://schemas.microsoft.com/office/powerpoint/2010/main" val="22603376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81777" y="511177"/>
            <a:ext cx="11041380" cy="1855788"/>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81779" y="2353628"/>
            <a:ext cx="5415676"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ja-JP" altLang="en-US"/>
              <a:t>マスター テキストの書式設定</a:t>
            </a:r>
          </a:p>
        </p:txBody>
      </p:sp>
      <p:sp>
        <p:nvSpPr>
          <p:cNvPr id="4" name="Content Placeholder 3"/>
          <p:cNvSpPr>
            <a:spLocks noGrp="1"/>
          </p:cNvSpPr>
          <p:nvPr>
            <p:ph sz="half" idx="2"/>
          </p:nvPr>
        </p:nvSpPr>
        <p:spPr>
          <a:xfrm>
            <a:off x="881779" y="3507105"/>
            <a:ext cx="5415676" cy="515842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480811" y="2353628"/>
            <a:ext cx="5442347"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ja-JP" altLang="en-US"/>
              <a:t>マスター テキストの書式設定</a:t>
            </a:r>
          </a:p>
        </p:txBody>
      </p:sp>
      <p:sp>
        <p:nvSpPr>
          <p:cNvPr id="6" name="Content Placeholder 5"/>
          <p:cNvSpPr>
            <a:spLocks noGrp="1"/>
          </p:cNvSpPr>
          <p:nvPr>
            <p:ph sz="quarter" idx="4"/>
          </p:nvPr>
        </p:nvSpPr>
        <p:spPr>
          <a:xfrm>
            <a:off x="6480811" y="3507105"/>
            <a:ext cx="5442347" cy="515842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F7F26638-E10C-4AB7-8DEE-7E61C9536B96}" type="datetimeFigureOut">
              <a:rPr kumimoji="1" lang="ja-JP" altLang="en-US" smtClean="0"/>
              <a:t>2022/3/28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513D954A-B326-406E-996E-1DC1A6CD49BD}" type="slidenum">
              <a:rPr kumimoji="1" lang="ja-JP" altLang="en-US" smtClean="0"/>
              <a:t>‹#›</a:t>
            </a:fld>
            <a:endParaRPr kumimoji="1" lang="ja-JP" altLang="en-US"/>
          </a:p>
        </p:txBody>
      </p:sp>
    </p:spTree>
    <p:extLst>
      <p:ext uri="{BB962C8B-B14F-4D97-AF65-F5344CB8AC3E}">
        <p14:creationId xmlns:p14="http://schemas.microsoft.com/office/powerpoint/2010/main" val="30863520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F7F26638-E10C-4AB7-8DEE-7E61C9536B96}" type="datetimeFigureOut">
              <a:rPr kumimoji="1" lang="ja-JP" altLang="en-US" smtClean="0"/>
              <a:t>2022/3/28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513D954A-B326-406E-996E-1DC1A6CD49BD}" type="slidenum">
              <a:rPr kumimoji="1" lang="ja-JP" altLang="en-US" smtClean="0"/>
              <a:t>‹#›</a:t>
            </a:fld>
            <a:endParaRPr kumimoji="1" lang="ja-JP" altLang="en-US"/>
          </a:p>
        </p:txBody>
      </p:sp>
    </p:spTree>
    <p:extLst>
      <p:ext uri="{BB962C8B-B14F-4D97-AF65-F5344CB8AC3E}">
        <p14:creationId xmlns:p14="http://schemas.microsoft.com/office/powerpoint/2010/main" val="42703067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F26638-E10C-4AB7-8DEE-7E61C9536B96}" type="datetimeFigureOut">
              <a:rPr kumimoji="1" lang="ja-JP" altLang="en-US" smtClean="0"/>
              <a:t>2022/3/28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513D954A-B326-406E-996E-1DC1A6CD49BD}" type="slidenum">
              <a:rPr kumimoji="1" lang="ja-JP" altLang="en-US" smtClean="0"/>
              <a:t>‹#›</a:t>
            </a:fld>
            <a:endParaRPr kumimoji="1" lang="ja-JP" altLang="en-US"/>
          </a:p>
        </p:txBody>
      </p:sp>
    </p:spTree>
    <p:extLst>
      <p:ext uri="{BB962C8B-B14F-4D97-AF65-F5344CB8AC3E}">
        <p14:creationId xmlns:p14="http://schemas.microsoft.com/office/powerpoint/2010/main" val="19860846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ja-JP" altLang="en-US"/>
              <a:t>マスター タイトルの書式設定</a:t>
            </a:r>
            <a:endParaRPr lang="en-US" dirty="0"/>
          </a:p>
        </p:txBody>
      </p:sp>
      <p:sp>
        <p:nvSpPr>
          <p:cNvPr id="3" name="Content Placeholder 2"/>
          <p:cNvSpPr>
            <a:spLocks noGrp="1"/>
          </p:cNvSpPr>
          <p:nvPr>
            <p:ph idx="1"/>
          </p:nvPr>
        </p:nvSpPr>
        <p:spPr>
          <a:xfrm>
            <a:off x="5442347" y="1382397"/>
            <a:ext cx="6480810" cy="6823075"/>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7F26638-E10C-4AB7-8DEE-7E61C9536B96}" type="datetimeFigureOut">
              <a:rPr kumimoji="1" lang="ja-JP" altLang="en-US" smtClean="0"/>
              <a:t>2022/3/28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13D954A-B326-406E-996E-1DC1A6CD49BD}" type="slidenum">
              <a:rPr kumimoji="1" lang="ja-JP" altLang="en-US" smtClean="0"/>
              <a:t>‹#›</a:t>
            </a:fld>
            <a:endParaRPr kumimoji="1" lang="ja-JP" altLang="en-US"/>
          </a:p>
        </p:txBody>
      </p:sp>
    </p:spTree>
    <p:extLst>
      <p:ext uri="{BB962C8B-B14F-4D97-AF65-F5344CB8AC3E}">
        <p14:creationId xmlns:p14="http://schemas.microsoft.com/office/powerpoint/2010/main" val="6459136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442347" y="1382397"/>
            <a:ext cx="6480810" cy="6823075"/>
          </a:xfrm>
        </p:spPr>
        <p:txBody>
          <a:bodyPr anchor="t"/>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r>
              <a:rPr lang="ja-JP" altLang="en-US"/>
              <a:t>図を追加</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7F26638-E10C-4AB7-8DEE-7E61C9536B96}" type="datetimeFigureOut">
              <a:rPr kumimoji="1" lang="ja-JP" altLang="en-US" smtClean="0"/>
              <a:t>2022/3/28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13D954A-B326-406E-996E-1DC1A6CD49BD}" type="slidenum">
              <a:rPr kumimoji="1" lang="ja-JP" altLang="en-US" smtClean="0"/>
              <a:t>‹#›</a:t>
            </a:fld>
            <a:endParaRPr kumimoji="1" lang="ja-JP" altLang="en-US"/>
          </a:p>
        </p:txBody>
      </p:sp>
    </p:spTree>
    <p:extLst>
      <p:ext uri="{BB962C8B-B14F-4D97-AF65-F5344CB8AC3E}">
        <p14:creationId xmlns:p14="http://schemas.microsoft.com/office/powerpoint/2010/main" val="5535853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80110" y="511177"/>
            <a:ext cx="11041380" cy="1855788"/>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80110" y="2555875"/>
            <a:ext cx="11041380" cy="609187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80110" y="8898892"/>
            <a:ext cx="2880360" cy="511175"/>
          </a:xfrm>
          <a:prstGeom prst="rect">
            <a:avLst/>
          </a:prstGeom>
        </p:spPr>
        <p:txBody>
          <a:bodyPr vert="horz" lIns="91440" tIns="45720" rIns="91440" bIns="45720" rtlCol="0" anchor="ctr"/>
          <a:lstStyle>
            <a:lvl1pPr algn="l">
              <a:defRPr sz="1680">
                <a:solidFill>
                  <a:schemeClr val="tx1">
                    <a:tint val="75000"/>
                  </a:schemeClr>
                </a:solidFill>
              </a:defRPr>
            </a:lvl1pPr>
          </a:lstStyle>
          <a:p>
            <a:fld id="{F7F26638-E10C-4AB7-8DEE-7E61C9536B96}" type="datetimeFigureOut">
              <a:rPr kumimoji="1" lang="ja-JP" altLang="en-US" smtClean="0"/>
              <a:t>2022/3/28</a:t>
            </a:fld>
            <a:endParaRPr kumimoji="1" lang="ja-JP" altLang="en-US"/>
          </a:p>
        </p:txBody>
      </p:sp>
      <p:sp>
        <p:nvSpPr>
          <p:cNvPr id="5" name="Footer Placeholder 4"/>
          <p:cNvSpPr>
            <a:spLocks noGrp="1"/>
          </p:cNvSpPr>
          <p:nvPr>
            <p:ph type="ftr" sz="quarter" idx="3"/>
          </p:nvPr>
        </p:nvSpPr>
        <p:spPr>
          <a:xfrm>
            <a:off x="4240530" y="8898892"/>
            <a:ext cx="4320540" cy="511175"/>
          </a:xfrm>
          <a:prstGeom prst="rect">
            <a:avLst/>
          </a:prstGeom>
        </p:spPr>
        <p:txBody>
          <a:bodyPr vert="horz" lIns="91440" tIns="45720" rIns="91440" bIns="45720" rtlCol="0" anchor="ctr"/>
          <a:lstStyle>
            <a:lvl1pPr algn="ctr">
              <a:defRPr sz="168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9041130" y="8898892"/>
            <a:ext cx="2880360" cy="511175"/>
          </a:xfrm>
          <a:prstGeom prst="rect">
            <a:avLst/>
          </a:prstGeom>
        </p:spPr>
        <p:txBody>
          <a:bodyPr vert="horz" lIns="91440" tIns="45720" rIns="91440" bIns="45720" rtlCol="0" anchor="ctr"/>
          <a:lstStyle>
            <a:lvl1pPr algn="r">
              <a:defRPr sz="1680">
                <a:solidFill>
                  <a:schemeClr val="tx1">
                    <a:tint val="75000"/>
                  </a:schemeClr>
                </a:solidFill>
              </a:defRPr>
            </a:lvl1pPr>
          </a:lstStyle>
          <a:p>
            <a:fld id="{513D954A-B326-406E-996E-1DC1A6CD49BD}" type="slidenum">
              <a:rPr kumimoji="1" lang="ja-JP" altLang="en-US" smtClean="0"/>
              <a:t>‹#›</a:t>
            </a:fld>
            <a:endParaRPr kumimoji="1" lang="ja-JP" altLang="en-US"/>
          </a:p>
        </p:txBody>
      </p:sp>
    </p:spTree>
    <p:extLst>
      <p:ext uri="{BB962C8B-B14F-4D97-AF65-F5344CB8AC3E}">
        <p14:creationId xmlns:p14="http://schemas.microsoft.com/office/powerpoint/2010/main" val="74051320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1280160" rtl="0" eaLnBrk="1" latinLnBrk="0" hangingPunct="1">
        <a:lnSpc>
          <a:spcPct val="90000"/>
        </a:lnSpc>
        <a:spcBef>
          <a:spcPct val="0"/>
        </a:spcBef>
        <a:buNone/>
        <a:defRPr kumimoji="1" sz="6160" kern="1200">
          <a:solidFill>
            <a:schemeClr val="tx1"/>
          </a:solidFill>
          <a:latin typeface="+mj-lt"/>
          <a:ea typeface="+mj-ea"/>
          <a:cs typeface="+mj-cs"/>
        </a:defRPr>
      </a:lvl1pPr>
    </p:titleStyle>
    <p:bodyStyle>
      <a:lvl1pPr marL="320040" indent="-320040" algn="l" defTabSz="1280160" rtl="0" eaLnBrk="1" latinLnBrk="0" hangingPunct="1">
        <a:lnSpc>
          <a:spcPct val="90000"/>
        </a:lnSpc>
        <a:spcBef>
          <a:spcPts val="1400"/>
        </a:spcBef>
        <a:buFont typeface="Arial" panose="020B0604020202020204" pitchFamily="34" charset="0"/>
        <a:buChar char="•"/>
        <a:defRPr kumimoji="1"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kumimoji="1"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kumimoji="1"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9pPr>
    </p:bodyStyle>
    <p:otherStyle>
      <a:defPPr>
        <a:defRPr lang="en-US"/>
      </a:defPPr>
      <a:lvl1pPr marL="0" algn="l" defTabSz="1280160" rtl="0" eaLnBrk="1" latinLnBrk="0" hangingPunct="1">
        <a:defRPr kumimoji="1" sz="2520" kern="1200">
          <a:solidFill>
            <a:schemeClr val="tx1"/>
          </a:solidFill>
          <a:latin typeface="+mn-lt"/>
          <a:ea typeface="+mn-ea"/>
          <a:cs typeface="+mn-cs"/>
        </a:defRPr>
      </a:lvl1pPr>
      <a:lvl2pPr marL="640080" algn="l" defTabSz="1280160" rtl="0" eaLnBrk="1" latinLnBrk="0" hangingPunct="1">
        <a:defRPr kumimoji="1" sz="2520" kern="1200">
          <a:solidFill>
            <a:schemeClr val="tx1"/>
          </a:solidFill>
          <a:latin typeface="+mn-lt"/>
          <a:ea typeface="+mn-ea"/>
          <a:cs typeface="+mn-cs"/>
        </a:defRPr>
      </a:lvl2pPr>
      <a:lvl3pPr marL="1280160" algn="l" defTabSz="1280160" rtl="0" eaLnBrk="1" latinLnBrk="0" hangingPunct="1">
        <a:defRPr kumimoji="1" sz="2520" kern="1200">
          <a:solidFill>
            <a:schemeClr val="tx1"/>
          </a:solidFill>
          <a:latin typeface="+mn-lt"/>
          <a:ea typeface="+mn-ea"/>
          <a:cs typeface="+mn-cs"/>
        </a:defRPr>
      </a:lvl3pPr>
      <a:lvl4pPr marL="1920240" algn="l" defTabSz="1280160" rtl="0" eaLnBrk="1" latinLnBrk="0" hangingPunct="1">
        <a:defRPr kumimoji="1" sz="2520" kern="1200">
          <a:solidFill>
            <a:schemeClr val="tx1"/>
          </a:solidFill>
          <a:latin typeface="+mn-lt"/>
          <a:ea typeface="+mn-ea"/>
          <a:cs typeface="+mn-cs"/>
        </a:defRPr>
      </a:lvl4pPr>
      <a:lvl5pPr marL="2560320" algn="l" defTabSz="1280160" rtl="0" eaLnBrk="1" latinLnBrk="0" hangingPunct="1">
        <a:defRPr kumimoji="1" sz="2520" kern="1200">
          <a:solidFill>
            <a:schemeClr val="tx1"/>
          </a:solidFill>
          <a:latin typeface="+mn-lt"/>
          <a:ea typeface="+mn-ea"/>
          <a:cs typeface="+mn-cs"/>
        </a:defRPr>
      </a:lvl5pPr>
      <a:lvl6pPr marL="3200400" algn="l" defTabSz="1280160" rtl="0" eaLnBrk="1" latinLnBrk="0" hangingPunct="1">
        <a:defRPr kumimoji="1" sz="2520" kern="1200">
          <a:solidFill>
            <a:schemeClr val="tx1"/>
          </a:solidFill>
          <a:latin typeface="+mn-lt"/>
          <a:ea typeface="+mn-ea"/>
          <a:cs typeface="+mn-cs"/>
        </a:defRPr>
      </a:lvl6pPr>
      <a:lvl7pPr marL="3840480" algn="l" defTabSz="1280160" rtl="0" eaLnBrk="1" latinLnBrk="0" hangingPunct="1">
        <a:defRPr kumimoji="1" sz="2520" kern="1200">
          <a:solidFill>
            <a:schemeClr val="tx1"/>
          </a:solidFill>
          <a:latin typeface="+mn-lt"/>
          <a:ea typeface="+mn-ea"/>
          <a:cs typeface="+mn-cs"/>
        </a:defRPr>
      </a:lvl7pPr>
      <a:lvl8pPr marL="4480560" algn="l" defTabSz="1280160" rtl="0" eaLnBrk="1" latinLnBrk="0" hangingPunct="1">
        <a:defRPr kumimoji="1" sz="2520" kern="1200">
          <a:solidFill>
            <a:schemeClr val="tx1"/>
          </a:solidFill>
          <a:latin typeface="+mn-lt"/>
          <a:ea typeface="+mn-ea"/>
          <a:cs typeface="+mn-cs"/>
        </a:defRPr>
      </a:lvl8pPr>
      <a:lvl9pPr marL="5120640" algn="l" defTabSz="1280160" rtl="0" eaLnBrk="1" latinLnBrk="0" hangingPunct="1">
        <a:defRPr kumimoji="1"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171450" y="294550"/>
            <a:ext cx="12458700" cy="400110"/>
          </a:xfrm>
          <a:prstGeom prst="rect">
            <a:avLst/>
          </a:prstGeom>
          <a:noFill/>
        </p:spPr>
        <p:txBody>
          <a:bodyPr wrap="square" rtlCol="0">
            <a:spAutoFit/>
          </a:bodyPr>
          <a:lstStyle/>
          <a:p>
            <a:pPr algn="ctr"/>
            <a:r>
              <a:rPr lang="ja-JP" altLang="ja-JP" sz="2000" b="1" dirty="0">
                <a:ea typeface="HGPｺﾞｼｯｸM" panose="020B0600000000000000" pitchFamily="50" charset="-128"/>
                <a:cs typeface="Times New Roman" panose="02020603050405020304" pitchFamily="18" charset="0"/>
              </a:rPr>
              <a:t>「人権問題に関する府民意識調査」を今後の人権施策に</a:t>
            </a:r>
            <a:r>
              <a:rPr lang="ja-JP" altLang="ja-JP" sz="2000" b="1" dirty="0" smtClean="0">
                <a:ea typeface="HGPｺﾞｼｯｸM" panose="020B0600000000000000" pitchFamily="50" charset="-128"/>
                <a:cs typeface="Times New Roman" panose="02020603050405020304" pitchFamily="18" charset="0"/>
              </a:rPr>
              <a:t>生かす</a:t>
            </a:r>
            <a:endParaRPr kumimoji="1" lang="ja-JP" altLang="en-US" sz="2000" dirty="0">
              <a:latin typeface="Meiryo UI" panose="020B0604030504040204" pitchFamily="50" charset="-128"/>
              <a:ea typeface="Meiryo UI" panose="020B0604030504040204" pitchFamily="50" charset="-128"/>
            </a:endParaRPr>
          </a:p>
        </p:txBody>
      </p:sp>
      <p:sp>
        <p:nvSpPr>
          <p:cNvPr id="5" name="テキスト ボックス 4"/>
          <p:cNvSpPr txBox="1"/>
          <p:nvPr/>
        </p:nvSpPr>
        <p:spPr>
          <a:xfrm>
            <a:off x="133350" y="806185"/>
            <a:ext cx="12576412" cy="430887"/>
          </a:xfrm>
          <a:prstGeom prst="rect">
            <a:avLst/>
          </a:prstGeom>
          <a:noFill/>
        </p:spPr>
        <p:txBody>
          <a:bodyPr wrap="square" rtlCol="0" anchor="ctr">
            <a:spAutoFit/>
          </a:bodyPr>
          <a:lstStyle/>
          <a:p>
            <a:pPr>
              <a:spcBef>
                <a:spcPts val="600"/>
              </a:spcBef>
            </a:pPr>
            <a:r>
              <a:rPr lang="ja-JP" altLang="ja-JP" sz="1100" kern="100" dirty="0">
                <a:latin typeface="Century" panose="02040604050505020304" pitchFamily="18" charset="0"/>
                <a:ea typeface="HGPｺﾞｼｯｸM" panose="020B0600000000000000" pitchFamily="50" charset="-128"/>
                <a:cs typeface="Times New Roman" panose="02020603050405020304" pitchFamily="18" charset="0"/>
              </a:rPr>
              <a:t>令和２年の「人権問題に関する府民意識調査」から見え</a:t>
            </a:r>
            <a:r>
              <a:rPr lang="ja-JP" altLang="en-US" sz="1100" kern="100" dirty="0">
                <a:latin typeface="Century" panose="02040604050505020304" pitchFamily="18" charset="0"/>
                <a:ea typeface="HGPｺﾞｼｯｸM" panose="020B0600000000000000" pitchFamily="50" charset="-128"/>
                <a:cs typeface="Times New Roman" panose="02020603050405020304" pitchFamily="18" charset="0"/>
              </a:rPr>
              <a:t>て</a:t>
            </a:r>
            <a:r>
              <a:rPr lang="ja-JP" altLang="ja-JP" sz="1100" kern="100" dirty="0">
                <a:latin typeface="Century" panose="02040604050505020304" pitchFamily="18" charset="0"/>
                <a:ea typeface="HGPｺﾞｼｯｸM" panose="020B0600000000000000" pitchFamily="50" charset="-128"/>
                <a:cs typeface="Times New Roman" panose="02020603050405020304" pitchFamily="18" charset="0"/>
              </a:rPr>
              <a:t>きた府民意識の現状や人権教育・啓発の課題を踏まえ、</a:t>
            </a:r>
            <a:r>
              <a:rPr lang="ja-JP" altLang="en-US" sz="1100" kern="100" dirty="0">
                <a:latin typeface="Century" panose="02040604050505020304" pitchFamily="18" charset="0"/>
                <a:ea typeface="HGPｺﾞｼｯｸM" panose="020B0600000000000000" pitchFamily="50" charset="-128"/>
                <a:cs typeface="Times New Roman" panose="02020603050405020304" pitchFamily="18" charset="0"/>
              </a:rPr>
              <a:t>今後の人権施策の</a:t>
            </a:r>
            <a:r>
              <a:rPr lang="ja-JP" altLang="ja-JP" sz="1100" kern="100" dirty="0">
                <a:latin typeface="Century" panose="02040604050505020304" pitchFamily="18" charset="0"/>
                <a:ea typeface="HGPｺﾞｼｯｸM" panose="020B0600000000000000" pitchFamily="50" charset="-128"/>
                <a:cs typeface="Times New Roman" panose="02020603050405020304" pitchFamily="18" charset="0"/>
              </a:rPr>
              <a:t>取組</a:t>
            </a:r>
            <a:r>
              <a:rPr lang="ja-JP" altLang="en-US" sz="1100" kern="100" dirty="0">
                <a:latin typeface="Century" panose="02040604050505020304" pitchFamily="18" charset="0"/>
                <a:ea typeface="HGPｺﾞｼｯｸM" panose="020B0600000000000000" pitchFamily="50" charset="-128"/>
                <a:cs typeface="Times New Roman" panose="02020603050405020304" pitchFamily="18" charset="0"/>
              </a:rPr>
              <a:t>み方向</a:t>
            </a:r>
            <a:r>
              <a:rPr lang="ja-JP" altLang="ja-JP" sz="1100" kern="100" dirty="0">
                <a:latin typeface="Century" panose="02040604050505020304" pitchFamily="18" charset="0"/>
                <a:ea typeface="HGPｺﾞｼｯｸM" panose="020B0600000000000000" pitchFamily="50" charset="-128"/>
                <a:cs typeface="Times New Roman" panose="02020603050405020304" pitchFamily="18" charset="0"/>
              </a:rPr>
              <a:t>を次のとおり</a:t>
            </a:r>
            <a:r>
              <a:rPr lang="ja-JP" altLang="en-US" sz="1100" kern="100" dirty="0">
                <a:latin typeface="Century" panose="02040604050505020304" pitchFamily="18" charset="0"/>
                <a:ea typeface="HGPｺﾞｼｯｸM" panose="020B0600000000000000" pitchFamily="50" charset="-128"/>
                <a:cs typeface="Times New Roman" panose="02020603050405020304" pitchFamily="18" charset="0"/>
              </a:rPr>
              <a:t>とりまとめ</a:t>
            </a:r>
            <a:r>
              <a:rPr lang="ja-JP" altLang="ja-JP" sz="1100" kern="100" dirty="0">
                <a:latin typeface="Century" panose="02040604050505020304" pitchFamily="18" charset="0"/>
                <a:ea typeface="HGPｺﾞｼｯｸM" panose="020B0600000000000000" pitchFamily="50" charset="-128"/>
                <a:cs typeface="Times New Roman" panose="02020603050405020304" pitchFamily="18" charset="0"/>
              </a:rPr>
              <a:t>ました。大阪府としては、</a:t>
            </a:r>
            <a:r>
              <a:rPr lang="ja-JP" altLang="en-US" sz="1100" kern="100" dirty="0">
                <a:latin typeface="Century" panose="02040604050505020304" pitchFamily="18" charset="0"/>
                <a:ea typeface="HGPｺﾞｼｯｸM" panose="020B0600000000000000" pitchFamily="50" charset="-128"/>
                <a:cs typeface="Times New Roman" panose="02020603050405020304" pitchFamily="18" charset="0"/>
              </a:rPr>
              <a:t>引き続き、</a:t>
            </a:r>
            <a:r>
              <a:rPr lang="ja-JP" altLang="ja-JP" sz="1100" kern="100" dirty="0">
                <a:latin typeface="Century" panose="02040604050505020304" pitchFamily="18" charset="0"/>
                <a:ea typeface="HGPｺﾞｼｯｸM" panose="020B0600000000000000" pitchFamily="50" charset="-128"/>
                <a:cs typeface="Times New Roman" panose="02020603050405020304" pitchFamily="18" charset="0"/>
              </a:rPr>
              <a:t>市町村と役割分担しながら、これらの取組</a:t>
            </a:r>
            <a:r>
              <a:rPr lang="ja-JP" altLang="en-US" sz="1100" kern="100" dirty="0">
                <a:latin typeface="Century" panose="02040604050505020304" pitchFamily="18" charset="0"/>
                <a:ea typeface="HGPｺﾞｼｯｸM" panose="020B0600000000000000" pitchFamily="50" charset="-128"/>
                <a:cs typeface="Times New Roman" panose="02020603050405020304" pitchFamily="18" charset="0"/>
              </a:rPr>
              <a:t>み</a:t>
            </a:r>
            <a:r>
              <a:rPr lang="ja-JP" altLang="ja-JP" sz="1100" kern="100" dirty="0">
                <a:latin typeface="Century" panose="02040604050505020304" pitchFamily="18" charset="0"/>
                <a:ea typeface="HGPｺﾞｼｯｸM" panose="020B0600000000000000" pitchFamily="50" charset="-128"/>
                <a:cs typeface="Times New Roman" panose="02020603050405020304" pitchFamily="18" charset="0"/>
              </a:rPr>
              <a:t>を通じ</a:t>
            </a:r>
            <a:r>
              <a:rPr lang="ja-JP" altLang="en-US" sz="1100" kern="100" dirty="0">
                <a:latin typeface="Century" panose="02040604050505020304" pitchFamily="18" charset="0"/>
                <a:ea typeface="HGPｺﾞｼｯｸM" panose="020B0600000000000000" pitchFamily="50" charset="-128"/>
                <a:cs typeface="Times New Roman" panose="02020603050405020304" pitchFamily="18" charset="0"/>
              </a:rPr>
              <a:t>、</a:t>
            </a:r>
            <a:r>
              <a:rPr lang="ja-JP" altLang="ja-JP" sz="1100" kern="100" dirty="0">
                <a:latin typeface="Century" panose="02040604050505020304" pitchFamily="18" charset="0"/>
                <a:ea typeface="HGPｺﾞｼｯｸM" panose="020B0600000000000000" pitchFamily="50" charset="-128"/>
                <a:cs typeface="Times New Roman" panose="02020603050405020304" pitchFamily="18" charset="0"/>
              </a:rPr>
              <a:t>「すべての人の人権が尊重される豊かな社会の実現」をめざしていきます。また、この調査結果は、</a:t>
            </a:r>
            <a:r>
              <a:rPr lang="ja-JP" altLang="en-US" sz="1100" kern="100" dirty="0">
                <a:latin typeface="Century" panose="02040604050505020304" pitchFamily="18" charset="0"/>
                <a:ea typeface="HGPｺﾞｼｯｸM" panose="020B0600000000000000" pitchFamily="50" charset="-128"/>
                <a:cs typeface="Times New Roman" panose="02020603050405020304" pitchFamily="18" charset="0"/>
              </a:rPr>
              <a:t>今後も、</a:t>
            </a:r>
            <a:r>
              <a:rPr lang="ja-JP" altLang="ja-JP" sz="1100" kern="100" dirty="0">
                <a:latin typeface="Century" panose="02040604050505020304" pitchFamily="18" charset="0"/>
                <a:ea typeface="HGPｺﾞｼｯｸM" panose="020B0600000000000000" pitchFamily="50" charset="-128"/>
                <a:cs typeface="Times New Roman" panose="02020603050405020304" pitchFamily="18" charset="0"/>
              </a:rPr>
              <a:t>人権施策の立案・実施についての基礎</a:t>
            </a:r>
            <a:r>
              <a:rPr lang="ja-JP" altLang="ja-JP" sz="1100" kern="100" dirty="0">
                <a:solidFill>
                  <a:srgbClr val="000000"/>
                </a:solidFill>
                <a:latin typeface="Century" panose="02040604050505020304" pitchFamily="18" charset="0"/>
                <a:ea typeface="HGPｺﾞｼｯｸM" panose="020B0600000000000000" pitchFamily="50" charset="-128"/>
                <a:cs typeface="Times New Roman" panose="02020603050405020304" pitchFamily="18" charset="0"/>
              </a:rPr>
              <a:t>的なデータとして</a:t>
            </a:r>
            <a:r>
              <a:rPr lang="ja-JP" altLang="ja-JP" sz="1100" kern="100" dirty="0">
                <a:latin typeface="Century" panose="02040604050505020304" pitchFamily="18" charset="0"/>
                <a:ea typeface="HGPｺﾞｼｯｸM" panose="020B0600000000000000" pitchFamily="50" charset="-128"/>
                <a:cs typeface="Times New Roman" panose="02020603050405020304" pitchFamily="18" charset="0"/>
              </a:rPr>
              <a:t>活用していきます。</a:t>
            </a:r>
            <a:endParaRPr lang="ja-JP" altLang="ja-JP" sz="11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6" name="正方形/長方形 5"/>
          <p:cNvSpPr/>
          <p:nvPr/>
        </p:nvSpPr>
        <p:spPr>
          <a:xfrm>
            <a:off x="133350" y="1876425"/>
            <a:ext cx="6186489" cy="3708000"/>
          </a:xfrm>
          <a:prstGeom prst="rect">
            <a:avLst/>
          </a:prstGeom>
          <a:ln w="25400">
            <a:solidFill>
              <a:schemeClr val="tx1"/>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l">
              <a:spcAft>
                <a:spcPts val="0"/>
              </a:spcAft>
            </a:pPr>
            <a:endParaRPr lang="en-US" altLang="ja-JP" sz="600" b="1" i="1" u="heavy" kern="100" dirty="0">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endParaRPr>
          </a:p>
          <a:p>
            <a:pPr algn="l">
              <a:spcAft>
                <a:spcPts val="0"/>
              </a:spcAft>
            </a:pPr>
            <a:r>
              <a:rPr lang="ja-JP" altLang="en-US" sz="1400" i="1" u="heavy" kern="100" dirty="0">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rPr>
              <a:t>（１） </a:t>
            </a:r>
            <a:r>
              <a:rPr lang="ja-JP" sz="1400" i="1" u="heavy" kern="100" dirty="0">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rPr>
              <a:t>人権問題の認知度</a:t>
            </a:r>
            <a:endParaRPr lang="ja-JP" sz="1400" kern="100" dirty="0">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endParaRPr>
          </a:p>
          <a:p>
            <a:pPr algn="l">
              <a:spcBef>
                <a:spcPts val="600"/>
              </a:spcBef>
              <a:spcAft>
                <a:spcPts val="0"/>
              </a:spcAft>
            </a:pPr>
            <a:r>
              <a:rPr lang="ja-JP" altLang="en-US" sz="1050" kern="100" dirty="0">
                <a:effectLst/>
                <a:latin typeface="HGPｺﾞｼｯｸM" panose="020B0600000000000000" pitchFamily="50" charset="-128"/>
                <a:ea typeface="HGPｺﾞｼｯｸM" panose="020B0600000000000000" pitchFamily="50" charset="-128"/>
                <a:cs typeface="Times New Roman" panose="02020603050405020304" pitchFamily="18" charset="0"/>
              </a:rPr>
              <a:t>◆</a:t>
            </a:r>
            <a:r>
              <a:rPr lang="ja-JP" sz="1050" kern="100" dirty="0">
                <a:effectLst/>
                <a:latin typeface="HGPｺﾞｼｯｸM" panose="020B0600000000000000" pitchFamily="50" charset="-128"/>
                <a:ea typeface="HGPｺﾞｼｯｸM" panose="020B0600000000000000" pitchFamily="50" charset="-128"/>
                <a:cs typeface="Times New Roman" panose="02020603050405020304" pitchFamily="18" charset="0"/>
              </a:rPr>
              <a:t>人権問題によって認知度に差がある（最大</a:t>
            </a:r>
            <a:r>
              <a:rPr lang="en-US" sz="1050" kern="100" dirty="0">
                <a:effectLst/>
                <a:latin typeface="HGPｺﾞｼｯｸM" panose="020B0600000000000000" pitchFamily="50" charset="-128"/>
                <a:ea typeface="HGPｺﾞｼｯｸM" panose="020B0600000000000000" pitchFamily="50" charset="-128"/>
                <a:cs typeface="Times New Roman" panose="02020603050405020304" pitchFamily="18" charset="0"/>
              </a:rPr>
              <a:t>21</a:t>
            </a:r>
            <a:r>
              <a:rPr lang="ja-JP" sz="1050" kern="100" dirty="0">
                <a:effectLst/>
                <a:latin typeface="HGPｺﾞｼｯｸM" panose="020B0600000000000000" pitchFamily="50" charset="-128"/>
                <a:ea typeface="HGPｺﾞｼｯｸM" panose="020B0600000000000000" pitchFamily="50" charset="-128"/>
                <a:cs typeface="Times New Roman" panose="02020603050405020304" pitchFamily="18" charset="0"/>
              </a:rPr>
              <a:t>ポイント）</a:t>
            </a:r>
            <a:r>
              <a:rPr lang="ja-JP" sz="1050" kern="100" dirty="0" smtClean="0">
                <a:effectLst/>
                <a:latin typeface="HGPｺﾞｼｯｸM" panose="020B0600000000000000" pitchFamily="50" charset="-128"/>
                <a:ea typeface="HGPｺﾞｼｯｸM" panose="020B0600000000000000" pitchFamily="50" charset="-128"/>
                <a:cs typeface="Times New Roman" panose="02020603050405020304" pitchFamily="18" charset="0"/>
              </a:rPr>
              <a:t>。</a:t>
            </a:r>
            <a:r>
              <a:rPr lang="ja-JP" altLang="en-US" sz="1050" kern="100" dirty="0" smtClean="0">
                <a:effectLst/>
                <a:latin typeface="HGPｺﾞｼｯｸM" panose="020B0600000000000000" pitchFamily="50" charset="-128"/>
                <a:ea typeface="HGPｺﾞｼｯｸM" panose="020B0600000000000000" pitchFamily="50" charset="-128"/>
                <a:cs typeface="Times New Roman" panose="02020603050405020304" pitchFamily="18" charset="0"/>
              </a:rPr>
              <a:t>＜資料Ｐ１＞</a:t>
            </a:r>
            <a:endParaRPr lang="ja-JP" sz="1050" kern="100" dirty="0">
              <a:effectLst/>
              <a:latin typeface="HGPｺﾞｼｯｸM" panose="020B0600000000000000" pitchFamily="50" charset="-128"/>
              <a:ea typeface="HGPｺﾞｼｯｸM" panose="020B0600000000000000" pitchFamily="50" charset="-128"/>
              <a:cs typeface="Times New Roman" panose="02020603050405020304" pitchFamily="18" charset="0"/>
            </a:endParaRPr>
          </a:p>
          <a:p>
            <a:pPr indent="127000" algn="l">
              <a:spcBef>
                <a:spcPts val="600"/>
              </a:spcBef>
              <a:spcAft>
                <a:spcPts val="0"/>
              </a:spcAft>
            </a:pPr>
            <a:r>
              <a:rPr lang="ja-JP" sz="1050" kern="100" dirty="0">
                <a:effectLst/>
                <a:latin typeface="HGPｺﾞｼｯｸM" panose="020B0600000000000000" pitchFamily="50" charset="-128"/>
                <a:ea typeface="HGPｺﾞｼｯｸM" panose="020B0600000000000000" pitchFamily="50" charset="-128"/>
                <a:cs typeface="Times New Roman" panose="02020603050405020304" pitchFamily="18" charset="0"/>
              </a:rPr>
              <a:t>（高）「</a:t>
            </a:r>
            <a:r>
              <a:rPr lang="ja-JP" sz="1050" kern="100" dirty="0" smtClean="0">
                <a:effectLst/>
                <a:latin typeface="HGPｺﾞｼｯｸM" panose="020B0600000000000000" pitchFamily="50" charset="-128"/>
                <a:ea typeface="HGPｺﾞｼｯｸM" panose="020B0600000000000000" pitchFamily="50" charset="-128"/>
                <a:cs typeface="Times New Roman" panose="02020603050405020304" pitchFamily="18" charset="0"/>
              </a:rPr>
              <a:t>子ども」</a:t>
            </a:r>
            <a:r>
              <a:rPr lang="en-US" altLang="ja-JP" sz="1050" u="sng" kern="100" dirty="0" smtClean="0">
                <a:effectLst/>
                <a:latin typeface="HGPｺﾞｼｯｸM" panose="020B0600000000000000" pitchFamily="50" charset="-128"/>
                <a:ea typeface="HGPｺﾞｼｯｸM" panose="020B0600000000000000" pitchFamily="50" charset="-128"/>
                <a:cs typeface="Times New Roman" panose="02020603050405020304" pitchFamily="18" charset="0"/>
              </a:rPr>
              <a:t>94.3</a:t>
            </a:r>
            <a:r>
              <a:rPr lang="ja-JP" altLang="en-US" sz="1050" u="sng" kern="100" dirty="0" smtClean="0">
                <a:effectLst/>
                <a:latin typeface="HGPｺﾞｼｯｸM" panose="020B0600000000000000" pitchFamily="50" charset="-128"/>
                <a:ea typeface="HGPｺﾞｼｯｸM" panose="020B0600000000000000" pitchFamily="50" charset="-128"/>
                <a:cs typeface="Times New Roman" panose="02020603050405020304" pitchFamily="18" charset="0"/>
              </a:rPr>
              <a:t>％</a:t>
            </a:r>
            <a:r>
              <a:rPr lang="en-US" sz="1050" kern="100" dirty="0" smtClean="0">
                <a:effectLst/>
                <a:latin typeface="HGPｺﾞｼｯｸM" panose="020B0600000000000000" pitchFamily="50" charset="-128"/>
                <a:ea typeface="HGPｺﾞｼｯｸM" panose="020B0600000000000000" pitchFamily="50" charset="-128"/>
                <a:cs typeface="Times New Roman" panose="02020603050405020304" pitchFamily="18" charset="0"/>
              </a:rPr>
              <a:t> </a:t>
            </a:r>
            <a:r>
              <a:rPr lang="ja-JP" sz="1050" kern="100" dirty="0">
                <a:solidFill>
                  <a:srgbClr val="000000"/>
                </a:solidFill>
                <a:effectLst/>
                <a:latin typeface="HGPｺﾞｼｯｸM" panose="020B0600000000000000" pitchFamily="50" charset="-128"/>
                <a:ea typeface="HGPｺﾞｼｯｸM" panose="020B0600000000000000" pitchFamily="50" charset="-128"/>
                <a:cs typeface="Times New Roman" panose="02020603050405020304" pitchFamily="18" charset="0"/>
              </a:rPr>
              <a:t>「</a:t>
            </a:r>
            <a:r>
              <a:rPr lang="ja-JP" sz="1050" kern="100" dirty="0" smtClean="0">
                <a:solidFill>
                  <a:srgbClr val="000000"/>
                </a:solidFill>
                <a:effectLst/>
                <a:latin typeface="HGPｺﾞｼｯｸM" panose="020B0600000000000000" pitchFamily="50" charset="-128"/>
                <a:ea typeface="HGPｺﾞｼｯｸM" panose="020B0600000000000000" pitchFamily="50" charset="-128"/>
                <a:cs typeface="Times New Roman" panose="02020603050405020304" pitchFamily="18" charset="0"/>
              </a:rPr>
              <a:t>高齢者」</a:t>
            </a:r>
            <a:r>
              <a:rPr lang="en-US" altLang="ja-JP" sz="1050" kern="100" dirty="0" smtClean="0">
                <a:solidFill>
                  <a:schemeClr val="tx1"/>
                </a:solidFill>
                <a:effectLst/>
                <a:latin typeface="HGPｺﾞｼｯｸM" panose="020B0600000000000000" pitchFamily="50" charset="-128"/>
                <a:ea typeface="HGPｺﾞｼｯｸM" panose="020B0600000000000000" pitchFamily="50" charset="-128"/>
                <a:cs typeface="Times New Roman" panose="02020603050405020304" pitchFamily="18" charset="0"/>
              </a:rPr>
              <a:t>92.0</a:t>
            </a:r>
            <a:r>
              <a:rPr lang="ja-JP" altLang="en-US" sz="1050" kern="100" dirty="0" smtClean="0">
                <a:solidFill>
                  <a:schemeClr val="tx1"/>
                </a:solidFill>
                <a:effectLst/>
                <a:latin typeface="HGPｺﾞｼｯｸM" panose="020B0600000000000000" pitchFamily="50" charset="-128"/>
                <a:ea typeface="HGPｺﾞｼｯｸM" panose="020B0600000000000000" pitchFamily="50" charset="-128"/>
                <a:cs typeface="Times New Roman" panose="02020603050405020304" pitchFamily="18" charset="0"/>
              </a:rPr>
              <a:t>％</a:t>
            </a:r>
            <a:r>
              <a:rPr lang="ja-JP" sz="1050" kern="100" dirty="0" smtClean="0">
                <a:solidFill>
                  <a:schemeClr val="tx1"/>
                </a:solidFill>
                <a:effectLst/>
                <a:latin typeface="HGPｺﾞｼｯｸM" panose="020B0600000000000000" pitchFamily="50" charset="-128"/>
                <a:ea typeface="HGPｺﾞｼｯｸM" panose="020B0600000000000000" pitchFamily="50" charset="-128"/>
                <a:cs typeface="Times New Roman" panose="02020603050405020304" pitchFamily="18" charset="0"/>
              </a:rPr>
              <a:t>「女性」</a:t>
            </a:r>
            <a:r>
              <a:rPr lang="en-US" altLang="ja-JP" sz="1050" kern="100" dirty="0" smtClean="0">
                <a:solidFill>
                  <a:schemeClr val="tx1"/>
                </a:solidFill>
                <a:effectLst/>
                <a:latin typeface="HGPｺﾞｼｯｸM" panose="020B0600000000000000" pitchFamily="50" charset="-128"/>
                <a:ea typeface="HGPｺﾞｼｯｸM" panose="020B0600000000000000" pitchFamily="50" charset="-128"/>
                <a:cs typeface="Times New Roman" panose="02020603050405020304" pitchFamily="18" charset="0"/>
              </a:rPr>
              <a:t>90.9</a:t>
            </a:r>
            <a:r>
              <a:rPr lang="ja-JP" altLang="en-US" sz="1050" kern="100" dirty="0" smtClean="0">
                <a:solidFill>
                  <a:schemeClr val="tx1"/>
                </a:solidFill>
                <a:effectLst/>
                <a:latin typeface="HGPｺﾞｼｯｸM" panose="020B0600000000000000" pitchFamily="50" charset="-128"/>
                <a:ea typeface="HGPｺﾞｼｯｸM" panose="020B0600000000000000" pitchFamily="50" charset="-128"/>
                <a:cs typeface="Times New Roman" panose="02020603050405020304" pitchFamily="18" charset="0"/>
              </a:rPr>
              <a:t>％</a:t>
            </a:r>
            <a:r>
              <a:rPr lang="ja-JP" sz="1050" kern="100" dirty="0" smtClean="0">
                <a:solidFill>
                  <a:schemeClr val="tx1"/>
                </a:solidFill>
                <a:effectLst/>
                <a:latin typeface="HGPｺﾞｼｯｸM" panose="020B0600000000000000" pitchFamily="50" charset="-128"/>
                <a:ea typeface="HGPｺﾞｼｯｸM" panose="020B0600000000000000" pitchFamily="50" charset="-128"/>
                <a:cs typeface="Times New Roman" panose="02020603050405020304" pitchFamily="18" charset="0"/>
              </a:rPr>
              <a:t>「</a:t>
            </a:r>
            <a:r>
              <a:rPr lang="ja-JP" sz="1050" kern="100" dirty="0">
                <a:solidFill>
                  <a:schemeClr val="tx1"/>
                </a:solidFill>
                <a:effectLst/>
                <a:latin typeface="HGPｺﾞｼｯｸM" panose="020B0600000000000000" pitchFamily="50" charset="-128"/>
                <a:ea typeface="HGPｺﾞｼｯｸM" panose="020B0600000000000000" pitchFamily="50" charset="-128"/>
                <a:cs typeface="Times New Roman" panose="02020603050405020304" pitchFamily="18" charset="0"/>
              </a:rPr>
              <a:t>セクハラ・パワハラ</a:t>
            </a:r>
            <a:r>
              <a:rPr lang="ja-JP" sz="1050" kern="100" dirty="0" smtClean="0">
                <a:solidFill>
                  <a:schemeClr val="tx1"/>
                </a:solidFill>
                <a:effectLst/>
                <a:latin typeface="HGPｺﾞｼｯｸM" panose="020B0600000000000000" pitchFamily="50" charset="-128"/>
                <a:ea typeface="HGPｺﾞｼｯｸM" panose="020B0600000000000000" pitchFamily="50" charset="-128"/>
                <a:cs typeface="Times New Roman" panose="02020603050405020304" pitchFamily="18" charset="0"/>
              </a:rPr>
              <a:t>」</a:t>
            </a:r>
            <a:r>
              <a:rPr lang="en-US" altLang="ja-JP" sz="1050" kern="100" dirty="0" smtClean="0">
                <a:solidFill>
                  <a:schemeClr val="tx1"/>
                </a:solidFill>
                <a:effectLst/>
                <a:latin typeface="HGPｺﾞｼｯｸM" panose="020B0600000000000000" pitchFamily="50" charset="-128"/>
                <a:ea typeface="HGPｺﾞｼｯｸM" panose="020B0600000000000000" pitchFamily="50" charset="-128"/>
                <a:cs typeface="Times New Roman" panose="02020603050405020304" pitchFamily="18" charset="0"/>
              </a:rPr>
              <a:t>90.9</a:t>
            </a:r>
            <a:r>
              <a:rPr lang="ja-JP" altLang="en-US" sz="1050" kern="100" dirty="0" smtClean="0">
                <a:solidFill>
                  <a:schemeClr val="tx1"/>
                </a:solidFill>
                <a:effectLst/>
                <a:latin typeface="HGPｺﾞｼｯｸM" panose="020B0600000000000000" pitchFamily="50" charset="-128"/>
                <a:ea typeface="HGPｺﾞｼｯｸM" panose="020B0600000000000000" pitchFamily="50" charset="-128"/>
                <a:cs typeface="Times New Roman" panose="02020603050405020304" pitchFamily="18" charset="0"/>
              </a:rPr>
              <a:t>％</a:t>
            </a:r>
            <a:endParaRPr lang="en-US" sz="1050" kern="100" dirty="0">
              <a:solidFill>
                <a:schemeClr val="tx1"/>
              </a:solidFill>
              <a:effectLst/>
              <a:latin typeface="HGPｺﾞｼｯｸM" panose="020B0600000000000000" pitchFamily="50" charset="-128"/>
              <a:ea typeface="HGPｺﾞｼｯｸM" panose="020B0600000000000000" pitchFamily="50" charset="-128"/>
              <a:cs typeface="Times New Roman" panose="02020603050405020304" pitchFamily="18" charset="0"/>
            </a:endParaRPr>
          </a:p>
          <a:p>
            <a:pPr indent="127000">
              <a:spcBef>
                <a:spcPts val="600"/>
              </a:spcBef>
              <a:spcAft>
                <a:spcPts val="0"/>
              </a:spcAft>
            </a:pPr>
            <a:r>
              <a:rPr lang="en-US" sz="1000" kern="100" dirty="0">
                <a:solidFill>
                  <a:schemeClr val="tx1"/>
                </a:solidFill>
                <a:effectLst/>
                <a:latin typeface="HGPｺﾞｼｯｸM" panose="020B0600000000000000" pitchFamily="50" charset="-128"/>
                <a:ea typeface="HGPｺﾞｼｯｸM" panose="020B0600000000000000" pitchFamily="50" charset="-128"/>
                <a:cs typeface="Times New Roman" panose="02020603050405020304" pitchFamily="18" charset="0"/>
              </a:rPr>
              <a:t>              </a:t>
            </a:r>
            <a:r>
              <a:rPr lang="ja-JP" altLang="en-US" sz="1000" kern="100" dirty="0">
                <a:solidFill>
                  <a:schemeClr val="tx1"/>
                </a:solidFill>
                <a:effectLst/>
                <a:latin typeface="HGPｺﾞｼｯｸM" panose="020B0600000000000000" pitchFamily="50" charset="-128"/>
                <a:ea typeface="HGPｺﾞｼｯｸM" panose="020B0600000000000000" pitchFamily="50" charset="-128"/>
                <a:cs typeface="Times New Roman" panose="02020603050405020304" pitchFamily="18" charset="0"/>
              </a:rPr>
              <a:t>　　</a:t>
            </a:r>
            <a:r>
              <a:rPr lang="ja-JP" sz="1050" kern="100" dirty="0">
                <a:solidFill>
                  <a:schemeClr val="tx1"/>
                </a:solidFill>
                <a:effectLst/>
                <a:latin typeface="HGPｺﾞｼｯｸM" panose="020B0600000000000000" pitchFamily="50" charset="-128"/>
                <a:ea typeface="HGPｺﾞｼｯｸM" panose="020B0600000000000000" pitchFamily="50" charset="-128"/>
                <a:cs typeface="Times New Roman" panose="02020603050405020304" pitchFamily="18" charset="0"/>
              </a:rPr>
              <a:t>（低）</a:t>
            </a:r>
            <a:r>
              <a:rPr lang="ja-JP" sz="1050" kern="100" dirty="0" smtClean="0">
                <a:solidFill>
                  <a:schemeClr val="tx1"/>
                </a:solidFill>
                <a:effectLst/>
                <a:latin typeface="HGPｺﾞｼｯｸM" panose="020B0600000000000000" pitchFamily="50" charset="-128"/>
                <a:ea typeface="HGPｺﾞｼｯｸM" panose="020B0600000000000000" pitchFamily="50" charset="-128"/>
                <a:cs typeface="Times New Roman" panose="02020603050405020304" pitchFamily="18" charset="0"/>
              </a:rPr>
              <a:t>「</a:t>
            </a:r>
            <a:r>
              <a:rPr lang="ja-JP" altLang="en-US" sz="1050" kern="100" dirty="0" smtClean="0">
                <a:solidFill>
                  <a:schemeClr val="tx1"/>
                </a:solidFill>
                <a:effectLst/>
                <a:latin typeface="HGPｺﾞｼｯｸM" panose="020B0600000000000000" pitchFamily="50" charset="-128"/>
                <a:ea typeface="HGPｺﾞｼｯｸM" panose="020B0600000000000000" pitchFamily="50" charset="-128"/>
                <a:cs typeface="Times New Roman" panose="02020603050405020304" pitchFamily="18" charset="0"/>
              </a:rPr>
              <a:t>性的マイノリティ</a:t>
            </a:r>
            <a:r>
              <a:rPr lang="ja-JP" sz="1050" kern="100" dirty="0" smtClean="0">
                <a:solidFill>
                  <a:schemeClr val="tx1"/>
                </a:solidFill>
                <a:effectLst/>
                <a:latin typeface="HGPｺﾞｼｯｸM" panose="020B0600000000000000" pitchFamily="50" charset="-128"/>
                <a:ea typeface="HGPｺﾞｼｯｸM" panose="020B0600000000000000" pitchFamily="50" charset="-128"/>
                <a:cs typeface="Times New Roman" panose="02020603050405020304" pitchFamily="18" charset="0"/>
              </a:rPr>
              <a:t>」</a:t>
            </a:r>
            <a:r>
              <a:rPr lang="en-US" altLang="ja-JP" sz="1050" kern="100" dirty="0" smtClean="0">
                <a:solidFill>
                  <a:schemeClr val="tx1"/>
                </a:solidFill>
                <a:effectLst/>
                <a:latin typeface="HGPｺﾞｼｯｸM" panose="020B0600000000000000" pitchFamily="50" charset="-128"/>
                <a:ea typeface="HGPｺﾞｼｯｸM" panose="020B0600000000000000" pitchFamily="50" charset="-128"/>
                <a:cs typeface="Times New Roman" panose="02020603050405020304" pitchFamily="18" charset="0"/>
              </a:rPr>
              <a:t>75.5</a:t>
            </a:r>
            <a:r>
              <a:rPr lang="ja-JP" altLang="en-US" sz="1050" kern="100" dirty="0" smtClean="0">
                <a:solidFill>
                  <a:schemeClr val="tx1"/>
                </a:solidFill>
                <a:effectLst/>
                <a:latin typeface="HGPｺﾞｼｯｸM" panose="020B0600000000000000" pitchFamily="50" charset="-128"/>
                <a:ea typeface="HGPｺﾞｼｯｸM" panose="020B0600000000000000" pitchFamily="50" charset="-128"/>
                <a:cs typeface="Times New Roman" panose="02020603050405020304" pitchFamily="18" charset="0"/>
              </a:rPr>
              <a:t>％</a:t>
            </a:r>
            <a:r>
              <a:rPr lang="en-US" sz="1050" kern="100" dirty="0" smtClean="0">
                <a:solidFill>
                  <a:schemeClr val="tx1"/>
                </a:solidFill>
                <a:effectLst/>
                <a:latin typeface="HGPｺﾞｼｯｸM" panose="020B0600000000000000" pitchFamily="50" charset="-128"/>
                <a:ea typeface="HGPｺﾞｼｯｸM" panose="020B0600000000000000" pitchFamily="50" charset="-128"/>
                <a:cs typeface="Times New Roman" panose="02020603050405020304" pitchFamily="18" charset="0"/>
              </a:rPr>
              <a:t> </a:t>
            </a:r>
            <a:r>
              <a:rPr lang="ja-JP" altLang="en-US" sz="1050" kern="100" dirty="0" smtClean="0">
                <a:solidFill>
                  <a:schemeClr val="tx1"/>
                </a:solidFill>
                <a:effectLst/>
                <a:latin typeface="HGPｺﾞｼｯｸM" panose="020B0600000000000000" pitchFamily="50" charset="-128"/>
                <a:ea typeface="HGPｺﾞｼｯｸM" panose="020B0600000000000000" pitchFamily="50" charset="-128"/>
                <a:cs typeface="Times New Roman" panose="02020603050405020304" pitchFamily="18" charset="0"/>
              </a:rPr>
              <a:t>「</a:t>
            </a:r>
            <a:r>
              <a:rPr lang="en-US" sz="1050" kern="100" dirty="0" smtClean="0">
                <a:solidFill>
                  <a:schemeClr val="tx1"/>
                </a:solidFill>
                <a:effectLst/>
                <a:latin typeface="HGPｺﾞｼｯｸM" panose="020B0600000000000000" pitchFamily="50" charset="-128"/>
                <a:ea typeface="HGPｺﾞｼｯｸM" panose="020B0600000000000000" pitchFamily="50" charset="-128"/>
                <a:cs typeface="Times New Roman" panose="02020603050405020304" pitchFamily="18" charset="0"/>
              </a:rPr>
              <a:t>HIV</a:t>
            </a:r>
            <a:r>
              <a:rPr lang="ja-JP" sz="1050" kern="100" dirty="0" smtClean="0">
                <a:solidFill>
                  <a:schemeClr val="tx1"/>
                </a:solidFill>
                <a:effectLst/>
                <a:latin typeface="HGPｺﾞｼｯｸM" panose="020B0600000000000000" pitchFamily="50" charset="-128"/>
                <a:ea typeface="HGPｺﾞｼｯｸM" panose="020B0600000000000000" pitchFamily="50" charset="-128"/>
                <a:cs typeface="Times New Roman" panose="02020603050405020304" pitchFamily="18" charset="0"/>
              </a:rPr>
              <a:t>陽性者</a:t>
            </a:r>
            <a:r>
              <a:rPr lang="ja-JP" altLang="en-US" sz="1050" kern="100" dirty="0" smtClean="0">
                <a:solidFill>
                  <a:schemeClr val="tx1"/>
                </a:solidFill>
                <a:effectLst/>
                <a:latin typeface="HGPｺﾞｼｯｸM" panose="020B0600000000000000" pitchFamily="50" charset="-128"/>
                <a:ea typeface="HGPｺﾞｼｯｸM" panose="020B0600000000000000" pitchFamily="50" charset="-128"/>
                <a:cs typeface="Times New Roman" panose="02020603050405020304" pitchFamily="18" charset="0"/>
              </a:rPr>
              <a:t>、</a:t>
            </a:r>
            <a:r>
              <a:rPr lang="ja-JP" sz="1050" kern="100" dirty="0" smtClean="0">
                <a:solidFill>
                  <a:schemeClr val="tx1"/>
                </a:solidFill>
                <a:effectLst/>
                <a:latin typeface="HGPｺﾞｼｯｸM" panose="020B0600000000000000" pitchFamily="50" charset="-128"/>
                <a:ea typeface="HGPｺﾞｼｯｸM" panose="020B0600000000000000" pitchFamily="50" charset="-128"/>
                <a:cs typeface="Times New Roman" panose="02020603050405020304" pitchFamily="18" charset="0"/>
              </a:rPr>
              <a:t>ハンセン病回復者」</a:t>
            </a:r>
            <a:r>
              <a:rPr lang="en-US" altLang="ja-JP" sz="1050" u="sng" kern="100" dirty="0" smtClean="0">
                <a:solidFill>
                  <a:schemeClr val="tx1"/>
                </a:solidFill>
                <a:effectLst/>
                <a:latin typeface="HGPｺﾞｼｯｸM" panose="020B0600000000000000" pitchFamily="50" charset="-128"/>
                <a:ea typeface="HGPｺﾞｼｯｸM" panose="020B0600000000000000" pitchFamily="50" charset="-128"/>
                <a:cs typeface="Times New Roman" panose="02020603050405020304" pitchFamily="18" charset="0"/>
              </a:rPr>
              <a:t>73.3</a:t>
            </a:r>
            <a:r>
              <a:rPr lang="ja-JP" altLang="en-US" sz="1050" u="sng" kern="100" dirty="0" smtClean="0">
                <a:solidFill>
                  <a:schemeClr val="tx1"/>
                </a:solidFill>
                <a:effectLst/>
                <a:latin typeface="HGPｺﾞｼｯｸM" panose="020B0600000000000000" pitchFamily="50" charset="-128"/>
                <a:ea typeface="HGPｺﾞｼｯｸM" panose="020B0600000000000000" pitchFamily="50" charset="-128"/>
                <a:cs typeface="Times New Roman" panose="02020603050405020304" pitchFamily="18" charset="0"/>
              </a:rPr>
              <a:t>％</a:t>
            </a:r>
            <a:endParaRPr lang="en-US" sz="1050" u="sng" kern="100" dirty="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endParaRPr>
          </a:p>
          <a:p>
            <a:pPr>
              <a:spcBef>
                <a:spcPts val="600"/>
              </a:spcBef>
            </a:pPr>
            <a:r>
              <a:rPr lang="ja-JP" altLang="en-US" sz="1000" kern="100" dirty="0" smtClean="0">
                <a:solidFill>
                  <a:schemeClr val="tx1"/>
                </a:solidFill>
                <a:ea typeface="HGPｺﾞｼｯｸM" panose="020B0600000000000000" pitchFamily="50" charset="-128"/>
                <a:cs typeface="Times New Roman" panose="02020603050405020304" pitchFamily="18" charset="0"/>
              </a:rPr>
              <a:t>　　</a:t>
            </a:r>
            <a:r>
              <a:rPr lang="ja-JP" altLang="en-US" sz="1050" kern="100" dirty="0" smtClean="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rPr>
              <a:t>　</a:t>
            </a:r>
            <a:r>
              <a:rPr lang="en-US" altLang="ja-JP" sz="1050" kern="100" dirty="0" smtClean="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rPr>
              <a:t>【</a:t>
            </a:r>
            <a:r>
              <a:rPr lang="ja-JP" altLang="en-US" sz="1050" kern="100" dirty="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rPr>
              <a:t>前回調査</a:t>
            </a:r>
            <a:r>
              <a:rPr lang="en-US" altLang="ja-JP" sz="1050" kern="100" dirty="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rPr>
              <a:t>】</a:t>
            </a:r>
            <a:r>
              <a:rPr lang="ja-JP" altLang="en-US" sz="1050" kern="100" dirty="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rPr>
              <a:t>　（高）「</a:t>
            </a:r>
            <a:r>
              <a:rPr lang="ja-JP" altLang="en-US" sz="1050" kern="100" dirty="0" smtClean="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rPr>
              <a:t>子ども」</a:t>
            </a:r>
            <a:r>
              <a:rPr lang="en-US" sz="1050" kern="100" dirty="0" smtClean="0">
                <a:solidFill>
                  <a:schemeClr val="tx1"/>
                </a:solidFill>
                <a:effectLst/>
                <a:latin typeface="HGPｺﾞｼｯｸM" panose="020B0600000000000000" pitchFamily="50" charset="-128"/>
                <a:ea typeface="HGPｺﾞｼｯｸM" panose="020B0600000000000000" pitchFamily="50" charset="-128"/>
                <a:cs typeface="Times New Roman" panose="02020603050405020304" pitchFamily="18" charset="0"/>
              </a:rPr>
              <a:t> </a:t>
            </a:r>
            <a:r>
              <a:rPr lang="en-US" altLang="ja-JP" sz="1050" u="sng" kern="100" dirty="0" smtClean="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rPr>
              <a:t>85.3</a:t>
            </a:r>
            <a:r>
              <a:rPr lang="ja-JP" altLang="en-US" sz="1050" u="sng" kern="100" dirty="0" smtClean="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rPr>
              <a:t>％</a:t>
            </a:r>
            <a:r>
              <a:rPr lang="ja-JP" altLang="en-US" sz="1050" kern="100" dirty="0" smtClean="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rPr>
              <a:t> </a:t>
            </a:r>
            <a:r>
              <a:rPr lang="ja-JP" altLang="en-US" sz="1050" kern="100" dirty="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rPr>
              <a:t>「</a:t>
            </a:r>
            <a:r>
              <a:rPr lang="ja-JP" altLang="en-US" sz="1050" kern="100" dirty="0" smtClean="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rPr>
              <a:t>高齢者」</a:t>
            </a:r>
            <a:r>
              <a:rPr lang="en-US" altLang="ja-JP" sz="1050" kern="100" dirty="0" smtClean="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rPr>
              <a:t>80.1</a:t>
            </a:r>
            <a:r>
              <a:rPr lang="ja-JP" altLang="en-US" sz="1050" kern="100" dirty="0" smtClean="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rPr>
              <a:t>％ </a:t>
            </a:r>
            <a:r>
              <a:rPr lang="ja-JP" altLang="en-US" sz="1050" kern="100" dirty="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rPr>
              <a:t>「</a:t>
            </a:r>
            <a:r>
              <a:rPr lang="ja-JP" altLang="en-US" sz="1050" kern="100" dirty="0" smtClean="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rPr>
              <a:t>女性」</a:t>
            </a:r>
            <a:r>
              <a:rPr lang="en-US" altLang="ja-JP" sz="1050" kern="100" dirty="0" smtClean="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rPr>
              <a:t>77.0</a:t>
            </a:r>
            <a:r>
              <a:rPr lang="ja-JP" altLang="en-US" sz="1050" kern="100" dirty="0" smtClean="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rPr>
              <a:t>％「セクハラ・パワハラ」</a:t>
            </a:r>
            <a:r>
              <a:rPr lang="en-US" altLang="ja-JP" sz="1050" kern="100" dirty="0" smtClean="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rPr>
              <a:t>76.2</a:t>
            </a:r>
            <a:r>
              <a:rPr lang="ja-JP" altLang="en-US" sz="1050" kern="100" dirty="0" smtClean="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rPr>
              <a:t>％</a:t>
            </a:r>
            <a:r>
              <a:rPr lang="ja-JP" altLang="en-US" sz="1050" kern="100" dirty="0" smtClean="0">
                <a:solidFill>
                  <a:schemeClr val="tx1"/>
                </a:solidFill>
                <a:effectLst/>
                <a:latin typeface="HGPｺﾞｼｯｸM" panose="020B0600000000000000" pitchFamily="50" charset="-128"/>
                <a:ea typeface="HGPｺﾞｼｯｸM" panose="020B0600000000000000" pitchFamily="50" charset="-128"/>
                <a:cs typeface="Times New Roman" panose="02020603050405020304" pitchFamily="18" charset="0"/>
              </a:rPr>
              <a:t>　</a:t>
            </a:r>
            <a:r>
              <a:rPr lang="ja-JP" altLang="en-US" sz="1000" kern="100" dirty="0" smtClean="0">
                <a:solidFill>
                  <a:schemeClr val="tx1"/>
                </a:solidFill>
                <a:effectLst/>
                <a:ea typeface="HGPｺﾞｼｯｸM" panose="020B0600000000000000" pitchFamily="50" charset="-128"/>
                <a:cs typeface="Times New Roman" panose="02020603050405020304" pitchFamily="18" charset="0"/>
              </a:rPr>
              <a:t>　　　　　　　　　　　　</a:t>
            </a:r>
            <a:r>
              <a:rPr lang="ja-JP" sz="1000" kern="100" dirty="0">
                <a:solidFill>
                  <a:schemeClr val="tx1"/>
                </a:solidFill>
                <a:effectLst/>
                <a:ea typeface="HGPｺﾞｼｯｸM" panose="020B0600000000000000" pitchFamily="50" charset="-128"/>
                <a:cs typeface="Times New Roman" panose="02020603050405020304" pitchFamily="18" charset="0"/>
              </a:rPr>
              <a:t>　　　　</a:t>
            </a:r>
            <a:r>
              <a:rPr lang="en-US" sz="1000" kern="100" dirty="0">
                <a:solidFill>
                  <a:schemeClr val="tx1"/>
                </a:solidFill>
                <a:effectLst/>
                <a:ea typeface="HGPｺﾞｼｯｸM" panose="020B0600000000000000" pitchFamily="50" charset="-128"/>
                <a:cs typeface="Times New Roman" panose="02020603050405020304" pitchFamily="18" charset="0"/>
              </a:rPr>
              <a:t>               </a:t>
            </a:r>
            <a:r>
              <a:rPr lang="ja-JP" sz="1000" kern="100" dirty="0">
                <a:solidFill>
                  <a:schemeClr val="tx1"/>
                </a:solidFill>
                <a:effectLst/>
                <a:ea typeface="HGPｺﾞｼｯｸM" panose="020B0600000000000000" pitchFamily="50" charset="-128"/>
                <a:cs typeface="Times New Roman" panose="02020603050405020304" pitchFamily="18" charset="0"/>
              </a:rPr>
              <a:t>　</a:t>
            </a:r>
            <a:endParaRPr lang="ja-JP" sz="1050" kern="100" dirty="0">
              <a:solidFill>
                <a:schemeClr val="tx1"/>
              </a:solidFill>
              <a:effectLst/>
              <a:ea typeface="ＭＳ 明朝" panose="02020609040205080304" pitchFamily="17" charset="-128"/>
              <a:cs typeface="Times New Roman" panose="02020603050405020304" pitchFamily="18" charset="0"/>
            </a:endParaRPr>
          </a:p>
          <a:p>
            <a:pPr marL="719138" indent="-719138">
              <a:spcBef>
                <a:spcPts val="600"/>
              </a:spcBef>
            </a:pPr>
            <a:r>
              <a:rPr lang="en-US" altLang="ja-JP" sz="1000" kern="100" dirty="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rPr>
              <a:t> </a:t>
            </a:r>
            <a:r>
              <a:rPr lang="ja-JP" altLang="en-US" sz="1000" kern="100" dirty="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rPr>
              <a:t>　　　　　　　　　</a:t>
            </a:r>
            <a:r>
              <a:rPr lang="ja-JP" altLang="en-US" sz="1000" kern="100" dirty="0" smtClean="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rPr>
              <a:t>　　　</a:t>
            </a:r>
            <a:r>
              <a:rPr lang="ja-JP" altLang="en-US" sz="1000" kern="100" dirty="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rPr>
              <a:t>　　　　　　　　</a:t>
            </a:r>
            <a:r>
              <a:rPr lang="ja-JP" altLang="ja-JP" sz="1050" kern="100" dirty="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rPr>
              <a:t>（低）</a:t>
            </a:r>
            <a:r>
              <a:rPr lang="ja-JP" altLang="en-US" sz="1050" kern="100" dirty="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rPr>
              <a:t>「</a:t>
            </a:r>
            <a:r>
              <a:rPr lang="ja-JP" altLang="en-US" sz="1050" kern="100" dirty="0" smtClean="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rPr>
              <a:t>ホームレス</a:t>
            </a:r>
            <a:r>
              <a:rPr lang="ja-JP" altLang="ja-JP" sz="1050" kern="100" dirty="0" smtClean="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rPr>
              <a:t>」</a:t>
            </a:r>
            <a:r>
              <a:rPr lang="en-US" altLang="ja-JP" sz="1050" kern="100" dirty="0" smtClean="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rPr>
              <a:t>51.0</a:t>
            </a:r>
            <a:r>
              <a:rPr lang="ja-JP" altLang="en-US" sz="1050" kern="100" dirty="0" smtClean="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rPr>
              <a:t>％ </a:t>
            </a:r>
            <a:r>
              <a:rPr lang="ja-JP" altLang="ja-JP" sz="1050" kern="100" dirty="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rPr>
              <a:t>「</a:t>
            </a:r>
            <a:r>
              <a:rPr lang="ja-JP" altLang="en-US" sz="1050" kern="100" dirty="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rPr>
              <a:t>性的</a:t>
            </a:r>
            <a:r>
              <a:rPr lang="ja-JP" altLang="en-US" sz="1050" kern="100" dirty="0" smtClean="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rPr>
              <a:t>マイノリティ</a:t>
            </a:r>
            <a:r>
              <a:rPr lang="ja-JP" altLang="ja-JP" sz="1050" kern="100" dirty="0" smtClean="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rPr>
              <a:t>」</a:t>
            </a:r>
            <a:r>
              <a:rPr lang="en-US" altLang="ja-JP" sz="1050" u="sng" kern="100" dirty="0" smtClean="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rPr>
              <a:t>43.3</a:t>
            </a:r>
            <a:r>
              <a:rPr lang="ja-JP" altLang="en-US" sz="1050" u="sng" kern="100" dirty="0" smtClean="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rPr>
              <a:t>％</a:t>
            </a:r>
            <a:endParaRPr lang="en-US" altLang="ja-JP" sz="1050" u="sng" kern="100" dirty="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endParaRPr>
          </a:p>
          <a:p>
            <a:pPr marL="719138" indent="-719138">
              <a:spcBef>
                <a:spcPts val="600"/>
              </a:spcBef>
            </a:pPr>
            <a:r>
              <a:rPr lang="ja-JP" altLang="en-US" sz="1000" b="1" kern="100" dirty="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rPr>
              <a:t>　　</a:t>
            </a:r>
            <a:r>
              <a:rPr lang="en-US" altLang="ja-JP" sz="1050" kern="100" dirty="0" smtClean="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rPr>
              <a:t>※</a:t>
            </a:r>
            <a:r>
              <a:rPr lang="ja-JP" altLang="en-US" sz="1050" kern="100" dirty="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rPr>
              <a:t>前回調査と比較し、各人権問題の認知度の差（</a:t>
            </a:r>
            <a:r>
              <a:rPr lang="en-US" altLang="ja-JP" sz="1050" kern="100" dirty="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rPr>
              <a:t>42</a:t>
            </a:r>
            <a:r>
              <a:rPr lang="ja-JP" altLang="en-US" sz="1050" kern="100" dirty="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rPr>
              <a:t>ポイント → </a:t>
            </a:r>
            <a:r>
              <a:rPr lang="en-US" altLang="ja-JP" sz="1050" kern="100" dirty="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rPr>
              <a:t>21</a:t>
            </a:r>
            <a:r>
              <a:rPr lang="ja-JP" altLang="en-US" sz="1050" kern="100" dirty="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rPr>
              <a:t>ポイント</a:t>
            </a:r>
            <a:r>
              <a:rPr lang="ja-JP" altLang="en-US" sz="1050" kern="100" dirty="0" smtClean="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rPr>
              <a:t>）は</a:t>
            </a:r>
            <a:r>
              <a:rPr lang="ja-JP" altLang="en-US" sz="1050" kern="100" dirty="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rPr>
              <a:t>半減。</a:t>
            </a:r>
            <a:endParaRPr lang="en-US" altLang="ja-JP" sz="1050" kern="100" dirty="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endParaRPr>
          </a:p>
          <a:p>
            <a:pPr marL="266700" indent="-266700"/>
            <a:r>
              <a:rPr lang="ja-JP" altLang="en-US" sz="1050" kern="100" dirty="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rPr>
              <a:t>　　　</a:t>
            </a:r>
            <a:r>
              <a:rPr lang="ja-JP" altLang="en-US" sz="1050" kern="100" dirty="0" smtClean="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rPr>
              <a:t> 前回調査は、知っているものすべてに〇を求める設問形式であったため、単純比較はできないが、全体的 </a:t>
            </a:r>
            <a:endParaRPr lang="en-US" altLang="ja-JP" sz="1050" kern="100" dirty="0" smtClean="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endParaRPr>
          </a:p>
          <a:p>
            <a:pPr marL="266700" indent="-266700"/>
            <a:r>
              <a:rPr lang="en-US" altLang="ja-JP" sz="1050" kern="100" dirty="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rPr>
              <a:t> </a:t>
            </a:r>
            <a:r>
              <a:rPr lang="en-US" altLang="ja-JP" sz="1050" kern="100" dirty="0" smtClean="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rPr>
              <a:t>      </a:t>
            </a:r>
            <a:r>
              <a:rPr lang="ja-JP" altLang="en-US" sz="1050" kern="100" dirty="0" smtClean="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rPr>
              <a:t>に</a:t>
            </a:r>
            <a:r>
              <a:rPr lang="ja-JP" altLang="en-US" sz="1050" kern="100" dirty="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rPr>
              <a:t>人権問題に関する認知度は向上して</a:t>
            </a:r>
            <a:r>
              <a:rPr lang="ja-JP" altLang="en-US" sz="1050" kern="100" dirty="0" smtClean="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rPr>
              <a:t>いることが推測される。</a:t>
            </a:r>
            <a:endParaRPr lang="en-US" altLang="ja-JP" sz="1050" kern="100" dirty="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endParaRPr>
          </a:p>
          <a:p>
            <a:pPr marL="266700" indent="-266700">
              <a:spcBef>
                <a:spcPts val="600"/>
              </a:spcBef>
            </a:pPr>
            <a:r>
              <a:rPr lang="ja-JP" altLang="en-US" sz="1000" kern="100" dirty="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rPr>
              <a:t>　　</a:t>
            </a:r>
            <a:r>
              <a:rPr lang="en-US" altLang="ja-JP" sz="1050" kern="100" dirty="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rPr>
              <a:t>※</a:t>
            </a:r>
            <a:r>
              <a:rPr lang="ja-JP" altLang="en-US" sz="1050" kern="100" dirty="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rPr>
              <a:t>大きく認知度が向上</a:t>
            </a:r>
            <a:r>
              <a:rPr lang="ja-JP" altLang="en-US" sz="1050" kern="100" dirty="0" smtClean="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rPr>
              <a:t>したのは、</a:t>
            </a:r>
            <a:r>
              <a:rPr lang="ja-JP" altLang="en-US" sz="1050" kern="100" dirty="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rPr>
              <a:t>「性的</a:t>
            </a:r>
            <a:r>
              <a:rPr lang="ja-JP" altLang="en-US" sz="1050" kern="100" dirty="0" smtClean="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rPr>
              <a:t>マイノリティ」</a:t>
            </a:r>
            <a:r>
              <a:rPr lang="ja-JP" altLang="en-US" sz="1050" kern="100" dirty="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rPr>
              <a:t>（</a:t>
            </a:r>
            <a:r>
              <a:rPr lang="en-US" altLang="ja-JP" sz="1050" kern="100" dirty="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rPr>
              <a:t>32.2</a:t>
            </a:r>
            <a:r>
              <a:rPr lang="ja-JP" altLang="en-US" sz="1050" kern="100" dirty="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rPr>
              <a:t>ポイント増）、「</a:t>
            </a:r>
            <a:r>
              <a:rPr lang="ja-JP" altLang="en-US" sz="1050" kern="100" dirty="0" smtClean="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rPr>
              <a:t>ホームレス」</a:t>
            </a:r>
            <a:r>
              <a:rPr lang="ja-JP" altLang="en-US" sz="1050" kern="100" dirty="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rPr>
              <a:t>（</a:t>
            </a:r>
            <a:r>
              <a:rPr lang="en-US" altLang="ja-JP" sz="1050" kern="100" dirty="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rPr>
              <a:t>29.7</a:t>
            </a:r>
            <a:r>
              <a:rPr lang="ja-JP" altLang="en-US" sz="1050" kern="100" dirty="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rPr>
              <a:t>ポイント増）</a:t>
            </a:r>
            <a:r>
              <a:rPr lang="ja-JP" altLang="en-US" sz="1050" kern="100" dirty="0" smtClean="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rPr>
              <a:t>、</a:t>
            </a:r>
            <a:endParaRPr lang="en-US" altLang="ja-JP" sz="1050" kern="100" dirty="0" smtClean="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endParaRPr>
          </a:p>
          <a:p>
            <a:pPr marL="266700" indent="-266700"/>
            <a:r>
              <a:rPr lang="ja-JP" altLang="en-US" sz="1050" kern="100" dirty="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rPr>
              <a:t>　</a:t>
            </a:r>
            <a:r>
              <a:rPr lang="ja-JP" altLang="en-US" sz="1050" kern="100" dirty="0" smtClean="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rPr>
              <a:t>　　「</a:t>
            </a:r>
            <a:r>
              <a:rPr lang="ja-JP" altLang="en-US" sz="1050" kern="100" dirty="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rPr>
              <a:t>職業や</a:t>
            </a:r>
            <a:r>
              <a:rPr lang="ja-JP" altLang="en-US" sz="1050" kern="100" dirty="0" smtClean="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rPr>
              <a:t>雇用をめぐる人権問題」</a:t>
            </a:r>
            <a:r>
              <a:rPr lang="ja-JP" altLang="en-US" sz="1050" kern="100" dirty="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rPr>
              <a:t>（</a:t>
            </a:r>
            <a:r>
              <a:rPr lang="en-US" altLang="ja-JP" sz="1050" kern="100" dirty="0" smtClean="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rPr>
              <a:t>26.2</a:t>
            </a:r>
            <a:r>
              <a:rPr lang="ja-JP" altLang="en-US" sz="1050" kern="100" dirty="0" smtClean="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rPr>
              <a:t>ポイント</a:t>
            </a:r>
            <a:r>
              <a:rPr lang="ja-JP" altLang="en-US" sz="1050" kern="100" dirty="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rPr>
              <a:t>増）</a:t>
            </a:r>
            <a:r>
              <a:rPr lang="ja-JP" altLang="en-US" sz="1050" kern="100" dirty="0" smtClean="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rPr>
              <a:t>」</a:t>
            </a:r>
            <a:r>
              <a:rPr lang="ja-JP" altLang="en-US" sz="1050" kern="100" dirty="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rPr>
              <a:t>「外国人（</a:t>
            </a:r>
            <a:r>
              <a:rPr lang="en-US" altLang="ja-JP" sz="1050" kern="100" dirty="0" smtClean="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rPr>
              <a:t>25.0</a:t>
            </a:r>
            <a:r>
              <a:rPr lang="ja-JP" altLang="en-US" sz="1050" kern="100" dirty="0" smtClean="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rPr>
              <a:t>ポイント</a:t>
            </a:r>
            <a:r>
              <a:rPr lang="ja-JP" altLang="en-US" sz="1050" kern="100" dirty="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rPr>
              <a:t>増） 」</a:t>
            </a:r>
            <a:r>
              <a:rPr lang="ja-JP" altLang="en-US" sz="1050" kern="100" dirty="0" smtClean="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rPr>
              <a:t>など</a:t>
            </a:r>
            <a:r>
              <a:rPr lang="ja-JP" altLang="en-US" sz="1050" kern="100" dirty="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rPr>
              <a:t>。</a:t>
            </a:r>
            <a:endParaRPr lang="en-US" altLang="ja-JP" sz="1050" kern="100" dirty="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endParaRPr>
          </a:p>
          <a:p>
            <a:pPr marL="180975" indent="-180975">
              <a:spcBef>
                <a:spcPts val="600"/>
              </a:spcBef>
            </a:pPr>
            <a:r>
              <a:rPr lang="ja-JP" altLang="en-US" sz="1000" kern="100" dirty="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rPr>
              <a:t>　　</a:t>
            </a:r>
            <a:r>
              <a:rPr lang="ja-JP" altLang="en-US" sz="1050" kern="100" dirty="0" smtClean="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rPr>
              <a:t>近年</a:t>
            </a:r>
            <a:r>
              <a:rPr lang="ja-JP" altLang="en-US" sz="1050" kern="100" dirty="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rPr>
              <a:t>の社会経済情勢を受けて、社会的関心が高まり、マス・メディアに取り上げられる機会が高い人権課題ほど、認知度が向上していることが推測される。</a:t>
            </a:r>
            <a:endParaRPr lang="en-US" altLang="ja-JP" sz="1050" kern="100" dirty="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endParaRPr>
          </a:p>
          <a:p>
            <a:pPr algn="l">
              <a:spcBef>
                <a:spcPts val="600"/>
              </a:spcBef>
            </a:pPr>
            <a:r>
              <a:rPr lang="ja-JP" sz="1050" kern="100" dirty="0" smtClean="0">
                <a:solidFill>
                  <a:schemeClr val="tx1"/>
                </a:solidFill>
                <a:effectLst/>
                <a:latin typeface="HGPｺﾞｼｯｸM" panose="020B0600000000000000" pitchFamily="50" charset="-128"/>
                <a:ea typeface="HGPｺﾞｼｯｸM" panose="020B0600000000000000" pitchFamily="50" charset="-128"/>
                <a:cs typeface="Times New Roman" panose="02020603050405020304" pitchFamily="18" charset="0"/>
              </a:rPr>
              <a:t>◆</a:t>
            </a:r>
            <a:r>
              <a:rPr lang="ja-JP" altLang="en-US" sz="1050" kern="100" dirty="0">
                <a:solidFill>
                  <a:schemeClr val="tx1"/>
                </a:solidFill>
                <a:effectLst/>
                <a:latin typeface="HGPｺﾞｼｯｸM" panose="020B0600000000000000" pitchFamily="50" charset="-128"/>
                <a:ea typeface="HGPｺﾞｼｯｸM" panose="020B0600000000000000" pitchFamily="50" charset="-128"/>
                <a:cs typeface="Times New Roman" panose="02020603050405020304" pitchFamily="18" charset="0"/>
              </a:rPr>
              <a:t>一方、</a:t>
            </a:r>
            <a:r>
              <a:rPr lang="ja-JP" sz="1050" kern="100" dirty="0">
                <a:solidFill>
                  <a:schemeClr val="tx1"/>
                </a:solidFill>
                <a:effectLst/>
                <a:latin typeface="HGPｺﾞｼｯｸM" panose="020B0600000000000000" pitchFamily="50" charset="-128"/>
                <a:ea typeface="HGPｺﾞｼｯｸM" panose="020B0600000000000000" pitchFamily="50" charset="-128"/>
                <a:cs typeface="Times New Roman" panose="02020603050405020304" pitchFamily="18" charset="0"/>
              </a:rPr>
              <a:t>人権上問題と思われる言動を受けたり、身近で見聞きしたとする人権問題に</a:t>
            </a:r>
            <a:r>
              <a:rPr lang="ja-JP" altLang="en-US" sz="1050" kern="100" dirty="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rPr>
              <a:t>ついての</a:t>
            </a:r>
            <a:r>
              <a:rPr lang="ja-JP" sz="1050" kern="100" dirty="0">
                <a:solidFill>
                  <a:schemeClr val="tx1"/>
                </a:solidFill>
                <a:effectLst/>
                <a:latin typeface="HGPｺﾞｼｯｸM" panose="020B0600000000000000" pitchFamily="50" charset="-128"/>
                <a:ea typeface="HGPｺﾞｼｯｸM" panose="020B0600000000000000" pitchFamily="50" charset="-128"/>
                <a:cs typeface="Times New Roman" panose="02020603050405020304" pitchFamily="18" charset="0"/>
              </a:rPr>
              <a:t>認知度</a:t>
            </a:r>
            <a:r>
              <a:rPr lang="ja-JP" altLang="en-US" sz="1050" kern="100" dirty="0">
                <a:solidFill>
                  <a:schemeClr val="tx1"/>
                </a:solidFill>
                <a:effectLst/>
                <a:latin typeface="HGPｺﾞｼｯｸM" panose="020B0600000000000000" pitchFamily="50" charset="-128"/>
                <a:ea typeface="HGPｺﾞｼｯｸM" panose="020B0600000000000000" pitchFamily="50" charset="-128"/>
                <a:cs typeface="Times New Roman" panose="02020603050405020304" pitchFamily="18" charset="0"/>
              </a:rPr>
              <a:t>は</a:t>
            </a:r>
            <a:r>
              <a:rPr lang="ja-JP" sz="1050" kern="100" dirty="0">
                <a:solidFill>
                  <a:schemeClr val="tx1"/>
                </a:solidFill>
                <a:effectLst/>
                <a:latin typeface="HGPｺﾞｼｯｸM" panose="020B0600000000000000" pitchFamily="50" charset="-128"/>
                <a:ea typeface="HGPｺﾞｼｯｸM" panose="020B0600000000000000" pitchFamily="50" charset="-128"/>
                <a:cs typeface="Times New Roman" panose="02020603050405020304" pitchFamily="18" charset="0"/>
              </a:rPr>
              <a:t>高</a:t>
            </a:r>
            <a:r>
              <a:rPr lang="ja-JP" altLang="en-US" sz="1050" kern="100" dirty="0">
                <a:solidFill>
                  <a:schemeClr val="tx1"/>
                </a:solidFill>
                <a:effectLst/>
                <a:latin typeface="HGPｺﾞｼｯｸM" panose="020B0600000000000000" pitchFamily="50" charset="-128"/>
                <a:ea typeface="HGPｺﾞｼｯｸM" panose="020B0600000000000000" pitchFamily="50" charset="-128"/>
                <a:cs typeface="Times New Roman" panose="02020603050405020304" pitchFamily="18" charset="0"/>
              </a:rPr>
              <a:t>く</a:t>
            </a:r>
            <a:endParaRPr lang="en-US" altLang="ja-JP" sz="1050" kern="100" dirty="0">
              <a:solidFill>
                <a:schemeClr val="tx1"/>
              </a:solidFill>
              <a:effectLst/>
              <a:latin typeface="HGPｺﾞｼｯｸM" panose="020B0600000000000000" pitchFamily="50" charset="-128"/>
              <a:ea typeface="HGPｺﾞｼｯｸM" panose="020B0600000000000000" pitchFamily="50" charset="-128"/>
              <a:cs typeface="Times New Roman" panose="02020603050405020304" pitchFamily="18" charset="0"/>
            </a:endParaRPr>
          </a:p>
          <a:p>
            <a:pPr algn="l"/>
            <a:r>
              <a:rPr lang="en-US" altLang="ja-JP" sz="1050" kern="100" dirty="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rPr>
              <a:t>   </a:t>
            </a:r>
            <a:r>
              <a:rPr lang="ja-JP" altLang="en-US" sz="1050" kern="100" dirty="0">
                <a:solidFill>
                  <a:schemeClr val="tx1"/>
                </a:solidFill>
                <a:effectLst/>
                <a:latin typeface="HGPｺﾞｼｯｸM" panose="020B0600000000000000" pitchFamily="50" charset="-128"/>
                <a:ea typeface="HGPｺﾞｼｯｸM" panose="020B0600000000000000" pitchFamily="50" charset="-128"/>
                <a:cs typeface="Times New Roman" panose="02020603050405020304" pitchFamily="18" charset="0"/>
              </a:rPr>
              <a:t>なって</a:t>
            </a:r>
            <a:r>
              <a:rPr lang="ja-JP" sz="1050" kern="100" dirty="0">
                <a:solidFill>
                  <a:schemeClr val="tx1"/>
                </a:solidFill>
                <a:effectLst/>
                <a:latin typeface="HGPｺﾞｼｯｸM" panose="020B0600000000000000" pitchFamily="50" charset="-128"/>
                <a:ea typeface="HGPｺﾞｼｯｸM" panose="020B0600000000000000" pitchFamily="50" charset="-128"/>
                <a:cs typeface="Times New Roman" panose="02020603050405020304" pitchFamily="18" charset="0"/>
              </a:rPr>
              <a:t>い</a:t>
            </a:r>
            <a:r>
              <a:rPr lang="ja-JP" altLang="en-US" sz="1050" kern="100" dirty="0">
                <a:solidFill>
                  <a:schemeClr val="tx1"/>
                </a:solidFill>
                <a:effectLst/>
                <a:latin typeface="HGPｺﾞｼｯｸM" panose="020B0600000000000000" pitchFamily="50" charset="-128"/>
                <a:ea typeface="HGPｺﾞｼｯｸM" panose="020B0600000000000000" pitchFamily="50" charset="-128"/>
                <a:cs typeface="Times New Roman" panose="02020603050405020304" pitchFamily="18" charset="0"/>
              </a:rPr>
              <a:t>る</a:t>
            </a:r>
            <a:r>
              <a:rPr lang="ja-JP" sz="1050" kern="100" dirty="0" smtClean="0">
                <a:solidFill>
                  <a:schemeClr val="tx1"/>
                </a:solidFill>
                <a:effectLst/>
                <a:latin typeface="HGPｺﾞｼｯｸM" panose="020B0600000000000000" pitchFamily="50" charset="-128"/>
                <a:ea typeface="HGPｺﾞｼｯｸM" panose="020B0600000000000000" pitchFamily="50" charset="-128"/>
                <a:cs typeface="Times New Roman" panose="02020603050405020304" pitchFamily="18" charset="0"/>
              </a:rPr>
              <a:t>。</a:t>
            </a:r>
            <a:r>
              <a:rPr lang="ja-JP" altLang="en-US" sz="1050" kern="100" dirty="0" smtClean="0">
                <a:solidFill>
                  <a:schemeClr val="tx1"/>
                </a:solidFill>
                <a:effectLst/>
                <a:latin typeface="HGPｺﾞｼｯｸM" panose="020B0600000000000000" pitchFamily="50" charset="-128"/>
                <a:ea typeface="HGPｺﾞｼｯｸM" panose="020B0600000000000000" pitchFamily="50" charset="-128"/>
                <a:cs typeface="Times New Roman" panose="02020603050405020304" pitchFamily="18" charset="0"/>
              </a:rPr>
              <a:t>＜資料Ｐ２＞</a:t>
            </a:r>
            <a:endParaRPr lang="ja-JP" sz="1050" kern="100" dirty="0">
              <a:solidFill>
                <a:schemeClr val="tx1"/>
              </a:solidFill>
              <a:effectLst/>
              <a:latin typeface="HGPｺﾞｼｯｸM" panose="020B0600000000000000" pitchFamily="50" charset="-128"/>
              <a:ea typeface="HGPｺﾞｼｯｸM" panose="020B0600000000000000" pitchFamily="50" charset="-128"/>
              <a:cs typeface="Times New Roman" panose="02020603050405020304" pitchFamily="18" charset="0"/>
            </a:endParaRPr>
          </a:p>
          <a:p>
            <a:pPr indent="254000" algn="l">
              <a:spcBef>
                <a:spcPts val="600"/>
              </a:spcBef>
              <a:spcAft>
                <a:spcPts val="0"/>
              </a:spcAft>
            </a:pPr>
            <a:r>
              <a:rPr lang="ja-JP" altLang="en-US" sz="1050" kern="100" dirty="0">
                <a:effectLst/>
                <a:latin typeface="HGPｺﾞｼｯｸM" panose="020B0600000000000000" pitchFamily="50" charset="-128"/>
                <a:ea typeface="HGPｺﾞｼｯｸM" panose="020B0600000000000000" pitchFamily="50" charset="-128"/>
                <a:cs typeface="Times New Roman" panose="02020603050405020304" pitchFamily="18" charset="0"/>
              </a:rPr>
              <a:t>上記にかかる言動を受けたり、見聞きしたと回答した</a:t>
            </a:r>
            <a:r>
              <a:rPr lang="en-US" sz="1050" kern="100" dirty="0">
                <a:effectLst/>
                <a:latin typeface="HGPｺﾞｼｯｸM" panose="020B0600000000000000" pitchFamily="50" charset="-128"/>
                <a:ea typeface="HGPｺﾞｼｯｸM" panose="020B0600000000000000" pitchFamily="50" charset="-128"/>
                <a:cs typeface="Times New Roman" panose="02020603050405020304" pitchFamily="18" charset="0"/>
              </a:rPr>
              <a:t>525</a:t>
            </a:r>
            <a:r>
              <a:rPr lang="ja-JP" sz="1050" kern="100" dirty="0">
                <a:effectLst/>
                <a:latin typeface="HGPｺﾞｼｯｸM" panose="020B0600000000000000" pitchFamily="50" charset="-128"/>
                <a:ea typeface="HGPｺﾞｼｯｸM" panose="020B0600000000000000" pitchFamily="50" charset="-128"/>
                <a:cs typeface="Times New Roman" panose="02020603050405020304" pitchFamily="18" charset="0"/>
              </a:rPr>
              <a:t>人</a:t>
            </a:r>
            <a:r>
              <a:rPr lang="ja-JP" altLang="en-US" sz="1050" kern="100" dirty="0">
                <a:effectLst/>
                <a:latin typeface="HGPｺﾞｼｯｸM" panose="020B0600000000000000" pitchFamily="50" charset="-128"/>
                <a:ea typeface="HGPｺﾞｼｯｸM" panose="020B0600000000000000" pitchFamily="50" charset="-128"/>
                <a:cs typeface="Times New Roman" panose="02020603050405020304" pitchFamily="18" charset="0"/>
              </a:rPr>
              <a:t>が体験した人権問題の内訳</a:t>
            </a:r>
            <a:endParaRPr lang="ja-JP" sz="1050" kern="100" dirty="0">
              <a:effectLst/>
              <a:latin typeface="HGPｺﾞｼｯｸM" panose="020B0600000000000000" pitchFamily="50" charset="-128"/>
              <a:ea typeface="HGPｺﾞｼｯｸM" panose="020B0600000000000000" pitchFamily="50" charset="-128"/>
              <a:cs typeface="Times New Roman" panose="02020603050405020304" pitchFamily="18" charset="0"/>
            </a:endParaRPr>
          </a:p>
          <a:p>
            <a:pPr indent="254000"/>
            <a:r>
              <a:rPr lang="ja-JP" altLang="en-US" sz="1050" kern="100" dirty="0">
                <a:effectLst/>
                <a:latin typeface="HGPｺﾞｼｯｸM" panose="020B0600000000000000" pitchFamily="50" charset="-128"/>
                <a:ea typeface="HGPｺﾞｼｯｸM" panose="020B0600000000000000" pitchFamily="50" charset="-128"/>
                <a:cs typeface="Times New Roman" panose="02020603050405020304" pitchFamily="18" charset="0"/>
              </a:rPr>
              <a:t>　　</a:t>
            </a:r>
            <a:r>
              <a:rPr lang="ja-JP" sz="1050" kern="100" dirty="0">
                <a:effectLst/>
                <a:latin typeface="HGPｺﾞｼｯｸM" panose="020B0600000000000000" pitchFamily="50" charset="-128"/>
                <a:ea typeface="HGPｺﾞｼｯｸM" panose="020B0600000000000000" pitchFamily="50" charset="-128"/>
                <a:cs typeface="Times New Roman" panose="02020603050405020304" pitchFamily="18" charset="0"/>
              </a:rPr>
              <a:t>「セクハラ・パワハラ」</a:t>
            </a:r>
            <a:r>
              <a:rPr lang="en-US" sz="1050" kern="100" dirty="0">
                <a:effectLst/>
                <a:latin typeface="HGPｺﾞｼｯｸM" panose="020B0600000000000000" pitchFamily="50" charset="-128"/>
                <a:ea typeface="HGPｺﾞｼｯｸM" panose="020B0600000000000000" pitchFamily="50" charset="-128"/>
                <a:cs typeface="Times New Roman" panose="02020603050405020304" pitchFamily="18" charset="0"/>
              </a:rPr>
              <a:t>155</a:t>
            </a:r>
            <a:r>
              <a:rPr lang="ja-JP" sz="1050" kern="100" dirty="0">
                <a:effectLst/>
                <a:latin typeface="HGPｺﾞｼｯｸM" panose="020B0600000000000000" pitchFamily="50" charset="-128"/>
                <a:ea typeface="HGPｺﾞｼｯｸM" panose="020B0600000000000000" pitchFamily="50" charset="-128"/>
                <a:cs typeface="Times New Roman" panose="02020603050405020304" pitchFamily="18" charset="0"/>
              </a:rPr>
              <a:t>人</a:t>
            </a:r>
            <a:r>
              <a:rPr lang="ja-JP" altLang="en-US" sz="1050" kern="100" dirty="0">
                <a:effectLst/>
                <a:latin typeface="HGPｺﾞｼｯｸM" panose="020B0600000000000000" pitchFamily="50" charset="-128"/>
                <a:ea typeface="HGPｺﾞｼｯｸM" panose="020B0600000000000000" pitchFamily="50" charset="-128"/>
                <a:cs typeface="Times New Roman" panose="02020603050405020304" pitchFamily="18" charset="0"/>
              </a:rPr>
              <a:t>、</a:t>
            </a:r>
            <a:r>
              <a:rPr lang="ja-JP" sz="1050" kern="100" dirty="0">
                <a:effectLst/>
                <a:latin typeface="HGPｺﾞｼｯｸM" panose="020B0600000000000000" pitchFamily="50" charset="-128"/>
                <a:ea typeface="HGPｺﾞｼｯｸM" panose="020B0600000000000000" pitchFamily="50" charset="-128"/>
                <a:cs typeface="Times New Roman" panose="02020603050405020304" pitchFamily="18" charset="0"/>
              </a:rPr>
              <a:t>「コロナウィルス」</a:t>
            </a:r>
            <a:r>
              <a:rPr lang="en-US" sz="1050" kern="100" dirty="0">
                <a:effectLst/>
                <a:latin typeface="HGPｺﾞｼｯｸM" panose="020B0600000000000000" pitchFamily="50" charset="-128"/>
                <a:ea typeface="HGPｺﾞｼｯｸM" panose="020B0600000000000000" pitchFamily="50" charset="-128"/>
                <a:cs typeface="Times New Roman" panose="02020603050405020304" pitchFamily="18" charset="0"/>
              </a:rPr>
              <a:t>83</a:t>
            </a:r>
            <a:r>
              <a:rPr lang="ja-JP" sz="1050" kern="100" dirty="0">
                <a:effectLst/>
                <a:latin typeface="HGPｺﾞｼｯｸM" panose="020B0600000000000000" pitchFamily="50" charset="-128"/>
                <a:ea typeface="HGPｺﾞｼｯｸM" panose="020B0600000000000000" pitchFamily="50" charset="-128"/>
                <a:cs typeface="Times New Roman" panose="02020603050405020304" pitchFamily="18" charset="0"/>
              </a:rPr>
              <a:t>人</a:t>
            </a:r>
            <a:r>
              <a:rPr lang="ja-JP" altLang="en-US" sz="1050" kern="100" dirty="0">
                <a:effectLst/>
                <a:latin typeface="HGPｺﾞｼｯｸM" panose="020B0600000000000000" pitchFamily="50" charset="-128"/>
                <a:ea typeface="HGPｺﾞｼｯｸM" panose="020B0600000000000000" pitchFamily="50" charset="-128"/>
                <a:cs typeface="Times New Roman" panose="02020603050405020304" pitchFamily="18" charset="0"/>
              </a:rPr>
              <a:t>、</a:t>
            </a:r>
            <a:r>
              <a:rPr lang="ja-JP" sz="1050" kern="100" dirty="0">
                <a:effectLst/>
                <a:latin typeface="HGPｺﾞｼｯｸM" panose="020B0600000000000000" pitchFamily="50" charset="-128"/>
                <a:ea typeface="HGPｺﾞｼｯｸM" panose="020B0600000000000000" pitchFamily="50" charset="-128"/>
                <a:cs typeface="Times New Roman" panose="02020603050405020304" pitchFamily="18" charset="0"/>
              </a:rPr>
              <a:t>「子ども」</a:t>
            </a:r>
            <a:r>
              <a:rPr lang="en-US" sz="1050" kern="100" dirty="0">
                <a:effectLst/>
                <a:latin typeface="HGPｺﾞｼｯｸM" panose="020B0600000000000000" pitchFamily="50" charset="-128"/>
                <a:ea typeface="HGPｺﾞｼｯｸM" panose="020B0600000000000000" pitchFamily="50" charset="-128"/>
                <a:cs typeface="Times New Roman" panose="02020603050405020304" pitchFamily="18" charset="0"/>
              </a:rPr>
              <a:t>65</a:t>
            </a:r>
            <a:r>
              <a:rPr lang="ja-JP" sz="1050" kern="100" dirty="0">
                <a:effectLst/>
                <a:latin typeface="HGPｺﾞｼｯｸM" panose="020B0600000000000000" pitchFamily="50" charset="-128"/>
                <a:ea typeface="HGPｺﾞｼｯｸM" panose="020B0600000000000000" pitchFamily="50" charset="-128"/>
                <a:cs typeface="Times New Roman" panose="02020603050405020304" pitchFamily="18" charset="0"/>
              </a:rPr>
              <a:t>人</a:t>
            </a:r>
            <a:r>
              <a:rPr lang="ja-JP" altLang="en-US" sz="1050" kern="100" dirty="0">
                <a:latin typeface="HGPｺﾞｼｯｸM" panose="020B0600000000000000" pitchFamily="50" charset="-128"/>
                <a:ea typeface="HGPｺﾞｼｯｸM" panose="020B0600000000000000" pitchFamily="50" charset="-128"/>
                <a:cs typeface="Times New Roman" panose="02020603050405020304" pitchFamily="18" charset="0"/>
              </a:rPr>
              <a:t>、「女性」</a:t>
            </a:r>
            <a:r>
              <a:rPr lang="en-US" altLang="ja-JP" sz="1050" kern="100" dirty="0">
                <a:latin typeface="HGPｺﾞｼｯｸM" panose="020B0600000000000000" pitchFamily="50" charset="-128"/>
                <a:ea typeface="HGPｺﾞｼｯｸM" panose="020B0600000000000000" pitchFamily="50" charset="-128"/>
                <a:cs typeface="Times New Roman" panose="02020603050405020304" pitchFamily="18" charset="0"/>
              </a:rPr>
              <a:t>56</a:t>
            </a:r>
            <a:r>
              <a:rPr lang="ja-JP" altLang="en-US" sz="1050" kern="100" dirty="0">
                <a:latin typeface="HGPｺﾞｼｯｸM" panose="020B0600000000000000" pitchFamily="50" charset="-128"/>
                <a:ea typeface="HGPｺﾞｼｯｸM" panose="020B0600000000000000" pitchFamily="50" charset="-128"/>
                <a:cs typeface="Times New Roman" panose="02020603050405020304" pitchFamily="18" charset="0"/>
              </a:rPr>
              <a:t>人、</a:t>
            </a:r>
            <a:r>
              <a:rPr lang="ja-JP" sz="1050" kern="100" dirty="0">
                <a:effectLst/>
                <a:latin typeface="HGPｺﾞｼｯｸM" panose="020B0600000000000000" pitchFamily="50" charset="-128"/>
                <a:ea typeface="HGPｺﾞｼｯｸM" panose="020B0600000000000000" pitchFamily="50" charset="-128"/>
                <a:cs typeface="Times New Roman" panose="02020603050405020304" pitchFamily="18" charset="0"/>
              </a:rPr>
              <a:t>「高齢者」</a:t>
            </a:r>
            <a:r>
              <a:rPr lang="en-US" sz="1050" kern="100" dirty="0">
                <a:effectLst/>
                <a:latin typeface="HGPｺﾞｼｯｸM" panose="020B0600000000000000" pitchFamily="50" charset="-128"/>
                <a:ea typeface="HGPｺﾞｼｯｸM" panose="020B0600000000000000" pitchFamily="50" charset="-128"/>
                <a:cs typeface="Times New Roman" panose="02020603050405020304" pitchFamily="18" charset="0"/>
              </a:rPr>
              <a:t>52</a:t>
            </a:r>
            <a:r>
              <a:rPr lang="ja-JP" sz="1050" kern="100" dirty="0">
                <a:effectLst/>
                <a:latin typeface="HGPｺﾞｼｯｸM" panose="020B0600000000000000" pitchFamily="50" charset="-128"/>
                <a:ea typeface="HGPｺﾞｼｯｸM" panose="020B0600000000000000" pitchFamily="50" charset="-128"/>
                <a:cs typeface="Times New Roman" panose="02020603050405020304" pitchFamily="18" charset="0"/>
              </a:rPr>
              <a:t>人</a:t>
            </a:r>
            <a:r>
              <a:rPr lang="en-US" sz="1050" kern="100" dirty="0">
                <a:effectLst/>
                <a:latin typeface="HGPｺﾞｼｯｸM" panose="020B0600000000000000" pitchFamily="50" charset="-128"/>
                <a:ea typeface="HGPｺﾞｼｯｸM" panose="020B0600000000000000" pitchFamily="50" charset="-128"/>
                <a:cs typeface="Times New Roman" panose="02020603050405020304" pitchFamily="18" charset="0"/>
              </a:rPr>
              <a:t>  </a:t>
            </a:r>
            <a:endParaRPr lang="ja-JP" sz="1050" kern="100" dirty="0">
              <a:effectLst/>
              <a:latin typeface="HGPｺﾞｼｯｸM" panose="020B0600000000000000" pitchFamily="50" charset="-128"/>
              <a:ea typeface="HGPｺﾞｼｯｸM" panose="020B0600000000000000" pitchFamily="50" charset="-128"/>
              <a:cs typeface="Times New Roman" panose="02020603050405020304" pitchFamily="18" charset="0"/>
            </a:endParaRPr>
          </a:p>
          <a:p>
            <a:pPr algn="l">
              <a:spcAft>
                <a:spcPts val="0"/>
              </a:spcAft>
            </a:pPr>
            <a:r>
              <a:rPr lang="en-US" sz="1050" kern="100" dirty="0">
                <a:effectLst/>
                <a:latin typeface="HGPｺﾞｼｯｸM" panose="020B0600000000000000" pitchFamily="50" charset="-128"/>
                <a:ea typeface="ＭＳ 明朝" panose="02020609040205080304" pitchFamily="17" charset="-128"/>
                <a:cs typeface="Times New Roman" panose="02020603050405020304" pitchFamily="18" charset="0"/>
              </a:rPr>
              <a:t> </a:t>
            </a:r>
            <a:endParaRPr lang="ja-JP" sz="1050" kern="100" dirty="0">
              <a:effectLst/>
              <a:ea typeface="ＭＳ 明朝" panose="02020609040205080304" pitchFamily="17" charset="-128"/>
              <a:cs typeface="Times New Roman" panose="02020603050405020304" pitchFamily="18" charset="0"/>
            </a:endParaRPr>
          </a:p>
          <a:p>
            <a:pPr algn="l">
              <a:spcAft>
                <a:spcPts val="0"/>
              </a:spcAft>
            </a:pPr>
            <a:r>
              <a:rPr lang="en-US" sz="1050" kern="100" dirty="0">
                <a:effectLst/>
                <a:latin typeface="HGPｺﾞｼｯｸM" panose="020B0600000000000000" pitchFamily="50" charset="-128"/>
                <a:ea typeface="ＭＳ 明朝" panose="02020609040205080304" pitchFamily="17" charset="-128"/>
                <a:cs typeface="Times New Roman" panose="02020603050405020304" pitchFamily="18" charset="0"/>
              </a:rPr>
              <a:t> </a:t>
            </a:r>
            <a:endParaRPr lang="ja-JP" sz="1050" kern="100" dirty="0">
              <a:effectLst/>
              <a:ea typeface="ＭＳ 明朝" panose="02020609040205080304" pitchFamily="17" charset="-128"/>
              <a:cs typeface="Times New Roman" panose="02020603050405020304" pitchFamily="18" charset="0"/>
            </a:endParaRPr>
          </a:p>
        </p:txBody>
      </p:sp>
      <p:cxnSp>
        <p:nvCxnSpPr>
          <p:cNvPr id="9" name="直線矢印コネクタ 8"/>
          <p:cNvCxnSpPr/>
          <p:nvPr/>
        </p:nvCxnSpPr>
        <p:spPr>
          <a:xfrm>
            <a:off x="665480" y="2869767"/>
            <a:ext cx="371475" cy="0"/>
          </a:xfrm>
          <a:prstGeom prst="straightConnector1">
            <a:avLst/>
          </a:prstGeom>
          <a:ln w="12700">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10" name="正方形/長方形 9"/>
          <p:cNvSpPr/>
          <p:nvPr/>
        </p:nvSpPr>
        <p:spPr>
          <a:xfrm>
            <a:off x="133349" y="5648796"/>
            <a:ext cx="6186489" cy="3888000"/>
          </a:xfrm>
          <a:prstGeom prst="rect">
            <a:avLst/>
          </a:prstGeom>
          <a:ln w="25400">
            <a:solidFill>
              <a:schemeClr val="tx1"/>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l">
              <a:lnSpc>
                <a:spcPts val="600"/>
              </a:lnSpc>
              <a:spcAft>
                <a:spcPts val="0"/>
              </a:spcAft>
            </a:pPr>
            <a:endParaRPr lang="en-US" altLang="ja-JP" sz="1400" i="1" u="heavy" kern="0" dirty="0">
              <a:effectLst/>
              <a:ea typeface="HGP創英角ｺﾞｼｯｸUB" panose="020B0900000000000000" pitchFamily="50" charset="-128"/>
              <a:cs typeface="HG創英角ｺﾞｼｯｸUB-WinCharSetFFFF-"/>
            </a:endParaRPr>
          </a:p>
          <a:p>
            <a:r>
              <a:rPr lang="ja-JP" altLang="en-US" sz="1400" i="1" u="heavy" kern="0" dirty="0">
                <a:effectLst/>
                <a:ea typeface="HGP創英角ｺﾞｼｯｸUB" panose="020B0900000000000000" pitchFamily="50" charset="-128"/>
                <a:cs typeface="HG創英角ｺﾞｼｯｸUB-WinCharSetFFFF-"/>
              </a:rPr>
              <a:t>（２） 具体的な事象における人権意識の状況</a:t>
            </a:r>
            <a:endParaRPr lang="en-US" altLang="ja-JP" sz="1400" i="1" u="heavy" kern="0" dirty="0">
              <a:effectLst/>
              <a:ea typeface="HGP創英角ｺﾞｼｯｸUB" panose="020B0900000000000000" pitchFamily="50" charset="-128"/>
              <a:cs typeface="HG創英角ｺﾞｼｯｸUB-WinCharSetFFFF-"/>
            </a:endParaRPr>
          </a:p>
          <a:p>
            <a:pPr algn="l">
              <a:spcBef>
                <a:spcPts val="600"/>
              </a:spcBef>
              <a:spcAft>
                <a:spcPts val="0"/>
              </a:spcAft>
            </a:pPr>
            <a:r>
              <a:rPr lang="ja-JP" altLang="en-US" sz="1050" kern="100" dirty="0" smtClean="0">
                <a:solidFill>
                  <a:srgbClr val="000000"/>
                </a:solidFill>
                <a:latin typeface="HGPｺﾞｼｯｸM" panose="020B0600000000000000" pitchFamily="50" charset="-128"/>
                <a:ea typeface="HGPｺﾞｼｯｸM" panose="020B0600000000000000" pitchFamily="50" charset="-128"/>
                <a:cs typeface="Times New Roman" panose="02020603050405020304" pitchFamily="18" charset="0"/>
              </a:rPr>
              <a:t>◆家を買ったり借りたりする際に重視する（した）立地条件＜資料Ｐ３、Ｐ４＞</a:t>
            </a:r>
            <a:endParaRPr lang="en-US" altLang="ja-JP" sz="1050" kern="100" dirty="0">
              <a:latin typeface="HGPｺﾞｼｯｸM" panose="020B0600000000000000" pitchFamily="50" charset="-128"/>
              <a:ea typeface="HGPｺﾞｼｯｸM" panose="020B0600000000000000" pitchFamily="50" charset="-128"/>
              <a:cs typeface="Times New Roman" panose="02020603050405020304" pitchFamily="18" charset="0"/>
            </a:endParaRPr>
          </a:p>
          <a:p>
            <a:pPr>
              <a:spcBef>
                <a:spcPts val="600"/>
              </a:spcBef>
            </a:pPr>
            <a:r>
              <a:rPr lang="ja-JP" altLang="en-US" sz="1050" kern="100" dirty="0">
                <a:solidFill>
                  <a:srgbClr val="000000"/>
                </a:solidFill>
                <a:latin typeface="HGPｺﾞｼｯｸM" panose="020B0600000000000000" pitchFamily="50" charset="-128"/>
                <a:ea typeface="HGPｺﾞｼｯｸM" panose="020B0600000000000000" pitchFamily="50" charset="-128"/>
                <a:cs typeface="Times New Roman" panose="02020603050405020304" pitchFamily="18" charset="0"/>
              </a:rPr>
              <a:t>　 ・前回調査と比較して、近隣に「低所得者が多い」、「外国籍住民が</a:t>
            </a:r>
            <a:r>
              <a:rPr lang="ja-JP" altLang="en-US" sz="1050" kern="100" dirty="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rPr>
              <a:t>多い」、「同和地区がある</a:t>
            </a:r>
            <a:r>
              <a:rPr lang="ja-JP" altLang="en-US" sz="1050" kern="100" dirty="0" smtClean="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rPr>
              <a:t>」と言われて</a:t>
            </a:r>
            <a:r>
              <a:rPr lang="ja-JP" altLang="en-US" sz="1050" kern="100" dirty="0" err="1" smtClean="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rPr>
              <a:t>い</a:t>
            </a:r>
            <a:endParaRPr lang="en-US" altLang="ja-JP" sz="1050" kern="100" dirty="0" smtClean="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endParaRPr>
          </a:p>
          <a:p>
            <a:r>
              <a:rPr lang="ja-JP" altLang="en-US" sz="1050" kern="100" dirty="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rPr>
              <a:t>　</a:t>
            </a:r>
            <a:r>
              <a:rPr lang="ja-JP" altLang="en-US" sz="1050" kern="100" dirty="0" smtClean="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rPr>
              <a:t>　</a:t>
            </a:r>
            <a:r>
              <a:rPr lang="ja-JP" altLang="en-US" sz="1050" kern="100" smtClean="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rPr>
              <a:t>ないかを</a:t>
            </a:r>
            <a:r>
              <a:rPr lang="ja-JP" altLang="en-US" sz="1050" kern="100" dirty="0" smtClean="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rPr>
              <a:t>重視する（した）人</a:t>
            </a:r>
            <a:r>
              <a:rPr lang="ja-JP" altLang="en-US" sz="1050" kern="100" dirty="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rPr>
              <a:t>の割合は</a:t>
            </a:r>
            <a:r>
              <a:rPr lang="ja-JP" altLang="en-US" sz="1050" kern="100" dirty="0" smtClean="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rPr>
              <a:t>、「</a:t>
            </a:r>
            <a:r>
              <a:rPr lang="ja-JP" altLang="en-US" sz="1050" kern="100" dirty="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rPr>
              <a:t>外国籍住民が多い」（</a:t>
            </a:r>
            <a:r>
              <a:rPr lang="en-US" altLang="ja-JP" sz="1050" kern="100" dirty="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rPr>
              <a:t>1.3</a:t>
            </a:r>
            <a:r>
              <a:rPr lang="ja-JP" altLang="en-US" sz="1050" kern="100" dirty="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rPr>
              <a:t>ポイント増）を除き、若干減少している。</a:t>
            </a:r>
            <a:endParaRPr lang="ja-JP" altLang="ja-JP" sz="1050" kern="100" dirty="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endParaRPr>
          </a:p>
          <a:p>
            <a:pPr>
              <a:spcBef>
                <a:spcPts val="600"/>
              </a:spcBef>
            </a:pPr>
            <a:r>
              <a:rPr lang="ja-JP" altLang="en-US" sz="1050" kern="0" dirty="0" smtClean="0">
                <a:solidFill>
                  <a:schemeClr val="tx1"/>
                </a:solidFill>
                <a:latin typeface="HGPｺﾞｼｯｸM" panose="020B0600000000000000" pitchFamily="50" charset="-128"/>
                <a:ea typeface="HGPｺﾞｼｯｸM" panose="020B0600000000000000" pitchFamily="50" charset="-128"/>
                <a:cs typeface="HG創英角ｺﾞｼｯｸUB-WinCharSetFFFF-"/>
              </a:rPr>
              <a:t>　 ・</a:t>
            </a:r>
            <a:r>
              <a:rPr lang="ja-JP" altLang="ja-JP" sz="1050" kern="0" dirty="0">
                <a:solidFill>
                  <a:schemeClr val="tx1"/>
                </a:solidFill>
                <a:latin typeface="HGPｺﾞｼｯｸM" panose="020B0600000000000000" pitchFamily="50" charset="-128"/>
                <a:ea typeface="HGPｺﾞｼｯｸM" panose="020B0600000000000000" pitchFamily="50" charset="-128"/>
                <a:cs typeface="HG創英角ｺﾞｼｯｸUB-WinCharSetFFFF-"/>
              </a:rPr>
              <a:t>「近隣に同和地区があると言われていないか」を重視する（した）割合は、</a:t>
            </a:r>
            <a:r>
              <a:rPr lang="ja-JP" altLang="en-US" sz="1050" kern="0" dirty="0">
                <a:solidFill>
                  <a:schemeClr val="tx1"/>
                </a:solidFill>
                <a:latin typeface="HGPｺﾞｼｯｸM" panose="020B0600000000000000" pitchFamily="50" charset="-128"/>
                <a:ea typeface="HGPｺﾞｼｯｸM" panose="020B0600000000000000" pitchFamily="50" charset="-128"/>
                <a:cs typeface="HG創英角ｺﾞｼｯｸUB-WinCharSetFFFF-"/>
              </a:rPr>
              <a:t>「</a:t>
            </a:r>
            <a:r>
              <a:rPr lang="en-US" altLang="ja-JP" sz="1050" kern="0" dirty="0">
                <a:solidFill>
                  <a:schemeClr val="tx1"/>
                </a:solidFill>
                <a:latin typeface="HGPｺﾞｼｯｸM" panose="020B0600000000000000" pitchFamily="50" charset="-128"/>
                <a:ea typeface="HGPｺﾞｼｯｸM" panose="020B0600000000000000" pitchFamily="50" charset="-128"/>
                <a:cs typeface="HG創英角ｺﾞｼｯｸUB-WinCharSetFFFF-"/>
              </a:rPr>
              <a:t>60</a:t>
            </a:r>
            <a:r>
              <a:rPr lang="ja-JP" altLang="ja-JP" sz="1050" kern="0" dirty="0">
                <a:solidFill>
                  <a:schemeClr val="tx1"/>
                </a:solidFill>
                <a:latin typeface="HGPｺﾞｼｯｸM" panose="020B0600000000000000" pitchFamily="50" charset="-128"/>
                <a:ea typeface="HGPｺﾞｼｯｸM" panose="020B0600000000000000" pitchFamily="50" charset="-128"/>
                <a:cs typeface="HG創英角ｺﾞｼｯｸUB-WinCharSetFFFF-"/>
              </a:rPr>
              <a:t>歳</a:t>
            </a:r>
            <a:r>
              <a:rPr lang="ja-JP" altLang="en-US" sz="1050" kern="0" dirty="0">
                <a:solidFill>
                  <a:schemeClr val="tx1"/>
                </a:solidFill>
                <a:latin typeface="HGPｺﾞｼｯｸM" panose="020B0600000000000000" pitchFamily="50" charset="-128"/>
                <a:ea typeface="HGPｺﾞｼｯｸM" panose="020B0600000000000000" pitchFamily="50" charset="-128"/>
                <a:cs typeface="HG創英角ｺﾞｼｯｸUB-WinCharSetFFFF-"/>
              </a:rPr>
              <a:t>代」（</a:t>
            </a:r>
            <a:r>
              <a:rPr lang="en-US" altLang="ja-JP" sz="1050" kern="0" dirty="0" smtClean="0">
                <a:solidFill>
                  <a:schemeClr val="tx1"/>
                </a:solidFill>
                <a:latin typeface="HGPｺﾞｼｯｸM" panose="020B0600000000000000" pitchFamily="50" charset="-128"/>
                <a:ea typeface="HGPｺﾞｼｯｸM" panose="020B0600000000000000" pitchFamily="50" charset="-128"/>
                <a:cs typeface="HG創英角ｺﾞｼｯｸUB-WinCharSetFFFF-"/>
              </a:rPr>
              <a:t>13.4</a:t>
            </a:r>
            <a:r>
              <a:rPr lang="ja-JP" altLang="en-US" sz="1050" kern="0" dirty="0" smtClean="0">
                <a:solidFill>
                  <a:schemeClr val="tx1"/>
                </a:solidFill>
                <a:latin typeface="HGPｺﾞｼｯｸM" panose="020B0600000000000000" pitchFamily="50" charset="-128"/>
                <a:ea typeface="HGPｺﾞｼｯｸM" panose="020B0600000000000000" pitchFamily="50" charset="-128"/>
                <a:cs typeface="HG創英角ｺﾞｼｯｸUB-WinCharSetFFFF-"/>
              </a:rPr>
              <a:t>％）</a:t>
            </a:r>
            <a:r>
              <a:rPr lang="ja-JP" altLang="ja-JP" sz="1050" kern="0" dirty="0">
                <a:solidFill>
                  <a:schemeClr val="tx1"/>
                </a:solidFill>
                <a:latin typeface="HGPｺﾞｼｯｸM" panose="020B0600000000000000" pitchFamily="50" charset="-128"/>
                <a:ea typeface="HGPｺﾞｼｯｸM" panose="020B0600000000000000" pitchFamily="50" charset="-128"/>
                <a:cs typeface="HG創英角ｺﾞｼｯｸUB-WinCharSetFFFF-"/>
              </a:rPr>
              <a:t>が最も高く、</a:t>
            </a:r>
            <a:r>
              <a:rPr lang="ja-JP" altLang="ja-JP" sz="1050" kern="0" dirty="0" smtClean="0">
                <a:solidFill>
                  <a:schemeClr val="tx1"/>
                </a:solidFill>
                <a:latin typeface="HGPｺﾞｼｯｸM" panose="020B0600000000000000" pitchFamily="50" charset="-128"/>
                <a:ea typeface="HGPｺﾞｼｯｸM" panose="020B0600000000000000" pitchFamily="50" charset="-128"/>
                <a:cs typeface="HG創英角ｺﾞｼｯｸUB-WinCharSetFFFF-"/>
              </a:rPr>
              <a:t>次</a:t>
            </a:r>
            <a:r>
              <a:rPr lang="en-US" altLang="ja-JP" sz="1050" kern="0" dirty="0" smtClean="0">
                <a:solidFill>
                  <a:schemeClr val="tx1"/>
                </a:solidFill>
                <a:latin typeface="HGPｺﾞｼｯｸM" panose="020B0600000000000000" pitchFamily="50" charset="-128"/>
                <a:ea typeface="HGPｺﾞｼｯｸM" panose="020B0600000000000000" pitchFamily="50" charset="-128"/>
                <a:cs typeface="HG創英角ｺﾞｼｯｸUB-WinCharSetFFFF-"/>
              </a:rPr>
              <a:t> </a:t>
            </a:r>
          </a:p>
          <a:p>
            <a:r>
              <a:rPr lang="en-US" altLang="ja-JP" sz="1050" kern="0" dirty="0">
                <a:solidFill>
                  <a:schemeClr val="tx1"/>
                </a:solidFill>
                <a:latin typeface="HGPｺﾞｼｯｸM" panose="020B0600000000000000" pitchFamily="50" charset="-128"/>
                <a:ea typeface="HGPｺﾞｼｯｸM" panose="020B0600000000000000" pitchFamily="50" charset="-128"/>
                <a:cs typeface="HG創英角ｺﾞｼｯｸUB-WinCharSetFFFF-"/>
              </a:rPr>
              <a:t> </a:t>
            </a:r>
            <a:r>
              <a:rPr lang="en-US" altLang="ja-JP" sz="1050" kern="0" dirty="0" smtClean="0">
                <a:solidFill>
                  <a:schemeClr val="tx1"/>
                </a:solidFill>
                <a:latin typeface="HGPｺﾞｼｯｸM" panose="020B0600000000000000" pitchFamily="50" charset="-128"/>
                <a:ea typeface="HGPｺﾞｼｯｸM" panose="020B0600000000000000" pitchFamily="50" charset="-128"/>
                <a:cs typeface="HG創英角ｺﾞｼｯｸUB-WinCharSetFFFF-"/>
              </a:rPr>
              <a:t>   </a:t>
            </a:r>
            <a:r>
              <a:rPr lang="ja-JP" altLang="ja-JP" sz="1050" kern="0" dirty="0" smtClean="0">
                <a:solidFill>
                  <a:schemeClr val="tx1"/>
                </a:solidFill>
                <a:latin typeface="HGPｺﾞｼｯｸM" panose="020B0600000000000000" pitchFamily="50" charset="-128"/>
                <a:ea typeface="HGPｺﾞｼｯｸM" panose="020B0600000000000000" pitchFamily="50" charset="-128"/>
                <a:cs typeface="HG創英角ｺﾞｼｯｸUB-WinCharSetFFFF-"/>
              </a:rPr>
              <a:t>いで</a:t>
            </a:r>
            <a:r>
              <a:rPr lang="ja-JP" altLang="en-US" sz="1050" kern="0" dirty="0">
                <a:solidFill>
                  <a:schemeClr val="tx1"/>
                </a:solidFill>
                <a:latin typeface="HGPｺﾞｼｯｸM" panose="020B0600000000000000" pitchFamily="50" charset="-128"/>
                <a:ea typeface="HGPｺﾞｼｯｸM" panose="020B0600000000000000" pitchFamily="50" charset="-128"/>
                <a:cs typeface="HG創英角ｺﾞｼｯｸUB-WinCharSetFFFF-"/>
              </a:rPr>
              <a:t>「</a:t>
            </a:r>
            <a:r>
              <a:rPr lang="en-US" altLang="ja-JP" sz="1050" kern="0" dirty="0">
                <a:solidFill>
                  <a:schemeClr val="tx1"/>
                </a:solidFill>
                <a:latin typeface="HGPｺﾞｼｯｸM" panose="020B0600000000000000" pitchFamily="50" charset="-128"/>
                <a:ea typeface="HGPｺﾞｼｯｸM" panose="020B0600000000000000" pitchFamily="50" charset="-128"/>
                <a:cs typeface="HG創英角ｺﾞｼｯｸUB-WinCharSetFFFF-"/>
              </a:rPr>
              <a:t>40</a:t>
            </a:r>
            <a:r>
              <a:rPr lang="ja-JP" altLang="ja-JP" sz="1050" kern="0" dirty="0">
                <a:solidFill>
                  <a:schemeClr val="tx1"/>
                </a:solidFill>
                <a:latin typeface="HGPｺﾞｼｯｸM" panose="020B0600000000000000" pitchFamily="50" charset="-128"/>
                <a:ea typeface="HGPｺﾞｼｯｸM" panose="020B0600000000000000" pitchFamily="50" charset="-128"/>
                <a:cs typeface="HG創英角ｺﾞｼｯｸUB-WinCharSetFFFF-"/>
              </a:rPr>
              <a:t>歳</a:t>
            </a:r>
            <a:r>
              <a:rPr lang="ja-JP" altLang="en-US" sz="1050" kern="0" dirty="0">
                <a:solidFill>
                  <a:schemeClr val="tx1"/>
                </a:solidFill>
                <a:latin typeface="HGPｺﾞｼｯｸM" panose="020B0600000000000000" pitchFamily="50" charset="-128"/>
                <a:ea typeface="HGPｺﾞｼｯｸM" panose="020B0600000000000000" pitchFamily="50" charset="-128"/>
                <a:cs typeface="HG創英角ｺﾞｼｯｸUB-WinCharSetFFFF-"/>
              </a:rPr>
              <a:t>代」</a:t>
            </a:r>
            <a:r>
              <a:rPr lang="ja-JP" altLang="en-US" sz="1050" kern="0" dirty="0" smtClean="0">
                <a:solidFill>
                  <a:schemeClr val="tx1"/>
                </a:solidFill>
                <a:latin typeface="HGPｺﾞｼｯｸM" panose="020B0600000000000000" pitchFamily="50" charset="-128"/>
                <a:ea typeface="HGPｺﾞｼｯｸM" panose="020B0600000000000000" pitchFamily="50" charset="-128"/>
                <a:cs typeface="HG創英角ｺﾞｼｯｸUB-WinCharSetFFFF-"/>
              </a:rPr>
              <a:t>（</a:t>
            </a:r>
            <a:r>
              <a:rPr lang="en-US" altLang="ja-JP" sz="1050" kern="0" dirty="0" smtClean="0">
                <a:solidFill>
                  <a:schemeClr val="tx1"/>
                </a:solidFill>
                <a:latin typeface="HGPｺﾞｼｯｸM" panose="020B0600000000000000" pitchFamily="50" charset="-128"/>
                <a:ea typeface="HGPｺﾞｼｯｸM" panose="020B0600000000000000" pitchFamily="50" charset="-128"/>
                <a:cs typeface="HG創英角ｺﾞｼｯｸUB-WinCharSetFFFF-"/>
              </a:rPr>
              <a:t>12.5</a:t>
            </a:r>
            <a:r>
              <a:rPr lang="ja-JP" altLang="en-US" sz="1050" kern="0" dirty="0" smtClean="0">
                <a:solidFill>
                  <a:schemeClr val="tx1"/>
                </a:solidFill>
                <a:latin typeface="HGPｺﾞｼｯｸM" panose="020B0600000000000000" pitchFamily="50" charset="-128"/>
                <a:ea typeface="HGPｺﾞｼｯｸM" panose="020B0600000000000000" pitchFamily="50" charset="-128"/>
                <a:cs typeface="HG創英角ｺﾞｼｯｸUB-WinCharSetFFFF-"/>
              </a:rPr>
              <a:t>％）</a:t>
            </a:r>
            <a:r>
              <a:rPr lang="ja-JP" altLang="en-US" sz="1050" kern="0" dirty="0">
                <a:solidFill>
                  <a:schemeClr val="tx1"/>
                </a:solidFill>
                <a:latin typeface="HGPｺﾞｼｯｸM" panose="020B0600000000000000" pitchFamily="50" charset="-128"/>
                <a:ea typeface="HGPｺﾞｼｯｸM" panose="020B0600000000000000" pitchFamily="50" charset="-128"/>
                <a:cs typeface="HG創英角ｺﾞｼｯｸUB-WinCharSetFFFF-"/>
              </a:rPr>
              <a:t>、</a:t>
            </a:r>
            <a:r>
              <a:rPr lang="ja-JP" altLang="ja-JP" sz="1050" kern="0" dirty="0">
                <a:solidFill>
                  <a:schemeClr val="tx1"/>
                </a:solidFill>
                <a:latin typeface="HGPｺﾞｼｯｸM" panose="020B0600000000000000" pitchFamily="50" charset="-128"/>
                <a:ea typeface="HGPｺﾞｼｯｸM" panose="020B0600000000000000" pitchFamily="50" charset="-128"/>
                <a:cs typeface="HG創英角ｺﾞｼｯｸUB-WinCharSetFFFF-"/>
              </a:rPr>
              <a:t>となっており、</a:t>
            </a:r>
            <a:r>
              <a:rPr lang="ja-JP" altLang="en-US" sz="1050" kern="0" dirty="0">
                <a:solidFill>
                  <a:schemeClr val="tx1"/>
                </a:solidFill>
                <a:latin typeface="HGPｺﾞｼｯｸM" panose="020B0600000000000000" pitchFamily="50" charset="-128"/>
                <a:ea typeface="HGPｺﾞｼｯｸM" panose="020B0600000000000000" pitchFamily="50" charset="-128"/>
                <a:cs typeface="HG創英角ｺﾞｼｯｸUB-WinCharSetFFFF-"/>
              </a:rPr>
              <a:t>「</a:t>
            </a:r>
            <a:r>
              <a:rPr lang="en-US" altLang="ja-JP" sz="1050" kern="0" dirty="0">
                <a:solidFill>
                  <a:schemeClr val="tx1"/>
                </a:solidFill>
                <a:latin typeface="HGPｺﾞｼｯｸM" panose="020B0600000000000000" pitchFamily="50" charset="-128"/>
                <a:ea typeface="HGPｺﾞｼｯｸM" panose="020B0600000000000000" pitchFamily="50" charset="-128"/>
                <a:cs typeface="HG創英角ｺﾞｼｯｸUB-WinCharSetFFFF-"/>
              </a:rPr>
              <a:t>18</a:t>
            </a:r>
            <a:r>
              <a:rPr lang="ja-JP" altLang="en-US" sz="1050" kern="0" dirty="0">
                <a:solidFill>
                  <a:schemeClr val="tx1"/>
                </a:solidFill>
                <a:latin typeface="HGPｺﾞｼｯｸM" panose="020B0600000000000000" pitchFamily="50" charset="-128"/>
                <a:ea typeface="HGPｺﾞｼｯｸM" panose="020B0600000000000000" pitchFamily="50" charset="-128"/>
                <a:cs typeface="HG創英角ｺﾞｼｯｸUB-WinCharSetFFFF-"/>
              </a:rPr>
              <a:t>～</a:t>
            </a:r>
            <a:r>
              <a:rPr lang="en-US" altLang="ja-JP" sz="1050" kern="0" dirty="0">
                <a:solidFill>
                  <a:schemeClr val="tx1"/>
                </a:solidFill>
                <a:latin typeface="HGPｺﾞｼｯｸM" panose="020B0600000000000000" pitchFamily="50" charset="-128"/>
                <a:ea typeface="HGPｺﾞｼｯｸM" panose="020B0600000000000000" pitchFamily="50" charset="-128"/>
                <a:cs typeface="HG創英角ｺﾞｼｯｸUB-WinCharSetFFFF-"/>
              </a:rPr>
              <a:t>29</a:t>
            </a:r>
            <a:r>
              <a:rPr lang="ja-JP" altLang="ja-JP" sz="1050" kern="0" dirty="0">
                <a:solidFill>
                  <a:schemeClr val="tx1"/>
                </a:solidFill>
                <a:latin typeface="HGPｺﾞｼｯｸM" panose="020B0600000000000000" pitchFamily="50" charset="-128"/>
                <a:ea typeface="HGPｺﾞｼｯｸM" panose="020B0600000000000000" pitchFamily="50" charset="-128"/>
                <a:cs typeface="HG創英角ｺﾞｼｯｸUB-WinCharSetFFFF-"/>
              </a:rPr>
              <a:t>歳</a:t>
            </a:r>
            <a:r>
              <a:rPr lang="ja-JP" altLang="en-US" sz="1050" kern="0" dirty="0">
                <a:solidFill>
                  <a:schemeClr val="tx1"/>
                </a:solidFill>
                <a:latin typeface="HGPｺﾞｼｯｸM" panose="020B0600000000000000" pitchFamily="50" charset="-128"/>
                <a:ea typeface="HGPｺﾞｼｯｸM" panose="020B0600000000000000" pitchFamily="50" charset="-128"/>
                <a:cs typeface="HG創英角ｺﾞｼｯｸUB-WinCharSetFFFF-"/>
              </a:rPr>
              <a:t>」（</a:t>
            </a:r>
            <a:r>
              <a:rPr lang="en-US" altLang="ja-JP" sz="1050" kern="0" dirty="0" smtClean="0">
                <a:solidFill>
                  <a:schemeClr val="tx1"/>
                </a:solidFill>
                <a:latin typeface="HGPｺﾞｼｯｸM" panose="020B0600000000000000" pitchFamily="50" charset="-128"/>
                <a:ea typeface="HGPｺﾞｼｯｸM" panose="020B0600000000000000" pitchFamily="50" charset="-128"/>
                <a:cs typeface="HG創英角ｺﾞｼｯｸUB-WinCharSetFFFF-"/>
              </a:rPr>
              <a:t>8.5</a:t>
            </a:r>
            <a:r>
              <a:rPr lang="ja-JP" altLang="en-US" sz="1050" kern="0" dirty="0" smtClean="0">
                <a:solidFill>
                  <a:schemeClr val="tx1"/>
                </a:solidFill>
                <a:latin typeface="HGPｺﾞｼｯｸM" panose="020B0600000000000000" pitchFamily="50" charset="-128"/>
                <a:ea typeface="HGPｺﾞｼｯｸM" panose="020B0600000000000000" pitchFamily="50" charset="-128"/>
                <a:cs typeface="HG創英角ｺﾞｼｯｸUB-WinCharSetFFFF-"/>
              </a:rPr>
              <a:t>％）</a:t>
            </a:r>
            <a:r>
              <a:rPr lang="ja-JP" altLang="ja-JP" sz="1050" kern="0" dirty="0">
                <a:solidFill>
                  <a:schemeClr val="tx1"/>
                </a:solidFill>
                <a:latin typeface="HGPｺﾞｼｯｸM" panose="020B0600000000000000" pitchFamily="50" charset="-128"/>
                <a:ea typeface="HGPｺﾞｼｯｸM" panose="020B0600000000000000" pitchFamily="50" charset="-128"/>
                <a:cs typeface="HG創英角ｺﾞｼｯｸUB-WinCharSetFFFF-"/>
              </a:rPr>
              <a:t>が最も低</a:t>
            </a:r>
            <a:r>
              <a:rPr lang="ja-JP" altLang="en-US" sz="1050" kern="0" dirty="0">
                <a:solidFill>
                  <a:schemeClr val="tx1"/>
                </a:solidFill>
                <a:latin typeface="HGPｺﾞｼｯｸM" panose="020B0600000000000000" pitchFamily="50" charset="-128"/>
                <a:ea typeface="HGPｺﾞｼｯｸM" panose="020B0600000000000000" pitchFamily="50" charset="-128"/>
                <a:cs typeface="HG創英角ｺﾞｼｯｸUB-WinCharSetFFFF-"/>
              </a:rPr>
              <a:t>くなって</a:t>
            </a:r>
            <a:r>
              <a:rPr lang="ja-JP" altLang="ja-JP" sz="1050" kern="0" dirty="0">
                <a:solidFill>
                  <a:schemeClr val="tx1"/>
                </a:solidFill>
                <a:latin typeface="HGPｺﾞｼｯｸM" panose="020B0600000000000000" pitchFamily="50" charset="-128"/>
                <a:ea typeface="HGPｺﾞｼｯｸM" panose="020B0600000000000000" pitchFamily="50" charset="-128"/>
                <a:cs typeface="HG創英角ｺﾞｼｯｸUB-WinCharSetFFFF-"/>
              </a:rPr>
              <a:t>い</a:t>
            </a:r>
            <a:r>
              <a:rPr lang="ja-JP" altLang="en-US" sz="1050" kern="0" dirty="0">
                <a:solidFill>
                  <a:schemeClr val="tx1"/>
                </a:solidFill>
                <a:latin typeface="HGPｺﾞｼｯｸM" panose="020B0600000000000000" pitchFamily="50" charset="-128"/>
                <a:ea typeface="HGPｺﾞｼｯｸM" panose="020B0600000000000000" pitchFamily="50" charset="-128"/>
                <a:cs typeface="HG創英角ｺﾞｼｯｸUB-WinCharSetFFFF-"/>
              </a:rPr>
              <a:t>るが、それほど顕著な差</a:t>
            </a:r>
            <a:r>
              <a:rPr lang="ja-JP" altLang="en-US" sz="1050" kern="0" dirty="0" smtClean="0">
                <a:solidFill>
                  <a:schemeClr val="tx1"/>
                </a:solidFill>
                <a:latin typeface="HGPｺﾞｼｯｸM" panose="020B0600000000000000" pitchFamily="50" charset="-128"/>
                <a:ea typeface="HGPｺﾞｼｯｸM" panose="020B0600000000000000" pitchFamily="50" charset="-128"/>
                <a:cs typeface="HG創英角ｺﾞｼｯｸUB-WinCharSetFFFF-"/>
              </a:rPr>
              <a:t>は</a:t>
            </a:r>
            <a:endParaRPr lang="en-US" altLang="ja-JP" sz="1050" kern="0" dirty="0" smtClean="0">
              <a:solidFill>
                <a:schemeClr val="tx1"/>
              </a:solidFill>
              <a:latin typeface="HGPｺﾞｼｯｸM" panose="020B0600000000000000" pitchFamily="50" charset="-128"/>
              <a:ea typeface="HGPｺﾞｼｯｸM" panose="020B0600000000000000" pitchFamily="50" charset="-128"/>
              <a:cs typeface="HG創英角ｺﾞｼｯｸUB-WinCharSetFFFF-"/>
            </a:endParaRPr>
          </a:p>
          <a:p>
            <a:r>
              <a:rPr lang="en-US" altLang="ja-JP" sz="1050" kern="0" dirty="0">
                <a:solidFill>
                  <a:schemeClr val="tx1"/>
                </a:solidFill>
                <a:latin typeface="HGPｺﾞｼｯｸM" panose="020B0600000000000000" pitchFamily="50" charset="-128"/>
                <a:ea typeface="HGPｺﾞｼｯｸM" panose="020B0600000000000000" pitchFamily="50" charset="-128"/>
                <a:cs typeface="HG創英角ｺﾞｼｯｸUB-WinCharSetFFFF-"/>
              </a:rPr>
              <a:t> </a:t>
            </a:r>
            <a:r>
              <a:rPr lang="en-US" altLang="ja-JP" sz="1050" kern="0" dirty="0" smtClean="0">
                <a:solidFill>
                  <a:schemeClr val="tx1"/>
                </a:solidFill>
                <a:latin typeface="HGPｺﾞｼｯｸM" panose="020B0600000000000000" pitchFamily="50" charset="-128"/>
                <a:ea typeface="HGPｺﾞｼｯｸM" panose="020B0600000000000000" pitchFamily="50" charset="-128"/>
                <a:cs typeface="HG創英角ｺﾞｼｯｸUB-WinCharSetFFFF-"/>
              </a:rPr>
              <a:t>   </a:t>
            </a:r>
            <a:r>
              <a:rPr lang="ja-JP" altLang="en-US" sz="1050" kern="0" dirty="0" smtClean="0">
                <a:solidFill>
                  <a:schemeClr val="tx1"/>
                </a:solidFill>
                <a:latin typeface="HGPｺﾞｼｯｸM" panose="020B0600000000000000" pitchFamily="50" charset="-128"/>
                <a:ea typeface="HGPｺﾞｼｯｸM" panose="020B0600000000000000" pitchFamily="50" charset="-128"/>
                <a:cs typeface="HG創英角ｺﾞｼｯｸUB-WinCharSetFFFF-"/>
              </a:rPr>
              <a:t>みられない</a:t>
            </a:r>
            <a:r>
              <a:rPr lang="ja-JP" altLang="ja-JP" sz="1050" kern="0" dirty="0">
                <a:solidFill>
                  <a:schemeClr val="tx1"/>
                </a:solidFill>
                <a:latin typeface="HGPｺﾞｼｯｸM" panose="020B0600000000000000" pitchFamily="50" charset="-128"/>
                <a:ea typeface="HGPｺﾞｼｯｸM" panose="020B0600000000000000" pitchFamily="50" charset="-128"/>
                <a:cs typeface="HG創英角ｺﾞｼｯｸUB-WinCharSetFFFF-"/>
              </a:rPr>
              <a:t>。</a:t>
            </a:r>
            <a:endParaRPr lang="en-US" altLang="ja-JP" sz="1050" kern="0" dirty="0">
              <a:solidFill>
                <a:schemeClr val="tx1"/>
              </a:solidFill>
              <a:latin typeface="HGPｺﾞｼｯｸM" panose="020B0600000000000000" pitchFamily="50" charset="-128"/>
              <a:ea typeface="HGPｺﾞｼｯｸM" panose="020B0600000000000000" pitchFamily="50" charset="-128"/>
              <a:cs typeface="HG創英角ｺﾞｼｯｸUB-WinCharSetFFFF-"/>
            </a:endParaRPr>
          </a:p>
          <a:p>
            <a:pPr algn="l">
              <a:spcBef>
                <a:spcPts val="600"/>
              </a:spcBef>
            </a:pPr>
            <a:r>
              <a:rPr lang="ja-JP" altLang="en-US" sz="1050" kern="0" dirty="0" smtClean="0">
                <a:solidFill>
                  <a:schemeClr val="tx1"/>
                </a:solidFill>
                <a:effectLst/>
                <a:latin typeface="HGPｺﾞｼｯｸM" panose="020B0600000000000000" pitchFamily="50" charset="-128"/>
                <a:ea typeface="HGPｺﾞｼｯｸM" panose="020B0600000000000000" pitchFamily="50" charset="-128"/>
                <a:cs typeface="HG創英角ｺﾞｼｯｸUB-WinCharSetFFFF-"/>
              </a:rPr>
              <a:t>◆</a:t>
            </a:r>
            <a:r>
              <a:rPr lang="ja-JP" altLang="en-US" sz="1050" kern="0" dirty="0">
                <a:solidFill>
                  <a:schemeClr val="tx1"/>
                </a:solidFill>
                <a:effectLst/>
                <a:latin typeface="HGPｺﾞｼｯｸM" panose="020B0600000000000000" pitchFamily="50" charset="-128"/>
                <a:ea typeface="HGPｺﾞｼｯｸM" panose="020B0600000000000000" pitchFamily="50" charset="-128"/>
                <a:cs typeface="HG創英角ｺﾞｼｯｸUB-WinCharSetFFFF-"/>
              </a:rPr>
              <a:t>人権上問題があると思う採用面接時の</a:t>
            </a:r>
            <a:r>
              <a:rPr lang="ja-JP" altLang="en-US" sz="1050" kern="0" dirty="0" smtClean="0">
                <a:solidFill>
                  <a:schemeClr val="tx1"/>
                </a:solidFill>
                <a:effectLst/>
                <a:latin typeface="HGPｺﾞｼｯｸM" panose="020B0600000000000000" pitchFamily="50" charset="-128"/>
                <a:ea typeface="HGPｺﾞｼｯｸM" panose="020B0600000000000000" pitchFamily="50" charset="-128"/>
                <a:cs typeface="HG創英角ｺﾞｼｯｸUB-WinCharSetFFFF-"/>
              </a:rPr>
              <a:t>質問＜資料Ｐ５、Ｐ６＞</a:t>
            </a:r>
            <a:endParaRPr lang="ja-JP" sz="1050" kern="100" dirty="0">
              <a:solidFill>
                <a:schemeClr val="tx1"/>
              </a:solidFill>
              <a:effectLst/>
              <a:latin typeface="HGPｺﾞｼｯｸM" panose="020B0600000000000000" pitchFamily="50" charset="-128"/>
              <a:ea typeface="HGPｺﾞｼｯｸM" panose="020B0600000000000000" pitchFamily="50" charset="-128"/>
              <a:cs typeface="Times New Roman" panose="02020603050405020304" pitchFamily="18" charset="0"/>
            </a:endParaRPr>
          </a:p>
          <a:p>
            <a:pPr indent="133350">
              <a:spcBef>
                <a:spcPts val="600"/>
              </a:spcBef>
            </a:pPr>
            <a:r>
              <a:rPr lang="ja-JP" altLang="en-US" sz="1050" kern="0" dirty="0">
                <a:effectLst/>
                <a:latin typeface="HGPｺﾞｼｯｸM" panose="020B0600000000000000" pitchFamily="50" charset="-128"/>
                <a:ea typeface="HGPｺﾞｼｯｸM" panose="020B0600000000000000" pitchFamily="50" charset="-128"/>
                <a:cs typeface="HG創英角ｺﾞｼｯｸUB-WinCharSetFFFF-"/>
              </a:rPr>
              <a:t>・</a:t>
            </a:r>
            <a:r>
              <a:rPr kumimoji="1" lang="ja-JP" altLang="en-US" sz="1050" dirty="0">
                <a:latin typeface="HGPｺﾞｼｯｸM" panose="020B0600000000000000" pitchFamily="50" charset="-128"/>
                <a:ea typeface="HGPｺﾞｼｯｸM" panose="020B0600000000000000" pitchFamily="50" charset="-128"/>
              </a:rPr>
              <a:t>「家族の状況」「宗教」は</a:t>
            </a:r>
            <a:r>
              <a:rPr kumimoji="1" lang="en-US" altLang="ja-JP" sz="1050" dirty="0" smtClean="0">
                <a:latin typeface="HGPｺﾞｼｯｸM" panose="020B0600000000000000" pitchFamily="50" charset="-128"/>
                <a:ea typeface="HGPｺﾞｼｯｸM" panose="020B0600000000000000" pitchFamily="50" charset="-128"/>
              </a:rPr>
              <a:t>60</a:t>
            </a:r>
            <a:r>
              <a:rPr kumimoji="1" lang="ja-JP" altLang="en-US" sz="1050" dirty="0" smtClean="0">
                <a:latin typeface="HGPｺﾞｼｯｸM" panose="020B0600000000000000" pitchFamily="50" charset="-128"/>
                <a:ea typeface="HGPｺﾞｼｯｸM" panose="020B0600000000000000" pitchFamily="50" charset="-128"/>
              </a:rPr>
              <a:t>％を</a:t>
            </a:r>
            <a:r>
              <a:rPr kumimoji="1" lang="ja-JP" altLang="en-US" sz="1050" dirty="0">
                <a:latin typeface="HGPｺﾞｼｯｸM" panose="020B0600000000000000" pitchFamily="50" charset="-128"/>
                <a:ea typeface="HGPｺﾞｼｯｸM" panose="020B0600000000000000" pitchFamily="50" charset="-128"/>
              </a:rPr>
              <a:t>超える一方で、「尊敬する人物」は</a:t>
            </a:r>
            <a:r>
              <a:rPr kumimoji="1" lang="en-US" altLang="ja-JP" sz="1050" dirty="0">
                <a:latin typeface="HGPｺﾞｼｯｸM" panose="020B0600000000000000" pitchFamily="50" charset="-128"/>
                <a:ea typeface="HGPｺﾞｼｯｸM" panose="020B0600000000000000" pitchFamily="50" charset="-128"/>
              </a:rPr>
              <a:t>5</a:t>
            </a:r>
            <a:r>
              <a:rPr kumimoji="1" lang="ja-JP" altLang="en-US" sz="1050" dirty="0">
                <a:latin typeface="HGPｺﾞｼｯｸM" panose="020B0600000000000000" pitchFamily="50" charset="-128"/>
                <a:ea typeface="HGPｺﾞｼｯｸM" panose="020B0600000000000000" pitchFamily="50" charset="-128"/>
              </a:rPr>
              <a:t>％となっているなど、質問間で差がある。</a:t>
            </a:r>
            <a:endParaRPr kumimoji="1" lang="en-US" altLang="ja-JP" sz="1050" dirty="0">
              <a:latin typeface="HGPｺﾞｼｯｸM" panose="020B0600000000000000" pitchFamily="50" charset="-128"/>
              <a:ea typeface="HGPｺﾞｼｯｸM" panose="020B0600000000000000" pitchFamily="50" charset="-128"/>
            </a:endParaRPr>
          </a:p>
          <a:p>
            <a:pPr>
              <a:spcBef>
                <a:spcPts val="600"/>
              </a:spcBef>
            </a:pPr>
            <a:r>
              <a:rPr kumimoji="1" lang="ja-JP" altLang="en-US" sz="1050" dirty="0">
                <a:latin typeface="HGPｺﾞｼｯｸM" panose="020B0600000000000000" pitchFamily="50" charset="-128"/>
                <a:ea typeface="HGPｺﾞｼｯｸM" panose="020B0600000000000000" pitchFamily="50" charset="-128"/>
              </a:rPr>
              <a:t>　 ・</a:t>
            </a:r>
            <a:r>
              <a:rPr lang="ja-JP" altLang="en-US" sz="1050" dirty="0">
                <a:latin typeface="HGPｺﾞｼｯｸM" panose="020B0600000000000000" pitchFamily="50" charset="-128"/>
                <a:ea typeface="HGPｺﾞｼｯｸM" panose="020B0600000000000000" pitchFamily="50" charset="-128"/>
              </a:rPr>
              <a:t>「</a:t>
            </a:r>
            <a:r>
              <a:rPr lang="en-US" altLang="ja-JP" sz="1050" dirty="0">
                <a:latin typeface="HGPｺﾞｼｯｸM" panose="020B0600000000000000" pitchFamily="50" charset="-128"/>
                <a:ea typeface="HGPｺﾞｼｯｸM" panose="020B0600000000000000" pitchFamily="50" charset="-128"/>
              </a:rPr>
              <a:t>18</a:t>
            </a:r>
            <a:r>
              <a:rPr lang="ja-JP" altLang="en-US" sz="1050" dirty="0">
                <a:latin typeface="HGPｺﾞｼｯｸM" panose="020B0600000000000000" pitchFamily="50" charset="-128"/>
                <a:ea typeface="HGPｺﾞｼｯｸM" panose="020B0600000000000000" pitchFamily="50" charset="-128"/>
              </a:rPr>
              <a:t>～</a:t>
            </a:r>
            <a:r>
              <a:rPr lang="en-US" altLang="ja-JP" sz="1050" dirty="0">
                <a:latin typeface="HGPｺﾞｼｯｸM" panose="020B0600000000000000" pitchFamily="50" charset="-128"/>
                <a:ea typeface="HGPｺﾞｼｯｸM" panose="020B0600000000000000" pitchFamily="50" charset="-128"/>
              </a:rPr>
              <a:t>29</a:t>
            </a:r>
            <a:r>
              <a:rPr lang="ja-JP" altLang="en-US" sz="1050" dirty="0">
                <a:latin typeface="HGPｺﾞｼｯｸM" panose="020B0600000000000000" pitchFamily="50" charset="-128"/>
                <a:ea typeface="HGPｺﾞｼｯｸM" panose="020B0600000000000000" pitchFamily="50" charset="-128"/>
              </a:rPr>
              <a:t>歳」は、他の年齢階層に比べ</a:t>
            </a:r>
            <a:r>
              <a:rPr lang="ja-JP" altLang="en-US" sz="1050" dirty="0" smtClean="0">
                <a:latin typeface="HGPｺﾞｼｯｸM" panose="020B0600000000000000" pitchFamily="50" charset="-128"/>
                <a:ea typeface="HGPｺﾞｼｯｸM" panose="020B0600000000000000" pitchFamily="50" charset="-128"/>
              </a:rPr>
              <a:t>、</a:t>
            </a:r>
            <a:r>
              <a:rPr kumimoji="1" lang="ja-JP" altLang="en-US" sz="1050" dirty="0" smtClean="0">
                <a:latin typeface="HGPｺﾞｼｯｸM" panose="020B0600000000000000" pitchFamily="50" charset="-128"/>
                <a:ea typeface="HGPｺﾞｼｯｸM" panose="020B0600000000000000" pitchFamily="50" charset="-128"/>
              </a:rPr>
              <a:t>「</a:t>
            </a:r>
            <a:r>
              <a:rPr kumimoji="1" lang="ja-JP" altLang="en-US" sz="1050" dirty="0">
                <a:latin typeface="HGPｺﾞｼｯｸM" panose="020B0600000000000000" pitchFamily="50" charset="-128"/>
                <a:ea typeface="HGPｺﾞｼｯｸM" panose="020B0600000000000000" pitchFamily="50" charset="-128"/>
              </a:rPr>
              <a:t>本籍・出生地」「労働組合、学生運動など社会活動の経験」</a:t>
            </a:r>
            <a:r>
              <a:rPr lang="ja-JP" altLang="en-US" sz="1050" dirty="0">
                <a:latin typeface="HGPｺﾞｼｯｸM" panose="020B0600000000000000" pitchFamily="50" charset="-128"/>
                <a:ea typeface="HGPｺﾞｼｯｸM" panose="020B0600000000000000" pitchFamily="50" charset="-128"/>
              </a:rPr>
              <a:t>は</a:t>
            </a:r>
            <a:r>
              <a:rPr kumimoji="1" lang="ja-JP" altLang="en-US" sz="1050" dirty="0" smtClean="0">
                <a:latin typeface="HGPｺﾞｼｯｸM" panose="020B0600000000000000" pitchFamily="50" charset="-128"/>
                <a:ea typeface="HGPｺﾞｼｯｸM" panose="020B0600000000000000" pitchFamily="50" charset="-128"/>
              </a:rPr>
              <a:t>低く</a:t>
            </a:r>
            <a:endParaRPr kumimoji="1" lang="en-US" altLang="ja-JP" sz="1050" dirty="0" smtClean="0">
              <a:latin typeface="HGPｺﾞｼｯｸM" panose="020B0600000000000000" pitchFamily="50" charset="-128"/>
              <a:ea typeface="HGPｺﾞｼｯｸM" panose="020B0600000000000000" pitchFamily="50" charset="-128"/>
            </a:endParaRPr>
          </a:p>
          <a:p>
            <a:r>
              <a:rPr kumimoji="1" lang="en-US" altLang="ja-JP" sz="1050" dirty="0">
                <a:latin typeface="HGPｺﾞｼｯｸM" panose="020B0600000000000000" pitchFamily="50" charset="-128"/>
                <a:ea typeface="HGPｺﾞｼｯｸM" panose="020B0600000000000000" pitchFamily="50" charset="-128"/>
              </a:rPr>
              <a:t> </a:t>
            </a:r>
            <a:r>
              <a:rPr kumimoji="1" lang="en-US" altLang="ja-JP" sz="1050" dirty="0" smtClean="0">
                <a:latin typeface="HGPｺﾞｼｯｸM" panose="020B0600000000000000" pitchFamily="50" charset="-128"/>
                <a:ea typeface="HGPｺﾞｼｯｸM" panose="020B0600000000000000" pitchFamily="50" charset="-128"/>
              </a:rPr>
              <a:t>   </a:t>
            </a:r>
            <a:r>
              <a:rPr kumimoji="1" lang="ja-JP" altLang="en-US" sz="1050" dirty="0" smtClean="0">
                <a:latin typeface="HGPｺﾞｼｯｸM" panose="020B0600000000000000" pitchFamily="50" charset="-128"/>
                <a:ea typeface="HGPｺﾞｼｯｸM" panose="020B0600000000000000" pitchFamily="50" charset="-128"/>
              </a:rPr>
              <a:t>なって</a:t>
            </a:r>
            <a:r>
              <a:rPr kumimoji="1" lang="ja-JP" altLang="en-US" sz="1050" dirty="0">
                <a:latin typeface="HGPｺﾞｼｯｸM" panose="020B0600000000000000" pitchFamily="50" charset="-128"/>
                <a:ea typeface="HGPｺﾞｼｯｸM" panose="020B0600000000000000" pitchFamily="50" charset="-128"/>
              </a:rPr>
              <a:t>いる。</a:t>
            </a:r>
          </a:p>
          <a:p>
            <a:pPr marL="266700" indent="-266700" algn="l">
              <a:spcBef>
                <a:spcPts val="600"/>
              </a:spcBef>
            </a:pPr>
            <a:r>
              <a:rPr lang="ja-JP" altLang="en-US" sz="1050" kern="0" dirty="0">
                <a:solidFill>
                  <a:srgbClr val="000000"/>
                </a:solidFill>
                <a:effectLst/>
                <a:latin typeface="HGPｺﾞｼｯｸM" panose="020B0600000000000000" pitchFamily="50" charset="-128"/>
                <a:ea typeface="HGPｺﾞｼｯｸM" panose="020B0600000000000000" pitchFamily="50" charset="-128"/>
                <a:cs typeface="HG創英角ｺﾞｼｯｸUB-WinCharSetFFFF-"/>
              </a:rPr>
              <a:t>◆</a:t>
            </a:r>
            <a:r>
              <a:rPr lang="ja-JP" sz="1050" kern="0" dirty="0">
                <a:solidFill>
                  <a:srgbClr val="000000"/>
                </a:solidFill>
                <a:effectLst/>
                <a:latin typeface="HGPｺﾞｼｯｸM" panose="020B0600000000000000" pitchFamily="50" charset="-128"/>
                <a:ea typeface="HGPｺﾞｼｯｸM" panose="020B0600000000000000" pitchFamily="50" charset="-128"/>
                <a:cs typeface="HG創英角ｺﾞｼｯｸUB-WinCharSetFFFF-"/>
              </a:rPr>
              <a:t>結婚</a:t>
            </a:r>
            <a:r>
              <a:rPr lang="ja-JP" altLang="en-US" sz="1050" kern="0" dirty="0">
                <a:solidFill>
                  <a:srgbClr val="000000"/>
                </a:solidFill>
                <a:effectLst/>
                <a:latin typeface="HGPｺﾞｼｯｸM" panose="020B0600000000000000" pitchFamily="50" charset="-128"/>
                <a:ea typeface="HGPｺﾞｼｯｸM" panose="020B0600000000000000" pitchFamily="50" charset="-128"/>
                <a:cs typeface="HG創英角ｺﾞｼｯｸUB-WinCharSetFFFF-"/>
              </a:rPr>
              <a:t>相手・パートナーの決定の際に重視</a:t>
            </a:r>
            <a:r>
              <a:rPr lang="ja-JP" altLang="en-US" sz="1050" kern="0" dirty="0" smtClean="0">
                <a:solidFill>
                  <a:srgbClr val="000000"/>
                </a:solidFill>
                <a:effectLst/>
                <a:latin typeface="HGPｺﾞｼｯｸM" panose="020B0600000000000000" pitchFamily="50" charset="-128"/>
                <a:ea typeface="HGPｺﾞｼｯｸM" panose="020B0600000000000000" pitchFamily="50" charset="-128"/>
                <a:cs typeface="HG創英角ｺﾞｼｯｸUB-WinCharSetFFFF-"/>
              </a:rPr>
              <a:t>する（した）こと＜資料Ｐ７、Ｐ８、Ｐ９＞</a:t>
            </a:r>
            <a:endParaRPr lang="ja-JP" sz="1050" kern="100" dirty="0">
              <a:effectLst/>
              <a:latin typeface="HGPｺﾞｼｯｸM" panose="020B0600000000000000" pitchFamily="50" charset="-128"/>
              <a:ea typeface="HGPｺﾞｼｯｸM" panose="020B0600000000000000" pitchFamily="50" charset="-128"/>
              <a:cs typeface="Times New Roman" panose="02020603050405020304" pitchFamily="18" charset="0"/>
            </a:endParaRPr>
          </a:p>
          <a:p>
            <a:pPr marL="266700" indent="-133350">
              <a:spcBef>
                <a:spcPts val="600"/>
              </a:spcBef>
            </a:pPr>
            <a:r>
              <a:rPr lang="ja-JP" altLang="en-US" sz="1050" kern="0" dirty="0" smtClean="0">
                <a:solidFill>
                  <a:schemeClr val="tx1"/>
                </a:solidFill>
                <a:latin typeface="HGPｺﾞｼｯｸM" panose="020B0600000000000000" pitchFamily="50" charset="-128"/>
                <a:ea typeface="HGPｺﾞｼｯｸM" panose="020B0600000000000000" pitchFamily="50" charset="-128"/>
                <a:cs typeface="HG創英角ｺﾞｼｯｸUB-WinCharSetFFFF-"/>
              </a:rPr>
              <a:t>・</a:t>
            </a:r>
            <a:r>
              <a:rPr lang="ja-JP" altLang="ja-JP" sz="1050" kern="0" dirty="0" smtClean="0">
                <a:solidFill>
                  <a:schemeClr val="tx1"/>
                </a:solidFill>
                <a:latin typeface="HGPｺﾞｼｯｸM" panose="020B0600000000000000" pitchFamily="50" charset="-128"/>
                <a:ea typeface="HGPｺﾞｼｯｸM" panose="020B0600000000000000" pitchFamily="50" charset="-128"/>
                <a:cs typeface="HG創英角ｺﾞｼｯｸUB-WinCharSetFFFF-"/>
              </a:rPr>
              <a:t>「</a:t>
            </a:r>
            <a:r>
              <a:rPr lang="ja-JP" altLang="en-US" sz="1050" kern="0" dirty="0">
                <a:solidFill>
                  <a:schemeClr val="tx1"/>
                </a:solidFill>
                <a:latin typeface="HGPｺﾞｼｯｸM" panose="020B0600000000000000" pitchFamily="50" charset="-128"/>
                <a:ea typeface="HGPｺﾞｼｯｸM" panose="020B0600000000000000" pitchFamily="50" charset="-128"/>
                <a:cs typeface="HG創英角ｺﾞｼｯｸUB-WinCharSetFFFF-"/>
              </a:rPr>
              <a:t>家事や育児に対する理解と協力」を重視する</a:t>
            </a:r>
            <a:r>
              <a:rPr lang="ja-JP" altLang="ja-JP" sz="1050" kern="0" dirty="0">
                <a:solidFill>
                  <a:schemeClr val="tx1"/>
                </a:solidFill>
                <a:latin typeface="HGPｺﾞｼｯｸM" panose="020B0600000000000000" pitchFamily="50" charset="-128"/>
                <a:ea typeface="HGPｺﾞｼｯｸM" panose="020B0600000000000000" pitchFamily="50" charset="-128"/>
                <a:cs typeface="HG創英角ｺﾞｼｯｸUB-WinCharSetFFFF-"/>
              </a:rPr>
              <a:t>割合は</a:t>
            </a:r>
            <a:r>
              <a:rPr lang="ja-JP" altLang="en-US" sz="1050" kern="0" dirty="0" smtClean="0">
                <a:solidFill>
                  <a:schemeClr val="tx1"/>
                </a:solidFill>
                <a:latin typeface="HGPｺﾞｼｯｸM" panose="020B0600000000000000" pitchFamily="50" charset="-128"/>
                <a:ea typeface="HGPｺﾞｼｯｸM" panose="020B0600000000000000" pitchFamily="50" charset="-128"/>
                <a:cs typeface="HG創英角ｺﾞｼｯｸUB-WinCharSetFFFF-"/>
              </a:rPr>
              <a:t>、若年齢層ほど高</a:t>
            </a:r>
            <a:r>
              <a:rPr lang="ja-JP" altLang="en-US" sz="1050" kern="0" dirty="0">
                <a:solidFill>
                  <a:schemeClr val="tx1"/>
                </a:solidFill>
                <a:latin typeface="HGPｺﾞｼｯｸM" panose="020B0600000000000000" pitchFamily="50" charset="-128"/>
                <a:ea typeface="HGPｺﾞｼｯｸM" panose="020B0600000000000000" pitchFamily="50" charset="-128"/>
                <a:cs typeface="HG創英角ｺﾞｼｯｸUB-WinCharSetFFFF-"/>
              </a:rPr>
              <a:t>く</a:t>
            </a:r>
            <a:r>
              <a:rPr lang="ja-JP" altLang="en-US" sz="1050" kern="0" dirty="0" smtClean="0">
                <a:solidFill>
                  <a:schemeClr val="tx1"/>
                </a:solidFill>
                <a:latin typeface="HGPｺﾞｼｯｸM" panose="020B0600000000000000" pitchFamily="50" charset="-128"/>
                <a:ea typeface="HGPｺﾞｼｯｸM" panose="020B0600000000000000" pitchFamily="50" charset="-128"/>
                <a:cs typeface="HG創英角ｺﾞｼｯｸUB-WinCharSetFFFF-"/>
              </a:rPr>
              <a:t>なっている。また</a:t>
            </a:r>
            <a:r>
              <a:rPr lang="ja-JP" altLang="en-US" sz="1050" kern="0" dirty="0">
                <a:solidFill>
                  <a:schemeClr val="tx1"/>
                </a:solidFill>
                <a:latin typeface="HGPｺﾞｼｯｸM" panose="020B0600000000000000" pitchFamily="50" charset="-128"/>
                <a:ea typeface="HGPｺﾞｼｯｸM" panose="020B0600000000000000" pitchFamily="50" charset="-128"/>
                <a:cs typeface="HG創英角ｺﾞｼｯｸUB-WinCharSetFFFF-"/>
              </a:rPr>
              <a:t>、</a:t>
            </a:r>
            <a:r>
              <a:rPr lang="ja-JP" altLang="en-US" sz="1050" kern="0" dirty="0" smtClean="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rPr>
              <a:t>「</a:t>
            </a:r>
            <a:r>
              <a:rPr lang="ja-JP" altLang="en-US" sz="1050" kern="0" dirty="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rPr>
              <a:t>国籍、民族」を重視する割合は、高</a:t>
            </a:r>
            <a:r>
              <a:rPr lang="ja-JP" altLang="ja-JP" sz="1050" kern="0" dirty="0">
                <a:solidFill>
                  <a:schemeClr val="tx1"/>
                </a:solidFill>
                <a:latin typeface="HGPｺﾞｼｯｸM" panose="020B0600000000000000" pitchFamily="50" charset="-128"/>
                <a:ea typeface="HGPｺﾞｼｯｸM" panose="020B0600000000000000" pitchFamily="50" charset="-128"/>
                <a:cs typeface="HG創英角ｺﾞｼｯｸUB-WinCharSetFFFF-"/>
              </a:rPr>
              <a:t>年齢</a:t>
            </a:r>
            <a:r>
              <a:rPr lang="ja-JP" altLang="en-US" sz="1050" kern="0" dirty="0">
                <a:solidFill>
                  <a:schemeClr val="tx1"/>
                </a:solidFill>
                <a:latin typeface="HGPｺﾞｼｯｸM" panose="020B0600000000000000" pitchFamily="50" charset="-128"/>
                <a:ea typeface="HGPｺﾞｼｯｸM" panose="020B0600000000000000" pitchFamily="50" charset="-128"/>
                <a:cs typeface="HG創英角ｺﾞｼｯｸUB-WinCharSetFFFF-"/>
              </a:rPr>
              <a:t>層ほど高くなっている。</a:t>
            </a:r>
            <a:endParaRPr lang="ja-JP" altLang="ja-JP" sz="1050" kern="100" dirty="0">
              <a:solidFill>
                <a:schemeClr val="tx1"/>
              </a:solidFill>
              <a:latin typeface="HGPｺﾞｼｯｸM" panose="020B0600000000000000" pitchFamily="50" charset="-128"/>
              <a:ea typeface="HGPｺﾞｼｯｸM" panose="020B0600000000000000" pitchFamily="50" charset="-128"/>
              <a:cs typeface="Times New Roman" panose="02020603050405020304" pitchFamily="18" charset="0"/>
            </a:endParaRPr>
          </a:p>
          <a:p>
            <a:pPr marL="266700" indent="-133350">
              <a:spcBef>
                <a:spcPts val="600"/>
              </a:spcBef>
            </a:pPr>
            <a:r>
              <a:rPr lang="ja-JP" altLang="en-US" sz="1050" kern="0" dirty="0">
                <a:solidFill>
                  <a:schemeClr val="tx1"/>
                </a:solidFill>
                <a:effectLst/>
                <a:latin typeface="HGPｺﾞｼｯｸM" panose="020B0600000000000000" pitchFamily="50" charset="-128"/>
                <a:ea typeface="HGPｺﾞｼｯｸM" panose="020B0600000000000000" pitchFamily="50" charset="-128"/>
                <a:cs typeface="HG創英角ｺﾞｼｯｸUB-WinCharSetFFFF-"/>
              </a:rPr>
              <a:t>・</a:t>
            </a:r>
            <a:r>
              <a:rPr lang="ja-JP" sz="1050" kern="0" dirty="0">
                <a:solidFill>
                  <a:schemeClr val="tx1"/>
                </a:solidFill>
                <a:effectLst/>
                <a:latin typeface="HGPｺﾞｼｯｸM" panose="020B0600000000000000" pitchFamily="50" charset="-128"/>
                <a:ea typeface="HGPｺﾞｼｯｸM" panose="020B0600000000000000" pitchFamily="50" charset="-128"/>
                <a:cs typeface="HG創英角ｺﾞｼｯｸUB-WinCharSetFFFF-"/>
              </a:rPr>
              <a:t>「</a:t>
            </a:r>
            <a:r>
              <a:rPr lang="ja-JP" altLang="en-US" sz="1050" kern="0" dirty="0">
                <a:solidFill>
                  <a:schemeClr val="tx1"/>
                </a:solidFill>
                <a:effectLst/>
                <a:latin typeface="HGPｺﾞｼｯｸM" panose="020B0600000000000000" pitchFamily="50" charset="-128"/>
                <a:ea typeface="HGPｺﾞｼｯｸM" panose="020B0600000000000000" pitchFamily="50" charset="-128"/>
                <a:cs typeface="HG創英角ｺﾞｼｯｸUB-WinCharSetFFFF-"/>
              </a:rPr>
              <a:t>同和地区の出身であると言われていないかどうか</a:t>
            </a:r>
            <a:r>
              <a:rPr lang="ja-JP" sz="1050" kern="0" dirty="0">
                <a:solidFill>
                  <a:schemeClr val="tx1"/>
                </a:solidFill>
                <a:effectLst/>
                <a:latin typeface="HGPｺﾞｼｯｸM" panose="020B0600000000000000" pitchFamily="50" charset="-128"/>
                <a:ea typeface="HGPｺﾞｼｯｸM" panose="020B0600000000000000" pitchFamily="50" charset="-128"/>
                <a:cs typeface="HG創英角ｺﾞｼｯｸUB-WinCharSetFFFF-"/>
              </a:rPr>
              <a:t>」を重視</a:t>
            </a:r>
            <a:r>
              <a:rPr lang="ja-JP" sz="1050" kern="0" dirty="0" smtClean="0">
                <a:solidFill>
                  <a:schemeClr val="tx1"/>
                </a:solidFill>
                <a:effectLst/>
                <a:latin typeface="HGPｺﾞｼｯｸM" panose="020B0600000000000000" pitchFamily="50" charset="-128"/>
                <a:ea typeface="HGPｺﾞｼｯｸM" panose="020B0600000000000000" pitchFamily="50" charset="-128"/>
                <a:cs typeface="HG創英角ｺﾞｼｯｸUB-WinCharSetFFFF-"/>
              </a:rPr>
              <a:t>する</a:t>
            </a:r>
            <a:r>
              <a:rPr lang="ja-JP" altLang="en-US" sz="1050" kern="0" dirty="0" smtClean="0">
                <a:solidFill>
                  <a:schemeClr val="tx1"/>
                </a:solidFill>
                <a:effectLst/>
                <a:latin typeface="HGPｺﾞｼｯｸM" panose="020B0600000000000000" pitchFamily="50" charset="-128"/>
                <a:ea typeface="HGPｺﾞｼｯｸM" panose="020B0600000000000000" pitchFamily="50" charset="-128"/>
                <a:cs typeface="HG創英角ｺﾞｼｯｸUB-WinCharSetFFFF-"/>
              </a:rPr>
              <a:t>（した）割合は</a:t>
            </a:r>
            <a:r>
              <a:rPr lang="ja-JP" altLang="en-US" sz="1050" kern="0" dirty="0" smtClean="0">
                <a:solidFill>
                  <a:schemeClr val="tx1"/>
                </a:solidFill>
                <a:latin typeface="HGPｺﾞｼｯｸM" panose="020B0600000000000000" pitchFamily="50" charset="-128"/>
                <a:ea typeface="HGPｺﾞｼｯｸM" panose="020B0600000000000000" pitchFamily="50" charset="-128"/>
                <a:cs typeface="HG創英角ｺﾞｼｯｸUB-WinCharSetFFFF-"/>
              </a:rPr>
              <a:t>、</a:t>
            </a:r>
            <a:r>
              <a:rPr lang="ja-JP" altLang="en-US" sz="1050" kern="0" dirty="0">
                <a:solidFill>
                  <a:schemeClr val="tx1"/>
                </a:solidFill>
                <a:latin typeface="HGPｺﾞｼｯｸM" panose="020B0600000000000000" pitchFamily="50" charset="-128"/>
                <a:ea typeface="HGPｺﾞｼｯｸM" panose="020B0600000000000000" pitchFamily="50" charset="-128"/>
                <a:cs typeface="HG創英角ｺﾞｼｯｸUB-WinCharSetFFFF-"/>
              </a:rPr>
              <a:t>「</a:t>
            </a:r>
            <a:r>
              <a:rPr lang="en-US" altLang="ja-JP" sz="1050" kern="0" dirty="0">
                <a:solidFill>
                  <a:schemeClr val="tx1"/>
                </a:solidFill>
                <a:latin typeface="HGPｺﾞｼｯｸM" panose="020B0600000000000000" pitchFamily="50" charset="-128"/>
                <a:ea typeface="HGPｺﾞｼｯｸM" panose="020B0600000000000000" pitchFamily="50" charset="-128"/>
                <a:cs typeface="HG創英角ｺﾞｼｯｸUB-WinCharSetFFFF-"/>
              </a:rPr>
              <a:t>40</a:t>
            </a:r>
            <a:r>
              <a:rPr lang="ja-JP" altLang="en-US" sz="1050" kern="0" dirty="0">
                <a:solidFill>
                  <a:schemeClr val="tx1"/>
                </a:solidFill>
                <a:latin typeface="HGPｺﾞｼｯｸM" panose="020B0600000000000000" pitchFamily="50" charset="-128"/>
                <a:ea typeface="HGPｺﾞｼｯｸM" panose="020B0600000000000000" pitchFamily="50" charset="-128"/>
                <a:cs typeface="HG創英角ｺﾞｼｯｸUB-WinCharSetFFFF-"/>
              </a:rPr>
              <a:t>歳代以下</a:t>
            </a:r>
            <a:r>
              <a:rPr lang="ja-JP" altLang="en-US" sz="1050" kern="0" dirty="0" smtClean="0">
                <a:solidFill>
                  <a:schemeClr val="tx1"/>
                </a:solidFill>
                <a:latin typeface="HGPｺﾞｼｯｸM" panose="020B0600000000000000" pitchFamily="50" charset="-128"/>
                <a:ea typeface="HGPｺﾞｼｯｸM" panose="020B0600000000000000" pitchFamily="50" charset="-128"/>
                <a:cs typeface="HG創英角ｺﾞｼｯｸUB-WinCharSetFFFF-"/>
              </a:rPr>
              <a:t>」では、平均を５ポイントほど下回っている。一方、</a:t>
            </a:r>
            <a:r>
              <a:rPr lang="ja-JP" altLang="en-US" sz="1050" kern="0" dirty="0" smtClean="0">
                <a:solidFill>
                  <a:schemeClr val="tx1"/>
                </a:solidFill>
                <a:effectLst/>
                <a:latin typeface="HGPｺﾞｼｯｸM" panose="020B0600000000000000" pitchFamily="50" charset="-128"/>
                <a:ea typeface="HGPｺﾞｼｯｸM" panose="020B0600000000000000" pitchFamily="50" charset="-128"/>
                <a:cs typeface="HG創英角ｺﾞｼｯｸUB-WinCharSetFFFF-"/>
              </a:rPr>
              <a:t>「</a:t>
            </a:r>
            <a:r>
              <a:rPr lang="en-US" altLang="ja-JP" sz="1050" kern="0" dirty="0">
                <a:solidFill>
                  <a:schemeClr val="tx1"/>
                </a:solidFill>
                <a:effectLst/>
                <a:latin typeface="HGPｺﾞｼｯｸM" panose="020B0600000000000000" pitchFamily="50" charset="-128"/>
                <a:ea typeface="HGPｺﾞｼｯｸM" panose="020B0600000000000000" pitchFamily="50" charset="-128"/>
                <a:cs typeface="HG創英角ｺﾞｼｯｸUB-WinCharSetFFFF-"/>
              </a:rPr>
              <a:t>50</a:t>
            </a:r>
            <a:r>
              <a:rPr lang="ja-JP" altLang="en-US" sz="1050" kern="0" dirty="0">
                <a:solidFill>
                  <a:schemeClr val="tx1"/>
                </a:solidFill>
                <a:effectLst/>
                <a:latin typeface="HGPｺﾞｼｯｸM" panose="020B0600000000000000" pitchFamily="50" charset="-128"/>
                <a:ea typeface="HGPｺﾞｼｯｸM" panose="020B0600000000000000" pitchFamily="50" charset="-128"/>
                <a:cs typeface="HG創英角ｺﾞｼｯｸUB-WinCharSetFFFF-"/>
              </a:rPr>
              <a:t>歳代以上</a:t>
            </a:r>
            <a:r>
              <a:rPr lang="ja-JP" altLang="en-US" sz="1050" kern="0" dirty="0" smtClean="0">
                <a:solidFill>
                  <a:schemeClr val="tx1"/>
                </a:solidFill>
                <a:effectLst/>
                <a:latin typeface="HGPｺﾞｼｯｸM" panose="020B0600000000000000" pitchFamily="50" charset="-128"/>
                <a:ea typeface="HGPｺﾞｼｯｸM" panose="020B0600000000000000" pitchFamily="50" charset="-128"/>
                <a:cs typeface="HG創英角ｺﾞｼｯｸUB-WinCharSetFFFF-"/>
              </a:rPr>
              <a:t>」で</a:t>
            </a:r>
            <a:r>
              <a:rPr lang="ja-JP" altLang="en-US" sz="1050" kern="0" dirty="0" smtClean="0">
                <a:solidFill>
                  <a:schemeClr val="tx1"/>
                </a:solidFill>
                <a:latin typeface="HGPｺﾞｼｯｸM" panose="020B0600000000000000" pitchFamily="50" charset="-128"/>
                <a:ea typeface="HGPｺﾞｼｯｸM" panose="020B0600000000000000" pitchFamily="50" charset="-128"/>
                <a:cs typeface="HG創英角ｺﾞｼｯｸUB-WinCharSetFFFF-"/>
              </a:rPr>
              <a:t>は、年代が上がるほど高くなっている。</a:t>
            </a:r>
            <a:endParaRPr lang="en-US" altLang="ja-JP" sz="1050" kern="0" dirty="0" smtClean="0">
              <a:solidFill>
                <a:schemeClr val="tx1"/>
              </a:solidFill>
              <a:latin typeface="HGPｺﾞｼｯｸM" panose="020B0600000000000000" pitchFamily="50" charset="-128"/>
              <a:ea typeface="HGPｺﾞｼｯｸM" panose="020B0600000000000000" pitchFamily="50" charset="-128"/>
              <a:cs typeface="HG創英角ｺﾞｼｯｸUB-WinCharSetFFFF-"/>
            </a:endParaRPr>
          </a:p>
          <a:p>
            <a:pPr marL="266700" indent="-133350">
              <a:spcBef>
                <a:spcPts val="600"/>
              </a:spcBef>
            </a:pPr>
            <a:r>
              <a:rPr lang="ja-JP" altLang="en-US" sz="1050" kern="0" dirty="0" smtClean="0">
                <a:solidFill>
                  <a:schemeClr val="tx1"/>
                </a:solidFill>
                <a:latin typeface="HGPｺﾞｼｯｸM" panose="020B0600000000000000" pitchFamily="50" charset="-128"/>
                <a:ea typeface="HGPｺﾞｼｯｸM" panose="020B0600000000000000" pitchFamily="50" charset="-128"/>
                <a:cs typeface="HG創英角ｺﾞｼｯｸUB-WinCharSetFFFF-"/>
              </a:rPr>
              <a:t>・人権問題に関する学習を受けた経験がないと答えた人の方が、「相手やその家族が</a:t>
            </a:r>
            <a:r>
              <a:rPr lang="ja-JP" altLang="en-US" sz="1050" kern="0" dirty="0" err="1" smtClean="0">
                <a:solidFill>
                  <a:schemeClr val="tx1"/>
                </a:solidFill>
                <a:latin typeface="HGPｺﾞｼｯｸM" panose="020B0600000000000000" pitchFamily="50" charset="-128"/>
                <a:ea typeface="HGPｺﾞｼｯｸM" panose="020B0600000000000000" pitchFamily="50" charset="-128"/>
                <a:cs typeface="HG創英角ｺﾞｼｯｸUB-WinCharSetFFFF-"/>
              </a:rPr>
              <a:t>障がい</a:t>
            </a:r>
            <a:r>
              <a:rPr lang="ja-JP" altLang="en-US" sz="1050" kern="0" dirty="0" smtClean="0">
                <a:solidFill>
                  <a:schemeClr val="tx1"/>
                </a:solidFill>
                <a:latin typeface="HGPｺﾞｼｯｸM" panose="020B0600000000000000" pitchFamily="50" charset="-128"/>
                <a:ea typeface="HGPｺﾞｼｯｸM" panose="020B0600000000000000" pitchFamily="50" charset="-128"/>
                <a:cs typeface="HG創英角ｺﾞｼｯｸUB-WinCharSetFFFF-"/>
              </a:rPr>
              <a:t>者かどうか」「国籍・民族」「同和地区の出身であると言われていないか」を重視する（した）割合が高くなっている。</a:t>
            </a:r>
            <a:endParaRPr lang="en-US" altLang="ja-JP" sz="1050" kern="0" dirty="0">
              <a:solidFill>
                <a:schemeClr val="tx1"/>
              </a:solidFill>
              <a:effectLst/>
              <a:latin typeface="HGPｺﾞｼｯｸM" panose="020B0600000000000000" pitchFamily="50" charset="-128"/>
              <a:ea typeface="HGPｺﾞｼｯｸM" panose="020B0600000000000000" pitchFamily="50" charset="-128"/>
              <a:cs typeface="HG創英角ｺﾞｼｯｸUB-WinCharSetFFFF-"/>
            </a:endParaRPr>
          </a:p>
        </p:txBody>
      </p:sp>
      <p:sp>
        <p:nvSpPr>
          <p:cNvPr id="13" name="正方形/長方形 12"/>
          <p:cNvSpPr/>
          <p:nvPr/>
        </p:nvSpPr>
        <p:spPr>
          <a:xfrm>
            <a:off x="6481761" y="1403429"/>
            <a:ext cx="6228000" cy="1692196"/>
          </a:xfrm>
          <a:prstGeom prst="rect">
            <a:avLst/>
          </a:prstGeom>
          <a:solidFill>
            <a:sysClr val="window" lastClr="FFFFFF"/>
          </a:solidFill>
          <a:ln w="25400" cap="flat" cmpd="sng" algn="ctr">
            <a:solidFill>
              <a:schemeClr val="tx1"/>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l">
              <a:spcAft>
                <a:spcPts val="0"/>
              </a:spcAft>
            </a:pPr>
            <a:r>
              <a:rPr lang="ja-JP" altLang="en-US" sz="1400" i="1" u="heavy" kern="100" dirty="0">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rPr>
              <a:t>（３） </a:t>
            </a:r>
            <a:r>
              <a:rPr lang="ja-JP" sz="1400" i="1" u="heavy" kern="100" dirty="0">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rPr>
              <a:t>人権問題か否かの認識</a:t>
            </a:r>
            <a:endParaRPr lang="ja-JP" sz="1400" kern="100" dirty="0">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endParaRPr>
          </a:p>
          <a:p>
            <a:pPr marL="133350" indent="-133350">
              <a:spcBef>
                <a:spcPts val="600"/>
              </a:spcBef>
            </a:pPr>
            <a:r>
              <a:rPr lang="ja-JP" altLang="en-US" sz="1050" kern="100" dirty="0" smtClean="0">
                <a:latin typeface="HGPｺﾞｼｯｸM" panose="020B0600000000000000" pitchFamily="50" charset="-128"/>
                <a:ea typeface="HGPｺﾞｼｯｸM" panose="020B0600000000000000" pitchFamily="50" charset="-128"/>
                <a:cs typeface="Times New Roman" panose="02020603050405020304" pitchFamily="18" charset="0"/>
              </a:rPr>
              <a:t>◆具体的な行為に対して人権上</a:t>
            </a:r>
            <a:r>
              <a:rPr lang="ja-JP" altLang="en-US" sz="1050" kern="100" dirty="0">
                <a:latin typeface="HGPｺﾞｼｯｸM" panose="020B0600000000000000" pitchFamily="50" charset="-128"/>
                <a:ea typeface="HGPｺﾞｼｯｸM" panose="020B0600000000000000" pitchFamily="50" charset="-128"/>
                <a:cs typeface="Times New Roman" panose="02020603050405020304" pitchFamily="18" charset="0"/>
              </a:rPr>
              <a:t>問題があると認識する人の</a:t>
            </a:r>
            <a:r>
              <a:rPr lang="ja-JP" altLang="en-US" sz="1050" kern="100" dirty="0" smtClean="0">
                <a:latin typeface="HGPｺﾞｼｯｸM" panose="020B0600000000000000" pitchFamily="50" charset="-128"/>
                <a:ea typeface="HGPｺﾞｼｯｸM" panose="020B0600000000000000" pitchFamily="50" charset="-128"/>
                <a:cs typeface="Times New Roman" panose="02020603050405020304" pitchFamily="18" charset="0"/>
              </a:rPr>
              <a:t>割合が前回調査を上回ったのは、前回調査した</a:t>
            </a:r>
            <a:r>
              <a:rPr lang="en-US" altLang="ja-JP" sz="1050" kern="100" dirty="0" smtClean="0">
                <a:latin typeface="HGPｺﾞｼｯｸM" panose="020B0600000000000000" pitchFamily="50" charset="-128"/>
                <a:ea typeface="HGPｺﾞｼｯｸM" panose="020B0600000000000000" pitchFamily="50" charset="-128"/>
                <a:cs typeface="Times New Roman" panose="02020603050405020304" pitchFamily="18" charset="0"/>
              </a:rPr>
              <a:t>16</a:t>
            </a:r>
            <a:r>
              <a:rPr lang="ja-JP" altLang="en-US" sz="1050" kern="100" dirty="0" smtClean="0">
                <a:latin typeface="HGPｺﾞｼｯｸM" panose="020B0600000000000000" pitchFamily="50" charset="-128"/>
                <a:ea typeface="HGPｺﾞｼｯｸM" panose="020B0600000000000000" pitchFamily="50" charset="-128"/>
                <a:cs typeface="Times New Roman" panose="02020603050405020304" pitchFamily="18" charset="0"/>
              </a:rPr>
              <a:t>項目</a:t>
            </a:r>
            <a:r>
              <a:rPr lang="ja-JP" altLang="en-US" sz="1050" kern="100" dirty="0">
                <a:latin typeface="HGPｺﾞｼｯｸM" panose="020B0600000000000000" pitchFamily="50" charset="-128"/>
                <a:ea typeface="HGPｺﾞｼｯｸM" panose="020B0600000000000000" pitchFamily="50" charset="-128"/>
                <a:cs typeface="Times New Roman" panose="02020603050405020304" pitchFamily="18" charset="0"/>
              </a:rPr>
              <a:t>中</a:t>
            </a:r>
            <a:r>
              <a:rPr lang="en-US" altLang="ja-JP" sz="1050" kern="100" dirty="0" smtClean="0">
                <a:latin typeface="HGPｺﾞｼｯｸM" panose="020B0600000000000000" pitchFamily="50" charset="-128"/>
                <a:ea typeface="HGPｺﾞｼｯｸM" panose="020B0600000000000000" pitchFamily="50" charset="-128"/>
                <a:cs typeface="Times New Roman" panose="02020603050405020304" pitchFamily="18" charset="0"/>
              </a:rPr>
              <a:t>13</a:t>
            </a:r>
            <a:r>
              <a:rPr lang="ja-JP" altLang="en-US" sz="1050" kern="100" dirty="0" smtClean="0">
                <a:latin typeface="HGPｺﾞｼｯｸM" panose="020B0600000000000000" pitchFamily="50" charset="-128"/>
                <a:ea typeface="HGPｺﾞｼｯｸM" panose="020B0600000000000000" pitchFamily="50" charset="-128"/>
                <a:cs typeface="Times New Roman" panose="02020603050405020304" pitchFamily="18" charset="0"/>
              </a:rPr>
              <a:t>項目にのぼっている。前回の調査とは、選択肢の表現などを変更していることから、単純比較はできないが、</a:t>
            </a:r>
            <a:r>
              <a:rPr lang="ja-JP" altLang="en-US" sz="1050" kern="100" dirty="0" smtClean="0">
                <a:effectLst/>
                <a:latin typeface="HGPｺﾞｼｯｸM" panose="020B0600000000000000" pitchFamily="50" charset="-128"/>
                <a:ea typeface="HGPｺﾞｼｯｸM" panose="020B0600000000000000" pitchFamily="50" charset="-128"/>
                <a:cs typeface="Times New Roman" panose="02020603050405020304" pitchFamily="18" charset="0"/>
              </a:rPr>
              <a:t>全般的</a:t>
            </a:r>
            <a:r>
              <a:rPr lang="ja-JP" altLang="en-US" sz="1050" kern="100" dirty="0">
                <a:effectLst/>
                <a:latin typeface="HGPｺﾞｼｯｸM" panose="020B0600000000000000" pitchFamily="50" charset="-128"/>
                <a:ea typeface="HGPｺﾞｼｯｸM" panose="020B0600000000000000" pitchFamily="50" charset="-128"/>
                <a:cs typeface="Times New Roman" panose="02020603050405020304" pitchFamily="18" charset="0"/>
              </a:rPr>
              <a:t>に人権意識が高まっていることがうかがえる</a:t>
            </a:r>
            <a:r>
              <a:rPr lang="ja-JP" altLang="en-US" sz="1050" kern="100" dirty="0" smtClean="0">
                <a:effectLst/>
                <a:latin typeface="HGPｺﾞｼｯｸM" panose="020B0600000000000000" pitchFamily="50" charset="-128"/>
                <a:ea typeface="HGPｺﾞｼｯｸM" panose="020B0600000000000000" pitchFamily="50" charset="-128"/>
                <a:cs typeface="Times New Roman" panose="02020603050405020304" pitchFamily="18" charset="0"/>
              </a:rPr>
              <a:t>。＜資料Ｐ１０＞</a:t>
            </a:r>
            <a:endParaRPr lang="en-US" altLang="ja-JP" sz="1050" kern="100" dirty="0" smtClean="0">
              <a:effectLst/>
              <a:latin typeface="HGPｺﾞｼｯｸM" panose="020B0600000000000000" pitchFamily="50" charset="-128"/>
              <a:ea typeface="HGPｺﾞｼｯｸM" panose="020B0600000000000000" pitchFamily="50" charset="-128"/>
              <a:cs typeface="Times New Roman" panose="02020603050405020304" pitchFamily="18" charset="0"/>
            </a:endParaRPr>
          </a:p>
          <a:p>
            <a:pPr marL="133350" indent="-133350">
              <a:spcBef>
                <a:spcPts val="600"/>
              </a:spcBef>
            </a:pPr>
            <a:r>
              <a:rPr lang="ja-JP" altLang="en-US" sz="1050" kern="100" dirty="0" smtClean="0">
                <a:latin typeface="HGPｺﾞｼｯｸM" panose="020B0600000000000000" pitchFamily="50" charset="-128"/>
                <a:ea typeface="HGPｺﾞｼｯｸM" panose="020B0600000000000000" pitchFamily="50" charset="-128"/>
                <a:cs typeface="Times New Roman" panose="02020603050405020304" pitchFamily="18" charset="0"/>
              </a:rPr>
              <a:t>◆前回</a:t>
            </a:r>
            <a:r>
              <a:rPr lang="ja-JP" altLang="en-US" sz="1050" kern="100" dirty="0" smtClean="0">
                <a:effectLst/>
                <a:latin typeface="HGPｺﾞｼｯｸM" panose="020B0600000000000000" pitchFamily="50" charset="-128"/>
                <a:ea typeface="HGPｺﾞｼｯｸM" panose="020B0600000000000000" pitchFamily="50" charset="-128"/>
                <a:cs typeface="Times New Roman" panose="02020603050405020304" pitchFamily="18" charset="0"/>
              </a:rPr>
              <a:t>調査を</a:t>
            </a:r>
            <a:r>
              <a:rPr lang="en-US" altLang="ja-JP" sz="1050" kern="100" dirty="0" smtClean="0">
                <a:latin typeface="HGPｺﾞｼｯｸM" panose="020B0600000000000000" pitchFamily="50" charset="-128"/>
                <a:ea typeface="HGPｺﾞｼｯｸM" panose="020B0600000000000000" pitchFamily="50" charset="-128"/>
                <a:cs typeface="Times New Roman" panose="02020603050405020304" pitchFamily="18" charset="0"/>
              </a:rPr>
              <a:t>10</a:t>
            </a:r>
            <a:r>
              <a:rPr lang="ja-JP" altLang="en-US" sz="1050" kern="100" dirty="0" smtClean="0">
                <a:latin typeface="HGPｺﾞｼｯｸM" panose="020B0600000000000000" pitchFamily="50" charset="-128"/>
                <a:ea typeface="HGPｺﾞｼｯｸM" panose="020B0600000000000000" pitchFamily="50" charset="-128"/>
                <a:cs typeface="Times New Roman" panose="02020603050405020304" pitchFamily="18" charset="0"/>
              </a:rPr>
              <a:t>ポイント以上上回ったのは、</a:t>
            </a:r>
            <a:r>
              <a:rPr lang="ja-JP" sz="1050" kern="100" dirty="0" smtClean="0">
                <a:effectLst/>
                <a:latin typeface="HGPｺﾞｼｯｸM" panose="020B0600000000000000" pitchFamily="50" charset="-128"/>
                <a:ea typeface="HGPｺﾞｼｯｸM" panose="020B0600000000000000" pitchFamily="50" charset="-128"/>
                <a:cs typeface="Times New Roman" panose="02020603050405020304" pitchFamily="18" charset="0"/>
              </a:rPr>
              <a:t>「</a:t>
            </a:r>
            <a:r>
              <a:rPr lang="ja-JP" altLang="en-US" sz="1050" kern="100" dirty="0" smtClean="0">
                <a:effectLst/>
                <a:latin typeface="HGPｺﾞｼｯｸM" panose="020B0600000000000000" pitchFamily="50" charset="-128"/>
                <a:ea typeface="HGPｺﾞｼｯｸM" panose="020B0600000000000000" pitchFamily="50" charset="-128"/>
                <a:cs typeface="Times New Roman" panose="02020603050405020304" pitchFamily="18" charset="0"/>
              </a:rPr>
              <a:t>職場で性的マイノリティであること</a:t>
            </a:r>
            <a:r>
              <a:rPr lang="ja-JP" sz="1050" kern="100" dirty="0" smtClean="0">
                <a:effectLst/>
                <a:latin typeface="HGPｺﾞｼｯｸM" panose="020B0600000000000000" pitchFamily="50" charset="-128"/>
                <a:ea typeface="HGPｺﾞｼｯｸM" panose="020B0600000000000000" pitchFamily="50" charset="-128"/>
                <a:cs typeface="Times New Roman" panose="02020603050405020304" pitchFamily="18" charset="0"/>
              </a:rPr>
              <a:t>を</a:t>
            </a:r>
            <a:r>
              <a:rPr lang="ja-JP" altLang="en-US" sz="1050" kern="100" dirty="0" smtClean="0">
                <a:effectLst/>
                <a:latin typeface="HGPｺﾞｼｯｸM" panose="020B0600000000000000" pitchFamily="50" charset="-128"/>
                <a:ea typeface="HGPｺﾞｼｯｸM" panose="020B0600000000000000" pitchFamily="50" charset="-128"/>
                <a:cs typeface="Times New Roman" panose="02020603050405020304" pitchFamily="18" charset="0"/>
              </a:rPr>
              <a:t>公表している人と席が隣になることを嫌がる</a:t>
            </a:r>
            <a:r>
              <a:rPr lang="ja-JP" sz="1050" kern="100" dirty="0" smtClean="0">
                <a:effectLst/>
                <a:latin typeface="HGPｺﾞｼｯｸM" panose="020B0600000000000000" pitchFamily="50" charset="-128"/>
                <a:ea typeface="HGPｺﾞｼｯｸM" panose="020B0600000000000000" pitchFamily="50" charset="-128"/>
                <a:cs typeface="Times New Roman" panose="02020603050405020304" pitchFamily="18" charset="0"/>
              </a:rPr>
              <a:t>」</a:t>
            </a:r>
            <a:r>
              <a:rPr lang="ja-JP" altLang="en-US" sz="1050" kern="100" dirty="0" smtClean="0">
                <a:effectLst/>
                <a:latin typeface="HGPｺﾞｼｯｸM" panose="020B0600000000000000" pitchFamily="50" charset="-128"/>
                <a:ea typeface="HGPｺﾞｼｯｸM" panose="020B0600000000000000" pitchFamily="50" charset="-128"/>
                <a:cs typeface="Times New Roman" panose="02020603050405020304" pitchFamily="18" charset="0"/>
              </a:rPr>
              <a:t>（</a:t>
            </a:r>
            <a:r>
              <a:rPr lang="en-US" altLang="ja-JP" sz="1050" kern="100" dirty="0" smtClean="0">
                <a:effectLst/>
                <a:latin typeface="HGPｺﾞｼｯｸM" panose="020B0600000000000000" pitchFamily="50" charset="-128"/>
                <a:ea typeface="HGPｺﾞｼｯｸM" panose="020B0600000000000000" pitchFamily="50" charset="-128"/>
                <a:cs typeface="Times New Roman" panose="02020603050405020304" pitchFamily="18" charset="0"/>
              </a:rPr>
              <a:t>15.7</a:t>
            </a:r>
            <a:r>
              <a:rPr lang="ja-JP" altLang="en-US" sz="1050" kern="100" dirty="0" smtClean="0">
                <a:latin typeface="HGPｺﾞｼｯｸM" panose="020B0600000000000000" pitchFamily="50" charset="-128"/>
                <a:ea typeface="HGPｺﾞｼｯｸM" panose="020B0600000000000000" pitchFamily="50" charset="-128"/>
                <a:cs typeface="Times New Roman" panose="02020603050405020304" pitchFamily="18" charset="0"/>
              </a:rPr>
              <a:t>ポイント増</a:t>
            </a:r>
            <a:r>
              <a:rPr lang="ja-JP" altLang="en-US" sz="1050" kern="100" dirty="0" smtClean="0">
                <a:effectLst/>
                <a:latin typeface="HGPｺﾞｼｯｸM" panose="020B0600000000000000" pitchFamily="50" charset="-128"/>
                <a:ea typeface="HGPｺﾞｼｯｸM" panose="020B0600000000000000" pitchFamily="50" charset="-128"/>
                <a:cs typeface="Times New Roman" panose="02020603050405020304" pitchFamily="18" charset="0"/>
              </a:rPr>
              <a:t>）、「こころの病の</a:t>
            </a:r>
            <a:r>
              <a:rPr lang="ja-JP" altLang="en-US" sz="1050" kern="100" dirty="0" smtClean="0">
                <a:latin typeface="HGPｺﾞｼｯｸM" panose="020B0600000000000000" pitchFamily="50" charset="-128"/>
                <a:ea typeface="HGPｺﾞｼｯｸM" panose="020B0600000000000000" pitchFamily="50" charset="-128"/>
                <a:cs typeface="Times New Roman" panose="02020603050405020304" pitchFamily="18" charset="0"/>
              </a:rPr>
              <a:t>ある</a:t>
            </a:r>
            <a:r>
              <a:rPr lang="ja-JP" altLang="en-US" sz="1050" kern="100" dirty="0" smtClean="0">
                <a:effectLst/>
                <a:latin typeface="HGPｺﾞｼｯｸM" panose="020B0600000000000000" pitchFamily="50" charset="-128"/>
                <a:ea typeface="HGPｺﾞｼｯｸM" panose="020B0600000000000000" pitchFamily="50" charset="-128"/>
                <a:cs typeface="Times New Roman" panose="02020603050405020304" pitchFamily="18" charset="0"/>
              </a:rPr>
              <a:t>人には関わらないようにする」（</a:t>
            </a:r>
            <a:r>
              <a:rPr lang="en-US" altLang="ja-JP" sz="1050" kern="100" dirty="0" smtClean="0">
                <a:effectLst/>
                <a:latin typeface="HGPｺﾞｼｯｸM" panose="020B0600000000000000" pitchFamily="50" charset="-128"/>
                <a:ea typeface="HGPｺﾞｼｯｸM" panose="020B0600000000000000" pitchFamily="50" charset="-128"/>
                <a:cs typeface="Times New Roman" panose="02020603050405020304" pitchFamily="18" charset="0"/>
              </a:rPr>
              <a:t>11.3</a:t>
            </a:r>
            <a:r>
              <a:rPr lang="ja-JP" altLang="en-US" sz="1050" kern="100" dirty="0" smtClean="0">
                <a:latin typeface="HGPｺﾞｼｯｸM" panose="020B0600000000000000" pitchFamily="50" charset="-128"/>
                <a:ea typeface="HGPｺﾞｼｯｸM" panose="020B0600000000000000" pitchFamily="50" charset="-128"/>
                <a:cs typeface="Times New Roman" panose="02020603050405020304" pitchFamily="18" charset="0"/>
              </a:rPr>
              <a:t>ポイント増</a:t>
            </a:r>
            <a:r>
              <a:rPr lang="ja-JP" altLang="en-US" sz="1050" kern="100" dirty="0" smtClean="0">
                <a:effectLst/>
                <a:latin typeface="HGPｺﾞｼｯｸM" panose="020B0600000000000000" pitchFamily="50" charset="-128"/>
                <a:ea typeface="HGPｺﾞｼｯｸM" panose="020B0600000000000000" pitchFamily="50" charset="-128"/>
                <a:cs typeface="Times New Roman" panose="02020603050405020304" pitchFamily="18" charset="0"/>
              </a:rPr>
              <a:t>）、「ニートや引きこもりの人に「怠けていないで働きなさい」と言う」（</a:t>
            </a:r>
            <a:r>
              <a:rPr lang="en-US" altLang="ja-JP" sz="1050" kern="100" dirty="0" smtClean="0">
                <a:effectLst/>
                <a:latin typeface="HGPｺﾞｼｯｸM" panose="020B0600000000000000" pitchFamily="50" charset="-128"/>
                <a:ea typeface="HGPｺﾞｼｯｸM" panose="020B0600000000000000" pitchFamily="50" charset="-128"/>
                <a:cs typeface="Times New Roman" panose="02020603050405020304" pitchFamily="18" charset="0"/>
              </a:rPr>
              <a:t>10.0</a:t>
            </a:r>
            <a:r>
              <a:rPr lang="ja-JP" altLang="en-US" sz="1050" kern="100" dirty="0" smtClean="0">
                <a:latin typeface="HGPｺﾞｼｯｸM" panose="020B0600000000000000" pitchFamily="50" charset="-128"/>
                <a:ea typeface="HGPｺﾞｼｯｸM" panose="020B0600000000000000" pitchFamily="50" charset="-128"/>
                <a:cs typeface="Times New Roman" panose="02020603050405020304" pitchFamily="18" charset="0"/>
              </a:rPr>
              <a:t>ポイント増</a:t>
            </a:r>
            <a:r>
              <a:rPr lang="ja-JP" altLang="en-US" sz="1050" kern="100" dirty="0" smtClean="0">
                <a:effectLst/>
                <a:latin typeface="HGPｺﾞｼｯｸM" panose="020B0600000000000000" pitchFamily="50" charset="-128"/>
                <a:ea typeface="HGPｺﾞｼｯｸM" panose="020B0600000000000000" pitchFamily="50" charset="-128"/>
                <a:cs typeface="Times New Roman" panose="02020603050405020304" pitchFamily="18" charset="0"/>
              </a:rPr>
              <a:t>））の</a:t>
            </a:r>
            <a:r>
              <a:rPr lang="en-US" altLang="ja-JP" sz="1050" kern="100" dirty="0" smtClean="0">
                <a:effectLst/>
                <a:latin typeface="HGPｺﾞｼｯｸM" panose="020B0600000000000000" pitchFamily="50" charset="-128"/>
                <a:ea typeface="HGPｺﾞｼｯｸM" panose="020B0600000000000000" pitchFamily="50" charset="-128"/>
                <a:cs typeface="Times New Roman" panose="02020603050405020304" pitchFamily="18" charset="0"/>
              </a:rPr>
              <a:t>3</a:t>
            </a:r>
            <a:r>
              <a:rPr lang="ja-JP" altLang="en-US" sz="1050" kern="100" dirty="0" smtClean="0">
                <a:effectLst/>
                <a:latin typeface="HGPｺﾞｼｯｸM" panose="020B0600000000000000" pitchFamily="50" charset="-128"/>
                <a:ea typeface="HGPｺﾞｼｯｸM" panose="020B0600000000000000" pitchFamily="50" charset="-128"/>
                <a:cs typeface="Times New Roman" panose="02020603050405020304" pitchFamily="18" charset="0"/>
              </a:rPr>
              <a:t>項目であった。いずれも、問題があると認識する人の割合は、すべての年齢階層において</a:t>
            </a:r>
            <a:r>
              <a:rPr lang="ja-JP" altLang="en-US" sz="1050" kern="100" dirty="0" smtClean="0">
                <a:latin typeface="HGPｺﾞｼｯｸM" panose="020B0600000000000000" pitchFamily="50" charset="-128"/>
                <a:ea typeface="HGPｺﾞｼｯｸM" panose="020B0600000000000000" pitchFamily="50" charset="-128"/>
                <a:cs typeface="Times New Roman" panose="02020603050405020304" pitchFamily="18" charset="0"/>
              </a:rPr>
              <a:t>前回調査を上回っている。＜資料Ｐ１１＞</a:t>
            </a:r>
            <a:r>
              <a:rPr lang="en-US" sz="1050" kern="100" dirty="0" smtClean="0">
                <a:effectLst/>
                <a:latin typeface="HGPｺﾞｼｯｸM" panose="020B0600000000000000" pitchFamily="50" charset="-128"/>
                <a:ea typeface="ＭＳ 明朝" panose="02020609040205080304" pitchFamily="17" charset="-128"/>
                <a:cs typeface="Times New Roman" panose="02020603050405020304" pitchFamily="18" charset="0"/>
              </a:rPr>
              <a:t> </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21" name="正方形/長方形 20"/>
          <p:cNvSpPr/>
          <p:nvPr/>
        </p:nvSpPr>
        <p:spPr>
          <a:xfrm>
            <a:off x="6481759" y="3184889"/>
            <a:ext cx="6228000" cy="2399535"/>
          </a:xfrm>
          <a:prstGeom prst="rect">
            <a:avLst/>
          </a:prstGeom>
          <a:solidFill>
            <a:sysClr val="window" lastClr="FFFFFF"/>
          </a:solidFill>
          <a:ln w="25400" cap="flat" cmpd="sng" algn="ctr">
            <a:solidFill>
              <a:schemeClr val="tx1"/>
            </a:solidFill>
            <a:prstDash val="solid"/>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l">
              <a:spcAft>
                <a:spcPts val="0"/>
              </a:spcAft>
            </a:pPr>
            <a:r>
              <a:rPr lang="ja-JP" altLang="en-US" sz="1400" i="1" u="heavy" kern="100" dirty="0" smtClean="0">
                <a:latin typeface="Century" panose="02040604050505020304" pitchFamily="18" charset="0"/>
                <a:ea typeface="HGP創英角ｺﾞｼｯｸUB" panose="020B0900000000000000" pitchFamily="50" charset="-128"/>
                <a:cs typeface="Times New Roman" panose="02020603050405020304" pitchFamily="18" charset="0"/>
              </a:rPr>
              <a:t>（</a:t>
            </a:r>
            <a:r>
              <a:rPr lang="ja-JP" altLang="en-US" sz="1400" i="1" u="heavy" kern="100" dirty="0">
                <a:latin typeface="Century" panose="02040604050505020304" pitchFamily="18" charset="0"/>
                <a:ea typeface="HGP創英角ｺﾞｼｯｸUB" panose="020B0900000000000000" pitchFamily="50" charset="-128"/>
                <a:cs typeface="Times New Roman" panose="02020603050405020304" pitchFamily="18" charset="0"/>
              </a:rPr>
              <a:t>４） 人権にかかる法律・条例及び行政の取組みの認知の</a:t>
            </a:r>
            <a:r>
              <a:rPr lang="ja-JP" altLang="en-US" sz="1400" i="1" u="heavy" kern="100" dirty="0" smtClean="0">
                <a:latin typeface="Century" panose="02040604050505020304" pitchFamily="18" charset="0"/>
                <a:ea typeface="HGP創英角ｺﾞｼｯｸUB" panose="020B0900000000000000" pitchFamily="50" charset="-128"/>
                <a:cs typeface="Times New Roman" panose="02020603050405020304" pitchFamily="18" charset="0"/>
              </a:rPr>
              <a:t>状況等</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133350" lvl="0" indent="-133350">
              <a:spcBef>
                <a:spcPts val="600"/>
              </a:spcBef>
            </a:pPr>
            <a:r>
              <a:rPr lang="ja-JP" altLang="en-US" sz="1050" kern="100" dirty="0">
                <a:effectLst/>
                <a:latin typeface="HGPｺﾞｼｯｸM" panose="020B0600000000000000" pitchFamily="50" charset="-128"/>
                <a:ea typeface="HGPｺﾞｼｯｸM" panose="020B0600000000000000" pitchFamily="50" charset="-128"/>
                <a:cs typeface="Times New Roman" panose="02020603050405020304" pitchFamily="18" charset="0"/>
              </a:rPr>
              <a:t>◆人権にかかる法律・条例の</a:t>
            </a:r>
            <a:r>
              <a:rPr lang="ja-JP" altLang="en-US" sz="1050" kern="100" dirty="0" smtClean="0">
                <a:effectLst/>
                <a:latin typeface="HGPｺﾞｼｯｸM" panose="020B0600000000000000" pitchFamily="50" charset="-128"/>
                <a:ea typeface="HGPｺﾞｼｯｸM" panose="020B0600000000000000" pitchFamily="50" charset="-128"/>
                <a:cs typeface="Times New Roman" panose="02020603050405020304" pitchFamily="18" charset="0"/>
              </a:rPr>
              <a:t>認知度＜資料Ｐ１２、Ｐ１３＞</a:t>
            </a:r>
            <a:endParaRPr lang="en-US" altLang="ja-JP" sz="1050" kern="100" dirty="0">
              <a:effectLst/>
              <a:latin typeface="HGPｺﾞｼｯｸM" panose="020B0600000000000000" pitchFamily="50" charset="-128"/>
              <a:ea typeface="HGPｺﾞｼｯｸM" panose="020B0600000000000000" pitchFamily="50" charset="-128"/>
              <a:cs typeface="Times New Roman" panose="02020603050405020304" pitchFamily="18" charset="0"/>
            </a:endParaRPr>
          </a:p>
          <a:p>
            <a:pPr marL="133350" lvl="0" indent="-133350">
              <a:spcBef>
                <a:spcPts val="600"/>
              </a:spcBef>
            </a:pPr>
            <a:r>
              <a:rPr lang="ja-JP" altLang="en-US" sz="1050" kern="100" dirty="0">
                <a:latin typeface="HGPｺﾞｼｯｸM" panose="020B0600000000000000" pitchFamily="50" charset="-128"/>
                <a:ea typeface="HGPｺﾞｼｯｸM" panose="020B0600000000000000" pitchFamily="50" charset="-128"/>
                <a:cs typeface="Times New Roman" panose="02020603050405020304" pitchFamily="18" charset="0"/>
              </a:rPr>
              <a:t>　　</a:t>
            </a:r>
            <a:r>
              <a:rPr lang="ja-JP" altLang="en-US" sz="1050" kern="100" dirty="0">
                <a:effectLst/>
                <a:latin typeface="HGPｺﾞｼｯｸM" panose="020B0600000000000000" pitchFamily="50" charset="-128"/>
                <a:ea typeface="HGPｺﾞｼｯｸM" panose="020B0600000000000000" pitchFamily="50" charset="-128"/>
                <a:cs typeface="Times New Roman" panose="02020603050405020304" pitchFamily="18" charset="0"/>
              </a:rPr>
              <a:t>「性の多様性理解増進条例」を除き、</a:t>
            </a:r>
            <a:r>
              <a:rPr lang="ja-JP" altLang="en-US" sz="1050" kern="100" dirty="0" smtClean="0">
                <a:latin typeface="HGPｺﾞｼｯｸM" panose="020B0600000000000000" pitchFamily="50" charset="-128"/>
                <a:ea typeface="HGPｺﾞｼｯｸM" panose="020B0600000000000000" pitchFamily="50" charset="-128"/>
                <a:cs typeface="Times New Roman" panose="02020603050405020304" pitchFamily="18" charset="0"/>
              </a:rPr>
              <a:t>いずれの法律・条例についても「</a:t>
            </a:r>
            <a:r>
              <a:rPr lang="ja-JP" altLang="en-US" sz="1050" kern="100" dirty="0">
                <a:effectLst/>
                <a:latin typeface="HGPｺﾞｼｯｸM" panose="020B0600000000000000" pitchFamily="50" charset="-128"/>
                <a:ea typeface="HGPｺﾞｼｯｸM" panose="020B0600000000000000" pitchFamily="50" charset="-128"/>
                <a:cs typeface="Times New Roman" panose="02020603050405020304" pitchFamily="18" charset="0"/>
              </a:rPr>
              <a:t>知らない」と答えた人の</a:t>
            </a:r>
            <a:r>
              <a:rPr lang="ja-JP" altLang="en-US" sz="1050" kern="100" dirty="0" smtClean="0">
                <a:effectLst/>
                <a:latin typeface="HGPｺﾞｼｯｸM" panose="020B0600000000000000" pitchFamily="50" charset="-128"/>
                <a:ea typeface="HGPｺﾞｼｯｸM" panose="020B0600000000000000" pitchFamily="50" charset="-128"/>
                <a:cs typeface="Times New Roman" panose="02020603050405020304" pitchFamily="18" charset="0"/>
              </a:rPr>
              <a:t>割合は、</a:t>
            </a:r>
            <a:r>
              <a:rPr lang="ja-JP" altLang="en-US" sz="1050" kern="100" dirty="0">
                <a:latin typeface="HGPｺﾞｼｯｸM" panose="020B0600000000000000" pitchFamily="50" charset="-128"/>
                <a:ea typeface="HGPｺﾞｼｯｸM" panose="020B0600000000000000" pitchFamily="50" charset="-128"/>
                <a:cs typeface="Times New Roman" panose="02020603050405020304" pitchFamily="18" charset="0"/>
              </a:rPr>
              <a:t> 「</a:t>
            </a:r>
            <a:r>
              <a:rPr lang="en-US" altLang="ja-JP" sz="1050" kern="100" dirty="0">
                <a:latin typeface="HGPｺﾞｼｯｸM" panose="020B0600000000000000" pitchFamily="50" charset="-128"/>
                <a:ea typeface="HGPｺﾞｼｯｸM" panose="020B0600000000000000" pitchFamily="50" charset="-128"/>
                <a:cs typeface="Times New Roman" panose="02020603050405020304" pitchFamily="18" charset="0"/>
              </a:rPr>
              <a:t>40</a:t>
            </a:r>
            <a:r>
              <a:rPr lang="ja-JP" altLang="en-US" sz="1050" kern="100" dirty="0">
                <a:latin typeface="HGPｺﾞｼｯｸM" panose="020B0600000000000000" pitchFamily="50" charset="-128"/>
                <a:ea typeface="HGPｺﾞｼｯｸM" panose="020B0600000000000000" pitchFamily="50" charset="-128"/>
                <a:cs typeface="Times New Roman" panose="02020603050405020304" pitchFamily="18" charset="0"/>
              </a:rPr>
              <a:t>歳代以下」に</a:t>
            </a:r>
            <a:r>
              <a:rPr lang="ja-JP" altLang="en-US" sz="1050" kern="100" dirty="0" smtClean="0">
                <a:latin typeface="HGPｺﾞｼｯｸM" panose="020B0600000000000000" pitchFamily="50" charset="-128"/>
                <a:ea typeface="HGPｺﾞｼｯｸM" panose="020B0600000000000000" pitchFamily="50" charset="-128"/>
                <a:cs typeface="Times New Roman" panose="02020603050405020304" pitchFamily="18" charset="0"/>
              </a:rPr>
              <a:t>おいて</a:t>
            </a:r>
            <a:r>
              <a:rPr lang="ja-JP" altLang="en-US" sz="1050" kern="100" dirty="0" smtClean="0">
                <a:effectLst/>
                <a:latin typeface="HGPｺﾞｼｯｸM" panose="020B0600000000000000" pitchFamily="50" charset="-128"/>
                <a:ea typeface="HGPｺﾞｼｯｸM" panose="020B0600000000000000" pitchFamily="50" charset="-128"/>
                <a:cs typeface="Times New Roman" panose="02020603050405020304" pitchFamily="18" charset="0"/>
              </a:rPr>
              <a:t>高くなって</a:t>
            </a:r>
            <a:r>
              <a:rPr lang="ja-JP" altLang="en-US" sz="1050" kern="100" dirty="0">
                <a:effectLst/>
                <a:latin typeface="HGPｺﾞｼｯｸM" panose="020B0600000000000000" pitchFamily="50" charset="-128"/>
                <a:ea typeface="HGPｺﾞｼｯｸM" panose="020B0600000000000000" pitchFamily="50" charset="-128"/>
                <a:cs typeface="Times New Roman" panose="02020603050405020304" pitchFamily="18" charset="0"/>
              </a:rPr>
              <a:t>いる</a:t>
            </a:r>
            <a:r>
              <a:rPr lang="ja-JP" altLang="en-US" sz="1050" kern="100" dirty="0" smtClean="0">
                <a:effectLst/>
                <a:latin typeface="HGPｺﾞｼｯｸM" panose="020B0600000000000000" pitchFamily="50" charset="-128"/>
                <a:ea typeface="HGPｺﾞｼｯｸM" panose="020B0600000000000000" pitchFamily="50" charset="-128"/>
                <a:cs typeface="Times New Roman" panose="02020603050405020304" pitchFamily="18" charset="0"/>
              </a:rPr>
              <a:t>。</a:t>
            </a:r>
            <a:r>
              <a:rPr lang="ja-JP" altLang="en-US" sz="1050" kern="100" dirty="0" smtClean="0">
                <a:latin typeface="HGPｺﾞｼｯｸM" panose="020B0600000000000000" pitchFamily="50" charset="-128"/>
                <a:ea typeface="HGPｺﾞｼｯｸM" panose="020B0600000000000000" pitchFamily="50" charset="-128"/>
                <a:cs typeface="Times New Roman" panose="02020603050405020304" pitchFamily="18" charset="0"/>
              </a:rPr>
              <a:t>「</a:t>
            </a:r>
            <a:r>
              <a:rPr lang="en-US" altLang="ja-JP" sz="1050" kern="100" dirty="0">
                <a:latin typeface="HGPｺﾞｼｯｸM" panose="020B0600000000000000" pitchFamily="50" charset="-128"/>
                <a:ea typeface="HGPｺﾞｼｯｸM" panose="020B0600000000000000" pitchFamily="50" charset="-128"/>
                <a:cs typeface="Times New Roman" panose="02020603050405020304" pitchFamily="18" charset="0"/>
              </a:rPr>
              <a:t>18</a:t>
            </a:r>
            <a:r>
              <a:rPr lang="ja-JP" altLang="en-US" sz="1050" kern="100" dirty="0">
                <a:latin typeface="HGPｺﾞｼｯｸM" panose="020B0600000000000000" pitchFamily="50" charset="-128"/>
                <a:ea typeface="HGPｺﾞｼｯｸM" panose="020B0600000000000000" pitchFamily="50" charset="-128"/>
                <a:cs typeface="Times New Roman" panose="02020603050405020304" pitchFamily="18" charset="0"/>
              </a:rPr>
              <a:t>～</a:t>
            </a:r>
            <a:r>
              <a:rPr lang="en-US" altLang="ja-JP" sz="1050" kern="100" dirty="0">
                <a:latin typeface="HGPｺﾞｼｯｸM" panose="020B0600000000000000" pitchFamily="50" charset="-128"/>
                <a:ea typeface="HGPｺﾞｼｯｸM" panose="020B0600000000000000" pitchFamily="50" charset="-128"/>
                <a:cs typeface="Times New Roman" panose="02020603050405020304" pitchFamily="18" charset="0"/>
              </a:rPr>
              <a:t>29</a:t>
            </a:r>
            <a:r>
              <a:rPr lang="ja-JP" altLang="en-US" sz="1050" kern="100" dirty="0">
                <a:latin typeface="HGPｺﾞｼｯｸM" panose="020B0600000000000000" pitchFamily="50" charset="-128"/>
                <a:ea typeface="HGPｺﾞｼｯｸM" panose="020B0600000000000000" pitchFamily="50" charset="-128"/>
                <a:cs typeface="Times New Roman" panose="02020603050405020304" pitchFamily="18" charset="0"/>
              </a:rPr>
              <a:t>歳」では、「障がい者差別解消条例」「性の多様性理解増進条例」の「内容（趣旨）を知っている」と答えた人の割合は</a:t>
            </a:r>
            <a:r>
              <a:rPr lang="ja-JP" altLang="en-US" sz="1050" kern="100" dirty="0" smtClean="0">
                <a:latin typeface="HGPｺﾞｼｯｸM" panose="020B0600000000000000" pitchFamily="50" charset="-128"/>
                <a:ea typeface="HGPｺﾞｼｯｸM" panose="020B0600000000000000" pitchFamily="50" charset="-128"/>
                <a:cs typeface="Times New Roman" panose="02020603050405020304" pitchFamily="18" charset="0"/>
              </a:rPr>
              <a:t>２％台となっている。</a:t>
            </a:r>
            <a:endParaRPr lang="en-US" altLang="ja-JP" sz="1050" kern="100" dirty="0">
              <a:effectLst/>
              <a:latin typeface="HGPｺﾞｼｯｸM" panose="020B0600000000000000" pitchFamily="50" charset="-128"/>
              <a:ea typeface="HGPｺﾞｼｯｸM" panose="020B0600000000000000" pitchFamily="50" charset="-128"/>
              <a:cs typeface="Times New Roman" panose="02020603050405020304" pitchFamily="18" charset="0"/>
            </a:endParaRPr>
          </a:p>
          <a:p>
            <a:pPr marL="133350" lvl="0" indent="-133350">
              <a:spcBef>
                <a:spcPts val="600"/>
              </a:spcBef>
            </a:pPr>
            <a:r>
              <a:rPr lang="ja-JP" altLang="en-US" sz="1050" kern="100" dirty="0">
                <a:effectLst/>
                <a:latin typeface="HGPｺﾞｼｯｸM" panose="020B0600000000000000" pitchFamily="50" charset="-128"/>
                <a:ea typeface="HGPｺﾞｼｯｸM" panose="020B0600000000000000" pitchFamily="50" charset="-128"/>
                <a:cs typeface="Times New Roman" panose="02020603050405020304" pitchFamily="18" charset="0"/>
              </a:rPr>
              <a:t>◆行政の取組みの</a:t>
            </a:r>
            <a:r>
              <a:rPr lang="ja-JP" altLang="en-US" sz="1050" kern="100" dirty="0" smtClean="0">
                <a:effectLst/>
                <a:latin typeface="HGPｺﾞｼｯｸM" panose="020B0600000000000000" pitchFamily="50" charset="-128"/>
                <a:ea typeface="HGPｺﾞｼｯｸM" panose="020B0600000000000000" pitchFamily="50" charset="-128"/>
                <a:cs typeface="Times New Roman" panose="02020603050405020304" pitchFamily="18" charset="0"/>
              </a:rPr>
              <a:t>認知度＜資料Ｐ１４＞</a:t>
            </a:r>
            <a:endParaRPr lang="en-US" altLang="ja-JP" sz="1050" kern="100" dirty="0">
              <a:effectLst/>
              <a:latin typeface="HGPｺﾞｼｯｸM" panose="020B0600000000000000" pitchFamily="50" charset="-128"/>
              <a:ea typeface="HGPｺﾞｼｯｸM" panose="020B0600000000000000" pitchFamily="50" charset="-128"/>
              <a:cs typeface="Times New Roman" panose="02020603050405020304" pitchFamily="18" charset="0"/>
            </a:endParaRPr>
          </a:p>
          <a:p>
            <a:pPr marL="133350" lvl="0" indent="-133350">
              <a:spcBef>
                <a:spcPts val="600"/>
              </a:spcBef>
            </a:pPr>
            <a:r>
              <a:rPr lang="ja-JP" altLang="en-US" sz="1050" kern="100" dirty="0">
                <a:latin typeface="HGPｺﾞｼｯｸM" panose="020B0600000000000000" pitchFamily="50" charset="-128"/>
                <a:ea typeface="HGPｺﾞｼｯｸM" panose="020B0600000000000000" pitchFamily="50" charset="-128"/>
                <a:cs typeface="Times New Roman" panose="02020603050405020304" pitchFamily="18" charset="0"/>
              </a:rPr>
              <a:t>　</a:t>
            </a:r>
            <a:r>
              <a:rPr lang="ja-JP" altLang="en-US" sz="1050" kern="100" dirty="0" smtClean="0">
                <a:latin typeface="HGPｺﾞｼｯｸM" panose="020B0600000000000000" pitchFamily="50" charset="-128"/>
                <a:ea typeface="HGPｺﾞｼｯｸM" panose="020B0600000000000000" pitchFamily="50" charset="-128"/>
                <a:cs typeface="Times New Roman" panose="02020603050405020304" pitchFamily="18" charset="0"/>
              </a:rPr>
              <a:t>・</a:t>
            </a:r>
            <a:r>
              <a:rPr lang="ja-JP" altLang="en-US" sz="1050" kern="100" dirty="0" smtClean="0">
                <a:effectLst/>
                <a:latin typeface="HGPｺﾞｼｯｸM" panose="020B0600000000000000" pitchFamily="50" charset="-128"/>
                <a:ea typeface="HGPｺﾞｼｯｸM" panose="020B0600000000000000" pitchFamily="50" charset="-128"/>
                <a:cs typeface="Times New Roman" panose="02020603050405020304" pitchFamily="18" charset="0"/>
              </a:rPr>
              <a:t>「</a:t>
            </a:r>
            <a:r>
              <a:rPr lang="ja-JP" altLang="en-US" sz="1050" kern="100" dirty="0">
                <a:effectLst/>
                <a:latin typeface="HGPｺﾞｼｯｸM" panose="020B0600000000000000" pitchFamily="50" charset="-128"/>
                <a:ea typeface="HGPｺﾞｼｯｸM" panose="020B0600000000000000" pitchFamily="50" charset="-128"/>
                <a:cs typeface="Times New Roman" panose="02020603050405020304" pitchFamily="18" charset="0"/>
              </a:rPr>
              <a:t>広報紙、啓発冊子、教育教材」を除くと、</a:t>
            </a:r>
            <a:r>
              <a:rPr lang="ja-JP" altLang="en-US" sz="1050" kern="100" dirty="0" smtClean="0">
                <a:latin typeface="HGPｺﾞｼｯｸM" panose="020B0600000000000000" pitchFamily="50" charset="-128"/>
                <a:ea typeface="HGPｺﾞｼｯｸM" panose="020B0600000000000000" pitchFamily="50" charset="-128"/>
                <a:cs typeface="Times New Roman" panose="02020603050405020304" pitchFamily="18" charset="0"/>
              </a:rPr>
              <a:t>いずれの取組みも</a:t>
            </a:r>
            <a:r>
              <a:rPr lang="ja-JP" altLang="en-US" sz="1050" kern="100" dirty="0">
                <a:latin typeface="HGPｺﾞｼｯｸM" panose="020B0600000000000000" pitchFamily="50" charset="-128"/>
                <a:ea typeface="HGPｺﾞｼｯｸM" panose="020B0600000000000000" pitchFamily="50" charset="-128"/>
                <a:cs typeface="Times New Roman" panose="02020603050405020304" pitchFamily="18" charset="0"/>
              </a:rPr>
              <a:t>「</a:t>
            </a:r>
            <a:r>
              <a:rPr lang="en-US" altLang="ja-JP" sz="1050" kern="100" dirty="0">
                <a:latin typeface="HGPｺﾞｼｯｸM" panose="020B0600000000000000" pitchFamily="50" charset="-128"/>
                <a:ea typeface="HGPｺﾞｼｯｸM" panose="020B0600000000000000" pitchFamily="50" charset="-128"/>
                <a:cs typeface="Times New Roman" panose="02020603050405020304" pitchFamily="18" charset="0"/>
              </a:rPr>
              <a:t>18</a:t>
            </a:r>
            <a:r>
              <a:rPr lang="ja-JP" altLang="en-US" sz="1050" kern="100" dirty="0">
                <a:latin typeface="HGPｺﾞｼｯｸM" panose="020B0600000000000000" pitchFamily="50" charset="-128"/>
                <a:ea typeface="HGPｺﾞｼｯｸM" panose="020B0600000000000000" pitchFamily="50" charset="-128"/>
                <a:cs typeface="Times New Roman" panose="02020603050405020304" pitchFamily="18" charset="0"/>
              </a:rPr>
              <a:t>～</a:t>
            </a:r>
            <a:r>
              <a:rPr lang="en-US" altLang="ja-JP" sz="1050" kern="100" dirty="0">
                <a:latin typeface="HGPｺﾞｼｯｸM" panose="020B0600000000000000" pitchFamily="50" charset="-128"/>
                <a:ea typeface="HGPｺﾞｼｯｸM" panose="020B0600000000000000" pitchFamily="50" charset="-128"/>
                <a:cs typeface="Times New Roman" panose="02020603050405020304" pitchFamily="18" charset="0"/>
              </a:rPr>
              <a:t>29</a:t>
            </a:r>
            <a:r>
              <a:rPr lang="ja-JP" altLang="en-US" sz="1050" kern="100" dirty="0">
                <a:latin typeface="HGPｺﾞｼｯｸM" panose="020B0600000000000000" pitchFamily="50" charset="-128"/>
                <a:ea typeface="HGPｺﾞｼｯｸM" panose="020B0600000000000000" pitchFamily="50" charset="-128"/>
                <a:cs typeface="Times New Roman" panose="02020603050405020304" pitchFamily="18" charset="0"/>
              </a:rPr>
              <a:t>歳</a:t>
            </a:r>
            <a:r>
              <a:rPr lang="ja-JP" altLang="en-US" sz="1050" kern="100" dirty="0" smtClean="0">
                <a:latin typeface="HGPｺﾞｼｯｸM" panose="020B0600000000000000" pitchFamily="50" charset="-128"/>
                <a:ea typeface="HGPｺﾞｼｯｸM" panose="020B0600000000000000" pitchFamily="50" charset="-128"/>
                <a:cs typeface="Times New Roman" panose="02020603050405020304" pitchFamily="18" charset="0"/>
              </a:rPr>
              <a:t>」の認知度が</a:t>
            </a:r>
            <a:r>
              <a:rPr lang="ja-JP" altLang="en-US" sz="1050" kern="100" dirty="0">
                <a:latin typeface="HGPｺﾞｼｯｸM" panose="020B0600000000000000" pitchFamily="50" charset="-128"/>
                <a:ea typeface="HGPｺﾞｼｯｸM" panose="020B0600000000000000" pitchFamily="50" charset="-128"/>
                <a:cs typeface="Times New Roman" panose="02020603050405020304" pitchFamily="18" charset="0"/>
              </a:rPr>
              <a:t>平均を上回っている</a:t>
            </a:r>
            <a:r>
              <a:rPr lang="ja-JP" altLang="en-US" sz="1050" kern="100" dirty="0" smtClean="0">
                <a:latin typeface="HGPｺﾞｼｯｸM" panose="020B0600000000000000" pitchFamily="50" charset="-128"/>
                <a:ea typeface="HGPｺﾞｼｯｸM" panose="020B0600000000000000" pitchFamily="50" charset="-128"/>
                <a:cs typeface="Times New Roman" panose="02020603050405020304" pitchFamily="18" charset="0"/>
              </a:rPr>
              <a:t>。</a:t>
            </a:r>
            <a:endParaRPr lang="en-US" altLang="ja-JP" sz="1050" kern="100" dirty="0" smtClean="0">
              <a:latin typeface="HGPｺﾞｼｯｸM" panose="020B0600000000000000" pitchFamily="50" charset="-128"/>
              <a:ea typeface="HGPｺﾞｼｯｸM" panose="020B0600000000000000" pitchFamily="50" charset="-128"/>
              <a:cs typeface="Times New Roman" panose="02020603050405020304" pitchFamily="18" charset="0"/>
            </a:endParaRPr>
          </a:p>
          <a:p>
            <a:pPr marL="133350" lvl="0" indent="-133350">
              <a:spcBef>
                <a:spcPts val="300"/>
              </a:spcBef>
            </a:pPr>
            <a:r>
              <a:rPr lang="ja-JP" altLang="en-US" sz="1050" kern="100" dirty="0">
                <a:latin typeface="HGPｺﾞｼｯｸM" panose="020B0600000000000000" pitchFamily="50" charset="-128"/>
                <a:ea typeface="HGPｺﾞｼｯｸM" panose="020B0600000000000000" pitchFamily="50" charset="-128"/>
                <a:cs typeface="Times New Roman" panose="02020603050405020304" pitchFamily="18" charset="0"/>
              </a:rPr>
              <a:t>　</a:t>
            </a:r>
            <a:r>
              <a:rPr lang="ja-JP" altLang="en-US" sz="1050" kern="100" dirty="0" smtClean="0">
                <a:latin typeface="HGPｺﾞｼｯｸM" panose="020B0600000000000000" pitchFamily="50" charset="-128"/>
                <a:ea typeface="HGPｺﾞｼｯｸM" panose="020B0600000000000000" pitchFamily="50" charset="-128"/>
                <a:cs typeface="Times New Roman" panose="02020603050405020304" pitchFamily="18" charset="0"/>
              </a:rPr>
              <a:t>　特</a:t>
            </a:r>
            <a:r>
              <a:rPr lang="ja-JP" altLang="en-US" sz="1050" kern="100" dirty="0">
                <a:latin typeface="HGPｺﾞｼｯｸM" panose="020B0600000000000000" pitchFamily="50" charset="-128"/>
                <a:ea typeface="HGPｺﾞｼｯｸM" panose="020B0600000000000000" pitchFamily="50" charset="-128"/>
                <a:cs typeface="Times New Roman" panose="02020603050405020304" pitchFamily="18" charset="0"/>
              </a:rPr>
              <a:t>に、 「作文、詩</a:t>
            </a:r>
            <a:r>
              <a:rPr lang="ja-JP" altLang="en-US" sz="1050" kern="100" dirty="0" smtClean="0">
                <a:latin typeface="HGPｺﾞｼｯｸM" panose="020B0600000000000000" pitchFamily="50" charset="-128"/>
                <a:ea typeface="HGPｺﾞｼｯｸM" panose="020B0600000000000000" pitchFamily="50" charset="-128"/>
                <a:cs typeface="Times New Roman" panose="02020603050405020304" pitchFamily="18" charset="0"/>
              </a:rPr>
              <a:t>、読書</a:t>
            </a:r>
            <a:r>
              <a:rPr lang="ja-JP" altLang="en-US" sz="1050" kern="100" dirty="0">
                <a:latin typeface="HGPｺﾞｼｯｸM" panose="020B0600000000000000" pitchFamily="50" charset="-128"/>
                <a:ea typeface="HGPｺﾞｼｯｸM" panose="020B0600000000000000" pitchFamily="50" charset="-128"/>
                <a:cs typeface="Times New Roman" panose="02020603050405020304" pitchFamily="18" charset="0"/>
              </a:rPr>
              <a:t>感想文、ポスター等の募集・表彰」 </a:t>
            </a:r>
            <a:r>
              <a:rPr lang="ja-JP" altLang="en-US" sz="1050" kern="100" dirty="0" smtClean="0">
                <a:latin typeface="HGPｺﾞｼｯｸM" panose="020B0600000000000000" pitchFamily="50" charset="-128"/>
                <a:ea typeface="HGPｺﾞｼｯｸM" panose="020B0600000000000000" pitchFamily="50" charset="-128"/>
                <a:cs typeface="Times New Roman" panose="02020603050405020304" pitchFamily="18" charset="0"/>
              </a:rPr>
              <a:t>「講習会・研修会」</a:t>
            </a:r>
            <a:r>
              <a:rPr lang="ja-JP" altLang="en-US" sz="1050" kern="100" dirty="0">
                <a:latin typeface="HGPｺﾞｼｯｸM" panose="020B0600000000000000" pitchFamily="50" charset="-128"/>
                <a:ea typeface="HGPｺﾞｼｯｸM" panose="020B0600000000000000" pitchFamily="50" charset="-128"/>
                <a:cs typeface="Times New Roman" panose="02020603050405020304" pitchFamily="18" charset="0"/>
              </a:rPr>
              <a:t>は、他の年齢階層を</a:t>
            </a:r>
            <a:r>
              <a:rPr lang="en-US" altLang="ja-JP" sz="1050" kern="100" dirty="0">
                <a:latin typeface="HGPｺﾞｼｯｸM" panose="020B0600000000000000" pitchFamily="50" charset="-128"/>
                <a:ea typeface="HGPｺﾞｼｯｸM" panose="020B0600000000000000" pitchFamily="50" charset="-128"/>
                <a:cs typeface="Times New Roman" panose="02020603050405020304" pitchFamily="18" charset="0"/>
              </a:rPr>
              <a:t>10</a:t>
            </a:r>
            <a:r>
              <a:rPr lang="ja-JP" altLang="en-US" sz="1050" kern="100" dirty="0" smtClean="0">
                <a:latin typeface="HGPｺﾞｼｯｸM" panose="020B0600000000000000" pitchFamily="50" charset="-128"/>
                <a:ea typeface="HGPｺﾞｼｯｸM" panose="020B0600000000000000" pitchFamily="50" charset="-128"/>
                <a:cs typeface="Times New Roman" panose="02020603050405020304" pitchFamily="18" charset="0"/>
              </a:rPr>
              <a:t>ポイン　</a:t>
            </a:r>
            <a:endParaRPr lang="en-US" altLang="ja-JP" sz="1050" kern="100" dirty="0" smtClean="0">
              <a:latin typeface="HGPｺﾞｼｯｸM" panose="020B0600000000000000" pitchFamily="50" charset="-128"/>
              <a:ea typeface="HGPｺﾞｼｯｸM" panose="020B0600000000000000" pitchFamily="50" charset="-128"/>
              <a:cs typeface="Times New Roman" panose="02020603050405020304" pitchFamily="18" charset="0"/>
            </a:endParaRPr>
          </a:p>
          <a:p>
            <a:pPr marL="133350" lvl="0" indent="-133350"/>
            <a:r>
              <a:rPr lang="ja-JP" altLang="en-US" sz="1050" kern="100" dirty="0">
                <a:latin typeface="HGPｺﾞｼｯｸM" panose="020B0600000000000000" pitchFamily="50" charset="-128"/>
                <a:ea typeface="HGPｺﾞｼｯｸM" panose="020B0600000000000000" pitchFamily="50" charset="-128"/>
                <a:cs typeface="Times New Roman" panose="02020603050405020304" pitchFamily="18" charset="0"/>
              </a:rPr>
              <a:t>　</a:t>
            </a:r>
            <a:r>
              <a:rPr lang="ja-JP" altLang="en-US" sz="1050" kern="100" dirty="0" smtClean="0">
                <a:latin typeface="HGPｺﾞｼｯｸM" panose="020B0600000000000000" pitchFamily="50" charset="-128"/>
                <a:ea typeface="HGPｺﾞｼｯｸM" panose="020B0600000000000000" pitchFamily="50" charset="-128"/>
                <a:cs typeface="Times New Roman" panose="02020603050405020304" pitchFamily="18" charset="0"/>
              </a:rPr>
              <a:t>　ト</a:t>
            </a:r>
            <a:r>
              <a:rPr lang="ja-JP" altLang="en-US" sz="1050" kern="100" dirty="0">
                <a:latin typeface="HGPｺﾞｼｯｸM" panose="020B0600000000000000" pitchFamily="50" charset="-128"/>
                <a:ea typeface="HGPｺﾞｼｯｸM" panose="020B0600000000000000" pitchFamily="50" charset="-128"/>
                <a:cs typeface="Times New Roman" panose="02020603050405020304" pitchFamily="18" charset="0"/>
              </a:rPr>
              <a:t>以上、上回っている。</a:t>
            </a:r>
            <a:endParaRPr lang="en-US" altLang="ja-JP" sz="1050" kern="100" dirty="0">
              <a:effectLst/>
              <a:latin typeface="HGPｺﾞｼｯｸM" panose="020B0600000000000000" pitchFamily="50" charset="-128"/>
              <a:ea typeface="HGPｺﾞｼｯｸM" panose="020B0600000000000000" pitchFamily="50" charset="-128"/>
              <a:cs typeface="Times New Roman" panose="02020603050405020304" pitchFamily="18" charset="0"/>
            </a:endParaRPr>
          </a:p>
          <a:p>
            <a:pPr marL="133350" lvl="0" indent="-133350">
              <a:spcBef>
                <a:spcPts val="600"/>
              </a:spcBef>
            </a:pPr>
            <a:r>
              <a:rPr lang="ja-JP" altLang="en-US" sz="1050" kern="100" dirty="0">
                <a:latin typeface="HGPｺﾞｼｯｸM" panose="020B0600000000000000" pitchFamily="50" charset="-128"/>
                <a:ea typeface="HGPｺﾞｼｯｸM" panose="020B0600000000000000" pitchFamily="50" charset="-128"/>
                <a:cs typeface="Times New Roman" panose="02020603050405020304" pitchFamily="18" charset="0"/>
              </a:rPr>
              <a:t>　</a:t>
            </a:r>
            <a:r>
              <a:rPr lang="ja-JP" altLang="en-US" sz="1050" kern="100" dirty="0" smtClean="0">
                <a:effectLst/>
                <a:latin typeface="HGPｺﾞｼｯｸM" panose="020B0600000000000000" pitchFamily="50" charset="-128"/>
                <a:ea typeface="HGPｺﾞｼｯｸM" panose="020B0600000000000000" pitchFamily="50" charset="-128"/>
                <a:cs typeface="Times New Roman" panose="02020603050405020304" pitchFamily="18" charset="0"/>
              </a:rPr>
              <a:t>・</a:t>
            </a:r>
            <a:r>
              <a:rPr lang="ja-JP" altLang="en-US" sz="1050" kern="100" dirty="0" smtClean="0">
                <a:latin typeface="HGPｺﾞｼｯｸM" panose="020B0600000000000000" pitchFamily="50" charset="-128"/>
                <a:ea typeface="HGPｺﾞｼｯｸM" panose="020B0600000000000000" pitchFamily="50" charset="-128"/>
                <a:cs typeface="Times New Roman" panose="02020603050405020304" pitchFamily="18" charset="0"/>
              </a:rPr>
              <a:t> </a:t>
            </a:r>
            <a:r>
              <a:rPr lang="ja-JP" altLang="en-US" sz="1050" kern="100" dirty="0">
                <a:latin typeface="HGPｺﾞｼｯｸM" panose="020B0600000000000000" pitchFamily="50" charset="-128"/>
                <a:ea typeface="HGPｺﾞｼｯｸM" panose="020B0600000000000000" pitchFamily="50" charset="-128"/>
                <a:cs typeface="Times New Roman" panose="02020603050405020304" pitchFamily="18" charset="0"/>
              </a:rPr>
              <a:t>「作文、詩、読書感想文、ポスター等の募集・表彰」 「ホームページによる情報発信」「街頭での啓発や</a:t>
            </a:r>
            <a:r>
              <a:rPr lang="ja-JP" altLang="en-US" sz="1050" kern="100" dirty="0" smtClean="0">
                <a:latin typeface="HGPｺﾞｼｯｸM" panose="020B0600000000000000" pitchFamily="50" charset="-128"/>
                <a:ea typeface="HGPｺﾞｼｯｸM" panose="020B0600000000000000" pitchFamily="50" charset="-128"/>
                <a:cs typeface="Times New Roman" panose="02020603050405020304" pitchFamily="18" charset="0"/>
              </a:rPr>
              <a:t>駅の</a:t>
            </a:r>
            <a:endParaRPr lang="en-US" altLang="ja-JP" sz="1050" kern="100" dirty="0" smtClean="0">
              <a:latin typeface="HGPｺﾞｼｯｸM" panose="020B0600000000000000" pitchFamily="50" charset="-128"/>
              <a:ea typeface="HGPｺﾞｼｯｸM" panose="020B0600000000000000" pitchFamily="50" charset="-128"/>
              <a:cs typeface="Times New Roman" panose="02020603050405020304" pitchFamily="18" charset="0"/>
            </a:endParaRPr>
          </a:p>
          <a:p>
            <a:pPr marL="133350" lvl="0" indent="-133350"/>
            <a:r>
              <a:rPr lang="ja-JP" altLang="en-US" sz="1050" kern="100" dirty="0">
                <a:latin typeface="HGPｺﾞｼｯｸM" panose="020B0600000000000000" pitchFamily="50" charset="-128"/>
                <a:ea typeface="HGPｺﾞｼｯｸM" panose="020B0600000000000000" pitchFamily="50" charset="-128"/>
                <a:cs typeface="Times New Roman" panose="02020603050405020304" pitchFamily="18" charset="0"/>
              </a:rPr>
              <a:t>　</a:t>
            </a:r>
            <a:r>
              <a:rPr lang="ja-JP" altLang="en-US" sz="1050" kern="100" dirty="0" smtClean="0">
                <a:latin typeface="HGPｺﾞｼｯｸM" panose="020B0600000000000000" pitchFamily="50" charset="-128"/>
                <a:ea typeface="HGPｺﾞｼｯｸM" panose="020B0600000000000000" pitchFamily="50" charset="-128"/>
                <a:cs typeface="Times New Roman" panose="02020603050405020304" pitchFamily="18" charset="0"/>
              </a:rPr>
              <a:t>　コンコース</a:t>
            </a:r>
            <a:r>
              <a:rPr lang="ja-JP" altLang="en-US" sz="1050" kern="100" dirty="0">
                <a:latin typeface="HGPｺﾞｼｯｸM" panose="020B0600000000000000" pitchFamily="50" charset="-128"/>
                <a:ea typeface="HGPｺﾞｼｯｸM" panose="020B0600000000000000" pitchFamily="50" charset="-128"/>
                <a:cs typeface="Times New Roman" panose="02020603050405020304" pitchFamily="18" charset="0"/>
              </a:rPr>
              <a:t>などでのデジタルサイネージや啓発</a:t>
            </a:r>
            <a:r>
              <a:rPr lang="ja-JP" altLang="en-US" sz="1050" kern="100" dirty="0" smtClean="0">
                <a:latin typeface="HGPｺﾞｼｯｸM" panose="020B0600000000000000" pitchFamily="50" charset="-128"/>
                <a:ea typeface="HGPｺﾞｼｯｸM" panose="020B0600000000000000" pitchFamily="50" charset="-128"/>
                <a:cs typeface="Times New Roman" panose="02020603050405020304" pitchFamily="18" charset="0"/>
              </a:rPr>
              <a:t>ポスター</a:t>
            </a:r>
            <a:r>
              <a:rPr lang="ja-JP" altLang="en-US" sz="1050" kern="100" dirty="0">
                <a:latin typeface="HGPｺﾞｼｯｸM" panose="020B0600000000000000" pitchFamily="50" charset="-128"/>
                <a:ea typeface="HGPｺﾞｼｯｸM" panose="020B0600000000000000" pitchFamily="50" charset="-128"/>
                <a:cs typeface="Times New Roman" panose="02020603050405020304" pitchFamily="18" charset="0"/>
              </a:rPr>
              <a:t>の掲示」の認知度</a:t>
            </a:r>
            <a:r>
              <a:rPr lang="ja-JP" altLang="en-US" sz="1050" kern="100" dirty="0" smtClean="0">
                <a:latin typeface="HGPｺﾞｼｯｸM" panose="020B0600000000000000" pitchFamily="50" charset="-128"/>
                <a:ea typeface="HGPｺﾞｼｯｸM" panose="020B0600000000000000" pitchFamily="50" charset="-128"/>
                <a:cs typeface="Times New Roman" panose="02020603050405020304" pitchFamily="18" charset="0"/>
              </a:rPr>
              <a:t>は、高年齢層</a:t>
            </a:r>
            <a:r>
              <a:rPr lang="ja-JP" altLang="en-US" sz="1050" kern="100" dirty="0">
                <a:latin typeface="HGPｺﾞｼｯｸM" panose="020B0600000000000000" pitchFamily="50" charset="-128"/>
                <a:ea typeface="HGPｺﾞｼｯｸM" panose="020B0600000000000000" pitchFamily="50" charset="-128"/>
                <a:cs typeface="Times New Roman" panose="02020603050405020304" pitchFamily="18" charset="0"/>
              </a:rPr>
              <a:t>ほど低くなっている</a:t>
            </a:r>
            <a:r>
              <a:rPr lang="ja-JP" altLang="en-US" sz="1050" kern="100" dirty="0" smtClean="0">
                <a:latin typeface="HGPｺﾞｼｯｸM" panose="020B0600000000000000" pitchFamily="50" charset="-128"/>
                <a:ea typeface="HGPｺﾞｼｯｸM" panose="020B0600000000000000" pitchFamily="50" charset="-128"/>
                <a:cs typeface="Times New Roman" panose="02020603050405020304" pitchFamily="18" charset="0"/>
              </a:rPr>
              <a:t>。</a:t>
            </a:r>
            <a:endParaRPr lang="ja-JP" sz="1050" kern="100" dirty="0">
              <a:effectLst/>
              <a:latin typeface="HGPｺﾞｼｯｸM" panose="020B0600000000000000" pitchFamily="50" charset="-128"/>
              <a:ea typeface="HGPｺﾞｼｯｸM" panose="020B0600000000000000" pitchFamily="50" charset="-128"/>
              <a:cs typeface="Times New Roman" panose="02020603050405020304" pitchFamily="18" charset="0"/>
            </a:endParaRPr>
          </a:p>
        </p:txBody>
      </p:sp>
      <p:cxnSp>
        <p:nvCxnSpPr>
          <p:cNvPr id="24" name="直線矢印コネクタ 23"/>
          <p:cNvCxnSpPr/>
          <p:nvPr/>
        </p:nvCxnSpPr>
        <p:spPr>
          <a:xfrm>
            <a:off x="1493520" y="3346017"/>
            <a:ext cx="371475" cy="0"/>
          </a:xfrm>
          <a:prstGeom prst="straightConnector1">
            <a:avLst/>
          </a:prstGeom>
          <a:ln w="12700">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25" name="正方形/長方形 24"/>
          <p:cNvSpPr/>
          <p:nvPr/>
        </p:nvSpPr>
        <p:spPr>
          <a:xfrm>
            <a:off x="6481759" y="6697416"/>
            <a:ext cx="6228000" cy="2823160"/>
          </a:xfrm>
          <a:prstGeom prst="rect">
            <a:avLst/>
          </a:prstGeom>
          <a:solidFill>
            <a:sysClr val="window" lastClr="FFFFFF"/>
          </a:solidFill>
          <a:ln w="25400" cap="flat" cmpd="sng" algn="ctr">
            <a:solidFill>
              <a:schemeClr val="tx1"/>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l">
              <a:lnSpc>
                <a:spcPts val="1200"/>
              </a:lnSpc>
              <a:spcBef>
                <a:spcPts val="600"/>
              </a:spcBef>
              <a:spcAft>
                <a:spcPts val="0"/>
              </a:spcAft>
            </a:pPr>
            <a:r>
              <a:rPr lang="ja-JP" altLang="en-US" sz="1050" kern="100" dirty="0" smtClean="0">
                <a:latin typeface="HGPｺﾞｼｯｸM" panose="020B0600000000000000" pitchFamily="50" charset="-128"/>
                <a:ea typeface="HGPｺﾞｼｯｸM" panose="020B0600000000000000" pitchFamily="50" charset="-128"/>
                <a:cs typeface="Times New Roman" panose="02020603050405020304" pitchFamily="18" charset="0"/>
              </a:rPr>
              <a:t>◆社会的な課題に即応した啓発の推進</a:t>
            </a:r>
            <a:endParaRPr lang="en-US" altLang="ja-JP" sz="1050" kern="100" dirty="0" smtClean="0">
              <a:latin typeface="HGPｺﾞｼｯｸM" panose="020B0600000000000000" pitchFamily="50" charset="-128"/>
              <a:ea typeface="HGPｺﾞｼｯｸM" panose="020B0600000000000000" pitchFamily="50" charset="-128"/>
              <a:cs typeface="Times New Roman" panose="02020603050405020304" pitchFamily="18" charset="0"/>
            </a:endParaRPr>
          </a:p>
          <a:p>
            <a:pPr algn="l">
              <a:lnSpc>
                <a:spcPts val="1200"/>
              </a:lnSpc>
              <a:spcBef>
                <a:spcPts val="600"/>
              </a:spcBef>
              <a:spcAft>
                <a:spcPts val="0"/>
              </a:spcAft>
            </a:pPr>
            <a:r>
              <a:rPr lang="ja-JP" altLang="en-US" sz="1050" kern="100" dirty="0" smtClean="0">
                <a:effectLst/>
                <a:latin typeface="HGPｺﾞｼｯｸM" panose="020B0600000000000000" pitchFamily="50" charset="-128"/>
                <a:ea typeface="HGPｺﾞｼｯｸM" panose="020B0600000000000000" pitchFamily="50" charset="-128"/>
                <a:cs typeface="Times New Roman" panose="02020603050405020304" pitchFamily="18" charset="0"/>
              </a:rPr>
              <a:t>   ・</a:t>
            </a:r>
            <a:r>
              <a:rPr lang="ja-JP" altLang="en-US" sz="1050" kern="100" dirty="0" smtClean="0">
                <a:latin typeface="HGPｺﾞｼｯｸM" panose="020B0600000000000000" pitchFamily="50" charset="-128"/>
                <a:ea typeface="HGPｺﾞｼｯｸM" panose="020B0600000000000000" pitchFamily="50" charset="-128"/>
                <a:cs typeface="Times New Roman" panose="02020603050405020304" pitchFamily="18" charset="0"/>
              </a:rPr>
              <a:t>社会経済情勢の変化を踏まえ、社会的な課題に即応した啓発の推進に引き続き努める。</a:t>
            </a:r>
            <a:endParaRPr lang="en-US" altLang="ja-JP" sz="1050" kern="100" dirty="0" smtClean="0">
              <a:effectLst/>
              <a:latin typeface="HGPｺﾞｼｯｸM" panose="020B0600000000000000" pitchFamily="50" charset="-128"/>
              <a:ea typeface="HGPｺﾞｼｯｸM" panose="020B0600000000000000" pitchFamily="50" charset="-128"/>
              <a:cs typeface="Times New Roman" panose="02020603050405020304" pitchFamily="18" charset="0"/>
            </a:endParaRPr>
          </a:p>
          <a:p>
            <a:pPr algn="l">
              <a:spcBef>
                <a:spcPts val="600"/>
              </a:spcBef>
              <a:spcAft>
                <a:spcPts val="0"/>
              </a:spcAft>
            </a:pPr>
            <a:r>
              <a:rPr lang="ja-JP" altLang="en-US" sz="1050" kern="100" dirty="0" smtClean="0">
                <a:effectLst/>
                <a:latin typeface="HGPｺﾞｼｯｸM" panose="020B0600000000000000" pitchFamily="50" charset="-128"/>
                <a:ea typeface="HGPｺﾞｼｯｸM" panose="020B0600000000000000" pitchFamily="50" charset="-128"/>
                <a:cs typeface="Times New Roman" panose="02020603050405020304" pitchFamily="18" charset="0"/>
              </a:rPr>
              <a:t>◆学校教育や大学等との連携促進</a:t>
            </a:r>
            <a:endParaRPr lang="en-US" altLang="ja-JP" sz="1050" kern="100" dirty="0" smtClean="0">
              <a:effectLst/>
              <a:latin typeface="HGPｺﾞｼｯｸM" panose="020B0600000000000000" pitchFamily="50" charset="-128"/>
              <a:ea typeface="HGPｺﾞｼｯｸM" panose="020B0600000000000000" pitchFamily="50" charset="-128"/>
              <a:cs typeface="Times New Roman" panose="02020603050405020304" pitchFamily="18" charset="0"/>
            </a:endParaRPr>
          </a:p>
          <a:p>
            <a:pPr marL="133350" lvl="0" indent="-133350">
              <a:spcBef>
                <a:spcPts val="300"/>
              </a:spcBef>
            </a:pPr>
            <a:r>
              <a:rPr lang="ja-JP" altLang="en-US" sz="1050" kern="100" dirty="0">
                <a:latin typeface="HGPｺﾞｼｯｸM" panose="020B0600000000000000" pitchFamily="50" charset="-128"/>
                <a:ea typeface="HGPｺﾞｼｯｸM" panose="020B0600000000000000" pitchFamily="50" charset="-128"/>
                <a:cs typeface="Times New Roman" panose="02020603050405020304" pitchFamily="18" charset="0"/>
              </a:rPr>
              <a:t>　 </a:t>
            </a:r>
            <a:r>
              <a:rPr lang="ja-JP" altLang="en-US" sz="1050" kern="100" dirty="0" smtClean="0">
                <a:latin typeface="HGPｺﾞｼｯｸM" panose="020B0600000000000000" pitchFamily="50" charset="-128"/>
                <a:ea typeface="HGPｺﾞｼｯｸM" panose="020B0600000000000000" pitchFamily="50" charset="-128"/>
                <a:cs typeface="Times New Roman" panose="02020603050405020304" pitchFamily="18" charset="0"/>
              </a:rPr>
              <a:t>・具体的な事象における忌避意識や人権上問題であるか否かの認識については、</a:t>
            </a:r>
            <a:r>
              <a:rPr lang="ja-JP" altLang="en-US" sz="1050" kern="100" dirty="0">
                <a:latin typeface="HGPｺﾞｼｯｸM" panose="020B0600000000000000" pitchFamily="50" charset="-128"/>
                <a:ea typeface="HGPｺﾞｼｯｸM" panose="020B0600000000000000" pitchFamily="50" charset="-128"/>
                <a:cs typeface="Times New Roman" panose="02020603050405020304" pitchFamily="18" charset="0"/>
              </a:rPr>
              <a:t>過去に人権学習を経験</a:t>
            </a:r>
            <a:r>
              <a:rPr lang="ja-JP" altLang="en-US" sz="1050" kern="100" dirty="0" smtClean="0">
                <a:latin typeface="HGPｺﾞｼｯｸM" panose="020B0600000000000000" pitchFamily="50" charset="-128"/>
                <a:ea typeface="HGPｺﾞｼｯｸM" panose="020B0600000000000000" pitchFamily="50" charset="-128"/>
                <a:cs typeface="Times New Roman" panose="02020603050405020304" pitchFamily="18" charset="0"/>
              </a:rPr>
              <a:t>し </a:t>
            </a:r>
            <a:endParaRPr lang="en-US" altLang="ja-JP" sz="1050" kern="100" dirty="0" smtClean="0">
              <a:latin typeface="HGPｺﾞｼｯｸM" panose="020B0600000000000000" pitchFamily="50" charset="-128"/>
              <a:ea typeface="HGPｺﾞｼｯｸM" panose="020B0600000000000000" pitchFamily="50" charset="-128"/>
              <a:cs typeface="Times New Roman" panose="02020603050405020304" pitchFamily="18" charset="0"/>
            </a:endParaRPr>
          </a:p>
          <a:p>
            <a:pPr lvl="0"/>
            <a:r>
              <a:rPr lang="en-US" altLang="ja-JP" sz="1050" kern="100" dirty="0">
                <a:latin typeface="HGPｺﾞｼｯｸM" panose="020B0600000000000000" pitchFamily="50" charset="-128"/>
                <a:ea typeface="HGPｺﾞｼｯｸM" panose="020B0600000000000000" pitchFamily="50" charset="-128"/>
                <a:cs typeface="Times New Roman" panose="02020603050405020304" pitchFamily="18" charset="0"/>
              </a:rPr>
              <a:t> </a:t>
            </a:r>
            <a:r>
              <a:rPr lang="en-US" altLang="ja-JP" sz="1050" kern="100" dirty="0" smtClean="0">
                <a:latin typeface="HGPｺﾞｼｯｸM" panose="020B0600000000000000" pitchFamily="50" charset="-128"/>
                <a:ea typeface="HGPｺﾞｼｯｸM" panose="020B0600000000000000" pitchFamily="50" charset="-128"/>
                <a:cs typeface="Times New Roman" panose="02020603050405020304" pitchFamily="18" charset="0"/>
              </a:rPr>
              <a:t>   </a:t>
            </a:r>
            <a:r>
              <a:rPr lang="ja-JP" altLang="en-US" sz="1050" kern="100" dirty="0" smtClean="0">
                <a:latin typeface="HGPｺﾞｼｯｸM" panose="020B0600000000000000" pitchFamily="50" charset="-128"/>
                <a:ea typeface="HGPｺﾞｼｯｸM" panose="020B0600000000000000" pitchFamily="50" charset="-128"/>
                <a:cs typeface="Times New Roman" panose="02020603050405020304" pitchFamily="18" charset="0"/>
              </a:rPr>
              <a:t>て</a:t>
            </a:r>
            <a:r>
              <a:rPr lang="ja-JP" altLang="en-US" sz="1050" kern="100" dirty="0">
                <a:latin typeface="HGPｺﾞｼｯｸM" panose="020B0600000000000000" pitchFamily="50" charset="-128"/>
                <a:ea typeface="HGPｺﾞｼｯｸM" panose="020B0600000000000000" pitchFamily="50" charset="-128"/>
                <a:cs typeface="Times New Roman" panose="02020603050405020304" pitchFamily="18" charset="0"/>
              </a:rPr>
              <a:t>いるかどうかによって大きな差異が</a:t>
            </a:r>
            <a:r>
              <a:rPr lang="ja-JP" altLang="en-US" sz="1050" kern="100" dirty="0" smtClean="0">
                <a:latin typeface="HGPｺﾞｼｯｸM" panose="020B0600000000000000" pitchFamily="50" charset="-128"/>
                <a:ea typeface="HGPｺﾞｼｯｸM" panose="020B0600000000000000" pitchFamily="50" charset="-128"/>
                <a:cs typeface="Times New Roman" panose="02020603050405020304" pitchFamily="18" charset="0"/>
              </a:rPr>
              <a:t>見られる</a:t>
            </a:r>
            <a:r>
              <a:rPr lang="ja-JP" altLang="en-US" sz="1050" kern="100" dirty="0">
                <a:latin typeface="HGPｺﾞｼｯｸM" panose="020B0600000000000000" pitchFamily="50" charset="-128"/>
                <a:ea typeface="HGPｺﾞｼｯｸM" panose="020B0600000000000000" pitchFamily="50" charset="-128"/>
                <a:cs typeface="Times New Roman" panose="02020603050405020304" pitchFamily="18" charset="0"/>
              </a:rPr>
              <a:t>ことから</a:t>
            </a:r>
            <a:r>
              <a:rPr lang="ja-JP" altLang="en-US" sz="1050" kern="100" dirty="0" smtClean="0">
                <a:latin typeface="HGPｺﾞｼｯｸM" panose="020B0600000000000000" pitchFamily="50" charset="-128"/>
                <a:ea typeface="HGPｺﾞｼｯｸM" panose="020B0600000000000000" pitchFamily="50" charset="-128"/>
                <a:cs typeface="Times New Roman" panose="02020603050405020304" pitchFamily="18" charset="0"/>
              </a:rPr>
              <a:t>、すべての世代において学習経験</a:t>
            </a:r>
            <a:r>
              <a:rPr lang="ja-JP" altLang="en-US" sz="1050" kern="100" dirty="0">
                <a:latin typeface="HGPｺﾞｼｯｸM" panose="020B0600000000000000" pitchFamily="50" charset="-128"/>
                <a:ea typeface="HGPｺﾞｼｯｸM" panose="020B0600000000000000" pitchFamily="50" charset="-128"/>
                <a:cs typeface="Times New Roman" panose="02020603050405020304" pitchFamily="18" charset="0"/>
              </a:rPr>
              <a:t>を積むことができる</a:t>
            </a:r>
            <a:r>
              <a:rPr lang="ja-JP" altLang="en-US" sz="1050" kern="100" dirty="0" smtClean="0">
                <a:latin typeface="HGPｺﾞｼｯｸM" panose="020B0600000000000000" pitchFamily="50" charset="-128"/>
                <a:ea typeface="HGPｺﾞｼｯｸM" panose="020B0600000000000000" pitchFamily="50" charset="-128"/>
                <a:cs typeface="Times New Roman" panose="02020603050405020304" pitchFamily="18" charset="0"/>
              </a:rPr>
              <a:t>よ</a:t>
            </a:r>
            <a:endParaRPr lang="en-US" altLang="ja-JP" sz="1050" kern="100" dirty="0" smtClean="0">
              <a:latin typeface="HGPｺﾞｼｯｸM" panose="020B0600000000000000" pitchFamily="50" charset="-128"/>
              <a:ea typeface="HGPｺﾞｼｯｸM" panose="020B0600000000000000" pitchFamily="50" charset="-128"/>
              <a:cs typeface="Times New Roman" panose="02020603050405020304" pitchFamily="18" charset="0"/>
            </a:endParaRPr>
          </a:p>
          <a:p>
            <a:pPr lvl="0"/>
            <a:r>
              <a:rPr lang="ja-JP" altLang="en-US" sz="1050" kern="100" dirty="0">
                <a:latin typeface="HGPｺﾞｼｯｸM" panose="020B0600000000000000" pitchFamily="50" charset="-128"/>
                <a:ea typeface="HGPｺﾞｼｯｸM" panose="020B0600000000000000" pitchFamily="50" charset="-128"/>
                <a:cs typeface="Times New Roman" panose="02020603050405020304" pitchFamily="18" charset="0"/>
              </a:rPr>
              <a:t>　</a:t>
            </a:r>
            <a:r>
              <a:rPr lang="ja-JP" altLang="en-US" sz="1050" kern="100" dirty="0" smtClean="0">
                <a:latin typeface="HGPｺﾞｼｯｸM" panose="020B0600000000000000" pitchFamily="50" charset="-128"/>
                <a:ea typeface="HGPｺﾞｼｯｸM" panose="020B0600000000000000" pitchFamily="50" charset="-128"/>
                <a:cs typeface="Times New Roman" panose="02020603050405020304" pitchFamily="18" charset="0"/>
              </a:rPr>
              <a:t>　 う</a:t>
            </a:r>
            <a:r>
              <a:rPr lang="ja-JP" altLang="en-US" sz="1050" kern="100" dirty="0">
                <a:latin typeface="HGPｺﾞｼｯｸM" panose="020B0600000000000000" pitchFamily="50" charset="-128"/>
                <a:ea typeface="HGPｺﾞｼｯｸM" panose="020B0600000000000000" pitchFamily="50" charset="-128"/>
                <a:cs typeface="Times New Roman" panose="02020603050405020304" pitchFamily="18" charset="0"/>
              </a:rPr>
              <a:t>、義務</a:t>
            </a:r>
            <a:r>
              <a:rPr lang="ja-JP" altLang="en-US" sz="1050" kern="100" dirty="0" smtClean="0">
                <a:latin typeface="HGPｺﾞｼｯｸM" panose="020B0600000000000000" pitchFamily="50" charset="-128"/>
                <a:ea typeface="HGPｺﾞｼｯｸM" panose="020B0600000000000000" pitchFamily="50" charset="-128"/>
                <a:cs typeface="Times New Roman" panose="02020603050405020304" pitchFamily="18" charset="0"/>
              </a:rPr>
              <a:t>教育</a:t>
            </a:r>
            <a:r>
              <a:rPr lang="ja-JP" altLang="en-US" sz="1050" kern="100" dirty="0">
                <a:latin typeface="HGPｺﾞｼｯｸM" panose="020B0600000000000000" pitchFamily="50" charset="-128"/>
                <a:ea typeface="HGPｺﾞｼｯｸM" panose="020B0600000000000000" pitchFamily="50" charset="-128"/>
                <a:cs typeface="Times New Roman" panose="02020603050405020304" pitchFamily="18" charset="0"/>
              </a:rPr>
              <a:t>や高校、</a:t>
            </a:r>
            <a:r>
              <a:rPr lang="ja-JP" altLang="en-US" sz="1050" kern="100" dirty="0" smtClean="0">
                <a:latin typeface="HGPｺﾞｼｯｸM" panose="020B0600000000000000" pitchFamily="50" charset="-128"/>
                <a:ea typeface="HGPｺﾞｼｯｸM" panose="020B0600000000000000" pitchFamily="50" charset="-128"/>
                <a:cs typeface="Times New Roman" panose="02020603050405020304" pitchFamily="18" charset="0"/>
              </a:rPr>
              <a:t>大学及び社会人向けの講座など、各ステージにおける取組みとの</a:t>
            </a:r>
            <a:r>
              <a:rPr lang="ja-JP" altLang="en-US" sz="1050" kern="100" dirty="0" smtClean="0">
                <a:effectLst/>
                <a:latin typeface="HGPｺﾞｼｯｸM" panose="020B0600000000000000" pitchFamily="50" charset="-128"/>
                <a:ea typeface="HGPｺﾞｼｯｸM" panose="020B0600000000000000" pitchFamily="50" charset="-128"/>
                <a:cs typeface="Times New Roman" panose="02020603050405020304" pitchFamily="18" charset="0"/>
              </a:rPr>
              <a:t>連携</a:t>
            </a:r>
            <a:r>
              <a:rPr lang="ja-JP" altLang="en-US" sz="1050" kern="100" dirty="0">
                <a:effectLst/>
                <a:latin typeface="HGPｺﾞｼｯｸM" panose="020B0600000000000000" pitchFamily="50" charset="-128"/>
                <a:ea typeface="HGPｺﾞｼｯｸM" panose="020B0600000000000000" pitchFamily="50" charset="-128"/>
                <a:cs typeface="Times New Roman" panose="02020603050405020304" pitchFamily="18" charset="0"/>
              </a:rPr>
              <a:t>を推進する。</a:t>
            </a:r>
            <a:endParaRPr lang="en-US" altLang="ja-JP" sz="1050" kern="100" dirty="0">
              <a:latin typeface="HGPｺﾞｼｯｸM" panose="020B0600000000000000" pitchFamily="50" charset="-128"/>
              <a:ea typeface="HGPｺﾞｼｯｸM" panose="020B0600000000000000" pitchFamily="50" charset="-128"/>
              <a:cs typeface="Times New Roman" panose="02020603050405020304" pitchFamily="18" charset="0"/>
            </a:endParaRPr>
          </a:p>
          <a:p>
            <a:pPr marL="133350" lvl="0" indent="-133350">
              <a:lnSpc>
                <a:spcPts val="1200"/>
              </a:lnSpc>
              <a:spcBef>
                <a:spcPts val="600"/>
              </a:spcBef>
            </a:pPr>
            <a:r>
              <a:rPr lang="ja-JP" altLang="en-US" sz="1050" kern="100" dirty="0" smtClean="0">
                <a:latin typeface="HGPｺﾞｼｯｸM" panose="020B0600000000000000" pitchFamily="50" charset="-128"/>
                <a:ea typeface="HGPｺﾞｼｯｸM" panose="020B0600000000000000" pitchFamily="50" charset="-128"/>
                <a:cs typeface="Times New Roman" panose="02020603050405020304" pitchFamily="18" charset="0"/>
              </a:rPr>
              <a:t>◆市町村や企業・職場における啓発の取組みへの支援・連携</a:t>
            </a:r>
            <a:endParaRPr lang="en-US" altLang="ja-JP" sz="1050" kern="100" dirty="0">
              <a:latin typeface="HGPｺﾞｼｯｸM" panose="020B0600000000000000" pitchFamily="50" charset="-128"/>
              <a:ea typeface="HGPｺﾞｼｯｸM" panose="020B0600000000000000" pitchFamily="50" charset="-128"/>
              <a:cs typeface="Times New Roman" panose="02020603050405020304" pitchFamily="18" charset="0"/>
            </a:endParaRPr>
          </a:p>
          <a:p>
            <a:pPr marL="133350" lvl="0" indent="-133350">
              <a:lnSpc>
                <a:spcPts val="1200"/>
              </a:lnSpc>
              <a:spcBef>
                <a:spcPts val="600"/>
              </a:spcBef>
            </a:pPr>
            <a:r>
              <a:rPr lang="en-US" altLang="ja-JP" sz="1050" kern="100" dirty="0">
                <a:latin typeface="HGPｺﾞｼｯｸM" panose="020B0600000000000000" pitchFamily="50" charset="-128"/>
                <a:ea typeface="HGPｺﾞｼｯｸM" panose="020B0600000000000000" pitchFamily="50" charset="-128"/>
                <a:cs typeface="Times New Roman" panose="02020603050405020304" pitchFamily="18" charset="0"/>
              </a:rPr>
              <a:t>   </a:t>
            </a:r>
            <a:r>
              <a:rPr lang="ja-JP" altLang="en-US" sz="1050" kern="100" dirty="0" smtClean="0">
                <a:latin typeface="HGPｺﾞｼｯｸM" panose="020B0600000000000000" pitchFamily="50" charset="-128"/>
                <a:ea typeface="HGPｺﾞｼｯｸM" panose="020B0600000000000000" pitchFamily="50" charset="-128"/>
                <a:cs typeface="Times New Roman" panose="02020603050405020304" pitchFamily="18" charset="0"/>
              </a:rPr>
              <a:t>・年齢階層別の府民意識の状況を踏まえ、社会人</a:t>
            </a:r>
            <a:r>
              <a:rPr lang="ja-JP" altLang="en-US" sz="1050" kern="100" dirty="0">
                <a:latin typeface="HGPｺﾞｼｯｸM" panose="020B0600000000000000" pitchFamily="50" charset="-128"/>
                <a:ea typeface="HGPｺﾞｼｯｸM" panose="020B0600000000000000" pitchFamily="50" charset="-128"/>
                <a:cs typeface="Times New Roman" panose="02020603050405020304" pitchFamily="18" charset="0"/>
              </a:rPr>
              <a:t>や</a:t>
            </a:r>
            <a:r>
              <a:rPr lang="ja-JP" altLang="en-US" sz="1050" kern="100" dirty="0" smtClean="0">
                <a:latin typeface="HGPｺﾞｼｯｸM" panose="020B0600000000000000" pitchFamily="50" charset="-128"/>
                <a:ea typeface="HGPｺﾞｼｯｸM" panose="020B0600000000000000" pitchFamily="50" charset="-128"/>
                <a:cs typeface="Times New Roman" panose="02020603050405020304" pitchFamily="18" charset="0"/>
              </a:rPr>
              <a:t>高年齢層に対して教育・啓発の機会の拡充を図っていく</a:t>
            </a:r>
            <a:endParaRPr lang="en-US" altLang="ja-JP" sz="1050" kern="100" dirty="0" smtClean="0">
              <a:latin typeface="HGPｺﾞｼｯｸM" panose="020B0600000000000000" pitchFamily="50" charset="-128"/>
              <a:ea typeface="HGPｺﾞｼｯｸM" panose="020B0600000000000000" pitchFamily="50" charset="-128"/>
              <a:cs typeface="Times New Roman" panose="02020603050405020304" pitchFamily="18" charset="0"/>
            </a:endParaRPr>
          </a:p>
          <a:p>
            <a:pPr marL="133350" lvl="0" indent="-133350">
              <a:lnSpc>
                <a:spcPts val="1200"/>
              </a:lnSpc>
            </a:pPr>
            <a:r>
              <a:rPr lang="ja-JP" altLang="en-US" sz="1050" kern="100" dirty="0" smtClean="0">
                <a:latin typeface="HGPｺﾞｼｯｸM" panose="020B0600000000000000" pitchFamily="50" charset="-128"/>
                <a:ea typeface="HGPｺﾞｼｯｸM" panose="020B0600000000000000" pitchFamily="50" charset="-128"/>
                <a:cs typeface="Times New Roman" panose="02020603050405020304" pitchFamily="18" charset="0"/>
              </a:rPr>
              <a:t>     観点から、住民に身近な市町村における地域に密着したきめ細かい多様な取組みを、引き続き支援すると</a:t>
            </a:r>
            <a:endParaRPr lang="en-US" altLang="ja-JP" sz="1050" kern="100" dirty="0" smtClean="0">
              <a:latin typeface="HGPｺﾞｼｯｸM" panose="020B0600000000000000" pitchFamily="50" charset="-128"/>
              <a:ea typeface="HGPｺﾞｼｯｸM" panose="020B0600000000000000" pitchFamily="50" charset="-128"/>
              <a:cs typeface="Times New Roman" panose="02020603050405020304" pitchFamily="18" charset="0"/>
            </a:endParaRPr>
          </a:p>
          <a:p>
            <a:pPr marL="133350" lvl="0" indent="-133350">
              <a:lnSpc>
                <a:spcPts val="1200"/>
              </a:lnSpc>
            </a:pPr>
            <a:r>
              <a:rPr lang="en-US" altLang="ja-JP" sz="1050" kern="100" dirty="0">
                <a:latin typeface="HGPｺﾞｼｯｸM" panose="020B0600000000000000" pitchFamily="50" charset="-128"/>
                <a:ea typeface="HGPｺﾞｼｯｸM" panose="020B0600000000000000" pitchFamily="50" charset="-128"/>
                <a:cs typeface="Times New Roman" panose="02020603050405020304" pitchFamily="18" charset="0"/>
              </a:rPr>
              <a:t> </a:t>
            </a:r>
            <a:r>
              <a:rPr lang="en-US" altLang="ja-JP" sz="1050" kern="100" dirty="0" smtClean="0">
                <a:latin typeface="HGPｺﾞｼｯｸM" panose="020B0600000000000000" pitchFamily="50" charset="-128"/>
                <a:ea typeface="HGPｺﾞｼｯｸM" panose="020B0600000000000000" pitchFamily="50" charset="-128"/>
                <a:cs typeface="Times New Roman" panose="02020603050405020304" pitchFamily="18" charset="0"/>
              </a:rPr>
              <a:t>    </a:t>
            </a:r>
            <a:r>
              <a:rPr lang="ja-JP" altLang="en-US" sz="1050" kern="100" dirty="0" smtClean="0">
                <a:latin typeface="HGPｺﾞｼｯｸM" panose="020B0600000000000000" pitchFamily="50" charset="-128"/>
                <a:ea typeface="HGPｺﾞｼｯｸM" panose="020B0600000000000000" pitchFamily="50" charset="-128"/>
                <a:cs typeface="Times New Roman" panose="02020603050405020304" pitchFamily="18" charset="0"/>
              </a:rPr>
              <a:t>ともに、自ら</a:t>
            </a:r>
            <a:r>
              <a:rPr lang="ja-JP" altLang="en-US" sz="1050" kern="100" dirty="0">
                <a:latin typeface="HGPｺﾞｼｯｸM" panose="020B0600000000000000" pitchFamily="50" charset="-128"/>
                <a:ea typeface="HGPｺﾞｼｯｸM" panose="020B0600000000000000" pitchFamily="50" charset="-128"/>
                <a:cs typeface="Times New Roman" panose="02020603050405020304" pitchFamily="18" charset="0"/>
              </a:rPr>
              <a:t>人権問題の研修</a:t>
            </a:r>
            <a:r>
              <a:rPr lang="ja-JP" altLang="en-US" sz="1050" kern="100" dirty="0" smtClean="0">
                <a:latin typeface="HGPｺﾞｼｯｸM" panose="020B0600000000000000" pitchFamily="50" charset="-128"/>
                <a:ea typeface="HGPｺﾞｼｯｸM" panose="020B0600000000000000" pitchFamily="50" charset="-128"/>
                <a:cs typeface="Times New Roman" panose="02020603050405020304" pitchFamily="18" charset="0"/>
              </a:rPr>
              <a:t>等を</a:t>
            </a:r>
            <a:r>
              <a:rPr lang="ja-JP" altLang="en-US" sz="1050" kern="100" dirty="0">
                <a:latin typeface="HGPｺﾞｼｯｸM" panose="020B0600000000000000" pitchFamily="50" charset="-128"/>
                <a:ea typeface="HGPｺﾞｼｯｸM" panose="020B0600000000000000" pitchFamily="50" charset="-128"/>
                <a:cs typeface="Times New Roman" panose="02020603050405020304" pitchFamily="18" charset="0"/>
              </a:rPr>
              <a:t>行う</a:t>
            </a:r>
            <a:r>
              <a:rPr lang="ja-JP" altLang="en-US" sz="1050" kern="100" dirty="0" smtClean="0">
                <a:latin typeface="HGPｺﾞｼｯｸM" panose="020B0600000000000000" pitchFamily="50" charset="-128"/>
                <a:ea typeface="HGPｺﾞｼｯｸM" panose="020B0600000000000000" pitchFamily="50" charset="-128"/>
                <a:cs typeface="Times New Roman" panose="02020603050405020304" pitchFamily="18" charset="0"/>
              </a:rPr>
              <a:t>経済</a:t>
            </a:r>
            <a:r>
              <a:rPr lang="ja-JP" altLang="en-US" sz="1050" kern="100" dirty="0">
                <a:latin typeface="HGPｺﾞｼｯｸM" panose="020B0600000000000000" pitchFamily="50" charset="-128"/>
                <a:ea typeface="HGPｺﾞｼｯｸM" panose="020B0600000000000000" pitchFamily="50" charset="-128"/>
                <a:cs typeface="Times New Roman" panose="02020603050405020304" pitchFamily="18" charset="0"/>
              </a:rPr>
              <a:t>団体</a:t>
            </a:r>
            <a:r>
              <a:rPr lang="ja-JP" altLang="en-US" sz="1050" kern="100" dirty="0" smtClean="0">
                <a:latin typeface="HGPｺﾞｼｯｸM" panose="020B0600000000000000" pitchFamily="50" charset="-128"/>
                <a:ea typeface="HGPｺﾞｼｯｸM" panose="020B0600000000000000" pitchFamily="50" charset="-128"/>
                <a:cs typeface="Times New Roman" panose="02020603050405020304" pitchFamily="18" charset="0"/>
              </a:rPr>
              <a:t>、民間事業者団体</a:t>
            </a:r>
            <a:r>
              <a:rPr lang="ja-JP" altLang="en-US" sz="1050" kern="100" dirty="0">
                <a:latin typeface="HGPｺﾞｼｯｸM" panose="020B0600000000000000" pitchFamily="50" charset="-128"/>
                <a:ea typeface="HGPｺﾞｼｯｸM" panose="020B0600000000000000" pitchFamily="50" charset="-128"/>
                <a:cs typeface="Times New Roman" panose="02020603050405020304" pitchFamily="18" charset="0"/>
              </a:rPr>
              <a:t>等との連携を深め、効果的な事業を</a:t>
            </a:r>
            <a:r>
              <a:rPr lang="ja-JP" altLang="en-US" sz="1050" kern="100" dirty="0" smtClean="0">
                <a:latin typeface="HGPｺﾞｼｯｸM" panose="020B0600000000000000" pitchFamily="50" charset="-128"/>
                <a:ea typeface="HGPｺﾞｼｯｸM" panose="020B0600000000000000" pitchFamily="50" charset="-128"/>
                <a:cs typeface="Times New Roman" panose="02020603050405020304" pitchFamily="18" charset="0"/>
              </a:rPr>
              <a:t>展開 </a:t>
            </a:r>
            <a:endParaRPr lang="en-US" altLang="ja-JP" sz="1050" kern="100" dirty="0" smtClean="0">
              <a:latin typeface="HGPｺﾞｼｯｸM" panose="020B0600000000000000" pitchFamily="50" charset="-128"/>
              <a:ea typeface="HGPｺﾞｼｯｸM" panose="020B0600000000000000" pitchFamily="50" charset="-128"/>
              <a:cs typeface="Times New Roman" panose="02020603050405020304" pitchFamily="18" charset="0"/>
            </a:endParaRPr>
          </a:p>
          <a:p>
            <a:pPr marL="133350" lvl="0" indent="-133350">
              <a:lnSpc>
                <a:spcPts val="1200"/>
              </a:lnSpc>
            </a:pPr>
            <a:r>
              <a:rPr lang="en-US" altLang="ja-JP" sz="1050" kern="100">
                <a:latin typeface="HGPｺﾞｼｯｸM" panose="020B0600000000000000" pitchFamily="50" charset="-128"/>
                <a:ea typeface="HGPｺﾞｼｯｸM" panose="020B0600000000000000" pitchFamily="50" charset="-128"/>
                <a:cs typeface="Times New Roman" panose="02020603050405020304" pitchFamily="18" charset="0"/>
              </a:rPr>
              <a:t> </a:t>
            </a:r>
            <a:r>
              <a:rPr lang="en-US" altLang="ja-JP" sz="1050" kern="100" smtClean="0">
                <a:latin typeface="HGPｺﾞｼｯｸM" panose="020B0600000000000000" pitchFamily="50" charset="-128"/>
                <a:ea typeface="HGPｺﾞｼｯｸM" panose="020B0600000000000000" pitchFamily="50" charset="-128"/>
                <a:cs typeface="Times New Roman" panose="02020603050405020304" pitchFamily="18" charset="0"/>
              </a:rPr>
              <a:t>    </a:t>
            </a:r>
            <a:r>
              <a:rPr lang="ja-JP" altLang="en-US" sz="1050" kern="100" smtClean="0">
                <a:latin typeface="HGPｺﾞｼｯｸM" panose="020B0600000000000000" pitchFamily="50" charset="-128"/>
                <a:ea typeface="HGPｺﾞｼｯｸM" panose="020B0600000000000000" pitchFamily="50" charset="-128"/>
                <a:cs typeface="Times New Roman" panose="02020603050405020304" pitchFamily="18" charset="0"/>
              </a:rPr>
              <a:t>する</a:t>
            </a:r>
            <a:r>
              <a:rPr lang="ja-JP" altLang="en-US" sz="1050" kern="100" dirty="0">
                <a:latin typeface="HGPｺﾞｼｯｸM" panose="020B0600000000000000" pitchFamily="50" charset="-128"/>
                <a:ea typeface="HGPｺﾞｼｯｸM" panose="020B0600000000000000" pitchFamily="50" charset="-128"/>
                <a:cs typeface="Times New Roman" panose="02020603050405020304" pitchFamily="18" charset="0"/>
              </a:rPr>
              <a:t>。</a:t>
            </a:r>
            <a:endParaRPr lang="ja-JP" altLang="ja-JP" sz="1050" kern="100" dirty="0">
              <a:latin typeface="Century" panose="02040604050505020304" pitchFamily="18" charset="0"/>
              <a:ea typeface="ＭＳ 明朝" panose="02020609040205080304" pitchFamily="17" charset="-128"/>
              <a:cs typeface="Times New Roman" panose="02020603050405020304" pitchFamily="18" charset="0"/>
            </a:endParaRPr>
          </a:p>
          <a:p>
            <a:pPr marL="133350" lvl="0" indent="-133350">
              <a:lnSpc>
                <a:spcPts val="1200"/>
              </a:lnSpc>
              <a:spcBef>
                <a:spcPts val="600"/>
              </a:spcBef>
            </a:pPr>
            <a:r>
              <a:rPr lang="ja-JP" altLang="en-US" sz="1050" kern="100" dirty="0" smtClean="0">
                <a:effectLst/>
                <a:latin typeface="HGPｺﾞｼｯｸM" panose="020B0600000000000000" pitchFamily="50" charset="-128"/>
                <a:ea typeface="HGPｺﾞｼｯｸM" panose="020B0600000000000000" pitchFamily="50" charset="-128"/>
                <a:cs typeface="Times New Roman" panose="02020603050405020304" pitchFamily="18" charset="0"/>
              </a:rPr>
              <a:t>◆</a:t>
            </a:r>
            <a:r>
              <a:rPr lang="ja-JP" altLang="en-US" sz="1050" kern="100" dirty="0">
                <a:latin typeface="HGPｺﾞｼｯｸM" panose="020B0600000000000000" pitchFamily="50" charset="-128"/>
                <a:ea typeface="HGPｺﾞｼｯｸM" panose="020B0600000000000000" pitchFamily="50" charset="-128"/>
                <a:cs typeface="Times New Roman" panose="02020603050405020304" pitchFamily="18" charset="0"/>
              </a:rPr>
              <a:t>適切な媒体を活用した</a:t>
            </a:r>
            <a:r>
              <a:rPr lang="ja-JP" altLang="en-US" sz="1050" kern="100" dirty="0" smtClean="0">
                <a:latin typeface="HGPｺﾞｼｯｸM" panose="020B0600000000000000" pitchFamily="50" charset="-128"/>
                <a:ea typeface="HGPｺﾞｼｯｸM" panose="020B0600000000000000" pitchFamily="50" charset="-128"/>
                <a:cs typeface="Times New Roman" panose="02020603050405020304" pitchFamily="18" charset="0"/>
              </a:rPr>
              <a:t>効果的</a:t>
            </a:r>
            <a:r>
              <a:rPr lang="ja-JP" altLang="en-US" sz="1050" kern="100" dirty="0">
                <a:latin typeface="HGPｺﾞｼｯｸM" panose="020B0600000000000000" pitchFamily="50" charset="-128"/>
                <a:ea typeface="HGPｺﾞｼｯｸM" panose="020B0600000000000000" pitchFamily="50" charset="-128"/>
                <a:cs typeface="Times New Roman" panose="02020603050405020304" pitchFamily="18" charset="0"/>
              </a:rPr>
              <a:t>な情報発信手法の検討</a:t>
            </a:r>
            <a:endParaRPr lang="en-US" altLang="ja-JP" sz="1050" kern="100" dirty="0">
              <a:effectLst/>
              <a:latin typeface="HGPｺﾞｼｯｸM" panose="020B0600000000000000" pitchFamily="50" charset="-128"/>
              <a:ea typeface="HGPｺﾞｼｯｸM" panose="020B0600000000000000" pitchFamily="50" charset="-128"/>
              <a:cs typeface="Times New Roman" panose="02020603050405020304" pitchFamily="18" charset="0"/>
            </a:endParaRPr>
          </a:p>
          <a:p>
            <a:pPr marL="133350" lvl="0" indent="-133350">
              <a:lnSpc>
                <a:spcPts val="1200"/>
              </a:lnSpc>
              <a:spcBef>
                <a:spcPts val="600"/>
              </a:spcBef>
            </a:pPr>
            <a:r>
              <a:rPr lang="ja-JP" altLang="en-US" sz="1050" kern="100" dirty="0">
                <a:latin typeface="HGPｺﾞｼｯｸM" panose="020B0600000000000000" pitchFamily="50" charset="-128"/>
                <a:ea typeface="HGPｺﾞｼｯｸM" panose="020B0600000000000000" pitchFamily="50" charset="-128"/>
                <a:cs typeface="Times New Roman" panose="02020603050405020304" pitchFamily="18" charset="0"/>
              </a:rPr>
              <a:t>　 ・</a:t>
            </a:r>
            <a:r>
              <a:rPr lang="ja-JP" altLang="en-US" sz="1050" kern="100" dirty="0" smtClean="0">
                <a:latin typeface="HGPｺﾞｼｯｸM" panose="020B0600000000000000" pitchFamily="50" charset="-128"/>
                <a:ea typeface="HGPｺﾞｼｯｸM" panose="020B0600000000000000" pitchFamily="50" charset="-128"/>
                <a:cs typeface="Times New Roman" panose="02020603050405020304" pitchFamily="18" charset="0"/>
              </a:rPr>
              <a:t>若年層にはインターネットを中心に、高齢者層</a:t>
            </a:r>
            <a:r>
              <a:rPr lang="ja-JP" altLang="en-US" sz="1050" kern="100" dirty="0">
                <a:latin typeface="HGPｺﾞｼｯｸM" panose="020B0600000000000000" pitchFamily="50" charset="-128"/>
                <a:ea typeface="HGPｺﾞｼｯｸM" panose="020B0600000000000000" pitchFamily="50" charset="-128"/>
                <a:cs typeface="Times New Roman" panose="02020603050405020304" pitchFamily="18" charset="0"/>
              </a:rPr>
              <a:t>には紙媒体を中心</a:t>
            </a:r>
            <a:r>
              <a:rPr lang="ja-JP" altLang="en-US" sz="1050" kern="100" dirty="0" smtClean="0">
                <a:latin typeface="HGPｺﾞｼｯｸM" panose="020B0600000000000000" pitchFamily="50" charset="-128"/>
                <a:ea typeface="HGPｺﾞｼｯｸM" panose="020B0600000000000000" pitchFamily="50" charset="-128"/>
                <a:cs typeface="Times New Roman" panose="02020603050405020304" pitchFamily="18" charset="0"/>
              </a:rPr>
              <a:t>に、日常生活の中の出来事を題材と</a:t>
            </a:r>
            <a:r>
              <a:rPr lang="ja-JP" altLang="en-US" sz="1050" kern="100" dirty="0" err="1" smtClean="0">
                <a:latin typeface="HGPｺﾞｼｯｸM" panose="020B0600000000000000" pitchFamily="50" charset="-128"/>
                <a:ea typeface="HGPｺﾞｼｯｸM" panose="020B0600000000000000" pitchFamily="50" charset="-128"/>
                <a:cs typeface="Times New Roman" panose="02020603050405020304" pitchFamily="18" charset="0"/>
              </a:rPr>
              <a:t>しな</a:t>
            </a:r>
            <a:r>
              <a:rPr lang="ja-JP" altLang="en-US" sz="1050" kern="100" dirty="0" smtClean="0">
                <a:latin typeface="HGPｺﾞｼｯｸM" panose="020B0600000000000000" pitchFamily="50" charset="-128"/>
                <a:ea typeface="HGPｺﾞｼｯｸM" panose="020B0600000000000000" pitchFamily="50" charset="-128"/>
                <a:cs typeface="Times New Roman" panose="02020603050405020304" pitchFamily="18" charset="0"/>
              </a:rPr>
              <a:t>が　</a:t>
            </a:r>
            <a:endParaRPr lang="en-US" altLang="ja-JP" sz="1050" kern="100" dirty="0" smtClean="0">
              <a:latin typeface="HGPｺﾞｼｯｸM" panose="020B0600000000000000" pitchFamily="50" charset="-128"/>
              <a:ea typeface="HGPｺﾞｼｯｸM" panose="020B0600000000000000" pitchFamily="50" charset="-128"/>
              <a:cs typeface="Times New Roman" panose="02020603050405020304" pitchFamily="18" charset="0"/>
            </a:endParaRPr>
          </a:p>
          <a:p>
            <a:pPr marL="133350" lvl="0" indent="-133350">
              <a:lnSpc>
                <a:spcPts val="1200"/>
              </a:lnSpc>
            </a:pPr>
            <a:r>
              <a:rPr lang="ja-JP" altLang="en-US" sz="1050" kern="100" dirty="0">
                <a:latin typeface="HGPｺﾞｼｯｸM" panose="020B0600000000000000" pitchFamily="50" charset="-128"/>
                <a:ea typeface="HGPｺﾞｼｯｸM" panose="020B0600000000000000" pitchFamily="50" charset="-128"/>
                <a:cs typeface="Times New Roman" panose="02020603050405020304" pitchFamily="18" charset="0"/>
              </a:rPr>
              <a:t>　</a:t>
            </a:r>
            <a:r>
              <a:rPr lang="ja-JP" altLang="en-US" sz="1050" kern="100" dirty="0" smtClean="0">
                <a:latin typeface="HGPｺﾞｼｯｸM" panose="020B0600000000000000" pitchFamily="50" charset="-128"/>
                <a:ea typeface="HGPｺﾞｼｯｸM" panose="020B0600000000000000" pitchFamily="50" charset="-128"/>
                <a:cs typeface="Times New Roman" panose="02020603050405020304" pitchFamily="18" charset="0"/>
              </a:rPr>
              <a:t>　 ら人権について考えることができるような資料</a:t>
            </a:r>
            <a:r>
              <a:rPr lang="ja-JP" altLang="en-US" sz="1050" kern="100" dirty="0">
                <a:latin typeface="HGPｺﾞｼｯｸM" panose="020B0600000000000000" pitchFamily="50" charset="-128"/>
                <a:ea typeface="HGPｺﾞｼｯｸM" panose="020B0600000000000000" pitchFamily="50" charset="-128"/>
                <a:cs typeface="Times New Roman" panose="02020603050405020304" pitchFamily="18" charset="0"/>
              </a:rPr>
              <a:t>を</a:t>
            </a:r>
            <a:r>
              <a:rPr lang="ja-JP" altLang="en-US" sz="1050" kern="100" dirty="0" smtClean="0">
                <a:latin typeface="HGPｺﾞｼｯｸM" panose="020B0600000000000000" pitchFamily="50" charset="-128"/>
                <a:ea typeface="HGPｺﾞｼｯｸM" panose="020B0600000000000000" pitchFamily="50" charset="-128"/>
                <a:cs typeface="Times New Roman" panose="02020603050405020304" pitchFamily="18" charset="0"/>
              </a:rPr>
              <a:t>作成するなど、</a:t>
            </a:r>
            <a:r>
              <a:rPr lang="ja-JP" altLang="en-US" sz="1050" kern="100" dirty="0">
                <a:latin typeface="HGPｺﾞｼｯｸM" panose="020B0600000000000000" pitchFamily="50" charset="-128"/>
                <a:ea typeface="HGPｺﾞｼｯｸM" panose="020B0600000000000000" pitchFamily="50" charset="-128"/>
                <a:cs typeface="Times New Roman" panose="02020603050405020304" pitchFamily="18" charset="0"/>
              </a:rPr>
              <a:t>効果的な啓発</a:t>
            </a:r>
            <a:r>
              <a:rPr lang="ja-JP" altLang="en-US" sz="1050" kern="100" dirty="0" smtClean="0">
                <a:latin typeface="HGPｺﾞｼｯｸM" panose="020B0600000000000000" pitchFamily="50" charset="-128"/>
                <a:ea typeface="HGPｺﾞｼｯｸM" panose="020B0600000000000000" pitchFamily="50" charset="-128"/>
                <a:cs typeface="Times New Roman" panose="02020603050405020304" pitchFamily="18" charset="0"/>
              </a:rPr>
              <a:t>や広報を行う。</a:t>
            </a:r>
            <a:endParaRPr lang="en-US" altLang="ja-JP" sz="1050" kern="100" dirty="0" smtClean="0">
              <a:latin typeface="HGPｺﾞｼｯｸM" panose="020B0600000000000000" pitchFamily="50" charset="-128"/>
              <a:ea typeface="HGPｺﾞｼｯｸM" panose="020B0600000000000000" pitchFamily="50" charset="-128"/>
              <a:cs typeface="Times New Roman" panose="02020603050405020304" pitchFamily="18" charset="0"/>
            </a:endParaRPr>
          </a:p>
        </p:txBody>
      </p:sp>
      <p:sp>
        <p:nvSpPr>
          <p:cNvPr id="2" name="上矢印 1"/>
          <p:cNvSpPr>
            <a:spLocks noChangeAspect="1"/>
          </p:cNvSpPr>
          <p:nvPr/>
        </p:nvSpPr>
        <p:spPr>
          <a:xfrm rot="10800000">
            <a:off x="7885011" y="5661015"/>
            <a:ext cx="3421495" cy="3600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テキスト ボックス 10">
            <a:extLst>
              <a:ext uri="{FF2B5EF4-FFF2-40B4-BE49-F238E27FC236}">
                <a16:creationId xmlns:a16="http://schemas.microsoft.com/office/drawing/2014/main" id="{499D2783-5230-4B20-A22F-66ADA031A19E}"/>
              </a:ext>
            </a:extLst>
          </p:cNvPr>
          <p:cNvSpPr txBox="1"/>
          <p:nvPr/>
        </p:nvSpPr>
        <p:spPr>
          <a:xfrm>
            <a:off x="6481759" y="6097606"/>
            <a:ext cx="6228000" cy="523220"/>
          </a:xfrm>
          <a:prstGeom prst="rect">
            <a:avLst/>
          </a:prstGeom>
          <a:solidFill>
            <a:schemeClr val="bg1">
              <a:lumMod val="85000"/>
            </a:schemeClr>
          </a:solidFill>
          <a:ln w="19050">
            <a:solidFill>
              <a:schemeClr val="tx1"/>
            </a:solidFill>
          </a:ln>
        </p:spPr>
        <p:txBody>
          <a:bodyPr wrap="square" rtlCol="0">
            <a:spAutoFit/>
          </a:bodyPr>
          <a:lstStyle/>
          <a:p>
            <a:r>
              <a:rPr lang="ja-JP" altLang="en-US" sz="1400" i="1" kern="100" dirty="0">
                <a:latin typeface="HGP創英角ｺﾞｼｯｸUB" panose="020B0900000000000000" pitchFamily="50" charset="-128"/>
                <a:ea typeface="HGP創英角ｺﾞｼｯｸUB" panose="020B0900000000000000" pitchFamily="50" charset="-128"/>
                <a:cs typeface="Times New Roman" panose="02020603050405020304" pitchFamily="18" charset="0"/>
              </a:rPr>
              <a:t>２　今後の人権施策の取組み方向</a:t>
            </a:r>
            <a:endParaRPr lang="en-US" altLang="ja-JP" sz="1400" i="1" kern="100" dirty="0">
              <a:latin typeface="HGP創英角ｺﾞｼｯｸUB" panose="020B0900000000000000" pitchFamily="50" charset="-128"/>
              <a:ea typeface="HGP創英角ｺﾞｼｯｸUB" panose="020B0900000000000000" pitchFamily="50" charset="-128"/>
              <a:cs typeface="Times New Roman" panose="02020603050405020304" pitchFamily="18" charset="0"/>
            </a:endParaRPr>
          </a:p>
          <a:p>
            <a:r>
              <a:rPr lang="ja-JP" altLang="en-US" sz="1400" i="1" kern="100" dirty="0">
                <a:latin typeface="HGP創英角ｺﾞｼｯｸUB" panose="020B0900000000000000" pitchFamily="50" charset="-128"/>
                <a:ea typeface="HGP創英角ｺﾞｼｯｸUB" panose="020B0900000000000000" pitchFamily="50" charset="-128"/>
                <a:cs typeface="Times New Roman" panose="02020603050405020304" pitchFamily="18" charset="0"/>
              </a:rPr>
              <a:t>　　　－情報発信したい内容・対象に沿って、適当な手法や媒体を選択する－</a:t>
            </a:r>
            <a:endParaRPr lang="en-US" altLang="ja-JP" sz="1400" i="1" kern="100" dirty="0">
              <a:latin typeface="HGP創英角ｺﾞｼｯｸUB" panose="020B0900000000000000" pitchFamily="50" charset="-128"/>
              <a:ea typeface="HGP創英角ｺﾞｼｯｸUB" panose="020B0900000000000000" pitchFamily="50" charset="-128"/>
              <a:cs typeface="Times New Roman" panose="02020603050405020304" pitchFamily="18" charset="0"/>
            </a:endParaRPr>
          </a:p>
        </p:txBody>
      </p:sp>
      <p:sp>
        <p:nvSpPr>
          <p:cNvPr id="16" name="テキスト ボックス 15">
            <a:extLst>
              <a:ext uri="{FF2B5EF4-FFF2-40B4-BE49-F238E27FC236}">
                <a16:creationId xmlns:a16="http://schemas.microsoft.com/office/drawing/2014/main" id="{563268BC-5B85-410B-834E-F0F4D44480C2}"/>
              </a:ext>
            </a:extLst>
          </p:cNvPr>
          <p:cNvSpPr txBox="1"/>
          <p:nvPr/>
        </p:nvSpPr>
        <p:spPr>
          <a:xfrm>
            <a:off x="133349" y="1403431"/>
            <a:ext cx="6186489" cy="360000"/>
          </a:xfrm>
          <a:prstGeom prst="rect">
            <a:avLst/>
          </a:prstGeom>
          <a:solidFill>
            <a:schemeClr val="bg1">
              <a:lumMod val="85000"/>
            </a:schemeClr>
          </a:solidFill>
          <a:ln w="19050">
            <a:solidFill>
              <a:schemeClr val="tx1"/>
            </a:solidFill>
          </a:ln>
        </p:spPr>
        <p:txBody>
          <a:bodyPr wrap="square" rtlCol="0" anchor="ctr">
            <a:spAutoFit/>
          </a:bodyPr>
          <a:lstStyle/>
          <a:p>
            <a:r>
              <a:rPr lang="ja-JP" altLang="en-US" sz="1400" i="1" kern="100" dirty="0">
                <a:latin typeface="HGP創英角ｺﾞｼｯｸUB" panose="020B0900000000000000" pitchFamily="50" charset="-128"/>
                <a:ea typeface="HGP創英角ｺﾞｼｯｸUB" panose="020B0900000000000000" pitchFamily="50" charset="-128"/>
                <a:cs typeface="Times New Roman" panose="02020603050405020304" pitchFamily="18" charset="0"/>
              </a:rPr>
              <a:t>１　調査結果から見えてきたこと</a:t>
            </a:r>
            <a:endParaRPr lang="en-US" altLang="ja-JP" sz="1400" i="1" kern="100" dirty="0">
              <a:latin typeface="HGP創英角ｺﾞｼｯｸUB" panose="020B0900000000000000" pitchFamily="50" charset="-128"/>
              <a:ea typeface="HGP創英角ｺﾞｼｯｸUB" panose="020B0900000000000000" pitchFamily="50" charset="-128"/>
              <a:cs typeface="Times New Roman" panose="02020603050405020304" pitchFamily="18" charset="0"/>
            </a:endParaRPr>
          </a:p>
        </p:txBody>
      </p:sp>
    </p:spTree>
    <p:extLst>
      <p:ext uri="{BB962C8B-B14F-4D97-AF65-F5344CB8AC3E}">
        <p14:creationId xmlns:p14="http://schemas.microsoft.com/office/powerpoint/2010/main" val="1362876524"/>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2340</TotalTime>
  <Words>1807</Words>
  <Application>Microsoft Office PowerPoint</Application>
  <PresentationFormat>A3 297x420 mm</PresentationFormat>
  <Paragraphs>66</Paragraphs>
  <Slides>1</Slides>
  <Notes>0</Notes>
  <HiddenSlides>0</HiddenSlides>
  <MMClips>0</MMClips>
  <ScaleCrop>false</ScaleCrop>
  <HeadingPairs>
    <vt:vector size="6" baseType="variant">
      <vt:variant>
        <vt:lpstr>使用されているフォント</vt:lpstr>
      </vt:variant>
      <vt:variant>
        <vt:i4>12</vt:i4>
      </vt:variant>
      <vt:variant>
        <vt:lpstr>テーマ</vt:lpstr>
      </vt:variant>
      <vt:variant>
        <vt:i4>1</vt:i4>
      </vt:variant>
      <vt:variant>
        <vt:lpstr>スライド タイトル</vt:lpstr>
      </vt:variant>
      <vt:variant>
        <vt:i4>1</vt:i4>
      </vt:variant>
    </vt:vector>
  </HeadingPairs>
  <TitlesOfParts>
    <vt:vector size="14" baseType="lpstr">
      <vt:lpstr>HGPｺﾞｼｯｸM</vt:lpstr>
      <vt:lpstr>HGP創英角ｺﾞｼｯｸUB</vt:lpstr>
      <vt:lpstr>HG創英角ｺﾞｼｯｸUB-WinCharSetFFFF-</vt:lpstr>
      <vt:lpstr>Meiryo UI</vt:lpstr>
      <vt:lpstr>ＭＳ 明朝</vt:lpstr>
      <vt:lpstr>游ゴシック</vt:lpstr>
      <vt:lpstr>游ゴシック Light</vt:lpstr>
      <vt:lpstr>Arial</vt:lpstr>
      <vt:lpstr>Calibri</vt:lpstr>
      <vt:lpstr>Calibri Light</vt:lpstr>
      <vt:lpstr>Century</vt:lpstr>
      <vt:lpstr>Times New Roman</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cp:revision>3</cp:revision>
  <cp:lastPrinted>2021-05-28T03:04:07Z</cp:lastPrinted>
  <dcterms:created xsi:type="dcterms:W3CDTF">2021-02-19T08:28:33Z</dcterms:created>
  <dcterms:modified xsi:type="dcterms:W3CDTF">2022-03-28T07:41:43Z</dcterms:modified>
</cp:coreProperties>
</file>