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247" cy="496731"/>
          </a:xfrm>
          <a:prstGeom prst="rect">
            <a:avLst/>
          </a:prstGeom>
        </p:spPr>
        <p:txBody>
          <a:bodyPr vert="horz" lIns="92100" tIns="46049" rIns="92100" bIns="460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7" y="3"/>
            <a:ext cx="2946246" cy="496731"/>
          </a:xfrm>
          <a:prstGeom prst="rect">
            <a:avLst/>
          </a:prstGeom>
        </p:spPr>
        <p:txBody>
          <a:bodyPr vert="horz" lIns="92100" tIns="46049" rIns="92100" bIns="46049" rtlCol="0"/>
          <a:lstStyle>
            <a:lvl1pPr algn="r">
              <a:defRPr sz="1200"/>
            </a:lvl1pPr>
          </a:lstStyle>
          <a:p>
            <a:fld id="{46469962-3DE5-4EE3-B3E5-9E6A2F8A2E86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0" tIns="46049" rIns="92100" bIns="460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14953"/>
            <a:ext cx="5439102" cy="4467386"/>
          </a:xfrm>
          <a:prstGeom prst="rect">
            <a:avLst/>
          </a:prstGeom>
        </p:spPr>
        <p:txBody>
          <a:bodyPr vert="horz" lIns="92100" tIns="46049" rIns="92100" bIns="4604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1"/>
            <a:ext cx="2946247" cy="496730"/>
          </a:xfrm>
          <a:prstGeom prst="rect">
            <a:avLst/>
          </a:prstGeom>
        </p:spPr>
        <p:txBody>
          <a:bodyPr vert="horz" lIns="92100" tIns="46049" rIns="92100" bIns="460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7" y="9428311"/>
            <a:ext cx="2946246" cy="496730"/>
          </a:xfrm>
          <a:prstGeom prst="rect">
            <a:avLst/>
          </a:prstGeom>
        </p:spPr>
        <p:txBody>
          <a:bodyPr vert="horz" lIns="92100" tIns="46049" rIns="92100" bIns="46049" rtlCol="0" anchor="b"/>
          <a:lstStyle>
            <a:lvl1pPr algn="r">
              <a:defRPr sz="1200"/>
            </a:lvl1pPr>
          </a:lstStyle>
          <a:p>
            <a:fld id="{1D4CEBA3-B46F-493B-B6A7-E1486FB846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92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387-DD1C-4DC2-8A6D-769C9632F0D1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8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8F65-1B13-406D-A8E3-D470A547BFAC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6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D80A-96E9-4194-865F-303EC54FA849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4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0349-2716-4EC1-BE8B-8692DFB1AA31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2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CAF-D758-4AED-9CC5-666178339ED5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15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D8BD-8213-46DB-B8FB-E63ABC7AECCD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8318-432B-42AC-9348-B21D7F1BF4AC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87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11C1-4CAF-4AB7-81D5-DB76CC9142DE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7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B72A-9813-4DEB-818D-14F92599B69F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55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405F-F7FE-4166-BB24-744C35D63C17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5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AA0D-8AAD-45F6-8B1A-F9466D21F31F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0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668C-805E-460D-9A37-02F414EBF1B0}" type="datetime1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0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49006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情報の受け手の興味の度合や年齢層に応じた広報活動展開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81192" y="6168035"/>
            <a:ext cx="2133600" cy="365125"/>
          </a:xfrm>
        </p:spPr>
        <p:txBody>
          <a:bodyPr/>
          <a:lstStyle/>
          <a:p>
            <a:fld id="{44004379-37DB-47D8-A7CC-740A7A63D06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51520" y="1022387"/>
            <a:ext cx="2088232" cy="2406614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第一対象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無関心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興味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がない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1520" y="3429001"/>
            <a:ext cx="2088232" cy="1296237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第二対象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少し関心・興味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がある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4680845"/>
            <a:ext cx="2088232" cy="1872208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第三対象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関心・興味があり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詳細情報がほしい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957745" y="3082433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952484" y="3320989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957745" y="4572833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957745" y="4805540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ストライプ矢印 33"/>
          <p:cNvSpPr/>
          <p:nvPr/>
        </p:nvSpPr>
        <p:spPr>
          <a:xfrm rot="10800000">
            <a:off x="2330504" y="2008082"/>
            <a:ext cx="970591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275057" y="2806283"/>
            <a:ext cx="5598965" cy="718489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テレビ広報</a:t>
            </a:r>
            <a:r>
              <a:rPr kumimoji="1"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kumimoji="1"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kumimoji="1"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★無関心層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の関心を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喚起する</a:t>
            </a:r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インパクトのある事業を実施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ストライプ矢印 42"/>
          <p:cNvSpPr/>
          <p:nvPr/>
        </p:nvSpPr>
        <p:spPr>
          <a:xfrm rot="10800000">
            <a:off x="2330504" y="3938669"/>
            <a:ext cx="944553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279046" y="3675686"/>
            <a:ext cx="5605841" cy="944852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府議会だより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kumimoji="1" lang="en-US" altLang="ja-JP" sz="2400" u="sng" dirty="0" smtClean="0"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★新聞折込による大量配付　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定例会結果を中心に、見やすく、読みやすい紙面づくり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若年齢層の関心を高めるため、題字に高校生等の書作品を採用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289113" y="1022387"/>
            <a:ext cx="5585708" cy="837695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 </a:t>
            </a:r>
            <a:r>
              <a:rPr lang="zh-TW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出前</a:t>
            </a:r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授業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★未来の大阪を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担う若い世代を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対象に、府議会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活動や政治に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ついて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理解を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深める事業を実施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1" name="ストライプ矢印 40"/>
          <p:cNvSpPr/>
          <p:nvPr/>
        </p:nvSpPr>
        <p:spPr>
          <a:xfrm rot="10800000">
            <a:off x="2362621" y="1286671"/>
            <a:ext cx="906358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ストライプ矢印 44"/>
          <p:cNvSpPr/>
          <p:nvPr/>
        </p:nvSpPr>
        <p:spPr>
          <a:xfrm rot="10800000">
            <a:off x="2315109" y="5072146"/>
            <a:ext cx="951065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266176" y="5724960"/>
            <a:ext cx="5598964" cy="828092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メルマガ、</a:t>
            </a:r>
            <a:r>
              <a:rPr kumimoji="1" lang="en-US" altLang="ja-JP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SNS</a:t>
            </a:r>
            <a:r>
              <a:rPr lang="en-US" altLang="ja-JP" sz="1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 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・中年齢層向け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4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★タイムリーな情報発信、Ｗｅｂへの誘導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口コミ効果による情報の伝搬・拡散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66175" y="4759212"/>
            <a:ext cx="5607847" cy="965748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Ｗｅｂ（ホームページ）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4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★府議会情報発信の柱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詳細かつタイムリーに情報を掲載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ネット中継など動画を活用した「活発な府議会」の打ち出し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正方形/長方形 2"/>
          <p:cNvSpPr>
            <a:spLocks noChangeArrowheads="1"/>
          </p:cNvSpPr>
          <p:nvPr/>
        </p:nvSpPr>
        <p:spPr bwMode="auto">
          <a:xfrm>
            <a:off x="7755797" y="44624"/>
            <a:ext cx="1279963" cy="30480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spc="-100" normalizeH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ＭＳ Ｐゴシック" pitchFamily="50" charset="-128"/>
              </a:rPr>
              <a:t>資料２－３</a:t>
            </a:r>
            <a:endParaRPr kumimoji="1" lang="ja-JP" sz="1800" b="0" i="0" u="none" strike="noStrike" cap="none" spc="-100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275057" y="1874739"/>
            <a:ext cx="5598965" cy="916887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キッズ府議会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kumimoji="1" lang="en-US" altLang="ja-JP" sz="1600" u="sng" dirty="0" smtClean="0"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★主に小学校高学年を対象に、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議席に座って議会の雰囲気を体感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する中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で、府議会の役割や仕組みなどについて実地学習や模擬体験を実施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ストライプ矢印 34"/>
          <p:cNvSpPr/>
          <p:nvPr/>
        </p:nvSpPr>
        <p:spPr>
          <a:xfrm rot="10800000">
            <a:off x="2345920" y="2818525"/>
            <a:ext cx="955175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ストライプ矢印 22"/>
          <p:cNvSpPr/>
          <p:nvPr/>
        </p:nvSpPr>
        <p:spPr>
          <a:xfrm rot="10800000">
            <a:off x="2315108" y="5818272"/>
            <a:ext cx="951065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1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245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メイリオ</vt:lpstr>
      <vt:lpstr>Arial</vt:lpstr>
      <vt:lpstr>Calibri</vt:lpstr>
      <vt:lpstr>Office ​​テーマ</vt:lpstr>
      <vt:lpstr>情報の受け手の興味の度合や年齢層に応じた広報活動展開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奥野　裕子</cp:lastModifiedBy>
  <cp:revision>111</cp:revision>
  <cp:lastPrinted>2022-03-14T05:33:16Z</cp:lastPrinted>
  <dcterms:created xsi:type="dcterms:W3CDTF">2013-07-11T05:28:24Z</dcterms:created>
  <dcterms:modified xsi:type="dcterms:W3CDTF">2022-03-14T05:33:20Z</dcterms:modified>
</cp:coreProperties>
</file>