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66" r:id="rId2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880882" cy="489264"/>
          </a:xfrm>
          <a:prstGeom prst="rect">
            <a:avLst/>
          </a:prstGeom>
        </p:spPr>
        <p:txBody>
          <a:bodyPr vert="horz" lIns="90442" tIns="45220" rIns="90442" bIns="452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4415" y="3"/>
            <a:ext cx="2880881" cy="489264"/>
          </a:xfrm>
          <a:prstGeom prst="rect">
            <a:avLst/>
          </a:prstGeom>
        </p:spPr>
        <p:txBody>
          <a:bodyPr vert="horz" lIns="90442" tIns="45220" rIns="90442" bIns="45220" rtlCol="0"/>
          <a:lstStyle>
            <a:lvl1pPr algn="r">
              <a:defRPr sz="1200"/>
            </a:lvl1pPr>
          </a:lstStyle>
          <a:p>
            <a:fld id="{46469962-3DE5-4EE3-B3E5-9E6A2F8A2E86}" type="datetimeFigureOut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31838"/>
            <a:ext cx="4891087" cy="3668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2" tIns="45220" rIns="90442" bIns="452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217" y="4644074"/>
            <a:ext cx="5318431" cy="4400229"/>
          </a:xfrm>
          <a:prstGeom prst="rect">
            <a:avLst/>
          </a:prstGeom>
        </p:spPr>
        <p:txBody>
          <a:bodyPr vert="horz" lIns="90442" tIns="45220" rIns="90442" bIns="452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286577"/>
            <a:ext cx="2880882" cy="489263"/>
          </a:xfrm>
          <a:prstGeom prst="rect">
            <a:avLst/>
          </a:prstGeom>
        </p:spPr>
        <p:txBody>
          <a:bodyPr vert="horz" lIns="90442" tIns="45220" rIns="90442" bIns="452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4415" y="9286577"/>
            <a:ext cx="2880881" cy="489263"/>
          </a:xfrm>
          <a:prstGeom prst="rect">
            <a:avLst/>
          </a:prstGeom>
        </p:spPr>
        <p:txBody>
          <a:bodyPr vert="horz" lIns="90442" tIns="45220" rIns="90442" bIns="45220" rtlCol="0" anchor="b"/>
          <a:lstStyle>
            <a:lvl1pPr algn="r">
              <a:defRPr sz="1200"/>
            </a:lvl1pPr>
          </a:lstStyle>
          <a:p>
            <a:fld id="{1D4CEBA3-B46F-493B-B6A7-E1486FB846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923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387-DD1C-4DC2-8A6D-769C9632F0D1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87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8F65-1B13-406D-A8E3-D470A547BFAC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76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D80A-96E9-4194-865F-303EC54FA849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4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0349-2716-4EC1-BE8B-8692DFB1AA31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22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CAF-D758-4AED-9CC5-666178339ED5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15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3D8BD-8213-46DB-B8FB-E63ABC7AECCD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63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B8318-432B-42AC-9348-B21D7F1BF4AC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87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11C1-4CAF-4AB7-81D5-DB76CC9142DE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87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FB72A-9813-4DEB-818D-14F92599B69F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55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A405F-F7FE-4166-BB24-744C35D63C17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52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5AA0D-8AAD-45F6-8B1A-F9466D21F31F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90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8668C-805E-460D-9A37-02F414EBF1B0}" type="datetime1">
              <a:rPr kumimoji="1" lang="ja-JP" altLang="en-US" smtClean="0"/>
              <a:t>2021/6/29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04379-37DB-47D8-A7CC-740A7A63D0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410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2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490066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kumimoji="1" lang="ja-JP" altLang="en-US" sz="2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情報の受け手の興味の度合や年齢層に応じた広報活動展開</a:t>
            </a:r>
            <a:endParaRPr kumimoji="1" lang="ja-JP" altLang="en-US" sz="28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481192" y="6168035"/>
            <a:ext cx="2133600" cy="365125"/>
          </a:xfrm>
        </p:spPr>
        <p:txBody>
          <a:bodyPr/>
          <a:lstStyle/>
          <a:p>
            <a:fld id="{44004379-37DB-47D8-A7CC-740A7A63D06A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251520" y="1022387"/>
            <a:ext cx="2088232" cy="2406614"/>
          </a:xfrm>
          <a:prstGeom prst="rect">
            <a:avLst/>
          </a:prstGeom>
          <a:ln cmpd="sng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第一対象</a:t>
            </a:r>
            <a:endParaRPr kumimoji="1" lang="en-US" altLang="ja-JP" sz="2400" dirty="0" smtClean="0">
              <a:solidFill>
                <a:srgbClr val="0000FF"/>
              </a:solidFill>
              <a:latin typeface="HGS創英角ｺﾞｼｯｸUB" pitchFamily="50" charset="-128"/>
              <a:ea typeface="HGS創英角ｺﾞｼｯｸUB" pitchFamily="50" charset="-128"/>
              <a:cs typeface="メイリオ" pitchFamily="50" charset="-128"/>
            </a:endParaRPr>
          </a:p>
          <a:p>
            <a:pPr algn="ctr"/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無関心</a:t>
            </a:r>
            <a:endParaRPr kumimoji="1"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興味</a:t>
            </a: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がない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1520" y="3429001"/>
            <a:ext cx="2088232" cy="1296237"/>
          </a:xfrm>
          <a:prstGeom prst="rect">
            <a:avLst/>
          </a:prstGeom>
          <a:ln cmpd="sng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第二対象</a:t>
            </a:r>
            <a:endParaRPr kumimoji="1" lang="en-US" altLang="ja-JP" sz="2400" dirty="0" smtClean="0">
              <a:solidFill>
                <a:srgbClr val="0000FF"/>
              </a:solidFill>
              <a:latin typeface="HGS創英角ｺﾞｼｯｸUB" pitchFamily="50" charset="-128"/>
              <a:ea typeface="HGS創英角ｺﾞｼｯｸUB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少し関心・興味</a:t>
            </a:r>
            <a:endParaRPr kumimoji="1"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がある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51520" y="4680845"/>
            <a:ext cx="2088232" cy="1872208"/>
          </a:xfrm>
          <a:prstGeom prst="rect">
            <a:avLst/>
          </a:prstGeom>
          <a:ln cmpd="sng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0000FF"/>
                </a:solidFill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第三対象</a:t>
            </a:r>
            <a:endParaRPr kumimoji="1" lang="en-US" altLang="ja-JP" sz="2400" dirty="0" smtClean="0">
              <a:solidFill>
                <a:srgbClr val="0000FF"/>
              </a:solidFill>
              <a:latin typeface="HGS創英角ｺﾞｼｯｸUB" pitchFamily="50" charset="-128"/>
              <a:ea typeface="HGS創英角ｺﾞｼｯｸUB" pitchFamily="50" charset="-128"/>
              <a:cs typeface="メイリオ" pitchFamily="50" charset="-128"/>
            </a:endParaRPr>
          </a:p>
          <a:p>
            <a:pPr algn="ctr"/>
            <a:endParaRPr lang="en-US" altLang="ja-JP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関心・興味があり</a:t>
            </a:r>
            <a:endParaRPr kumimoji="1" lang="en-US" altLang="ja-JP" sz="16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kumimoji="1"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詳細情報がほしい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957745" y="3082433"/>
            <a:ext cx="648072" cy="216024"/>
          </a:xfrm>
          <a:prstGeom prst="downArrow">
            <a:avLst>
              <a:gd name="adj1" fmla="val 50000"/>
              <a:gd name="adj2" fmla="val 100000"/>
            </a:avLst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下矢印 10"/>
          <p:cNvSpPr/>
          <p:nvPr/>
        </p:nvSpPr>
        <p:spPr>
          <a:xfrm>
            <a:off x="952484" y="3320989"/>
            <a:ext cx="648072" cy="216024"/>
          </a:xfrm>
          <a:prstGeom prst="downArrow">
            <a:avLst>
              <a:gd name="adj1" fmla="val 50000"/>
              <a:gd name="adj2" fmla="val 100000"/>
            </a:avLst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下矢印 12"/>
          <p:cNvSpPr/>
          <p:nvPr/>
        </p:nvSpPr>
        <p:spPr>
          <a:xfrm>
            <a:off x="957745" y="4572833"/>
            <a:ext cx="648072" cy="216024"/>
          </a:xfrm>
          <a:prstGeom prst="downArrow">
            <a:avLst>
              <a:gd name="adj1" fmla="val 50000"/>
              <a:gd name="adj2" fmla="val 100000"/>
            </a:avLst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957745" y="4805540"/>
            <a:ext cx="648072" cy="216024"/>
          </a:xfrm>
          <a:prstGeom prst="downArrow">
            <a:avLst>
              <a:gd name="adj1" fmla="val 50000"/>
              <a:gd name="adj2" fmla="val 100000"/>
            </a:avLst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ストライプ矢印 33"/>
          <p:cNvSpPr/>
          <p:nvPr/>
        </p:nvSpPr>
        <p:spPr>
          <a:xfrm rot="10800000">
            <a:off x="2330504" y="2008082"/>
            <a:ext cx="970591" cy="568919"/>
          </a:xfrm>
          <a:prstGeom prst="stripedRightArrow">
            <a:avLst>
              <a:gd name="adj1" fmla="val 50000"/>
              <a:gd name="adj2" fmla="val 82413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275057" y="2806283"/>
            <a:ext cx="5598965" cy="718489"/>
          </a:xfrm>
          <a:prstGeom prst="rect">
            <a:avLst/>
          </a:prstGeom>
          <a:ln w="19050" cmpd="sng">
            <a:solidFill>
              <a:srgbClr val="0000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テレビ広報</a:t>
            </a:r>
            <a:r>
              <a:rPr kumimoji="1"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[</a:t>
            </a:r>
            <a:r>
              <a:rPr kumimoji="1" lang="ja-JP" altLang="en-US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全年齢層向け</a:t>
            </a:r>
            <a:r>
              <a:rPr kumimoji="1"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]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★無関心層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の関心を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喚起する</a:t>
            </a:r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インパクトのある事業を実施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3" name="ストライプ矢印 42"/>
          <p:cNvSpPr/>
          <p:nvPr/>
        </p:nvSpPr>
        <p:spPr>
          <a:xfrm rot="10800000">
            <a:off x="2330504" y="3938669"/>
            <a:ext cx="944553" cy="568919"/>
          </a:xfrm>
          <a:prstGeom prst="stripedRightArrow">
            <a:avLst>
              <a:gd name="adj1" fmla="val 50000"/>
              <a:gd name="adj2" fmla="val 82413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279046" y="3675686"/>
            <a:ext cx="5605841" cy="944852"/>
          </a:xfrm>
          <a:prstGeom prst="rect">
            <a:avLst/>
          </a:prstGeom>
          <a:ln w="19050" cmpd="sng">
            <a:solidFill>
              <a:srgbClr val="0000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府議会だより</a:t>
            </a:r>
            <a:r>
              <a:rPr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[</a:t>
            </a:r>
            <a:r>
              <a:rPr lang="ja-JP" altLang="en-US" sz="1600" u="sng" dirty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全年齢層向け</a:t>
            </a:r>
            <a:r>
              <a:rPr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]</a:t>
            </a:r>
            <a:endParaRPr kumimoji="1" lang="en-US" altLang="ja-JP" sz="2400" u="sng" dirty="0" smtClean="0">
              <a:latin typeface="HGS創英角ｺﾞｼｯｸUB" pitchFamily="50" charset="-128"/>
              <a:ea typeface="HGS創英角ｺﾞｼｯｸUB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★新聞折込による大量配付　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定例会結果を中心に、見やすく、読みやすい紙面づくり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若年齢層の関心を高めるため、題字に高校生等の書作品を採用</a:t>
            </a:r>
            <a:endParaRPr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289113" y="1022387"/>
            <a:ext cx="5585708" cy="837695"/>
          </a:xfrm>
          <a:prstGeom prst="rect">
            <a:avLst/>
          </a:prstGeom>
          <a:ln w="19050" cmpd="sng">
            <a:solidFill>
              <a:srgbClr val="0000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 </a:t>
            </a:r>
            <a:r>
              <a:rPr lang="zh-TW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出前</a:t>
            </a:r>
            <a:r>
              <a:rPr lang="ja-JP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授業</a:t>
            </a:r>
            <a:r>
              <a:rPr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[</a:t>
            </a:r>
            <a:r>
              <a:rPr lang="ja-JP" altLang="en-US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若年齢層向け</a:t>
            </a:r>
            <a:r>
              <a:rPr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]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★未来の大阪を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担う若い世代を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対象に、府議会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活動や政治に</a:t>
            </a:r>
            <a:r>
              <a:rPr lang="en-US" altLang="ja-JP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ついて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理解を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深める事業を実施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1" name="ストライプ矢印 40"/>
          <p:cNvSpPr/>
          <p:nvPr/>
        </p:nvSpPr>
        <p:spPr>
          <a:xfrm rot="10800000">
            <a:off x="2362621" y="1286671"/>
            <a:ext cx="906358" cy="500000"/>
          </a:xfrm>
          <a:prstGeom prst="stripedRightArrow">
            <a:avLst>
              <a:gd name="adj1" fmla="val 50000"/>
              <a:gd name="adj2" fmla="val 82413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ストライプ矢印 44"/>
          <p:cNvSpPr/>
          <p:nvPr/>
        </p:nvSpPr>
        <p:spPr>
          <a:xfrm rot="10800000">
            <a:off x="2315109" y="5072146"/>
            <a:ext cx="951065" cy="500000"/>
          </a:xfrm>
          <a:prstGeom prst="stripedRightArrow">
            <a:avLst>
              <a:gd name="adj1" fmla="val 50000"/>
              <a:gd name="adj2" fmla="val 82413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3266176" y="5724960"/>
            <a:ext cx="5598964" cy="828092"/>
          </a:xfrm>
          <a:prstGeom prst="rect">
            <a:avLst/>
          </a:prstGeom>
          <a:ln w="19050" cmpd="sng">
            <a:solidFill>
              <a:srgbClr val="0000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メルマガ、</a:t>
            </a:r>
            <a:r>
              <a:rPr kumimoji="1" lang="en-US" altLang="ja-JP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SNS</a:t>
            </a:r>
            <a:r>
              <a:rPr lang="en-US" altLang="ja-JP" sz="1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 </a:t>
            </a:r>
            <a:r>
              <a:rPr lang="en-US" altLang="ja-JP" sz="1600" u="sng" dirty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[</a:t>
            </a:r>
            <a:r>
              <a:rPr lang="ja-JP" altLang="en-US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若</a:t>
            </a:r>
            <a:r>
              <a:rPr lang="ja-JP" altLang="en-US" sz="1600" u="sng" dirty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・中年齢層向け</a:t>
            </a:r>
            <a:r>
              <a:rPr lang="en-US" altLang="ja-JP" sz="1600" u="sng" dirty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]</a:t>
            </a:r>
            <a:endParaRPr lang="en-US" altLang="ja-JP" sz="1400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★タイムリーな情報発信、Ｗｅｂへの誘導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口コミ効果による情報の伝搬・拡散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266175" y="4759212"/>
            <a:ext cx="5607847" cy="965748"/>
          </a:xfrm>
          <a:prstGeom prst="rect">
            <a:avLst/>
          </a:prstGeom>
          <a:ln w="19050" cmpd="sng">
            <a:solidFill>
              <a:srgbClr val="0000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Ｗｅｂ（ホームページ）</a:t>
            </a:r>
            <a:r>
              <a:rPr lang="en-US" altLang="ja-JP" sz="1600" u="sng" dirty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[</a:t>
            </a:r>
            <a:r>
              <a:rPr lang="ja-JP" altLang="en-US" sz="1600" u="sng" dirty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全年齢層向け</a:t>
            </a:r>
            <a:r>
              <a:rPr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]</a:t>
            </a:r>
            <a:endParaRPr lang="en-US" altLang="ja-JP" sz="1400" u="sng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★府議会情報発信の柱</a:t>
            </a:r>
            <a:endParaRPr lang="en-US" altLang="ja-JP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詳細かつタイムリーに情報を掲載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ネット中継など動画を活用した「活発な府議会」の打ち出し</a:t>
            </a:r>
            <a:endParaRPr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2" name="正方形/長方形 2"/>
          <p:cNvSpPr>
            <a:spLocks noChangeArrowheads="1"/>
          </p:cNvSpPr>
          <p:nvPr/>
        </p:nvSpPr>
        <p:spPr bwMode="auto">
          <a:xfrm>
            <a:off x="7755797" y="44624"/>
            <a:ext cx="1279963" cy="30480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spc="-100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メイリオ" pitchFamily="50" charset="-128"/>
                <a:ea typeface="メイリオ" pitchFamily="50" charset="-128"/>
                <a:cs typeface="ＭＳ Ｐゴシック" pitchFamily="50" charset="-128"/>
              </a:rPr>
              <a:t>資料３</a:t>
            </a:r>
            <a:endParaRPr kumimoji="1" lang="ja-JP" sz="1800" b="0" i="0" u="none" strike="noStrike" cap="none" spc="-100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275057" y="1874739"/>
            <a:ext cx="5598965" cy="916887"/>
          </a:xfrm>
          <a:prstGeom prst="rect">
            <a:avLst/>
          </a:prstGeom>
          <a:ln w="19050" cmpd="sng">
            <a:solidFill>
              <a:srgbClr val="0000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キッズ府議会</a:t>
            </a:r>
            <a:r>
              <a:rPr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[</a:t>
            </a:r>
            <a:r>
              <a:rPr lang="ja-JP" altLang="en-US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若</a:t>
            </a:r>
            <a:r>
              <a:rPr lang="ja-JP" altLang="en-US" sz="1600" u="sng" dirty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年齢層向け</a:t>
            </a:r>
            <a:r>
              <a:rPr lang="en-US" altLang="ja-JP" sz="1600" u="sng" dirty="0" smtClean="0">
                <a:latin typeface="HGS創英角ｺﾞｼｯｸUB" pitchFamily="50" charset="-128"/>
                <a:ea typeface="HGS創英角ｺﾞｼｯｸUB" pitchFamily="50" charset="-128"/>
                <a:cs typeface="メイリオ" pitchFamily="50" charset="-128"/>
              </a:rPr>
              <a:t>]</a:t>
            </a:r>
            <a:endParaRPr kumimoji="1" lang="en-US" altLang="ja-JP" sz="1600" u="sng" dirty="0" smtClean="0">
              <a:latin typeface="HGS創英角ｺﾞｼｯｸUB" pitchFamily="50" charset="-128"/>
              <a:ea typeface="HGS創英角ｺﾞｼｯｸUB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★主に小学校高学年を対象に、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議席に座って議会の雰囲気を体感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する中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で、府議会の役割や仕組みなどについて実地学習や模擬体験を実施</a:t>
            </a:r>
            <a:endParaRPr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5" name="ストライプ矢印 34"/>
          <p:cNvSpPr/>
          <p:nvPr/>
        </p:nvSpPr>
        <p:spPr>
          <a:xfrm rot="10800000">
            <a:off x="2345920" y="2818525"/>
            <a:ext cx="955175" cy="568919"/>
          </a:xfrm>
          <a:prstGeom prst="stripedRightArrow">
            <a:avLst>
              <a:gd name="adj1" fmla="val 50000"/>
              <a:gd name="adj2" fmla="val 82413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ストライプ矢印 22"/>
          <p:cNvSpPr/>
          <p:nvPr/>
        </p:nvSpPr>
        <p:spPr>
          <a:xfrm rot="10800000">
            <a:off x="2315108" y="5818272"/>
            <a:ext cx="951065" cy="500000"/>
          </a:xfrm>
          <a:prstGeom prst="stripedRightArrow">
            <a:avLst>
              <a:gd name="adj1" fmla="val 50000"/>
              <a:gd name="adj2" fmla="val 82413"/>
            </a:avLst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16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245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HGS創英角ｺﾞｼｯｸUB</vt:lpstr>
      <vt:lpstr>ＭＳ Ｐゴシック</vt:lpstr>
      <vt:lpstr>メイリオ</vt:lpstr>
      <vt:lpstr>Arial</vt:lpstr>
      <vt:lpstr>Calibri</vt:lpstr>
      <vt:lpstr>Office ​​テーマ</vt:lpstr>
      <vt:lpstr>情報の受け手の興味の度合や年齢層に応じた広報活動展開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2021-06-29T04:23:39Z</dcterms:created>
  <dcterms:modified xsi:type="dcterms:W3CDTF">2021-06-29T04:23:47Z</dcterms:modified>
</cp:coreProperties>
</file>