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60" r:id="rId2"/>
  </p:sldMasterIdLst>
  <p:notesMasterIdLst>
    <p:notesMasterId r:id="rId18"/>
  </p:notesMasterIdLst>
  <p:handoutMasterIdLst>
    <p:handoutMasterId r:id="rId19"/>
  </p:handoutMasterIdLst>
  <p:sldIdLst>
    <p:sldId id="256" r:id="rId3"/>
    <p:sldId id="270" r:id="rId4"/>
    <p:sldId id="278" r:id="rId5"/>
    <p:sldId id="265" r:id="rId6"/>
    <p:sldId id="271" r:id="rId7"/>
    <p:sldId id="263" r:id="rId8"/>
    <p:sldId id="262" r:id="rId9"/>
    <p:sldId id="267" r:id="rId10"/>
    <p:sldId id="264" r:id="rId11"/>
    <p:sldId id="266" r:id="rId12"/>
    <p:sldId id="279" r:id="rId13"/>
    <p:sldId id="276" r:id="rId14"/>
    <p:sldId id="268" r:id="rId15"/>
    <p:sldId id="269" r:id="rId16"/>
    <p:sldId id="282" r:id="rId17"/>
  </p:sldIdLst>
  <p:sldSz cx="10440988"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28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3F364"/>
    <a:srgbClr val="B9F896"/>
    <a:srgbClr val="96DC9E"/>
    <a:srgbClr val="5A7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74" autoAdjust="0"/>
    <p:restoredTop sz="94434" autoAdjust="0"/>
  </p:normalViewPr>
  <p:slideViewPr>
    <p:cSldViewPr>
      <p:cViewPr varScale="1">
        <p:scale>
          <a:sx n="61" d="100"/>
          <a:sy n="61" d="100"/>
        </p:scale>
        <p:origin x="1656" y="60"/>
      </p:cViewPr>
      <p:guideLst>
        <p:guide orient="horz" pos="2381"/>
        <p:guide pos="328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932"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5" Type="http://schemas.openxmlformats.org/officeDocument/2006/relationships/slide" Target="slides/slide1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64" cy="498025"/>
          </a:xfrm>
          <a:prstGeom prst="rect">
            <a:avLst/>
          </a:prstGeom>
        </p:spPr>
        <p:txBody>
          <a:bodyPr vert="horz" lIns="93104" tIns="46552" rIns="93104" bIns="465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988" y="0"/>
            <a:ext cx="2945064" cy="498025"/>
          </a:xfrm>
          <a:prstGeom prst="rect">
            <a:avLst/>
          </a:prstGeom>
        </p:spPr>
        <p:txBody>
          <a:bodyPr vert="horz" lIns="93104" tIns="46552" rIns="93104" bIns="46552" rtlCol="0"/>
          <a:lstStyle>
            <a:lvl1pPr algn="r">
              <a:defRPr sz="1200"/>
            </a:lvl1pPr>
          </a:lstStyle>
          <a:p>
            <a:fld id="{5286D97F-F2D2-45DB-AE3E-59E516C4B776}" type="datetimeFigureOut">
              <a:rPr kumimoji="1" lang="ja-JP" altLang="en-US" smtClean="0"/>
              <a:t>2022/5/24</a:t>
            </a:fld>
            <a:endParaRPr kumimoji="1" lang="ja-JP" altLang="en-US"/>
          </a:p>
        </p:txBody>
      </p:sp>
      <p:sp>
        <p:nvSpPr>
          <p:cNvPr id="5" name="スライド番号プレースホルダー 4"/>
          <p:cNvSpPr>
            <a:spLocks noGrp="1"/>
          </p:cNvSpPr>
          <p:nvPr>
            <p:ph type="sldNum" sz="quarter" idx="3"/>
          </p:nvPr>
        </p:nvSpPr>
        <p:spPr>
          <a:xfrm>
            <a:off x="3850988" y="9428613"/>
            <a:ext cx="2945064" cy="498025"/>
          </a:xfrm>
          <a:prstGeom prst="rect">
            <a:avLst/>
          </a:prstGeom>
        </p:spPr>
        <p:txBody>
          <a:bodyPr vert="horz" lIns="93104" tIns="46552" rIns="93104" bIns="46552" rtlCol="0" anchor="b"/>
          <a:lstStyle>
            <a:lvl1pPr algn="r">
              <a:defRPr sz="1200"/>
            </a:lvl1pPr>
          </a:lstStyle>
          <a:p>
            <a:fld id="{6E1A17B6-0809-4FE9-BE20-860E51B35722}" type="slidenum">
              <a:rPr kumimoji="1" lang="ja-JP" altLang="en-US" smtClean="0"/>
              <a:t>‹#›</a:t>
            </a:fld>
            <a:endParaRPr kumimoji="1" lang="ja-JP" altLang="en-US"/>
          </a:p>
        </p:txBody>
      </p:sp>
    </p:spTree>
    <p:extLst>
      <p:ext uri="{BB962C8B-B14F-4D97-AF65-F5344CB8AC3E}">
        <p14:creationId xmlns:p14="http://schemas.microsoft.com/office/powerpoint/2010/main" val="2890943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6332"/>
          </a:xfrm>
          <a:prstGeom prst="rect">
            <a:avLst/>
          </a:prstGeom>
        </p:spPr>
        <p:txBody>
          <a:bodyPr vert="horz" lIns="92052" tIns="46026" rIns="92052" bIns="460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6332"/>
          </a:xfrm>
          <a:prstGeom prst="rect">
            <a:avLst/>
          </a:prstGeom>
        </p:spPr>
        <p:txBody>
          <a:bodyPr vert="horz" lIns="92052" tIns="46026" rIns="92052" bIns="46026" rtlCol="0"/>
          <a:lstStyle>
            <a:lvl1pPr algn="r">
              <a:defRPr sz="1200"/>
            </a:lvl1pPr>
          </a:lstStyle>
          <a:p>
            <a:fld id="{9ACAEA70-D54E-42DB-99BE-499868C9A7B5}" type="datetimeFigureOut">
              <a:rPr kumimoji="1" lang="ja-JP" altLang="en-US" smtClean="0"/>
              <a:t>2022/5/24</a:t>
            </a:fld>
            <a:endParaRPr kumimoji="1" lang="ja-JP" altLang="en-US"/>
          </a:p>
        </p:txBody>
      </p:sp>
      <p:sp>
        <p:nvSpPr>
          <p:cNvPr id="4" name="スライド イメージ プレースホルダー 3"/>
          <p:cNvSpPr>
            <a:spLocks noGrp="1" noRot="1" noChangeAspect="1"/>
          </p:cNvSpPr>
          <p:nvPr>
            <p:ph type="sldImg" idx="2"/>
          </p:nvPr>
        </p:nvSpPr>
        <p:spPr>
          <a:xfrm>
            <a:off x="828675" y="744538"/>
            <a:ext cx="5141913" cy="3722687"/>
          </a:xfrm>
          <a:prstGeom prst="rect">
            <a:avLst/>
          </a:prstGeom>
          <a:noFill/>
          <a:ln w="12700">
            <a:solidFill>
              <a:prstClr val="black"/>
            </a:solidFill>
          </a:ln>
        </p:spPr>
        <p:txBody>
          <a:bodyPr vert="horz" lIns="92052" tIns="46026" rIns="92052" bIns="4602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2052" tIns="46026" rIns="92052"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2052" tIns="46026" rIns="92052" bIns="460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2052" tIns="46026" rIns="92052" bIns="46026" rtlCol="0" anchor="b"/>
          <a:lstStyle>
            <a:lvl1pPr algn="r">
              <a:defRPr sz="1200"/>
            </a:lvl1pPr>
          </a:lstStyle>
          <a:p>
            <a:fld id="{39D0CAB6-7405-42F5-8265-46CD154B5479}" type="slidenum">
              <a:rPr kumimoji="1" lang="ja-JP" altLang="en-US" smtClean="0"/>
              <a:t>‹#›</a:t>
            </a:fld>
            <a:endParaRPr kumimoji="1" lang="ja-JP" altLang="en-US"/>
          </a:p>
        </p:txBody>
      </p:sp>
    </p:spTree>
    <p:extLst>
      <p:ext uri="{BB962C8B-B14F-4D97-AF65-F5344CB8AC3E}">
        <p14:creationId xmlns:p14="http://schemas.microsoft.com/office/powerpoint/2010/main" val="661865510"/>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0</a:t>
            </a:fld>
            <a:endParaRPr kumimoji="1" lang="ja-JP" altLang="en-US"/>
          </a:p>
        </p:txBody>
      </p:sp>
    </p:spTree>
    <p:extLst>
      <p:ext uri="{BB962C8B-B14F-4D97-AF65-F5344CB8AC3E}">
        <p14:creationId xmlns:p14="http://schemas.microsoft.com/office/powerpoint/2010/main" val="1698117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4</a:t>
            </a:fld>
            <a:endParaRPr kumimoji="1" lang="ja-JP" altLang="en-US"/>
          </a:p>
        </p:txBody>
      </p:sp>
    </p:spTree>
    <p:extLst>
      <p:ext uri="{BB962C8B-B14F-4D97-AF65-F5344CB8AC3E}">
        <p14:creationId xmlns:p14="http://schemas.microsoft.com/office/powerpoint/2010/main" val="1251240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5</a:t>
            </a:fld>
            <a:endParaRPr kumimoji="1" lang="ja-JP" altLang="en-US"/>
          </a:p>
        </p:txBody>
      </p:sp>
    </p:spTree>
    <p:extLst>
      <p:ext uri="{BB962C8B-B14F-4D97-AF65-F5344CB8AC3E}">
        <p14:creationId xmlns:p14="http://schemas.microsoft.com/office/powerpoint/2010/main" val="2872894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8</a:t>
            </a:fld>
            <a:endParaRPr kumimoji="1" lang="ja-JP" altLang="en-US"/>
          </a:p>
        </p:txBody>
      </p:sp>
    </p:spTree>
    <p:extLst>
      <p:ext uri="{BB962C8B-B14F-4D97-AF65-F5344CB8AC3E}">
        <p14:creationId xmlns:p14="http://schemas.microsoft.com/office/powerpoint/2010/main" val="3638145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74" y="-35793"/>
            <a:ext cx="10435215" cy="638763"/>
          </a:xfrm>
          <a:solidFill>
            <a:srgbClr val="B9F896"/>
          </a:solidFill>
        </p:spPr>
        <p:txBody>
          <a:bodyPr>
            <a:normAutofit/>
          </a:bodyPr>
          <a:lstStyle>
            <a:lvl1pPr>
              <a:defRPr sz="2000" b="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79934" y="1398867"/>
            <a:ext cx="10081120" cy="5160490"/>
          </a:xfrm>
          <a:ln>
            <a:solidFill>
              <a:schemeClr val="tx1"/>
            </a:solidFill>
          </a:ln>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AC74B-24D3-4216-87EC-A663B630DAC7}" type="datetime1">
              <a:rPr kumimoji="1" lang="ja-JP" altLang="en-US" smtClean="0"/>
              <a:t>2022/5/24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824824" y="248468"/>
            <a:ext cx="2436231" cy="402567"/>
          </a:xfrm>
        </p:spPr>
        <p:txBody>
          <a:bodyPr/>
          <a:lstStyle>
            <a:lvl1pPr>
              <a:defRPr sz="2400">
                <a:solidFill>
                  <a:schemeClr val="tx1">
                    <a:lumMod val="95000"/>
                    <a:lumOff val="5000"/>
                  </a:schemeClr>
                </a:solidFill>
              </a:defRPr>
            </a:lvl1pPr>
          </a:lstStyle>
          <a:p>
            <a:fld id="{298ADCCA-84D9-4069-9BB0-304B67134722}" type="slidenum">
              <a:rPr lang="ja-JP" altLang="en-US" smtClean="0"/>
              <a:pPr/>
              <a:t>‹#›</a:t>
            </a:fld>
            <a:endParaRPr lang="ja-JP" altLang="en-US" dirty="0"/>
          </a:p>
        </p:txBody>
      </p:sp>
    </p:spTree>
    <p:extLst>
      <p:ext uri="{BB962C8B-B14F-4D97-AF65-F5344CB8AC3E}">
        <p14:creationId xmlns:p14="http://schemas.microsoft.com/office/powerpoint/2010/main" val="31448498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56029A5-E56F-444B-8269-7B7A8F485D05}" type="datetime1">
              <a:rPr kumimoji="1" lang="ja-JP" altLang="en-US" smtClean="0"/>
              <a:t>2022/5/24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F631A7-6AE9-4EF7-8B4B-867FEFB7037A}" type="slidenum">
              <a:rPr kumimoji="1" lang="ja-JP" altLang="en-US" smtClean="0"/>
              <a:t>‹#›</a:t>
            </a:fld>
            <a:endParaRPr kumimoji="1" lang="ja-JP" altLang="en-US"/>
          </a:p>
        </p:txBody>
      </p:sp>
      <p:sp>
        <p:nvSpPr>
          <p:cNvPr id="7" name="タイトル プレースホルダー 1"/>
          <p:cNvSpPr txBox="1">
            <a:spLocks/>
          </p:cNvSpPr>
          <p:nvPr userDrawn="1"/>
        </p:nvSpPr>
        <p:spPr>
          <a:xfrm>
            <a:off x="0" y="-1381"/>
            <a:ext cx="10440988" cy="829684"/>
          </a:xfrm>
          <a:prstGeom prst="rect">
            <a:avLst/>
          </a:prstGeom>
          <a:solidFill>
            <a:srgbClr val="B9F896"/>
          </a:solidFill>
        </p:spPr>
        <p:txBody>
          <a:bodyPr vert="horz" lIns="102870" tIns="51435" rIns="102870" bIns="51435"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マスター タイトルの書式設定</a:t>
            </a:r>
          </a:p>
        </p:txBody>
      </p:sp>
      <p:grpSp>
        <p:nvGrpSpPr>
          <p:cNvPr id="8" name="グループ化 7"/>
          <p:cNvGrpSpPr/>
          <p:nvPr userDrawn="1"/>
        </p:nvGrpSpPr>
        <p:grpSpPr>
          <a:xfrm>
            <a:off x="1070" y="582820"/>
            <a:ext cx="10620024" cy="212922"/>
            <a:chOff x="386836" y="3621847"/>
            <a:chExt cx="9619932" cy="158784"/>
          </a:xfrm>
        </p:grpSpPr>
        <p:sp>
          <p:nvSpPr>
            <p:cNvPr id="9" name="正方形/長方形 8"/>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10" name="正方形/長方形 9"/>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13865323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5"/>
            <a:ext cx="8874840" cy="1620771"/>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566148" y="4284718"/>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C086BB-0FC0-48F1-AC48-B402BBF9F88F}" type="datetime1">
              <a:rPr kumimoji="1" lang="ja-JP" altLang="en-US" smtClean="0"/>
              <a:t>2022/5/24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8ADCCA-84D9-4069-9BB0-304B67134722}" type="slidenum">
              <a:rPr kumimoji="1" lang="ja-JP" altLang="en-US" smtClean="0"/>
              <a:t>‹#›</a:t>
            </a:fld>
            <a:endParaRPr kumimoji="1" lang="ja-JP" altLang="en-US" dirty="0"/>
          </a:p>
        </p:txBody>
      </p:sp>
      <p:grpSp>
        <p:nvGrpSpPr>
          <p:cNvPr id="9" name="グループ化 8"/>
          <p:cNvGrpSpPr/>
          <p:nvPr userDrawn="1"/>
        </p:nvGrpSpPr>
        <p:grpSpPr>
          <a:xfrm>
            <a:off x="386836" y="4356695"/>
            <a:ext cx="9619932" cy="158784"/>
            <a:chOff x="386836" y="3621847"/>
            <a:chExt cx="9619932" cy="158784"/>
          </a:xfrm>
        </p:grpSpPr>
        <p:sp>
          <p:nvSpPr>
            <p:cNvPr id="7" name="正方形/長方形 6"/>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8" name="正方形/長方形 7"/>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39411741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35793"/>
            <a:ext cx="10440988" cy="853937"/>
          </a:xfrm>
          <a:prstGeom prst="rect">
            <a:avLst/>
          </a:prstGeom>
          <a:noFill/>
        </p:spPr>
        <p:txBody>
          <a:bodyPr vert="horz" lIns="102870" tIns="51435" rIns="102870" bIns="51435"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22051" y="1764295"/>
            <a:ext cx="9396889" cy="4990084"/>
          </a:xfrm>
          <a:prstGeom prst="rect">
            <a:avLst/>
          </a:prstGeom>
        </p:spPr>
        <p:txBody>
          <a:bodyPr vert="horz" lIns="102870" tIns="51435" rIns="102870" bIns="51435"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7008173"/>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AD11C40C-5862-45A8-AEB5-F092D1FB299D}" type="datetime1">
              <a:rPr kumimoji="1" lang="ja-JP" altLang="en-US" smtClean="0"/>
              <a:t>2022/5/24</a:t>
            </a:fld>
            <a:endParaRPr kumimoji="1" lang="ja-JP" altLang="en-US"/>
          </a:p>
        </p:txBody>
      </p:sp>
      <p:sp>
        <p:nvSpPr>
          <p:cNvPr id="5" name="フッター プレースホルダー 4"/>
          <p:cNvSpPr>
            <a:spLocks noGrp="1"/>
          </p:cNvSpPr>
          <p:nvPr>
            <p:ph type="ftr" sz="quarter" idx="3"/>
          </p:nvPr>
        </p:nvSpPr>
        <p:spPr>
          <a:xfrm>
            <a:off x="3567338" y="7008173"/>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968840" y="209714"/>
            <a:ext cx="2436231" cy="402567"/>
          </a:xfrm>
          <a:prstGeom prst="rect">
            <a:avLst/>
          </a:prstGeom>
        </p:spPr>
        <p:txBody>
          <a:bodyPr vert="horz" lIns="102870" tIns="51435" rIns="102870" bIns="51435" rtlCol="0" anchor="ctr"/>
          <a:lstStyle>
            <a:lvl1pPr algn="r">
              <a:defRPr sz="2400" b="1">
                <a:solidFill>
                  <a:schemeClr val="tx1">
                    <a:tint val="75000"/>
                  </a:schemeClr>
                </a:solidFill>
              </a:defRPr>
            </a:lvl1pPr>
          </a:lstStyle>
          <a:p>
            <a:fld id="{298ADCCA-84D9-4069-9BB0-304B67134722}" type="slidenum">
              <a:rPr lang="ja-JP" altLang="en-US" smtClean="0"/>
              <a:pPr/>
              <a:t>‹#›</a:t>
            </a:fld>
            <a:endParaRPr lang="ja-JP" altLang="en-US" dirty="0"/>
          </a:p>
        </p:txBody>
      </p:sp>
      <p:sp>
        <p:nvSpPr>
          <p:cNvPr id="12" name="正方形/長方形 11"/>
          <p:cNvSpPr/>
          <p:nvPr userDrawn="1"/>
        </p:nvSpPr>
        <p:spPr>
          <a:xfrm>
            <a:off x="1070" y="612279"/>
            <a:ext cx="10620024" cy="109573"/>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Tree>
    <p:extLst>
      <p:ext uri="{BB962C8B-B14F-4D97-AF65-F5344CB8AC3E}">
        <p14:creationId xmlns:p14="http://schemas.microsoft.com/office/powerpoint/2010/main" val="3981892876"/>
      </p:ext>
    </p:extLst>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ftr="0" dt="0"/>
  <p:txStyles>
    <p:title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p:titleStyle>
    <p:body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289" y="303215"/>
            <a:ext cx="9396412" cy="12604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289" y="1763713"/>
            <a:ext cx="9396412" cy="49911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288" y="7008815"/>
            <a:ext cx="2435225"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E534E27E-6D7E-4986-90F5-383B460D8987}" type="datetime1">
              <a:rPr kumimoji="1" lang="ja-JP" altLang="en-US" smtClean="0"/>
              <a:t>2022/5/24</a:t>
            </a:fld>
            <a:endParaRPr kumimoji="1" lang="ja-JP" altLang="en-US"/>
          </a:p>
        </p:txBody>
      </p:sp>
      <p:sp>
        <p:nvSpPr>
          <p:cNvPr id="5" name="フッター プレースホルダー 4"/>
          <p:cNvSpPr>
            <a:spLocks noGrp="1"/>
          </p:cNvSpPr>
          <p:nvPr>
            <p:ph type="ftr" sz="quarter" idx="3"/>
          </p:nvPr>
        </p:nvSpPr>
        <p:spPr>
          <a:xfrm>
            <a:off x="3567113" y="7008815"/>
            <a:ext cx="33067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3475" y="7008815"/>
            <a:ext cx="2435225"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93F631A7-6AE9-4EF7-8B4B-867FEFB7037A}" type="slidenum">
              <a:rPr kumimoji="1" lang="ja-JP" altLang="en-US" smtClean="0"/>
              <a:t>‹#›</a:t>
            </a:fld>
            <a:endParaRPr kumimoji="1" lang="ja-JP" altLang="en-US"/>
          </a:p>
        </p:txBody>
      </p:sp>
    </p:spTree>
    <p:extLst>
      <p:ext uri="{BB962C8B-B14F-4D97-AF65-F5344CB8AC3E}">
        <p14:creationId xmlns:p14="http://schemas.microsoft.com/office/powerpoint/2010/main" val="760938342"/>
      </p:ext>
    </p:extLst>
  </p:cSld>
  <p:clrMap bg1="lt1" tx1="dk1" bg2="lt2" tx2="dk2" accent1="accent1" accent2="accent2" accent3="accent3" accent4="accent4" accent5="accent5" accent6="accent6" hlink="hlink" folHlink="folHlink"/>
  <p:sldLayoutIdLst>
    <p:sldLayoutId id="2147483662" r:id="rId1"/>
    <p:sldLayoutId id="2147483672" r:id="rId2"/>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519900"/>
            <a:ext cx="8874840" cy="1404747"/>
          </a:xfrm>
        </p:spPr>
        <p:txBody>
          <a:bodyPr>
            <a:normAutofit/>
          </a:bodyPr>
          <a:lstStyle/>
          <a:p>
            <a:r>
              <a:rPr lang="ja-JP" altLang="en-US" sz="3600" dirty="0">
                <a:solidFill>
                  <a:schemeClr val="tx1">
                    <a:lumMod val="95000"/>
                    <a:lumOff val="5000"/>
                  </a:schemeClr>
                </a:solidFill>
              </a:rPr>
              <a:t>大阪府インターネット上の人権侵害の</a:t>
            </a:r>
            <a:r>
              <a:rPr lang="en-US" altLang="ja-JP" sz="3600" dirty="0">
                <a:solidFill>
                  <a:schemeClr val="tx1">
                    <a:lumMod val="95000"/>
                    <a:lumOff val="5000"/>
                  </a:schemeClr>
                </a:solidFill>
              </a:rPr>
              <a:t/>
            </a:r>
            <a:br>
              <a:rPr lang="en-US" altLang="ja-JP" sz="3600" dirty="0">
                <a:solidFill>
                  <a:schemeClr val="tx1">
                    <a:lumMod val="95000"/>
                    <a:lumOff val="5000"/>
                  </a:schemeClr>
                </a:solidFill>
              </a:rPr>
            </a:br>
            <a:r>
              <a:rPr lang="ja-JP" altLang="en-US" sz="3600" dirty="0">
                <a:solidFill>
                  <a:schemeClr val="tx1">
                    <a:lumMod val="95000"/>
                    <a:lumOff val="5000"/>
                  </a:schemeClr>
                </a:solidFill>
              </a:rPr>
              <a:t>解消に関する有識者会議</a:t>
            </a:r>
            <a:r>
              <a:rPr lang="ja-JP" altLang="en-US" sz="3600" dirty="0" smtClean="0">
                <a:solidFill>
                  <a:schemeClr val="tx1">
                    <a:lumMod val="95000"/>
                    <a:lumOff val="5000"/>
                  </a:schemeClr>
                </a:solidFill>
              </a:rPr>
              <a:t>資料</a:t>
            </a:r>
            <a:endParaRPr lang="ja-JP" altLang="en-US" sz="2800" dirty="0">
              <a:solidFill>
                <a:schemeClr val="tx1">
                  <a:lumMod val="95000"/>
                  <a:lumOff val="5000"/>
                </a:schemeClr>
              </a:solidFill>
            </a:endParaRPr>
          </a:p>
        </p:txBody>
      </p:sp>
      <p:sp>
        <p:nvSpPr>
          <p:cNvPr id="3" name="サブタイトル 2"/>
          <p:cNvSpPr>
            <a:spLocks noGrp="1"/>
          </p:cNvSpPr>
          <p:nvPr>
            <p:ph type="subTitle" idx="1"/>
          </p:nvPr>
        </p:nvSpPr>
        <p:spPr>
          <a:xfrm>
            <a:off x="1566148" y="5160676"/>
            <a:ext cx="7308692" cy="924211"/>
          </a:xfrm>
        </p:spPr>
        <p:txBody>
          <a:bodyPr>
            <a:normAutofit/>
          </a:bodyPr>
          <a:lstStyle/>
          <a:p>
            <a:r>
              <a:rPr lang="en-US" altLang="ja-JP" sz="24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24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年５月</a:t>
            </a:r>
            <a:r>
              <a:rPr lang="en-US" altLang="ja-JP" sz="24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2400"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4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大阪府 府民文化部 人権局</a:t>
            </a:r>
            <a:endParaRPr lang="en-US" altLang="ja-JP" sz="2400" dirty="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4284390" y="1766148"/>
            <a:ext cx="1872208" cy="646331"/>
          </a:xfrm>
          <a:prstGeom prst="rect">
            <a:avLst/>
          </a:prstGeom>
          <a:noFill/>
        </p:spPr>
        <p:txBody>
          <a:bodyPr wrap="square" rtlCol="0">
            <a:spAutoFit/>
          </a:bodyPr>
          <a:lstStyle/>
          <a:p>
            <a:pPr algn="ctr"/>
            <a:r>
              <a:rPr lang="ja-JP" altLang="en-US" sz="3600" dirty="0">
                <a:solidFill>
                  <a:schemeClr val="tx1">
                    <a:lumMod val="95000"/>
                    <a:lumOff val="5000"/>
                  </a:schemeClr>
                </a:solidFill>
              </a:rPr>
              <a:t>第１回</a:t>
            </a:r>
          </a:p>
        </p:txBody>
      </p:sp>
    </p:spTree>
    <p:extLst>
      <p:ext uri="{BB962C8B-B14F-4D97-AF65-F5344CB8AC3E}">
        <p14:creationId xmlns:p14="http://schemas.microsoft.com/office/powerpoint/2010/main" val="3159373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en-US" altLang="ja-JP" sz="2200" b="1" dirty="0" smtClean="0"/>
              <a:t>  【</a:t>
            </a:r>
            <a:r>
              <a:rPr lang="ja-JP" altLang="en-US" sz="2200" b="1" dirty="0" smtClean="0"/>
              <a:t>参考</a:t>
            </a:r>
            <a:r>
              <a:rPr lang="en-US" altLang="ja-JP" sz="2200" b="1" dirty="0"/>
              <a:t>】</a:t>
            </a:r>
            <a:r>
              <a:rPr lang="ja-JP" altLang="en-US" sz="2200" b="1" dirty="0"/>
              <a:t>大阪府における取組②</a:t>
            </a:r>
          </a:p>
        </p:txBody>
      </p:sp>
      <p:sp>
        <p:nvSpPr>
          <p:cNvPr id="3" name="コンテンツ プレースホルダー 2"/>
          <p:cNvSpPr>
            <a:spLocks noGrp="1"/>
          </p:cNvSpPr>
          <p:nvPr>
            <p:ph idx="1"/>
          </p:nvPr>
        </p:nvSpPr>
        <p:spPr>
          <a:xfrm>
            <a:off x="0" y="718320"/>
            <a:ext cx="10440988" cy="6842943"/>
          </a:xfrm>
        </p:spPr>
        <p:txBody>
          <a:bodyPr>
            <a:noAutofit/>
          </a:bodyPr>
          <a:lstStyle/>
          <a:p>
            <a:endParaRPr lang="en-US" altLang="ja-JP" sz="1400" dirty="0">
              <a:solidFill>
                <a:schemeClr val="tx1">
                  <a:lumMod val="95000"/>
                  <a:lumOff val="5000"/>
                </a:schemeClr>
              </a:solidFill>
            </a:endParaRPr>
          </a:p>
          <a:p>
            <a:r>
              <a:rPr lang="ja-JP" altLang="en-US" sz="2000" dirty="0" smtClean="0">
                <a:solidFill>
                  <a:schemeClr val="tx1">
                    <a:lumMod val="95000"/>
                    <a:lumOff val="5000"/>
                  </a:schemeClr>
                </a:solidFill>
              </a:rPr>
              <a:t>　 </a:t>
            </a:r>
            <a:r>
              <a:rPr lang="ja-JP" altLang="en-US" sz="2000" b="1" dirty="0" smtClean="0">
                <a:solidFill>
                  <a:schemeClr val="tx1">
                    <a:lumMod val="95000"/>
                    <a:lumOff val="5000"/>
                  </a:schemeClr>
                </a:solidFill>
              </a:rPr>
              <a:t>インターネット上の差別的書き込みに対処するための取組</a:t>
            </a:r>
            <a:r>
              <a:rPr lang="ja-JP" altLang="en-US" sz="1400" dirty="0">
                <a:solidFill>
                  <a:schemeClr val="tx1">
                    <a:lumMod val="95000"/>
                    <a:lumOff val="5000"/>
                  </a:schemeClr>
                </a:solidFill>
              </a:rPr>
              <a:t>（再掲）</a:t>
            </a:r>
            <a:endParaRPr lang="en-US" altLang="ja-JP" sz="1400" dirty="0" smtClean="0">
              <a:solidFill>
                <a:schemeClr val="tx1">
                  <a:lumMod val="95000"/>
                  <a:lumOff val="5000"/>
                </a:schemeClr>
              </a:solidFill>
            </a:endParaRPr>
          </a:p>
          <a:p>
            <a:pPr>
              <a:lnSpc>
                <a:spcPts val="300"/>
              </a:lnSpc>
            </a:pPr>
            <a:endParaRPr lang="en-US" altLang="ja-JP" sz="1400" dirty="0" smtClean="0">
              <a:solidFill>
                <a:schemeClr val="tx1">
                  <a:lumMod val="95000"/>
                  <a:lumOff val="5000"/>
                </a:schemeClr>
              </a:solidFill>
            </a:endParaRPr>
          </a:p>
          <a:p>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インターネット上</a:t>
            </a:r>
            <a:r>
              <a:rPr lang="ja-JP" altLang="en-US" sz="1400" dirty="0">
                <a:solidFill>
                  <a:schemeClr val="tx1">
                    <a:lumMod val="95000"/>
                    <a:lumOff val="5000"/>
                  </a:schemeClr>
                </a:solidFill>
              </a:rPr>
              <a:t>の人権侵害情報への対処として、次の３つの視点から施策をパッケージとして実施</a:t>
            </a:r>
            <a:r>
              <a:rPr lang="ja-JP" altLang="en-US" sz="1400" dirty="0" smtClean="0">
                <a:solidFill>
                  <a:schemeClr val="tx1">
                    <a:lumMod val="95000"/>
                    <a:lumOff val="5000"/>
                  </a:schemeClr>
                </a:solidFill>
              </a:rPr>
              <a:t>。</a:t>
            </a:r>
            <a:endParaRPr lang="en-US" altLang="ja-JP" sz="1100" dirty="0" smtClean="0">
              <a:solidFill>
                <a:schemeClr val="tx1">
                  <a:lumMod val="95000"/>
                  <a:lumOff val="5000"/>
                </a:schemeClr>
              </a:solidFill>
            </a:endParaRPr>
          </a:p>
          <a:p>
            <a:endParaRPr lang="en-US" altLang="ja-JP" sz="1400" dirty="0" smtClean="0">
              <a:solidFill>
                <a:schemeClr val="tx1">
                  <a:lumMod val="95000"/>
                  <a:lumOff val="5000"/>
                </a:schemeClr>
              </a:solidFill>
            </a:endParaRPr>
          </a:p>
          <a:p>
            <a:pPr>
              <a:lnSpc>
                <a:spcPts val="200"/>
              </a:lnSpc>
            </a:pPr>
            <a:endParaRPr lang="en-US" altLang="ja-JP" sz="2000" dirty="0" smtClean="0">
              <a:solidFill>
                <a:schemeClr val="tx1">
                  <a:lumMod val="95000"/>
                  <a:lumOff val="5000"/>
                </a:schemeClr>
              </a:solidFill>
            </a:endParaRPr>
          </a:p>
          <a:p>
            <a:pPr>
              <a:lnSpc>
                <a:spcPts val="200"/>
              </a:lnSpc>
            </a:pPr>
            <a:endParaRPr lang="en-US" altLang="ja-JP" sz="2000" dirty="0" smtClean="0">
              <a:solidFill>
                <a:schemeClr val="tx1">
                  <a:lumMod val="95000"/>
                  <a:lumOff val="5000"/>
                </a:schemeClr>
              </a:solidFill>
            </a:endParaRPr>
          </a:p>
          <a:p>
            <a:pPr>
              <a:lnSpc>
                <a:spcPts val="200"/>
              </a:lnSpc>
            </a:pPr>
            <a:endParaRPr lang="en-US" altLang="ja-JP" sz="2000" dirty="0">
              <a:solidFill>
                <a:schemeClr val="tx1">
                  <a:lumMod val="95000"/>
                  <a:lumOff val="5000"/>
                </a:schemeClr>
              </a:solidFill>
            </a:endParaRPr>
          </a:p>
          <a:p>
            <a:r>
              <a:rPr lang="ja-JP" altLang="en-US" sz="1800" dirty="0">
                <a:solidFill>
                  <a:schemeClr val="tx1">
                    <a:lumMod val="95000"/>
                    <a:lumOff val="5000"/>
                  </a:schemeClr>
                </a:solidFill>
              </a:rPr>
              <a:t>　</a:t>
            </a:r>
            <a:endParaRPr lang="en-US" altLang="ja-JP" sz="1800" dirty="0">
              <a:solidFill>
                <a:schemeClr val="tx1">
                  <a:lumMod val="95000"/>
                  <a:lumOff val="5000"/>
                </a:schemeClr>
              </a:solidFill>
            </a:endParaRPr>
          </a:p>
          <a:p>
            <a:endParaRPr lang="en-US" altLang="ja-JP" sz="1800" dirty="0">
              <a:solidFill>
                <a:schemeClr val="tx1">
                  <a:lumMod val="95000"/>
                  <a:lumOff val="5000"/>
                </a:schemeClr>
              </a:solidFill>
            </a:endParaRPr>
          </a:p>
          <a:p>
            <a:endParaRPr lang="en-US" altLang="ja-JP" sz="1800" dirty="0">
              <a:solidFill>
                <a:schemeClr val="tx1">
                  <a:lumMod val="95000"/>
                  <a:lumOff val="5000"/>
                </a:schemeClr>
              </a:solidFill>
            </a:endParaRPr>
          </a:p>
          <a:p>
            <a:endParaRPr lang="en-US" altLang="ja-JP" sz="1800" dirty="0">
              <a:solidFill>
                <a:schemeClr val="tx1">
                  <a:lumMod val="95000"/>
                  <a:lumOff val="5000"/>
                </a:schemeClr>
              </a:solidFill>
            </a:endParaRPr>
          </a:p>
          <a:p>
            <a:endParaRPr lang="en-US" altLang="ja-JP" sz="1800" dirty="0">
              <a:solidFill>
                <a:schemeClr val="tx1">
                  <a:lumMod val="95000"/>
                  <a:lumOff val="5000"/>
                </a:schemeClr>
              </a:solidFill>
            </a:endParaRPr>
          </a:p>
          <a:p>
            <a:endParaRPr lang="en-US" altLang="ja-JP" sz="1800" dirty="0">
              <a:solidFill>
                <a:schemeClr val="tx1">
                  <a:lumMod val="95000"/>
                  <a:lumOff val="5000"/>
                </a:schemeClr>
              </a:solidFill>
            </a:endParaRPr>
          </a:p>
          <a:p>
            <a:endParaRPr lang="en-US" altLang="ja-JP" sz="1800" dirty="0">
              <a:solidFill>
                <a:schemeClr val="tx1">
                  <a:lumMod val="95000"/>
                  <a:lumOff val="5000"/>
                </a:schemeClr>
              </a:solidFill>
            </a:endParaRPr>
          </a:p>
          <a:p>
            <a:endParaRPr lang="en-US" altLang="ja-JP" sz="1800" dirty="0">
              <a:solidFill>
                <a:schemeClr val="tx1">
                  <a:lumMod val="95000"/>
                  <a:lumOff val="5000"/>
                </a:schemeClr>
              </a:solidFill>
            </a:endParaRPr>
          </a:p>
          <a:p>
            <a:pPr>
              <a:lnSpc>
                <a:spcPts val="1000"/>
              </a:lnSpc>
            </a:pPr>
            <a:endParaRPr lang="en-US" altLang="ja-JP" sz="1800" dirty="0" smtClean="0">
              <a:solidFill>
                <a:schemeClr val="tx1">
                  <a:lumMod val="95000"/>
                  <a:lumOff val="5000"/>
                </a:schemeClr>
              </a:solidFill>
            </a:endParaRPr>
          </a:p>
          <a:p>
            <a:pPr>
              <a:lnSpc>
                <a:spcPts val="1000"/>
              </a:lnSpc>
            </a:pPr>
            <a:r>
              <a:rPr lang="ja-JP" altLang="en-US" sz="1800" dirty="0">
                <a:solidFill>
                  <a:schemeClr val="tx1">
                    <a:lumMod val="95000"/>
                    <a:lumOff val="5000"/>
                  </a:schemeClr>
                </a:solidFill>
              </a:rPr>
              <a:t>　</a:t>
            </a:r>
            <a:endParaRPr lang="en-US" altLang="ja-JP" sz="1800" dirty="0">
              <a:solidFill>
                <a:schemeClr val="tx1">
                  <a:lumMod val="95000"/>
                  <a:lumOff val="5000"/>
                </a:schemeClr>
              </a:solidFill>
            </a:endParaRPr>
          </a:p>
          <a:p>
            <a:r>
              <a:rPr lang="ja-JP" altLang="en-US" sz="2000" dirty="0">
                <a:solidFill>
                  <a:schemeClr val="tx1">
                    <a:lumMod val="95000"/>
                    <a:lumOff val="5000"/>
                  </a:schemeClr>
                </a:solidFill>
              </a:rPr>
              <a:t>　 </a:t>
            </a:r>
            <a:r>
              <a:rPr lang="ja-JP" altLang="en-US" sz="2000" b="1" dirty="0" smtClean="0">
                <a:solidFill>
                  <a:schemeClr val="tx1">
                    <a:lumMod val="95000"/>
                    <a:lumOff val="5000"/>
                  </a:schemeClr>
                </a:solidFill>
              </a:rPr>
              <a:t>大阪府</a:t>
            </a:r>
            <a:r>
              <a:rPr lang="ja-JP" altLang="en-US" sz="2000" b="1" dirty="0">
                <a:solidFill>
                  <a:schemeClr val="tx1">
                    <a:lumMod val="95000"/>
                    <a:lumOff val="5000"/>
                  </a:schemeClr>
                </a:solidFill>
              </a:rPr>
              <a:t>インターネット上の誹謗中傷や差別等の人権侵害のない社会づくり条例</a:t>
            </a:r>
            <a:endParaRPr lang="en-US" altLang="ja-JP" sz="2000" b="1" dirty="0">
              <a:solidFill>
                <a:schemeClr val="tx1">
                  <a:lumMod val="95000"/>
                  <a:lumOff val="5000"/>
                </a:schemeClr>
              </a:solidFill>
            </a:endParaRPr>
          </a:p>
          <a:p>
            <a:r>
              <a:rPr lang="ja-JP" altLang="en-US" dirty="0">
                <a:solidFill>
                  <a:schemeClr val="tx1">
                    <a:lumMod val="95000"/>
                    <a:lumOff val="5000"/>
                  </a:schemeClr>
                </a:solidFill>
              </a:rPr>
              <a:t>　</a:t>
            </a: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a:t>
            </a:r>
            <a:r>
              <a:rPr lang="ja-JP" altLang="en-US" sz="1400" dirty="0">
                <a:solidFill>
                  <a:schemeClr val="tx1">
                    <a:lumMod val="95000"/>
                    <a:lumOff val="5000"/>
                  </a:schemeClr>
                </a:solidFill>
              </a:rPr>
              <a:t>令和</a:t>
            </a:r>
            <a:r>
              <a:rPr lang="en-US" altLang="ja-JP" sz="1400" dirty="0">
                <a:solidFill>
                  <a:schemeClr val="tx1">
                    <a:lumMod val="95000"/>
                    <a:lumOff val="5000"/>
                  </a:schemeClr>
                </a:solidFill>
              </a:rPr>
              <a:t>4</a:t>
            </a:r>
            <a:r>
              <a:rPr lang="ja-JP" altLang="en-US" sz="1400" dirty="0">
                <a:solidFill>
                  <a:schemeClr val="tx1">
                    <a:lumMod val="95000"/>
                    <a:lumOff val="5000"/>
                  </a:schemeClr>
                </a:solidFill>
              </a:rPr>
              <a:t>年</a:t>
            </a:r>
            <a:r>
              <a:rPr lang="en-US" altLang="ja-JP" sz="1400" dirty="0">
                <a:solidFill>
                  <a:schemeClr val="tx1">
                    <a:lumMod val="95000"/>
                    <a:lumOff val="5000"/>
                  </a:schemeClr>
                </a:solidFill>
              </a:rPr>
              <a:t>4</a:t>
            </a:r>
            <a:r>
              <a:rPr lang="ja-JP" altLang="en-US" sz="1400" dirty="0">
                <a:solidFill>
                  <a:schemeClr val="tx1">
                    <a:lumMod val="95000"/>
                    <a:lumOff val="5000"/>
                  </a:schemeClr>
                </a:solidFill>
              </a:rPr>
              <a:t>月１日施行／議員提案条例 </a:t>
            </a:r>
            <a:r>
              <a:rPr lang="en-US" altLang="ja-JP" sz="1400" dirty="0">
                <a:solidFill>
                  <a:schemeClr val="tx1">
                    <a:lumMod val="95000"/>
                    <a:lumOff val="5000"/>
                  </a:schemeClr>
                </a:solidFill>
              </a:rPr>
              <a:t>(</a:t>
            </a:r>
            <a:r>
              <a:rPr lang="ja-JP" altLang="en-US" sz="1400" dirty="0">
                <a:solidFill>
                  <a:schemeClr val="tx1">
                    <a:lumMod val="95000"/>
                    <a:lumOff val="5000"/>
                  </a:schemeClr>
                </a:solidFill>
              </a:rPr>
              <a:t>全会一致で可決））</a:t>
            </a:r>
            <a:endParaRPr lang="en-US" altLang="ja-JP" sz="1400" dirty="0">
              <a:solidFill>
                <a:schemeClr val="tx1">
                  <a:lumMod val="95000"/>
                  <a:lumOff val="5000"/>
                </a:schemeClr>
              </a:solidFill>
            </a:endParaRPr>
          </a:p>
          <a:p>
            <a:pPr>
              <a:lnSpc>
                <a:spcPts val="400"/>
              </a:lnSpc>
            </a:pPr>
            <a:r>
              <a:rPr lang="ja-JP" altLang="en-US" dirty="0">
                <a:solidFill>
                  <a:schemeClr val="tx1">
                    <a:lumMod val="95000"/>
                    <a:lumOff val="5000"/>
                  </a:schemeClr>
                </a:solidFill>
              </a:rPr>
              <a:t>　　</a:t>
            </a:r>
            <a:endParaRPr lang="en-US" altLang="ja-JP" dirty="0">
              <a:solidFill>
                <a:schemeClr val="tx1">
                  <a:lumMod val="95000"/>
                  <a:lumOff val="5000"/>
                </a:schemeClr>
              </a:solidFill>
            </a:endParaRPr>
          </a:p>
          <a:p>
            <a:r>
              <a:rPr lang="ja-JP" altLang="en-US" dirty="0">
                <a:solidFill>
                  <a:schemeClr val="tx1">
                    <a:lumMod val="95000"/>
                    <a:lumOff val="5000"/>
                  </a:schemeClr>
                </a:solidFill>
              </a:rPr>
              <a:t>　　</a:t>
            </a: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9</a:t>
            </a:fld>
            <a:endParaRPr lang="ja-JP" altLang="en-US" dirty="0">
              <a:solidFill>
                <a:schemeClr val="tx1">
                  <a:lumMod val="95000"/>
                  <a:lumOff val="5000"/>
                </a:schemeClr>
              </a:solidFill>
            </a:endParaRPr>
          </a:p>
        </p:txBody>
      </p:sp>
      <p:sp>
        <p:nvSpPr>
          <p:cNvPr id="7" name="テキスト ボックス 6">
            <a:extLst>
              <a:ext uri="{FF2B5EF4-FFF2-40B4-BE49-F238E27FC236}">
                <a16:creationId xmlns:a16="http://schemas.microsoft.com/office/drawing/2014/main" id="{BBC700A9-AE82-40C7-80E2-A31D0BA8F08A}"/>
              </a:ext>
            </a:extLst>
          </p:cNvPr>
          <p:cNvSpPr txBox="1"/>
          <p:nvPr/>
        </p:nvSpPr>
        <p:spPr>
          <a:xfrm>
            <a:off x="331910" y="5931941"/>
            <a:ext cx="9713120" cy="1377082"/>
          </a:xfrm>
          <a:prstGeom prst="roundRect">
            <a:avLst>
              <a:gd name="adj" fmla="val 6909"/>
            </a:avLst>
          </a:prstGeom>
          <a:noFill/>
          <a:ln>
            <a:noFill/>
            <a:prstDash val="dash"/>
          </a:ln>
        </p:spPr>
        <p:txBody>
          <a:bodyPr wrap="square" rtlCol="0" anchor="ctr">
            <a:noAutofit/>
          </a:bodyPr>
          <a:lstStyle/>
          <a:p>
            <a:pPr>
              <a:spcBef>
                <a:spcPct val="20000"/>
              </a:spcBef>
              <a:defRPr/>
            </a:pPr>
            <a:r>
              <a:rPr lang="ja-JP" altLang="en-US" sz="1400" dirty="0" smtClean="0">
                <a:solidFill>
                  <a:schemeClr val="tx1">
                    <a:lumMod val="95000"/>
                    <a:lumOff val="5000"/>
                  </a:schemeClr>
                </a:solidFill>
                <a:latin typeface="メイリオ"/>
                <a:ea typeface="メイリオ"/>
              </a:rPr>
              <a:t>○</a:t>
            </a:r>
            <a:r>
              <a:rPr lang="ja-JP" altLang="en-US" sz="1400" dirty="0">
                <a:solidFill>
                  <a:schemeClr val="tx1">
                    <a:lumMod val="95000"/>
                    <a:lumOff val="5000"/>
                  </a:schemeClr>
                </a:solidFill>
                <a:latin typeface="メイリオ"/>
                <a:ea typeface="メイリオ"/>
              </a:rPr>
              <a:t>　府の責務（府民のインターネットリテラシー向上、相談支援体制の整備等）や府民の役割等を規定。</a:t>
            </a:r>
            <a:endParaRPr lang="en-US" altLang="ja-JP" sz="1400" dirty="0">
              <a:solidFill>
                <a:schemeClr val="tx1">
                  <a:lumMod val="95000"/>
                  <a:lumOff val="5000"/>
                </a:schemeClr>
              </a:solidFill>
              <a:latin typeface="メイリオ"/>
              <a:ea typeface="メイリオ"/>
            </a:endParaRPr>
          </a:p>
          <a:p>
            <a:pPr marL="263525" indent="-263525">
              <a:lnSpc>
                <a:spcPts val="500"/>
              </a:lnSpc>
              <a:spcBef>
                <a:spcPct val="20000"/>
              </a:spcBef>
              <a:defRPr/>
            </a:pPr>
            <a:r>
              <a:rPr lang="ja-JP" altLang="en-US" sz="1400" dirty="0">
                <a:solidFill>
                  <a:schemeClr val="tx1">
                    <a:lumMod val="95000"/>
                    <a:lumOff val="5000"/>
                  </a:schemeClr>
                </a:solidFill>
                <a:latin typeface="メイリオ"/>
                <a:ea typeface="メイリオ"/>
              </a:rPr>
              <a:t> </a:t>
            </a:r>
            <a:endParaRPr lang="en-US" altLang="ja-JP" sz="1400" dirty="0" smtClean="0">
              <a:solidFill>
                <a:schemeClr val="tx1">
                  <a:lumMod val="95000"/>
                  <a:lumOff val="5000"/>
                </a:schemeClr>
              </a:solidFill>
              <a:latin typeface="メイリオ"/>
              <a:ea typeface="メイリオ"/>
            </a:endParaRPr>
          </a:p>
          <a:p>
            <a:pPr marL="263525" indent="-263525">
              <a:lnSpc>
                <a:spcPts val="2000"/>
              </a:lnSpc>
              <a:spcBef>
                <a:spcPct val="20000"/>
              </a:spcBef>
              <a:defRPr/>
            </a:pPr>
            <a:r>
              <a:rPr lang="ja-JP" altLang="en-US" sz="1400" dirty="0" smtClean="0">
                <a:solidFill>
                  <a:schemeClr val="tx1">
                    <a:lumMod val="95000"/>
                    <a:lumOff val="5000"/>
                  </a:schemeClr>
                </a:solidFill>
                <a:latin typeface="メイリオ"/>
                <a:ea typeface="メイリオ"/>
              </a:rPr>
              <a:t>○</a:t>
            </a:r>
            <a:r>
              <a:rPr lang="ja-JP" altLang="en-US" sz="1400" dirty="0">
                <a:solidFill>
                  <a:schemeClr val="tx1">
                    <a:lumMod val="95000"/>
                    <a:lumOff val="5000"/>
                  </a:schemeClr>
                </a:solidFill>
                <a:latin typeface="メイリオ"/>
                <a:ea typeface="メイリオ"/>
              </a:rPr>
              <a:t>　附則において、「知事は、この条例の施行後一年を目途として、インターネット上の誹謗中傷等の人権侵害の防止及び被害者支援等に関する実効性のある施策、学識経験を有する者等で構成される当該施策に関する検討会議の設置等及び府の組織体制について検討を加え、その結果に応じて必要な措置を講ずるものとする。」と規定。</a:t>
            </a:r>
          </a:p>
        </p:txBody>
      </p:sp>
      <p:sp>
        <p:nvSpPr>
          <p:cNvPr id="8" name="テキスト ボックス 7">
            <a:extLst>
              <a:ext uri="{FF2B5EF4-FFF2-40B4-BE49-F238E27FC236}">
                <a16:creationId xmlns:a16="http://schemas.microsoft.com/office/drawing/2014/main" id="{05920E0B-7737-4FE4-B39B-80E2179FB9C3}"/>
              </a:ext>
            </a:extLst>
          </p:cNvPr>
          <p:cNvSpPr txBox="1"/>
          <p:nvPr/>
        </p:nvSpPr>
        <p:spPr>
          <a:xfrm>
            <a:off x="395958" y="1764407"/>
            <a:ext cx="9713120" cy="3096344"/>
          </a:xfrm>
          <a:prstGeom prst="roundRect">
            <a:avLst>
              <a:gd name="adj" fmla="val 7115"/>
            </a:avLst>
          </a:prstGeom>
          <a:solidFill>
            <a:schemeClr val="accent3">
              <a:lumMod val="20000"/>
              <a:lumOff val="80000"/>
            </a:schemeClr>
          </a:solidFill>
          <a:ln>
            <a:noFill/>
            <a:prstDash val="dash"/>
          </a:ln>
        </p:spPr>
        <p:txBody>
          <a:bodyPr wrap="square" rtlCol="0" anchor="ctr">
            <a:noAutofit/>
          </a:bodyPr>
          <a:lstStyle/>
          <a:p>
            <a:pPr>
              <a:spcBef>
                <a:spcPct val="20000"/>
              </a:spcBef>
              <a:defRPr/>
            </a:pPr>
            <a:r>
              <a:rPr lang="ja-JP" altLang="en-US" sz="1800" dirty="0" smtClean="0">
                <a:solidFill>
                  <a:schemeClr val="tx1">
                    <a:lumMod val="95000"/>
                    <a:lumOff val="5000"/>
                  </a:schemeClr>
                </a:solidFill>
                <a:latin typeface="メイリオ"/>
                <a:ea typeface="メイリオ"/>
              </a:rPr>
              <a:t> </a:t>
            </a:r>
            <a:r>
              <a:rPr lang="ja-JP" altLang="en-US" sz="1600" b="1" dirty="0" smtClean="0">
                <a:solidFill>
                  <a:schemeClr val="tx1">
                    <a:lumMod val="95000"/>
                    <a:lumOff val="5000"/>
                  </a:schemeClr>
                </a:solidFill>
                <a:latin typeface="メイリオ"/>
                <a:ea typeface="メイリオ"/>
              </a:rPr>
              <a:t>  発信者への対応</a:t>
            </a:r>
            <a:r>
              <a:rPr lang="ja-JP" altLang="en-US" sz="1400" dirty="0" smtClean="0">
                <a:solidFill>
                  <a:schemeClr val="tx1">
                    <a:lumMod val="95000"/>
                    <a:lumOff val="5000"/>
                  </a:schemeClr>
                </a:solidFill>
              </a:rPr>
              <a:t>（府民への教育・啓発）</a:t>
            </a:r>
            <a:endParaRPr lang="en-US" altLang="ja-JP" sz="1800" dirty="0" smtClean="0">
              <a:solidFill>
                <a:schemeClr val="tx1">
                  <a:lumMod val="95000"/>
                  <a:lumOff val="5000"/>
                </a:schemeClr>
              </a:solidFill>
              <a:latin typeface="メイリオ"/>
              <a:ea typeface="メイリオ"/>
            </a:endParaRPr>
          </a:p>
          <a:p>
            <a:pPr marL="447675" indent="-447675">
              <a:spcBef>
                <a:spcPct val="20000"/>
              </a:spcBef>
              <a:defRPr/>
            </a:pPr>
            <a:r>
              <a:rPr lang="ja-JP" altLang="en-US" sz="1400" dirty="0">
                <a:solidFill>
                  <a:schemeClr val="tx1">
                    <a:lumMod val="95000"/>
                    <a:lumOff val="5000"/>
                  </a:schemeClr>
                </a:solidFill>
                <a:latin typeface="メイリオ"/>
                <a:ea typeface="メイリオ"/>
              </a:rPr>
              <a:t>　・　インターネットリテラシーを向上を図るための教育・啓発を実施</a:t>
            </a:r>
            <a:r>
              <a:rPr lang="ja-JP" altLang="en-US" sz="1400" dirty="0" smtClean="0">
                <a:solidFill>
                  <a:schemeClr val="tx1">
                    <a:lumMod val="95000"/>
                    <a:lumOff val="5000"/>
                  </a:schemeClr>
                </a:solidFill>
                <a:latin typeface="メイリオ"/>
                <a:ea typeface="メイリオ"/>
              </a:rPr>
              <a:t>。とりわけ、</a:t>
            </a:r>
            <a:r>
              <a:rPr lang="en-US" altLang="ja-JP" sz="1400" dirty="0" smtClean="0">
                <a:solidFill>
                  <a:schemeClr val="tx1">
                    <a:lumMod val="95000"/>
                    <a:lumOff val="5000"/>
                  </a:schemeClr>
                </a:solidFill>
                <a:latin typeface="メイリオ"/>
                <a:ea typeface="メイリオ"/>
              </a:rPr>
              <a:t>SNS</a:t>
            </a:r>
            <a:r>
              <a:rPr lang="ja-JP" altLang="en-US" sz="1400" dirty="0" smtClean="0">
                <a:solidFill>
                  <a:schemeClr val="tx1">
                    <a:lumMod val="95000"/>
                    <a:lumOff val="5000"/>
                  </a:schemeClr>
                </a:solidFill>
                <a:latin typeface="メイリオ"/>
                <a:ea typeface="メイリオ"/>
              </a:rPr>
              <a:t>利用率の高い若い世代に対する施策を重点的に実施。</a:t>
            </a:r>
            <a:endParaRPr lang="en-US" altLang="ja-JP" sz="1400" dirty="0" smtClean="0">
              <a:solidFill>
                <a:schemeClr val="tx1">
                  <a:lumMod val="95000"/>
                  <a:lumOff val="5000"/>
                </a:schemeClr>
              </a:solidFill>
              <a:latin typeface="メイリオ"/>
              <a:ea typeface="メイリオ"/>
            </a:endParaRPr>
          </a:p>
          <a:p>
            <a:pPr marL="447675" indent="-447675">
              <a:lnSpc>
                <a:spcPts val="600"/>
              </a:lnSpc>
              <a:spcBef>
                <a:spcPct val="20000"/>
              </a:spcBef>
              <a:defRPr/>
            </a:pPr>
            <a:r>
              <a:rPr lang="ja-JP" altLang="en-US" sz="1400" dirty="0" smtClean="0">
                <a:solidFill>
                  <a:schemeClr val="tx1">
                    <a:lumMod val="95000"/>
                    <a:lumOff val="5000"/>
                  </a:schemeClr>
                </a:solidFill>
                <a:latin typeface="メイリオ"/>
                <a:ea typeface="メイリオ"/>
              </a:rPr>
              <a:t>　</a:t>
            </a:r>
            <a:endParaRPr lang="en-US" altLang="ja-JP" dirty="0" smtClean="0">
              <a:solidFill>
                <a:schemeClr val="tx1">
                  <a:lumMod val="95000"/>
                  <a:lumOff val="5000"/>
                </a:schemeClr>
              </a:solidFill>
              <a:latin typeface="メイリオ"/>
              <a:ea typeface="メイリオ"/>
            </a:endParaRPr>
          </a:p>
          <a:p>
            <a:pPr>
              <a:spcBef>
                <a:spcPct val="20000"/>
              </a:spcBef>
              <a:defRPr/>
            </a:pPr>
            <a:r>
              <a:rPr lang="ja-JP" altLang="en-US" sz="1800" dirty="0" smtClean="0">
                <a:solidFill>
                  <a:schemeClr val="tx1">
                    <a:lumMod val="95000"/>
                    <a:lumOff val="5000"/>
                  </a:schemeClr>
                </a:solidFill>
                <a:latin typeface="メイリオ"/>
                <a:ea typeface="メイリオ"/>
              </a:rPr>
              <a:t> </a:t>
            </a:r>
            <a:r>
              <a:rPr lang="ja-JP" altLang="en-US" sz="1600" b="1" dirty="0">
                <a:solidFill>
                  <a:schemeClr val="tx1">
                    <a:lumMod val="95000"/>
                    <a:lumOff val="5000"/>
                  </a:schemeClr>
                </a:solidFill>
                <a:latin typeface="メイリオ"/>
                <a:ea typeface="メイリオ"/>
              </a:rPr>
              <a:t> </a:t>
            </a:r>
            <a:r>
              <a:rPr lang="ja-JP" altLang="en-US" sz="1600" b="1" dirty="0" smtClean="0">
                <a:solidFill>
                  <a:schemeClr val="tx1">
                    <a:lumMod val="95000"/>
                    <a:lumOff val="5000"/>
                  </a:schemeClr>
                </a:solidFill>
                <a:latin typeface="メイリオ"/>
                <a:ea typeface="メイリオ"/>
              </a:rPr>
              <a:t> 被害者への対応</a:t>
            </a:r>
            <a:r>
              <a:rPr lang="ja-JP" altLang="en-US" sz="1400" dirty="0" smtClean="0">
                <a:solidFill>
                  <a:schemeClr val="tx1">
                    <a:lumMod val="95000"/>
                    <a:lumOff val="5000"/>
                  </a:schemeClr>
                </a:solidFill>
                <a:latin typeface="メイリオ"/>
                <a:ea typeface="メイリオ"/>
              </a:rPr>
              <a:t>（相談窓口の設置等）</a:t>
            </a:r>
            <a:endParaRPr lang="en-US" altLang="ja-JP" sz="1800" dirty="0" smtClean="0">
              <a:solidFill>
                <a:schemeClr val="tx1">
                  <a:lumMod val="95000"/>
                  <a:lumOff val="5000"/>
                </a:schemeClr>
              </a:solidFill>
              <a:latin typeface="メイリオ"/>
              <a:ea typeface="メイリオ"/>
            </a:endParaRPr>
          </a:p>
          <a:p>
            <a:pPr marL="447675" indent="-447675">
              <a:spcBef>
                <a:spcPct val="20000"/>
              </a:spcBef>
              <a:defRPr/>
            </a:pPr>
            <a:r>
              <a:rPr lang="ja-JP" altLang="en-US" sz="1400" dirty="0">
                <a:solidFill>
                  <a:schemeClr val="tx1">
                    <a:lumMod val="95000"/>
                    <a:lumOff val="5000"/>
                  </a:schemeClr>
                </a:solidFill>
                <a:latin typeface="メイリオ"/>
                <a:ea typeface="メイリオ"/>
              </a:rPr>
              <a:t>　・　府に人権相談窓口を設置し専門機関と連携した相談、市町村交付金による市町村の相談事業の支援、市町村相談職員向けのネット相談に関する研修等、相談体制の充実を図る取組を</a:t>
            </a:r>
            <a:r>
              <a:rPr lang="ja-JP" altLang="en-US" sz="1400" dirty="0" smtClean="0">
                <a:solidFill>
                  <a:schemeClr val="tx1">
                    <a:lumMod val="95000"/>
                    <a:lumOff val="5000"/>
                  </a:schemeClr>
                </a:solidFill>
                <a:latin typeface="メイリオ"/>
                <a:ea typeface="メイリオ"/>
              </a:rPr>
              <a:t>実施。</a:t>
            </a:r>
            <a:endParaRPr lang="en-US" altLang="ja-JP" sz="1400" dirty="0">
              <a:solidFill>
                <a:schemeClr val="tx1">
                  <a:lumMod val="95000"/>
                  <a:lumOff val="5000"/>
                </a:schemeClr>
              </a:solidFill>
              <a:latin typeface="メイリオ"/>
              <a:ea typeface="メイリオ"/>
            </a:endParaRPr>
          </a:p>
          <a:p>
            <a:pPr marL="809625" indent="-809625">
              <a:lnSpc>
                <a:spcPts val="600"/>
              </a:lnSpc>
              <a:spcBef>
                <a:spcPct val="20000"/>
              </a:spcBef>
              <a:defRPr/>
            </a:pPr>
            <a:endParaRPr lang="en-US" altLang="ja-JP" dirty="0">
              <a:solidFill>
                <a:schemeClr val="tx1">
                  <a:lumMod val="95000"/>
                  <a:lumOff val="5000"/>
                </a:schemeClr>
              </a:solidFill>
              <a:latin typeface="メイリオ"/>
              <a:ea typeface="メイリオ"/>
            </a:endParaRPr>
          </a:p>
          <a:p>
            <a:pPr marL="809625" indent="-809625">
              <a:spcBef>
                <a:spcPct val="20000"/>
              </a:spcBef>
              <a:defRPr/>
            </a:pPr>
            <a:r>
              <a:rPr lang="ja-JP" altLang="en-US" sz="1800" dirty="0">
                <a:solidFill>
                  <a:schemeClr val="tx1">
                    <a:lumMod val="95000"/>
                    <a:lumOff val="5000"/>
                  </a:schemeClr>
                </a:solidFill>
                <a:latin typeface="メイリオ"/>
                <a:ea typeface="メイリオ"/>
              </a:rPr>
              <a:t> </a:t>
            </a:r>
            <a:r>
              <a:rPr lang="ja-JP" altLang="en-US" sz="1600" b="1" dirty="0">
                <a:solidFill>
                  <a:schemeClr val="tx1">
                    <a:lumMod val="95000"/>
                    <a:lumOff val="5000"/>
                  </a:schemeClr>
                </a:solidFill>
                <a:latin typeface="メイリオ"/>
                <a:ea typeface="メイリオ"/>
              </a:rPr>
              <a:t> </a:t>
            </a:r>
            <a:r>
              <a:rPr lang="ja-JP" altLang="en-US" sz="1600" b="1" dirty="0" smtClean="0">
                <a:solidFill>
                  <a:schemeClr val="tx1">
                    <a:lumMod val="95000"/>
                    <a:lumOff val="5000"/>
                  </a:schemeClr>
                </a:solidFill>
                <a:latin typeface="メイリオ"/>
                <a:ea typeface="メイリオ"/>
              </a:rPr>
              <a:t> 人権</a:t>
            </a:r>
            <a:r>
              <a:rPr lang="ja-JP" altLang="en-US" sz="1600" b="1" dirty="0">
                <a:solidFill>
                  <a:schemeClr val="tx1">
                    <a:lumMod val="95000"/>
                    <a:lumOff val="5000"/>
                  </a:schemeClr>
                </a:solidFill>
                <a:latin typeface="メイリオ"/>
                <a:ea typeface="メイリオ"/>
              </a:rPr>
              <a:t>侵害情報への</a:t>
            </a:r>
            <a:r>
              <a:rPr lang="ja-JP" altLang="en-US" sz="1600" b="1" dirty="0" smtClean="0">
                <a:solidFill>
                  <a:schemeClr val="tx1">
                    <a:lumMod val="95000"/>
                    <a:lumOff val="5000"/>
                  </a:schemeClr>
                </a:solidFill>
                <a:latin typeface="メイリオ"/>
                <a:ea typeface="メイリオ"/>
              </a:rPr>
              <a:t>対応</a:t>
            </a:r>
            <a:r>
              <a:rPr lang="ja-JP" altLang="en-US" sz="1400" dirty="0" smtClean="0">
                <a:solidFill>
                  <a:schemeClr val="tx1">
                    <a:lumMod val="95000"/>
                    <a:lumOff val="5000"/>
                  </a:schemeClr>
                </a:solidFill>
                <a:latin typeface="メイリオ"/>
                <a:ea typeface="メイリオ"/>
              </a:rPr>
              <a:t>（削除要請）</a:t>
            </a:r>
            <a:endParaRPr lang="en-US" altLang="ja-JP" sz="1800" dirty="0">
              <a:solidFill>
                <a:schemeClr val="tx1">
                  <a:lumMod val="95000"/>
                  <a:lumOff val="5000"/>
                </a:schemeClr>
              </a:solidFill>
              <a:latin typeface="メイリオ"/>
              <a:ea typeface="メイリオ"/>
            </a:endParaRPr>
          </a:p>
          <a:p>
            <a:pPr marL="447675" indent="-447675">
              <a:spcBef>
                <a:spcPct val="20000"/>
              </a:spcBef>
              <a:defRPr/>
            </a:pPr>
            <a:r>
              <a:rPr lang="ja-JP" altLang="en-US" sz="1400" dirty="0">
                <a:solidFill>
                  <a:schemeClr val="tx1">
                    <a:lumMod val="95000"/>
                    <a:lumOff val="5000"/>
                  </a:schemeClr>
                </a:solidFill>
                <a:latin typeface="メイリオ"/>
                <a:ea typeface="メイリオ"/>
              </a:rPr>
              <a:t>　・　</a:t>
            </a:r>
            <a:r>
              <a:rPr lang="ja-JP" altLang="en-US" sz="1400" dirty="0">
                <a:solidFill>
                  <a:schemeClr val="tx1">
                    <a:lumMod val="95000"/>
                    <a:lumOff val="5000"/>
                  </a:schemeClr>
                </a:solidFill>
              </a:rPr>
              <a:t>いわゆる同和地区の摘示、賤称語や蔑称、侮辱的表現を用いた悪質な部落差別及び</a:t>
            </a:r>
            <a:r>
              <a:rPr lang="ja-JP" altLang="en-US" sz="1400" dirty="0" smtClean="0">
                <a:solidFill>
                  <a:schemeClr val="tx1">
                    <a:lumMod val="95000"/>
                    <a:lumOff val="5000"/>
                  </a:schemeClr>
                </a:solidFill>
              </a:rPr>
              <a:t>ヘイトスピーチといった明らか</a:t>
            </a:r>
            <a:r>
              <a:rPr lang="ja-JP" altLang="en-US" sz="1400" dirty="0">
                <a:solidFill>
                  <a:schemeClr val="tx1">
                    <a:lumMod val="95000"/>
                    <a:lumOff val="5000"/>
                  </a:schemeClr>
                </a:solidFill>
              </a:rPr>
              <a:t>に差別を助長するような差別書込みについて</a:t>
            </a:r>
            <a:r>
              <a:rPr lang="ja-JP" altLang="en-US" sz="1400" dirty="0" smtClean="0">
                <a:solidFill>
                  <a:schemeClr val="tx1">
                    <a:lumMod val="95000"/>
                    <a:lumOff val="5000"/>
                  </a:schemeClr>
                </a:solidFill>
              </a:rPr>
              <a:t>、</a:t>
            </a:r>
            <a:r>
              <a:rPr lang="ja-JP" altLang="en-US" sz="1400" dirty="0" smtClean="0">
                <a:solidFill>
                  <a:schemeClr val="tx1">
                    <a:lumMod val="95000"/>
                    <a:lumOff val="5000"/>
                  </a:schemeClr>
                </a:solidFill>
                <a:latin typeface="メイリオ"/>
                <a:ea typeface="メイリオ"/>
              </a:rPr>
              <a:t>プロバイダ</a:t>
            </a:r>
            <a:r>
              <a:rPr lang="ja-JP" altLang="en-US" sz="1400" dirty="0">
                <a:solidFill>
                  <a:schemeClr val="tx1">
                    <a:lumMod val="95000"/>
                    <a:lumOff val="5000"/>
                  </a:schemeClr>
                </a:solidFill>
                <a:latin typeface="メイリオ"/>
                <a:ea typeface="メイリオ"/>
              </a:rPr>
              <a:t>や</a:t>
            </a:r>
            <a:r>
              <a:rPr lang="ja-JP" altLang="en-US" sz="1400" dirty="0" smtClean="0">
                <a:solidFill>
                  <a:schemeClr val="tx1">
                    <a:lumMod val="95000"/>
                    <a:lumOff val="5000"/>
                  </a:schemeClr>
                </a:solidFill>
                <a:latin typeface="メイリオ"/>
                <a:ea typeface="メイリオ"/>
              </a:rPr>
              <a:t>法務省・法務局に</a:t>
            </a:r>
            <a:r>
              <a:rPr lang="ja-JP" altLang="en-US" sz="1400" dirty="0">
                <a:solidFill>
                  <a:schemeClr val="tx1">
                    <a:lumMod val="95000"/>
                    <a:lumOff val="5000"/>
                  </a:schemeClr>
                </a:solidFill>
                <a:latin typeface="メイリオ"/>
                <a:ea typeface="メイリオ"/>
              </a:rPr>
              <a:t>対して、削除要請を実施。</a:t>
            </a:r>
            <a:endParaRPr lang="en-US" altLang="ja-JP" sz="1400" dirty="0">
              <a:solidFill>
                <a:schemeClr val="tx1">
                  <a:lumMod val="95000"/>
                  <a:lumOff val="5000"/>
                </a:schemeClr>
              </a:solidFill>
              <a:latin typeface="メイリオ"/>
              <a:ea typeface="メイリオ"/>
            </a:endParaRPr>
          </a:p>
        </p:txBody>
      </p:sp>
    </p:spTree>
    <p:extLst>
      <p:ext uri="{BB962C8B-B14F-4D97-AF65-F5344CB8AC3E}">
        <p14:creationId xmlns:p14="http://schemas.microsoft.com/office/powerpoint/2010/main" val="3432396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ja-JP" altLang="en-US" sz="2200" b="1" dirty="0" smtClean="0"/>
              <a:t>  </a:t>
            </a:r>
            <a:r>
              <a:rPr lang="en-US" altLang="ja-JP" sz="2200" b="1" dirty="0" smtClean="0"/>
              <a:t>【</a:t>
            </a:r>
            <a:r>
              <a:rPr lang="ja-JP" altLang="en-US" sz="2200" b="1" dirty="0"/>
              <a:t>参考</a:t>
            </a:r>
            <a:r>
              <a:rPr lang="en-US" altLang="ja-JP" sz="2200" b="1" dirty="0"/>
              <a:t>】</a:t>
            </a:r>
            <a:r>
              <a:rPr lang="ja-JP" altLang="en-US" sz="2200" b="1" dirty="0"/>
              <a:t>総務省における取組①</a:t>
            </a:r>
          </a:p>
        </p:txBody>
      </p:sp>
      <p:sp>
        <p:nvSpPr>
          <p:cNvPr id="3" name="コンテンツ プレースホルダー 2"/>
          <p:cNvSpPr>
            <a:spLocks noGrp="1"/>
          </p:cNvSpPr>
          <p:nvPr>
            <p:ph idx="1"/>
          </p:nvPr>
        </p:nvSpPr>
        <p:spPr>
          <a:xfrm>
            <a:off x="0" y="728999"/>
            <a:ext cx="10440988" cy="6832264"/>
          </a:xfrm>
        </p:spPr>
        <p:txBody>
          <a:bodyPr>
            <a:noAutofit/>
          </a:bodyPr>
          <a:lstStyle/>
          <a:p>
            <a:pPr>
              <a:lnSpc>
                <a:spcPts val="1400"/>
              </a:lnSpc>
            </a:pPr>
            <a:endParaRPr lang="en-US" altLang="ja-JP" sz="2000" dirty="0">
              <a:solidFill>
                <a:schemeClr val="tx1">
                  <a:lumMod val="95000"/>
                  <a:lumOff val="5000"/>
                </a:schemeClr>
              </a:solidFill>
            </a:endParaRPr>
          </a:p>
          <a:p>
            <a:r>
              <a:rPr lang="ja-JP" altLang="en-US" sz="2000" dirty="0">
                <a:solidFill>
                  <a:schemeClr val="tx1">
                    <a:lumMod val="95000"/>
                    <a:lumOff val="5000"/>
                  </a:schemeClr>
                </a:solidFill>
              </a:rPr>
              <a:t>　 </a:t>
            </a:r>
            <a:r>
              <a:rPr lang="ja-JP" altLang="en-US" sz="2000" b="1" dirty="0" smtClean="0">
                <a:solidFill>
                  <a:schemeClr val="tx1">
                    <a:lumMod val="95000"/>
                    <a:lumOff val="5000"/>
                  </a:schemeClr>
                </a:solidFill>
              </a:rPr>
              <a:t>インターネット上</a:t>
            </a:r>
            <a:r>
              <a:rPr lang="ja-JP" altLang="en-US" sz="2000" b="1" dirty="0">
                <a:solidFill>
                  <a:schemeClr val="tx1">
                    <a:lumMod val="95000"/>
                    <a:lumOff val="5000"/>
                  </a:schemeClr>
                </a:solidFill>
              </a:rPr>
              <a:t>の違法・有害</a:t>
            </a:r>
            <a:r>
              <a:rPr lang="ja-JP" altLang="en-US" sz="2000" b="1" dirty="0" smtClean="0">
                <a:solidFill>
                  <a:schemeClr val="tx1">
                    <a:lumMod val="95000"/>
                    <a:lumOff val="5000"/>
                  </a:schemeClr>
                </a:solidFill>
              </a:rPr>
              <a:t>情報</a:t>
            </a:r>
            <a:r>
              <a:rPr lang="ja-JP" altLang="en-US" sz="2000" b="1" dirty="0">
                <a:solidFill>
                  <a:schemeClr val="tx1">
                    <a:lumMod val="95000"/>
                    <a:lumOff val="5000"/>
                  </a:schemeClr>
                </a:solidFill>
              </a:rPr>
              <a:t>へ</a:t>
            </a:r>
            <a:r>
              <a:rPr lang="ja-JP" altLang="en-US" sz="2000" b="1" dirty="0" smtClean="0">
                <a:solidFill>
                  <a:schemeClr val="tx1">
                    <a:lumMod val="95000"/>
                    <a:lumOff val="5000"/>
                  </a:schemeClr>
                </a:solidFill>
              </a:rPr>
              <a:t>の対応</a:t>
            </a:r>
            <a:endParaRPr kumimoji="0" lang="en-US" altLang="ja-JP" b="1" dirty="0" smtClean="0">
              <a:solidFill>
                <a:schemeClr val="tx1">
                  <a:lumMod val="95000"/>
                  <a:lumOff val="5000"/>
                </a:schemeClr>
              </a:solidFill>
              <a:latin typeface="+mn-ea"/>
              <a:cs typeface="Times New Roman" panose="02020603050405020304" pitchFamily="18" charset="0"/>
            </a:endParaRPr>
          </a:p>
          <a:p>
            <a:pPr marL="630238" indent="-630238"/>
            <a:r>
              <a:rPr kumimoji="0" lang="ja-JP" altLang="en-US" sz="1400" dirty="0" smtClean="0">
                <a:solidFill>
                  <a:schemeClr val="tx1">
                    <a:lumMod val="95000"/>
                    <a:lumOff val="5000"/>
                  </a:schemeClr>
                </a:solidFill>
                <a:latin typeface="+mn-ea"/>
                <a:cs typeface="Times New Roman" panose="02020603050405020304" pitchFamily="18" charset="0"/>
              </a:rPr>
              <a:t>　　</a:t>
            </a:r>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smtClean="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lnSpc>
                <a:spcPts val="1000"/>
              </a:lnSpc>
            </a:pPr>
            <a:endParaRPr kumimoji="0" lang="en-US" altLang="ja-JP" sz="2000" dirty="0">
              <a:solidFill>
                <a:schemeClr val="tx1">
                  <a:lumMod val="95000"/>
                  <a:lumOff val="5000"/>
                </a:schemeClr>
              </a:solidFill>
              <a:latin typeface="+mn-ea"/>
              <a:cs typeface="Times New Roman" panose="02020603050405020304" pitchFamily="18" charset="0"/>
            </a:endParaRPr>
          </a:p>
          <a:p>
            <a:pPr marL="630238" indent="-630238"/>
            <a:r>
              <a:rPr kumimoji="0" lang="ja-JP" altLang="en-US" sz="1200" dirty="0">
                <a:solidFill>
                  <a:schemeClr val="tx1">
                    <a:lumMod val="95000"/>
                    <a:lumOff val="5000"/>
                  </a:schemeClr>
                </a:solidFill>
                <a:latin typeface="+mn-ea"/>
                <a:cs typeface="Times New Roman" panose="02020603050405020304" pitchFamily="18" charset="0"/>
              </a:rPr>
              <a:t>　　　</a:t>
            </a:r>
            <a:r>
              <a:rPr kumimoji="0" lang="ja-JP" altLang="en-US" sz="1100" dirty="0" smtClean="0">
                <a:solidFill>
                  <a:schemeClr val="tx1">
                    <a:lumMod val="95000"/>
                    <a:lumOff val="5000"/>
                  </a:schemeClr>
                </a:solidFill>
                <a:latin typeface="+mn-ea"/>
                <a:cs typeface="Times New Roman" panose="02020603050405020304" pitchFamily="18" charset="0"/>
              </a:rPr>
              <a:t>（</a:t>
            </a:r>
            <a:r>
              <a:rPr kumimoji="0" lang="ja-JP" altLang="en-US" sz="1100" dirty="0">
                <a:solidFill>
                  <a:schemeClr val="tx1">
                    <a:lumMod val="95000"/>
                    <a:lumOff val="5000"/>
                  </a:schemeClr>
                </a:solidFill>
                <a:latin typeface="+mn-ea"/>
                <a:cs typeface="Times New Roman" panose="02020603050405020304" pitchFamily="18" charset="0"/>
              </a:rPr>
              <a:t>参考）総務省</a:t>
            </a:r>
            <a:r>
              <a:rPr kumimoji="0" lang="en-US" altLang="ja-JP" sz="1100" dirty="0">
                <a:solidFill>
                  <a:schemeClr val="tx1">
                    <a:lumMod val="95000"/>
                    <a:lumOff val="5000"/>
                  </a:schemeClr>
                </a:solidFill>
                <a:latin typeface="+mn-ea"/>
                <a:cs typeface="Times New Roman" panose="02020603050405020304" pitchFamily="18" charset="0"/>
              </a:rPr>
              <a:t>HP</a:t>
            </a:r>
            <a:endParaRPr lang="en-US" altLang="ja-JP" sz="1100" dirty="0">
              <a:solidFill>
                <a:schemeClr val="tx1">
                  <a:lumMod val="95000"/>
                  <a:lumOff val="5000"/>
                </a:schemeClr>
              </a:solidFill>
            </a:endParaRPr>
          </a:p>
          <a:p>
            <a:endParaRPr lang="en-US" altLang="ja-JP" sz="2000"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10</a:t>
            </a:fld>
            <a:endParaRPr lang="ja-JP" altLang="en-US" dirty="0">
              <a:solidFill>
                <a:schemeClr val="tx1">
                  <a:lumMod val="95000"/>
                  <a:lumOff val="5000"/>
                </a:schemeClr>
              </a:solidFill>
            </a:endParaRPr>
          </a:p>
        </p:txBody>
      </p:sp>
      <p:grpSp>
        <p:nvGrpSpPr>
          <p:cNvPr id="8" name="グループ化 7"/>
          <p:cNvGrpSpPr/>
          <p:nvPr/>
        </p:nvGrpSpPr>
        <p:grpSpPr>
          <a:xfrm>
            <a:off x="467964" y="2124447"/>
            <a:ext cx="9505056" cy="5112568"/>
            <a:chOff x="467964" y="2124447"/>
            <a:chExt cx="9505056" cy="5112568"/>
          </a:xfrm>
        </p:grpSpPr>
        <p:sp>
          <p:nvSpPr>
            <p:cNvPr id="2" name="テキスト ボックス 1"/>
            <p:cNvSpPr txBox="1"/>
            <p:nvPr/>
          </p:nvSpPr>
          <p:spPr>
            <a:xfrm>
              <a:off x="467964" y="2124447"/>
              <a:ext cx="9505056" cy="5112568"/>
            </a:xfrm>
            <a:prstGeom prst="rect">
              <a:avLst/>
            </a:prstGeom>
            <a:noFill/>
            <a:ln>
              <a:solidFill>
                <a:schemeClr val="accent5">
                  <a:lumMod val="75000"/>
                </a:schemeClr>
              </a:solidFill>
            </a:ln>
          </p:spPr>
          <p:txBody>
            <a:bodyPr wrap="square" rtlCol="0">
              <a:noAutofit/>
            </a:bodyPr>
            <a:lstStyle/>
            <a:p>
              <a:endParaRPr kumimoji="1" lang="ja-JP" altLang="en-US"/>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0780" y="2193381"/>
              <a:ext cx="8999425" cy="5043634"/>
            </a:xfrm>
            <a:prstGeom prst="rect">
              <a:avLst/>
            </a:prstGeom>
            <a:ln>
              <a:noFill/>
            </a:ln>
          </p:spPr>
        </p:pic>
      </p:grpSp>
      <p:sp>
        <p:nvSpPr>
          <p:cNvPr id="7" name="テキスト ボックス 6">
            <a:extLst>
              <a:ext uri="{FF2B5EF4-FFF2-40B4-BE49-F238E27FC236}">
                <a16:creationId xmlns:a16="http://schemas.microsoft.com/office/drawing/2014/main" id="{BBC700A9-AE82-40C7-80E2-A31D0BA8F08A}"/>
              </a:ext>
            </a:extLst>
          </p:cNvPr>
          <p:cNvSpPr txBox="1"/>
          <p:nvPr/>
        </p:nvSpPr>
        <p:spPr>
          <a:xfrm>
            <a:off x="363932" y="1349775"/>
            <a:ext cx="9713120" cy="864096"/>
          </a:xfrm>
          <a:prstGeom prst="roundRect">
            <a:avLst>
              <a:gd name="adj" fmla="val 6909"/>
            </a:avLst>
          </a:prstGeom>
          <a:noFill/>
          <a:ln>
            <a:noFill/>
            <a:prstDash val="dash"/>
          </a:ln>
        </p:spPr>
        <p:txBody>
          <a:bodyPr wrap="square" rtlCol="0" anchor="t">
            <a:noAutofit/>
          </a:bodyPr>
          <a:lstStyle/>
          <a:p>
            <a:pPr marL="177800" indent="-177800"/>
            <a:r>
              <a:rPr kumimoji="0" lang="ja-JP" altLang="ja-JP" sz="1400" dirty="0">
                <a:solidFill>
                  <a:schemeClr val="tx1">
                    <a:lumMod val="95000"/>
                    <a:lumOff val="5000"/>
                  </a:schemeClr>
                </a:solidFill>
                <a:latin typeface="+mn-ea"/>
                <a:cs typeface="Times New Roman" panose="02020603050405020304" pitchFamily="18" charset="0"/>
              </a:rPr>
              <a:t>○　</a:t>
            </a:r>
            <a:r>
              <a:rPr kumimoji="0" lang="ja-JP" altLang="en-US" sz="1400" dirty="0">
                <a:solidFill>
                  <a:schemeClr val="tx1">
                    <a:lumMod val="95000"/>
                    <a:lumOff val="5000"/>
                  </a:schemeClr>
                </a:solidFill>
                <a:latin typeface="+mn-ea"/>
                <a:cs typeface="Times New Roman" panose="02020603050405020304" pitchFamily="18" charset="0"/>
              </a:rPr>
              <a:t>総務省では、発信者情報の開示請求などプロバイダ責任制限法を中心とした制度整備を行っている</a:t>
            </a:r>
            <a:r>
              <a:rPr kumimoji="0" lang="ja-JP" altLang="en-US" sz="1400" dirty="0" smtClean="0">
                <a:solidFill>
                  <a:schemeClr val="tx1">
                    <a:lumMod val="95000"/>
                    <a:lumOff val="5000"/>
                  </a:schemeClr>
                </a:solidFill>
                <a:latin typeface="+mn-ea"/>
                <a:cs typeface="Times New Roman" panose="02020603050405020304" pitchFamily="18" charset="0"/>
              </a:rPr>
              <a:t>。</a:t>
            </a:r>
            <a:endParaRPr kumimoji="0" lang="en-US" altLang="ja-JP" sz="1400" dirty="0" smtClean="0">
              <a:solidFill>
                <a:schemeClr val="tx1">
                  <a:lumMod val="95000"/>
                  <a:lumOff val="5000"/>
                </a:schemeClr>
              </a:solidFill>
              <a:latin typeface="+mn-ea"/>
              <a:cs typeface="Times New Roman" panose="02020603050405020304" pitchFamily="18" charset="0"/>
            </a:endParaRPr>
          </a:p>
          <a:p>
            <a:pPr marL="177800" indent="-177800"/>
            <a:r>
              <a:rPr kumimoji="0" lang="en-US" altLang="ja-JP" sz="1400" dirty="0">
                <a:solidFill>
                  <a:schemeClr val="tx1">
                    <a:lumMod val="95000"/>
                    <a:lumOff val="5000"/>
                  </a:schemeClr>
                </a:solidFill>
                <a:latin typeface="+mn-ea"/>
                <a:cs typeface="Times New Roman" panose="02020603050405020304" pitchFamily="18" charset="0"/>
              </a:rPr>
              <a:t> </a:t>
            </a:r>
            <a:r>
              <a:rPr kumimoji="0" lang="en-US" altLang="ja-JP" sz="1400" dirty="0" smtClean="0">
                <a:solidFill>
                  <a:schemeClr val="tx1">
                    <a:lumMod val="95000"/>
                    <a:lumOff val="5000"/>
                  </a:schemeClr>
                </a:solidFill>
                <a:latin typeface="+mn-ea"/>
                <a:cs typeface="Times New Roman" panose="02020603050405020304" pitchFamily="18" charset="0"/>
              </a:rPr>
              <a:t>     </a:t>
            </a:r>
            <a:r>
              <a:rPr kumimoji="0" lang="ja-JP" altLang="en-US" sz="1400" dirty="0" smtClean="0">
                <a:solidFill>
                  <a:schemeClr val="tx1">
                    <a:lumMod val="95000"/>
                    <a:lumOff val="5000"/>
                  </a:schemeClr>
                </a:solidFill>
                <a:latin typeface="+mn-ea"/>
                <a:cs typeface="Times New Roman" panose="02020603050405020304" pitchFamily="18" charset="0"/>
              </a:rPr>
              <a:t>個別</a:t>
            </a:r>
            <a:r>
              <a:rPr kumimoji="0" lang="ja-JP" altLang="en-US" sz="1400" dirty="0">
                <a:solidFill>
                  <a:schemeClr val="tx1">
                    <a:lumMod val="95000"/>
                    <a:lumOff val="5000"/>
                  </a:schemeClr>
                </a:solidFill>
                <a:latin typeface="+mn-ea"/>
                <a:cs typeface="Times New Roman" panose="02020603050405020304" pitchFamily="18" charset="0"/>
              </a:rPr>
              <a:t>の違法・有害情報への対応に関しては、委託事業として、違法・有害</a:t>
            </a:r>
            <a:r>
              <a:rPr kumimoji="0" lang="ja-JP" altLang="en-US" sz="1400" dirty="0" smtClean="0">
                <a:solidFill>
                  <a:schemeClr val="tx1">
                    <a:lumMod val="95000"/>
                    <a:lumOff val="5000"/>
                  </a:schemeClr>
                </a:solidFill>
                <a:latin typeface="+mn-ea"/>
                <a:cs typeface="Times New Roman" panose="02020603050405020304" pitchFamily="18" charset="0"/>
              </a:rPr>
              <a:t>情報相談センター</a:t>
            </a:r>
            <a:r>
              <a:rPr kumimoji="0" lang="ja-JP" altLang="en-US" sz="1400" dirty="0">
                <a:solidFill>
                  <a:schemeClr val="tx1">
                    <a:lumMod val="95000"/>
                    <a:lumOff val="5000"/>
                  </a:schemeClr>
                </a:solidFill>
                <a:latin typeface="+mn-ea"/>
                <a:cs typeface="Times New Roman" panose="02020603050405020304" pitchFamily="18" charset="0"/>
              </a:rPr>
              <a:t>を設置し、被害者からの相談を受け付けている。</a:t>
            </a:r>
            <a:endParaRPr kumimoji="0" lang="en-US" altLang="ja-JP" sz="1400" dirty="0">
              <a:solidFill>
                <a:schemeClr val="tx1">
                  <a:lumMod val="95000"/>
                  <a:lumOff val="5000"/>
                </a:schemeClr>
              </a:solidFill>
              <a:latin typeface="+mn-ea"/>
              <a:cs typeface="Times New Roman" panose="02020603050405020304" pitchFamily="18" charset="0"/>
            </a:endParaRPr>
          </a:p>
        </p:txBody>
      </p:sp>
    </p:spTree>
    <p:extLst>
      <p:ext uri="{BB962C8B-B14F-4D97-AF65-F5344CB8AC3E}">
        <p14:creationId xmlns:p14="http://schemas.microsoft.com/office/powerpoint/2010/main" val="1881200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ja-JP" altLang="en-US" sz="2200" b="1" dirty="0"/>
              <a:t> </a:t>
            </a:r>
            <a:r>
              <a:rPr lang="ja-JP" altLang="en-US" sz="2200" b="1" dirty="0" smtClean="0"/>
              <a:t> </a:t>
            </a:r>
            <a:r>
              <a:rPr lang="en-US" altLang="ja-JP" sz="2200" b="1" dirty="0" smtClean="0"/>
              <a:t>【</a:t>
            </a:r>
            <a:r>
              <a:rPr lang="ja-JP" altLang="en-US" sz="2200" b="1" dirty="0" smtClean="0"/>
              <a:t>参考</a:t>
            </a:r>
            <a:r>
              <a:rPr lang="en-US" altLang="ja-JP" sz="2200" b="1" dirty="0"/>
              <a:t>】</a:t>
            </a:r>
            <a:r>
              <a:rPr lang="ja-JP" altLang="en-US" sz="2200" b="1" dirty="0"/>
              <a:t>総務省における取組②</a:t>
            </a:r>
          </a:p>
        </p:txBody>
      </p:sp>
      <p:sp>
        <p:nvSpPr>
          <p:cNvPr id="3" name="コンテンツ プレースホルダー 2"/>
          <p:cNvSpPr>
            <a:spLocks noGrp="1"/>
          </p:cNvSpPr>
          <p:nvPr>
            <p:ph idx="1"/>
          </p:nvPr>
        </p:nvSpPr>
        <p:spPr>
          <a:xfrm>
            <a:off x="0" y="719120"/>
            <a:ext cx="10440988" cy="6842143"/>
          </a:xfrm>
        </p:spPr>
        <p:txBody>
          <a:bodyPr>
            <a:noAutofit/>
          </a:bodyPr>
          <a:lstStyle/>
          <a:p>
            <a:r>
              <a:rPr lang="ja-JP" altLang="en-US" sz="1400" dirty="0" smtClean="0">
                <a:solidFill>
                  <a:schemeClr val="tx1">
                    <a:lumMod val="95000"/>
                    <a:lumOff val="5000"/>
                  </a:schemeClr>
                </a:solidFill>
              </a:rPr>
              <a:t>　</a:t>
            </a:r>
            <a:endParaRPr lang="en-US" altLang="ja-JP" sz="1400" dirty="0">
              <a:solidFill>
                <a:schemeClr val="tx1">
                  <a:lumMod val="95000"/>
                  <a:lumOff val="5000"/>
                </a:schemeClr>
              </a:solidFill>
            </a:endParaRPr>
          </a:p>
          <a:p>
            <a:r>
              <a:rPr lang="ja-JP" altLang="en-US" sz="2000" dirty="0">
                <a:solidFill>
                  <a:schemeClr val="tx1">
                    <a:lumMod val="95000"/>
                    <a:lumOff val="5000"/>
                  </a:schemeClr>
                </a:solidFill>
              </a:rPr>
              <a:t>　 </a:t>
            </a:r>
            <a:r>
              <a:rPr lang="ja-JP" altLang="en-US" sz="2000" b="1" dirty="0" smtClean="0">
                <a:solidFill>
                  <a:schemeClr val="tx1">
                    <a:lumMod val="95000"/>
                    <a:lumOff val="5000"/>
                  </a:schemeClr>
                </a:solidFill>
              </a:rPr>
              <a:t>発</a:t>
            </a:r>
            <a:r>
              <a:rPr lang="ja-JP" altLang="en-US" sz="2000" b="1" dirty="0">
                <a:solidFill>
                  <a:schemeClr val="tx1">
                    <a:lumMod val="95000"/>
                    <a:lumOff val="5000"/>
                  </a:schemeClr>
                </a:solidFill>
              </a:rPr>
              <a:t>信者情報</a:t>
            </a:r>
            <a:r>
              <a:rPr lang="ja-JP" altLang="en-US" sz="2000" b="1" dirty="0" smtClean="0">
                <a:solidFill>
                  <a:schemeClr val="tx1">
                    <a:lumMod val="95000"/>
                    <a:lumOff val="5000"/>
                  </a:schemeClr>
                </a:solidFill>
              </a:rPr>
              <a:t>開示請求の制度改正について</a:t>
            </a:r>
            <a:endParaRPr lang="en-US" altLang="ja-JP" sz="2000" b="1" dirty="0">
              <a:solidFill>
                <a:schemeClr val="tx1">
                  <a:lumMod val="95000"/>
                  <a:lumOff val="5000"/>
                </a:schemeClr>
              </a:solidFill>
            </a:endParaRPr>
          </a:p>
          <a:p>
            <a:pPr>
              <a:lnSpc>
                <a:spcPts val="500"/>
              </a:lnSpc>
            </a:pPr>
            <a:endParaRPr lang="en-US" altLang="ja-JP" sz="2000" dirty="0">
              <a:solidFill>
                <a:schemeClr val="tx1">
                  <a:lumMod val="95000"/>
                  <a:lumOff val="5000"/>
                </a:schemeClr>
              </a:solidFill>
            </a:endParaRPr>
          </a:p>
          <a:p>
            <a:pPr marL="630238" indent="-630238">
              <a:tabLst>
                <a:tab pos="10134600" algn="l"/>
              </a:tabLst>
            </a:pPr>
            <a:r>
              <a:rPr lang="ja-JP" altLang="en-US" sz="1400" dirty="0">
                <a:solidFill>
                  <a:schemeClr val="tx1">
                    <a:lumMod val="95000"/>
                    <a:lumOff val="5000"/>
                  </a:schemeClr>
                </a:solidFill>
              </a:rPr>
              <a:t>　　</a:t>
            </a:r>
            <a:r>
              <a:rPr lang="ja-JP" altLang="en-US" dirty="0">
                <a:solidFill>
                  <a:schemeClr val="tx1">
                    <a:lumMod val="95000"/>
                    <a:lumOff val="5000"/>
                  </a:schemeClr>
                </a:solidFill>
              </a:rPr>
              <a:t>　</a:t>
            </a:r>
            <a:endParaRPr lang="en-US" altLang="ja-JP" dirty="0">
              <a:solidFill>
                <a:schemeClr val="tx1">
                  <a:lumMod val="95000"/>
                  <a:lumOff val="5000"/>
                </a:schemeClr>
              </a:solidFill>
            </a:endParaRPr>
          </a:p>
          <a:p>
            <a:pPr marL="441325" indent="-441325"/>
            <a:r>
              <a:rPr lang="ja-JP" altLang="en-US" sz="1800" dirty="0">
                <a:solidFill>
                  <a:schemeClr val="tx1">
                    <a:lumMod val="95000"/>
                    <a:lumOff val="5000"/>
                  </a:schemeClr>
                </a:solidFill>
              </a:rPr>
              <a:t>　　　</a:t>
            </a:r>
            <a:r>
              <a:rPr lang="ja-JP" altLang="en-US" dirty="0">
                <a:solidFill>
                  <a:schemeClr val="tx1">
                    <a:lumMod val="95000"/>
                    <a:lumOff val="5000"/>
                  </a:schemeClr>
                </a:solidFill>
              </a:rPr>
              <a:t>　</a:t>
            </a:r>
            <a:endParaRPr lang="en-US" altLang="ja-JP" dirty="0">
              <a:solidFill>
                <a:schemeClr val="tx1">
                  <a:lumMod val="95000"/>
                  <a:lumOff val="5000"/>
                </a:schemeClr>
              </a:solidFill>
            </a:endParaRPr>
          </a:p>
          <a:p>
            <a:pPr marL="441325" indent="-441325"/>
            <a:r>
              <a:rPr lang="ja-JP" altLang="en-US" dirty="0">
                <a:solidFill>
                  <a:schemeClr val="tx1">
                    <a:lumMod val="95000"/>
                    <a:lumOff val="5000"/>
                  </a:schemeClr>
                </a:solidFill>
              </a:rPr>
              <a:t>　　</a:t>
            </a:r>
            <a:endParaRPr lang="en-US" altLang="ja-JP" dirty="0">
              <a:solidFill>
                <a:schemeClr val="tx1">
                  <a:lumMod val="95000"/>
                  <a:lumOff val="5000"/>
                </a:schemeClr>
              </a:solidFill>
            </a:endParaRPr>
          </a:p>
          <a:p>
            <a:pPr marL="441325" indent="-441325"/>
            <a:endParaRPr lang="en-US" altLang="ja-JP" dirty="0">
              <a:solidFill>
                <a:schemeClr val="tx1">
                  <a:lumMod val="95000"/>
                  <a:lumOff val="5000"/>
                </a:schemeClr>
              </a:solidFill>
            </a:endParaRPr>
          </a:p>
          <a:p>
            <a:pPr marL="441325" indent="-441325"/>
            <a:endParaRPr lang="en-US" altLang="ja-JP" dirty="0">
              <a:solidFill>
                <a:schemeClr val="tx1">
                  <a:lumMod val="95000"/>
                  <a:lumOff val="5000"/>
                </a:schemeClr>
              </a:solidFill>
            </a:endParaRPr>
          </a:p>
          <a:p>
            <a:pPr marL="441325" indent="-441325"/>
            <a:endParaRPr lang="en-US" altLang="ja-JP" dirty="0">
              <a:solidFill>
                <a:schemeClr val="tx1">
                  <a:lumMod val="95000"/>
                  <a:lumOff val="5000"/>
                </a:schemeClr>
              </a:solidFill>
            </a:endParaRPr>
          </a:p>
          <a:p>
            <a:pPr marL="441325" indent="-441325"/>
            <a:endParaRPr lang="en-US" altLang="ja-JP" dirty="0">
              <a:solidFill>
                <a:schemeClr val="tx1">
                  <a:lumMod val="95000"/>
                  <a:lumOff val="5000"/>
                </a:schemeClr>
              </a:solidFill>
            </a:endParaRPr>
          </a:p>
          <a:p>
            <a:pPr marL="441325" indent="-441325"/>
            <a:endParaRPr lang="en-US" altLang="ja-JP" dirty="0" smtClean="0">
              <a:solidFill>
                <a:schemeClr val="tx1">
                  <a:lumMod val="95000"/>
                  <a:lumOff val="5000"/>
                </a:schemeClr>
              </a:solidFill>
            </a:endParaRPr>
          </a:p>
          <a:p>
            <a:pPr marL="441325" indent="-441325"/>
            <a:endParaRPr lang="en-US" altLang="ja-JP" dirty="0" smtClean="0">
              <a:solidFill>
                <a:schemeClr val="tx1">
                  <a:lumMod val="95000"/>
                  <a:lumOff val="5000"/>
                </a:schemeClr>
              </a:solidFill>
            </a:endParaRPr>
          </a:p>
          <a:p>
            <a:pPr marL="441325" indent="-441325"/>
            <a:endParaRPr lang="en-US" altLang="ja-JP" dirty="0">
              <a:solidFill>
                <a:schemeClr val="tx1">
                  <a:lumMod val="95000"/>
                  <a:lumOff val="5000"/>
                </a:schemeClr>
              </a:solidFill>
            </a:endParaRPr>
          </a:p>
          <a:p>
            <a:pPr marL="441325" indent="-441325"/>
            <a:endParaRPr lang="en-US" altLang="ja-JP" dirty="0" smtClean="0">
              <a:solidFill>
                <a:schemeClr val="tx1">
                  <a:lumMod val="95000"/>
                  <a:lumOff val="5000"/>
                </a:schemeClr>
              </a:solidFill>
            </a:endParaRPr>
          </a:p>
          <a:p>
            <a:pPr marL="441325" indent="-441325"/>
            <a:endParaRPr lang="en-US" altLang="ja-JP" dirty="0">
              <a:solidFill>
                <a:schemeClr val="tx1">
                  <a:lumMod val="95000"/>
                  <a:lumOff val="5000"/>
                </a:schemeClr>
              </a:solidFill>
            </a:endParaRPr>
          </a:p>
          <a:p>
            <a:pPr marL="441325" indent="-441325"/>
            <a:endParaRPr lang="en-US" altLang="ja-JP" dirty="0" smtClean="0">
              <a:solidFill>
                <a:schemeClr val="tx1">
                  <a:lumMod val="95000"/>
                  <a:lumOff val="5000"/>
                </a:schemeClr>
              </a:solidFill>
            </a:endParaRPr>
          </a:p>
          <a:p>
            <a:pPr marL="441325" indent="-441325"/>
            <a:endParaRPr lang="en-US" altLang="ja-JP" dirty="0">
              <a:solidFill>
                <a:schemeClr val="tx1">
                  <a:lumMod val="95000"/>
                  <a:lumOff val="5000"/>
                </a:schemeClr>
              </a:solidFill>
            </a:endParaRPr>
          </a:p>
          <a:p>
            <a:pPr marL="441325" indent="-441325"/>
            <a:endParaRPr lang="en-US" altLang="ja-JP" dirty="0" smtClean="0">
              <a:solidFill>
                <a:schemeClr val="tx1">
                  <a:lumMod val="95000"/>
                  <a:lumOff val="5000"/>
                </a:schemeClr>
              </a:solidFill>
            </a:endParaRPr>
          </a:p>
          <a:p>
            <a:pPr marL="441325" indent="-441325"/>
            <a:endParaRPr lang="en-US" altLang="ja-JP" dirty="0">
              <a:solidFill>
                <a:schemeClr val="tx1">
                  <a:lumMod val="95000"/>
                  <a:lumOff val="5000"/>
                </a:schemeClr>
              </a:solidFill>
            </a:endParaRPr>
          </a:p>
          <a:p>
            <a:pPr marL="441325" indent="-441325">
              <a:lnSpc>
                <a:spcPct val="150000"/>
              </a:lnSpc>
            </a:pPr>
            <a:endParaRPr lang="en-US" altLang="ja-JP" dirty="0">
              <a:solidFill>
                <a:schemeClr val="tx1">
                  <a:lumMod val="95000"/>
                  <a:lumOff val="5000"/>
                </a:schemeClr>
              </a:solidFill>
            </a:endParaRPr>
          </a:p>
          <a:p>
            <a:pPr marL="441325" indent="-441325"/>
            <a:endParaRPr lang="en-US" altLang="ja-JP" dirty="0">
              <a:solidFill>
                <a:schemeClr val="tx1">
                  <a:lumMod val="95000"/>
                  <a:lumOff val="5000"/>
                </a:schemeClr>
              </a:solidFill>
            </a:endParaRPr>
          </a:p>
          <a:p>
            <a:pPr marL="441325" indent="-441325"/>
            <a:r>
              <a:rPr lang="ja-JP" altLang="en-US" sz="1100" dirty="0">
                <a:solidFill>
                  <a:schemeClr val="tx1">
                    <a:lumMod val="95000"/>
                    <a:lumOff val="5000"/>
                  </a:schemeClr>
                </a:solidFill>
              </a:rPr>
              <a:t>　　　（参考</a:t>
            </a:r>
            <a:r>
              <a:rPr lang="ja-JP" altLang="en-US" sz="1100" dirty="0" smtClean="0">
                <a:solidFill>
                  <a:schemeClr val="tx1">
                    <a:lumMod val="95000"/>
                    <a:lumOff val="5000"/>
                  </a:schemeClr>
                </a:solidFill>
              </a:rPr>
              <a:t>）総務省</a:t>
            </a:r>
            <a:r>
              <a:rPr lang="en-US" altLang="ja-JP" sz="1100" dirty="0" smtClean="0">
                <a:solidFill>
                  <a:schemeClr val="tx1">
                    <a:lumMod val="95000"/>
                    <a:lumOff val="5000"/>
                  </a:schemeClr>
                </a:solidFill>
              </a:rPr>
              <a:t>HP</a:t>
            </a:r>
            <a:endParaRPr lang="en-US" altLang="ja-JP" sz="1100" dirty="0">
              <a:solidFill>
                <a:schemeClr val="tx1">
                  <a:lumMod val="95000"/>
                  <a:lumOff val="5000"/>
                </a:schemeClr>
              </a:solidFill>
            </a:endParaRPr>
          </a:p>
          <a:p>
            <a:pPr marL="441325" indent="-441325"/>
            <a:r>
              <a:rPr lang="ja-JP" altLang="en-US" sz="1100" dirty="0" smtClean="0">
                <a:solidFill>
                  <a:schemeClr val="tx1">
                    <a:lumMod val="95000"/>
                    <a:lumOff val="5000"/>
                  </a:schemeClr>
                </a:solidFill>
              </a:rPr>
              <a:t>　　　　　　　発信者</a:t>
            </a:r>
            <a:r>
              <a:rPr lang="ja-JP" altLang="en-US" sz="1100" dirty="0">
                <a:solidFill>
                  <a:schemeClr val="tx1">
                    <a:lumMod val="95000"/>
                    <a:lumOff val="5000"/>
                  </a:schemeClr>
                </a:solidFill>
              </a:rPr>
              <a:t>情報開示の在り方に関する研究会・最終とりまとめ（令和２年</a:t>
            </a:r>
            <a:r>
              <a:rPr lang="en-US" altLang="ja-JP" sz="1100" dirty="0">
                <a:solidFill>
                  <a:schemeClr val="tx1">
                    <a:lumMod val="95000"/>
                    <a:lumOff val="5000"/>
                  </a:schemeClr>
                </a:solidFill>
              </a:rPr>
              <a:t>12</a:t>
            </a:r>
            <a:r>
              <a:rPr lang="ja-JP" altLang="en-US" sz="1100" dirty="0">
                <a:solidFill>
                  <a:schemeClr val="tx1">
                    <a:lumMod val="95000"/>
                    <a:lumOff val="5000"/>
                  </a:schemeClr>
                </a:solidFill>
              </a:rPr>
              <a:t>月）</a:t>
            </a:r>
            <a:endParaRPr lang="en-US" altLang="ja-JP" sz="1100" dirty="0">
              <a:solidFill>
                <a:schemeClr val="tx1">
                  <a:lumMod val="95000"/>
                  <a:lumOff val="5000"/>
                </a:schemeClr>
              </a:solidFill>
            </a:endParaRPr>
          </a:p>
          <a:p>
            <a:pPr marL="441325" indent="-441325"/>
            <a:endParaRPr lang="en-US" altLang="ja-JP" sz="1800"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11</a:t>
            </a:fld>
            <a:endParaRPr lang="ja-JP" altLang="en-US" dirty="0">
              <a:solidFill>
                <a:schemeClr val="tx1">
                  <a:lumMod val="95000"/>
                  <a:lumOff val="5000"/>
                </a:schemeClr>
              </a:solidFill>
            </a:endParaRPr>
          </a:p>
        </p:txBody>
      </p:sp>
      <p:sp>
        <p:nvSpPr>
          <p:cNvPr id="9" name="テキスト ボックス 8"/>
          <p:cNvSpPr txBox="1"/>
          <p:nvPr/>
        </p:nvSpPr>
        <p:spPr>
          <a:xfrm>
            <a:off x="467966" y="3852639"/>
            <a:ext cx="9577064" cy="2952328"/>
          </a:xfrm>
          <a:prstGeom prst="roundRect">
            <a:avLst>
              <a:gd name="adj" fmla="val 6448"/>
            </a:avLst>
          </a:prstGeom>
          <a:solidFill>
            <a:schemeClr val="accent3">
              <a:lumMod val="20000"/>
              <a:lumOff val="80000"/>
            </a:schemeClr>
          </a:solidFill>
          <a:ln w="38100">
            <a:noFill/>
            <a:prstDash val="solid"/>
          </a:ln>
        </p:spPr>
        <p:txBody>
          <a:bodyPr wrap="square" rtlCol="0" anchor="ctr">
            <a:noAutofit/>
          </a:bodyPr>
          <a:lstStyle/>
          <a:p>
            <a:pPr marL="441325" indent="-441325"/>
            <a:r>
              <a:rPr lang="en-US" altLang="ja-JP" sz="1400" dirty="0" smtClean="0">
                <a:solidFill>
                  <a:schemeClr val="tx1">
                    <a:lumMod val="95000"/>
                    <a:lumOff val="5000"/>
                  </a:schemeClr>
                </a:solidFill>
              </a:rPr>
              <a:t>【</a:t>
            </a:r>
            <a:r>
              <a:rPr lang="ja-JP" altLang="en-US" sz="1400" dirty="0" smtClean="0">
                <a:solidFill>
                  <a:schemeClr val="tx1">
                    <a:lumMod val="95000"/>
                    <a:lumOff val="5000"/>
                  </a:schemeClr>
                </a:solidFill>
              </a:rPr>
              <a:t>主な制度改正の内容</a:t>
            </a:r>
            <a:r>
              <a:rPr lang="en-US" altLang="ja-JP" sz="1400" dirty="0" smtClean="0">
                <a:solidFill>
                  <a:schemeClr val="tx1">
                    <a:lumMod val="95000"/>
                    <a:lumOff val="5000"/>
                  </a:schemeClr>
                </a:solidFill>
              </a:rPr>
              <a:t>】</a:t>
            </a:r>
          </a:p>
          <a:p>
            <a:pPr marL="441325" indent="-441325">
              <a:lnSpc>
                <a:spcPts val="1000"/>
              </a:lnSpc>
            </a:pPr>
            <a:endParaRPr lang="en-US" altLang="ja-JP" sz="1400" dirty="0" smtClean="0">
              <a:solidFill>
                <a:schemeClr val="tx1">
                  <a:lumMod val="95000"/>
                  <a:lumOff val="5000"/>
                </a:schemeClr>
              </a:solidFill>
            </a:endParaRPr>
          </a:p>
          <a:p>
            <a:pPr marL="441325" indent="-441325"/>
            <a:r>
              <a:rPr lang="ja-JP" altLang="en-US" sz="1400" dirty="0" smtClean="0">
                <a:solidFill>
                  <a:schemeClr val="tx1">
                    <a:lumMod val="95000"/>
                    <a:lumOff val="5000"/>
                  </a:schemeClr>
                </a:solidFill>
              </a:rPr>
              <a:t>　</a:t>
            </a:r>
            <a:r>
              <a:rPr lang="ja-JP" altLang="en-US" sz="1600" b="1" dirty="0" smtClean="0">
                <a:solidFill>
                  <a:schemeClr val="tx1">
                    <a:lumMod val="95000"/>
                    <a:lumOff val="5000"/>
                  </a:schemeClr>
                </a:solidFill>
              </a:rPr>
              <a:t>▶</a:t>
            </a:r>
            <a:r>
              <a:rPr lang="ja-JP" altLang="en-US" sz="1600" b="1" dirty="0">
                <a:solidFill>
                  <a:schemeClr val="tx1">
                    <a:lumMod val="95000"/>
                    <a:lumOff val="5000"/>
                  </a:schemeClr>
                </a:solidFill>
              </a:rPr>
              <a:t>　</a:t>
            </a:r>
            <a:r>
              <a:rPr lang="ja-JP" altLang="en-US" sz="1600" b="1" dirty="0" smtClean="0">
                <a:solidFill>
                  <a:schemeClr val="tx1">
                    <a:lumMod val="95000"/>
                    <a:lumOff val="5000"/>
                  </a:schemeClr>
                </a:solidFill>
              </a:rPr>
              <a:t>電話番号</a:t>
            </a:r>
            <a:r>
              <a:rPr lang="ja-JP" altLang="en-US" sz="1600" b="1" dirty="0">
                <a:solidFill>
                  <a:schemeClr val="tx1">
                    <a:lumMod val="95000"/>
                    <a:lumOff val="5000"/>
                  </a:schemeClr>
                </a:solidFill>
              </a:rPr>
              <a:t>の開示対象への追加</a:t>
            </a:r>
            <a:endParaRPr lang="en-US" altLang="ja-JP" sz="1400" b="1" dirty="0">
              <a:solidFill>
                <a:schemeClr val="tx1">
                  <a:lumMod val="95000"/>
                  <a:lumOff val="5000"/>
                </a:schemeClr>
              </a:solidFill>
            </a:endParaRPr>
          </a:p>
          <a:p>
            <a:pPr marL="450850" indent="-450850">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発</a:t>
            </a:r>
            <a:r>
              <a:rPr lang="ja-JP" altLang="en-US" sz="1400" dirty="0">
                <a:solidFill>
                  <a:schemeClr val="tx1">
                    <a:lumMod val="95000"/>
                    <a:lumOff val="5000"/>
                  </a:schemeClr>
                </a:solidFill>
              </a:rPr>
              <a:t>信者情報の開示対象に電話番号を追加する省令改正を実施。コンテンツプロバイダから電話番号の開示を受けることによって、当該電話番号について、弁護士照会を通じ電話会社から発信者の氏名や住所を取得することができるもの。（令和２年８月省令改正）</a:t>
            </a:r>
            <a:endParaRPr lang="en-US" altLang="ja-JP" sz="1400" dirty="0">
              <a:solidFill>
                <a:schemeClr val="tx1">
                  <a:lumMod val="95000"/>
                  <a:lumOff val="5000"/>
                </a:schemeClr>
              </a:solidFill>
            </a:endParaRPr>
          </a:p>
          <a:p>
            <a:pPr marL="450850" indent="-450850"/>
            <a:endParaRPr lang="en-US" altLang="ja-JP" sz="1400" dirty="0">
              <a:solidFill>
                <a:schemeClr val="tx1">
                  <a:lumMod val="95000"/>
                  <a:lumOff val="5000"/>
                </a:schemeClr>
              </a:solidFill>
            </a:endParaRPr>
          </a:p>
          <a:p>
            <a:pPr marL="450850" indent="-450850"/>
            <a:r>
              <a:rPr lang="ja-JP" altLang="en-US" sz="1400" dirty="0">
                <a:solidFill>
                  <a:schemeClr val="tx1">
                    <a:lumMod val="95000"/>
                    <a:lumOff val="5000"/>
                  </a:schemeClr>
                </a:solidFill>
              </a:rPr>
              <a:t>　</a:t>
            </a:r>
            <a:r>
              <a:rPr lang="ja-JP" altLang="en-US" sz="1600" b="1" dirty="0" smtClean="0">
                <a:solidFill>
                  <a:schemeClr val="tx1">
                    <a:lumMod val="95000"/>
                    <a:lumOff val="5000"/>
                  </a:schemeClr>
                </a:solidFill>
              </a:rPr>
              <a:t>▶　非訟</a:t>
            </a:r>
            <a:r>
              <a:rPr lang="ja-JP" altLang="en-US" sz="1600" b="1" dirty="0">
                <a:solidFill>
                  <a:schemeClr val="tx1">
                    <a:lumMod val="95000"/>
                    <a:lumOff val="5000"/>
                  </a:schemeClr>
                </a:solidFill>
              </a:rPr>
              <a:t>手続の創設等</a:t>
            </a:r>
            <a:endParaRPr lang="en-US" altLang="ja-JP" sz="1600" b="1" dirty="0">
              <a:solidFill>
                <a:schemeClr val="tx1">
                  <a:lumMod val="95000"/>
                  <a:lumOff val="5000"/>
                </a:schemeClr>
              </a:solidFill>
            </a:endParaRPr>
          </a:p>
          <a:p>
            <a:pPr marL="450850" indent="-450850">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アクセスプロバイダ</a:t>
            </a:r>
            <a:r>
              <a:rPr lang="ja-JP" altLang="en-US" sz="1400" dirty="0">
                <a:solidFill>
                  <a:schemeClr val="tx1">
                    <a:lumMod val="95000"/>
                    <a:lumOff val="5000"/>
                  </a:schemeClr>
                </a:solidFill>
              </a:rPr>
              <a:t>を早期に特定し、権利侵害に関係する特定の通信ログ及び発信者の住所、氏名等を迅速に保全するとともに、開示可否について１つの手続の中で判断を可能とするもの。</a:t>
            </a:r>
            <a:endParaRPr lang="en-US" altLang="ja-JP" sz="1400" dirty="0">
              <a:solidFill>
                <a:schemeClr val="tx1">
                  <a:lumMod val="95000"/>
                  <a:lumOff val="5000"/>
                </a:schemeClr>
              </a:solidFill>
            </a:endParaRPr>
          </a:p>
          <a:p>
            <a:pPr marL="441325" indent="-441325">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施行日：公布の日（令和３年４月</a:t>
            </a:r>
            <a:r>
              <a:rPr lang="en-US" altLang="ja-JP" sz="1400" dirty="0">
                <a:solidFill>
                  <a:schemeClr val="tx1">
                    <a:lumMod val="95000"/>
                    <a:lumOff val="5000"/>
                  </a:schemeClr>
                </a:solidFill>
              </a:rPr>
              <a:t>28</a:t>
            </a:r>
            <a:r>
              <a:rPr lang="ja-JP" altLang="en-US" sz="1400" dirty="0">
                <a:solidFill>
                  <a:schemeClr val="tx1">
                    <a:lumMod val="95000"/>
                    <a:lumOff val="5000"/>
                  </a:schemeClr>
                </a:solidFill>
              </a:rPr>
              <a:t>日）から１年６月を超えない範囲で政令で定める日）</a:t>
            </a:r>
          </a:p>
        </p:txBody>
      </p:sp>
      <p:sp>
        <p:nvSpPr>
          <p:cNvPr id="6" name="テキスト ボックス 5">
            <a:extLst>
              <a:ext uri="{FF2B5EF4-FFF2-40B4-BE49-F238E27FC236}">
                <a16:creationId xmlns:a16="http://schemas.microsoft.com/office/drawing/2014/main" id="{BBC700A9-AE82-40C7-80E2-A31D0BA8F08A}"/>
              </a:ext>
            </a:extLst>
          </p:cNvPr>
          <p:cNvSpPr txBox="1"/>
          <p:nvPr/>
        </p:nvSpPr>
        <p:spPr>
          <a:xfrm>
            <a:off x="331910" y="1476375"/>
            <a:ext cx="9713120" cy="2232248"/>
          </a:xfrm>
          <a:prstGeom prst="roundRect">
            <a:avLst>
              <a:gd name="adj" fmla="val 6909"/>
            </a:avLst>
          </a:prstGeom>
          <a:noFill/>
          <a:ln>
            <a:noFill/>
            <a:prstDash val="dash"/>
          </a:ln>
        </p:spPr>
        <p:txBody>
          <a:bodyPr wrap="square" rtlCol="0" anchor="ctr">
            <a:noAutofit/>
          </a:bodyPr>
          <a:lstStyle/>
          <a:p>
            <a:pPr marL="177800" indent="-177800">
              <a:lnSpc>
                <a:spcPts val="2000"/>
              </a:lnSpc>
              <a:tabLst>
                <a:tab pos="10134600" algn="l"/>
              </a:tabLst>
            </a:pPr>
            <a:r>
              <a:rPr lang="ja-JP" altLang="en-US" sz="1400" dirty="0">
                <a:solidFill>
                  <a:schemeClr val="tx1">
                    <a:lumMod val="95000"/>
                    <a:lumOff val="5000"/>
                  </a:schemeClr>
                </a:solidFill>
              </a:rPr>
              <a:t>○　プロバイダ責任制限法では、第４条において、権利侵害情報が匿名で発信された際、被害者（権利を侵害されたと主張する者）が、加害者（発信者）を特定して損害賠償請求等を行うことができるよう、一定の要件を満たす場合には、プロバイダに対し、当該加害者（発信者）の特定に資する情報の開示を請求する権利を定めている。</a:t>
            </a:r>
            <a:endParaRPr lang="en-US" altLang="ja-JP" sz="1400" dirty="0">
              <a:solidFill>
                <a:schemeClr val="tx1">
                  <a:lumMod val="95000"/>
                  <a:lumOff val="5000"/>
                </a:schemeClr>
              </a:solidFill>
            </a:endParaRPr>
          </a:p>
          <a:p>
            <a:pPr marL="177800" indent="-177800">
              <a:lnSpc>
                <a:spcPts val="1500"/>
              </a:lnSpc>
              <a:tabLst>
                <a:tab pos="10134600" algn="l"/>
              </a:tabLst>
            </a:pPr>
            <a:endParaRPr lang="en-US" altLang="ja-JP" sz="1400" dirty="0" smtClean="0">
              <a:solidFill>
                <a:schemeClr val="tx1">
                  <a:lumMod val="95000"/>
                  <a:lumOff val="5000"/>
                </a:schemeClr>
              </a:solidFill>
            </a:endParaRPr>
          </a:p>
          <a:p>
            <a:pPr marL="177800" indent="-177800">
              <a:lnSpc>
                <a:spcPts val="2000"/>
              </a:lnSpc>
              <a:tabLst>
                <a:tab pos="10134600" algn="l"/>
              </a:tabLst>
            </a:pP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任意にプロバイダから発信者情報が開示されない場合、発信者の特定のためには、①コンテンツプロバイダへの発信者情報開示仮処分、②アクセスプロバイダへの発信者情報開示請求訴訟を経て、発信者を特定し、③損害賠償請求を行う３段階の裁判手続が必要であり、被害者にとって時間やコストに大きな負担となっている。</a:t>
            </a:r>
            <a:endParaRPr lang="en-US" altLang="ja-JP" sz="1400" dirty="0">
              <a:solidFill>
                <a:schemeClr val="tx1">
                  <a:lumMod val="95000"/>
                  <a:lumOff val="5000"/>
                </a:schemeClr>
              </a:solidFill>
            </a:endParaRPr>
          </a:p>
          <a:p>
            <a:pPr marL="630238" indent="-630238">
              <a:lnSpc>
                <a:spcPts val="1500"/>
              </a:lnSpc>
            </a:pPr>
            <a:r>
              <a:rPr lang="ja-JP" altLang="en-US" sz="1400" dirty="0">
                <a:solidFill>
                  <a:schemeClr val="tx1">
                    <a:lumMod val="95000"/>
                    <a:lumOff val="5000"/>
                  </a:schemeClr>
                </a:solidFill>
              </a:rPr>
              <a:t>　　</a:t>
            </a:r>
            <a:endParaRPr lang="en-US" altLang="ja-JP" sz="1400" dirty="0">
              <a:solidFill>
                <a:schemeClr val="tx1">
                  <a:lumMod val="95000"/>
                  <a:lumOff val="5000"/>
                </a:schemeClr>
              </a:solidFill>
            </a:endParaRPr>
          </a:p>
          <a:p>
            <a:pPr marL="630238" indent="-630238">
              <a:lnSpc>
                <a:spcPts val="2000"/>
              </a:lnSpc>
            </a:pP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総務省では、こうした状況を踏まえ、円滑な被害者救済を図るため、発信者情報開示制度の見直しを行った。</a:t>
            </a:r>
            <a:endParaRPr lang="en-US" altLang="ja-JP" sz="1400" dirty="0">
              <a:solidFill>
                <a:schemeClr val="tx1">
                  <a:lumMod val="95000"/>
                  <a:lumOff val="5000"/>
                </a:schemeClr>
              </a:solidFill>
            </a:endParaRPr>
          </a:p>
        </p:txBody>
      </p:sp>
    </p:spTree>
    <p:extLst>
      <p:ext uri="{BB962C8B-B14F-4D97-AF65-F5344CB8AC3E}">
        <p14:creationId xmlns:p14="http://schemas.microsoft.com/office/powerpoint/2010/main" val="4006089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94913" y="1596593"/>
            <a:ext cx="6444000" cy="5241399"/>
          </a:xfrm>
          <a:prstGeom prst="rect">
            <a:avLst/>
          </a:prstGeom>
          <a:noFill/>
          <a:ln>
            <a:solidFill>
              <a:schemeClr val="accent5">
                <a:lumMod val="75000"/>
              </a:schemeClr>
            </a:solidFill>
          </a:ln>
        </p:spPr>
        <p:txBody>
          <a:bodyPr wrap="square" rtlCol="0">
            <a:noAutofit/>
          </a:bodyPr>
          <a:lstStyle/>
          <a:p>
            <a:endParaRPr kumimoji="1" lang="ja-JP" altLang="en-US"/>
          </a:p>
        </p:txBody>
      </p:sp>
      <p:sp>
        <p:nvSpPr>
          <p:cNvPr id="5" name="タイトル 4"/>
          <p:cNvSpPr>
            <a:spLocks noGrp="1"/>
          </p:cNvSpPr>
          <p:nvPr>
            <p:ph type="title"/>
          </p:nvPr>
        </p:nvSpPr>
        <p:spPr>
          <a:xfrm>
            <a:off x="0" y="1"/>
            <a:ext cx="10440988" cy="651032"/>
          </a:xfrm>
        </p:spPr>
        <p:txBody>
          <a:bodyPr>
            <a:normAutofit/>
          </a:bodyPr>
          <a:lstStyle/>
          <a:p>
            <a:pPr>
              <a:lnSpc>
                <a:spcPts val="4300"/>
              </a:lnSpc>
            </a:pPr>
            <a:r>
              <a:rPr lang="en-US" altLang="ja-JP" sz="2200" b="1" dirty="0" smtClean="0"/>
              <a:t>  【</a:t>
            </a:r>
            <a:r>
              <a:rPr lang="ja-JP" altLang="en-US" sz="2200" b="1" dirty="0" smtClean="0"/>
              <a:t>参考</a:t>
            </a:r>
            <a:r>
              <a:rPr lang="en-US" altLang="ja-JP" sz="2200" b="1" dirty="0"/>
              <a:t>】</a:t>
            </a:r>
            <a:r>
              <a:rPr lang="ja-JP" altLang="en-US" sz="2200" b="1" dirty="0"/>
              <a:t>法務省における取組①</a:t>
            </a:r>
          </a:p>
        </p:txBody>
      </p:sp>
      <p:sp>
        <p:nvSpPr>
          <p:cNvPr id="3" name="コンテンツ プレースホルダー 2"/>
          <p:cNvSpPr>
            <a:spLocks noGrp="1"/>
          </p:cNvSpPr>
          <p:nvPr>
            <p:ph idx="1"/>
          </p:nvPr>
        </p:nvSpPr>
        <p:spPr>
          <a:xfrm>
            <a:off x="0" y="728999"/>
            <a:ext cx="10440988" cy="6832264"/>
          </a:xfrm>
        </p:spPr>
        <p:txBody>
          <a:bodyPr>
            <a:noAutofit/>
          </a:bodyPr>
          <a:lstStyle/>
          <a:p>
            <a:pPr>
              <a:lnSpc>
                <a:spcPts val="900"/>
              </a:lnSpc>
            </a:pPr>
            <a:endParaRPr lang="en-US" altLang="ja-JP" sz="2000" dirty="0">
              <a:solidFill>
                <a:schemeClr val="tx1">
                  <a:lumMod val="95000"/>
                  <a:lumOff val="5000"/>
                </a:schemeClr>
              </a:solidFill>
            </a:endParaRPr>
          </a:p>
          <a:p>
            <a:r>
              <a:rPr lang="ja-JP" altLang="en-US" sz="2000" dirty="0">
                <a:solidFill>
                  <a:schemeClr val="tx1">
                    <a:lumMod val="95000"/>
                    <a:lumOff val="5000"/>
                  </a:schemeClr>
                </a:solidFill>
              </a:rPr>
              <a:t>　 </a:t>
            </a:r>
            <a:r>
              <a:rPr lang="ja-JP" altLang="en-US" sz="2000" b="1" dirty="0" smtClean="0">
                <a:solidFill>
                  <a:schemeClr val="tx1">
                    <a:lumMod val="95000"/>
                    <a:lumOff val="5000"/>
                  </a:schemeClr>
                </a:solidFill>
              </a:rPr>
              <a:t>インターネット上</a:t>
            </a:r>
            <a:r>
              <a:rPr lang="ja-JP" altLang="en-US" sz="2000" b="1" dirty="0">
                <a:solidFill>
                  <a:schemeClr val="tx1">
                    <a:lumMod val="95000"/>
                    <a:lumOff val="5000"/>
                  </a:schemeClr>
                </a:solidFill>
              </a:rPr>
              <a:t>の人権侵害情報の対応</a:t>
            </a:r>
            <a:endParaRPr lang="en-US" altLang="ja-JP" sz="1400" b="1" dirty="0">
              <a:solidFill>
                <a:schemeClr val="tx1">
                  <a:lumMod val="95000"/>
                  <a:lumOff val="5000"/>
                </a:schemeClr>
              </a:solidFill>
            </a:endParaRPr>
          </a:p>
          <a:p>
            <a:pPr marL="630238" indent="-630238"/>
            <a:r>
              <a:rPr kumimoji="0" lang="ja-JP" altLang="en-US" sz="1400" dirty="0">
                <a:solidFill>
                  <a:schemeClr val="tx1">
                    <a:lumMod val="95000"/>
                    <a:lumOff val="5000"/>
                  </a:schemeClr>
                </a:solidFill>
                <a:latin typeface="+mn-ea"/>
                <a:cs typeface="Times New Roman" panose="02020603050405020304" pitchFamily="18" charset="0"/>
              </a:rPr>
              <a:t>　</a:t>
            </a:r>
            <a:r>
              <a:rPr kumimoji="0" lang="ja-JP" altLang="en-US" sz="1400" dirty="0" smtClean="0">
                <a:solidFill>
                  <a:schemeClr val="tx1">
                    <a:lumMod val="95000"/>
                    <a:lumOff val="5000"/>
                  </a:schemeClr>
                </a:solidFill>
                <a:latin typeface="+mn-ea"/>
                <a:cs typeface="Times New Roman" panose="02020603050405020304" pitchFamily="18" charset="0"/>
              </a:rPr>
              <a:t>　</a:t>
            </a:r>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smtClean="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pPr marL="630238" indent="-630238"/>
            <a:endParaRPr kumimoji="0" lang="en-US" altLang="ja-JP" dirty="0">
              <a:solidFill>
                <a:schemeClr val="tx1">
                  <a:lumMod val="95000"/>
                  <a:lumOff val="5000"/>
                </a:schemeClr>
              </a:solidFill>
              <a:latin typeface="+mn-ea"/>
              <a:cs typeface="Times New Roman" panose="02020603050405020304" pitchFamily="18" charset="0"/>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12</a:t>
            </a:fld>
            <a:endParaRPr lang="ja-JP" altLang="en-US" dirty="0">
              <a:solidFill>
                <a:schemeClr val="tx1">
                  <a:lumMod val="95000"/>
                  <a:lumOff val="5000"/>
                </a:schemeClr>
              </a:solidFill>
            </a:endParaRPr>
          </a:p>
        </p:txBody>
      </p:sp>
      <p:sp>
        <p:nvSpPr>
          <p:cNvPr id="13" name="テキスト ボックス 12">
            <a:extLst>
              <a:ext uri="{FF2B5EF4-FFF2-40B4-BE49-F238E27FC236}">
                <a16:creationId xmlns:a16="http://schemas.microsoft.com/office/drawing/2014/main" id="{BBC700A9-AE82-40C7-80E2-A31D0BA8F08A}"/>
              </a:ext>
            </a:extLst>
          </p:cNvPr>
          <p:cNvSpPr txBox="1"/>
          <p:nvPr/>
        </p:nvSpPr>
        <p:spPr>
          <a:xfrm>
            <a:off x="397371" y="1252266"/>
            <a:ext cx="9897120" cy="512141"/>
          </a:xfrm>
          <a:prstGeom prst="roundRect">
            <a:avLst>
              <a:gd name="adj" fmla="val 6909"/>
            </a:avLst>
          </a:prstGeom>
          <a:noFill/>
          <a:ln>
            <a:noFill/>
            <a:prstDash val="dash"/>
          </a:ln>
        </p:spPr>
        <p:txBody>
          <a:bodyPr wrap="square" rtlCol="0" anchor="t">
            <a:noAutofit/>
          </a:bodyPr>
          <a:lstStyle/>
          <a:p>
            <a:pPr marL="177800" indent="-177800"/>
            <a:r>
              <a:rPr kumimoji="0" lang="ja-JP" altLang="en-US" sz="1400" dirty="0">
                <a:solidFill>
                  <a:schemeClr val="tx1">
                    <a:lumMod val="95000"/>
                    <a:lumOff val="5000"/>
                  </a:schemeClr>
                </a:solidFill>
                <a:latin typeface="+mn-ea"/>
                <a:cs typeface="Times New Roman" panose="02020603050405020304" pitchFamily="18" charset="0"/>
              </a:rPr>
              <a:t>○　法務局では、インターネット上の人権侵害に関する相談を受け付け、助言やプロバイダ等への削除要請を行っている。</a:t>
            </a:r>
            <a:endParaRPr kumimoji="0" lang="en-US" altLang="ja-JP" sz="1400" dirty="0">
              <a:solidFill>
                <a:schemeClr val="tx1">
                  <a:lumMod val="95000"/>
                  <a:lumOff val="5000"/>
                </a:schemeClr>
              </a:solidFill>
              <a:latin typeface="+mn-ea"/>
              <a:cs typeface="Times New Roman" panose="02020603050405020304" pitchFamily="18" charset="0"/>
            </a:endParaRPr>
          </a:p>
        </p:txBody>
      </p:sp>
      <p:sp>
        <p:nvSpPr>
          <p:cNvPr id="7" name="テキスト ボックス 6"/>
          <p:cNvSpPr txBox="1"/>
          <p:nvPr/>
        </p:nvSpPr>
        <p:spPr>
          <a:xfrm>
            <a:off x="-34143" y="6876975"/>
            <a:ext cx="7155010" cy="707886"/>
          </a:xfrm>
          <a:prstGeom prst="rect">
            <a:avLst/>
          </a:prstGeom>
          <a:noFill/>
        </p:spPr>
        <p:txBody>
          <a:bodyPr wrap="square" rtlCol="0">
            <a:spAutoFit/>
          </a:bodyPr>
          <a:lstStyle/>
          <a:p>
            <a:pPr marL="630238" indent="-630238"/>
            <a:r>
              <a:rPr kumimoji="0" lang="ja-JP" altLang="en-US" sz="1000" dirty="0">
                <a:solidFill>
                  <a:schemeClr val="tx1">
                    <a:lumMod val="95000"/>
                    <a:lumOff val="5000"/>
                  </a:schemeClr>
                </a:solidFill>
                <a:latin typeface="+mn-ea"/>
                <a:cs typeface="Times New Roman" panose="02020603050405020304" pitchFamily="18" charset="0"/>
              </a:rPr>
              <a:t>（参考</a:t>
            </a:r>
            <a:r>
              <a:rPr kumimoji="0" lang="ja-JP" altLang="en-US" sz="1000" dirty="0" smtClean="0">
                <a:solidFill>
                  <a:schemeClr val="tx1">
                    <a:lumMod val="95000"/>
                    <a:lumOff val="5000"/>
                  </a:schemeClr>
                </a:solidFill>
                <a:latin typeface="+mn-ea"/>
                <a:cs typeface="Times New Roman" panose="02020603050405020304" pitchFamily="18" charset="0"/>
              </a:rPr>
              <a:t>）</a:t>
            </a:r>
            <a:endParaRPr kumimoji="0" lang="en-US" altLang="ja-JP" sz="1000" dirty="0" smtClean="0">
              <a:solidFill>
                <a:schemeClr val="tx1">
                  <a:lumMod val="95000"/>
                  <a:lumOff val="5000"/>
                </a:schemeClr>
              </a:solidFill>
              <a:latin typeface="+mn-ea"/>
              <a:cs typeface="Times New Roman" panose="02020603050405020304" pitchFamily="18" charset="0"/>
            </a:endParaRPr>
          </a:p>
          <a:p>
            <a:pPr marL="630238" indent="-630238"/>
            <a:r>
              <a:rPr kumimoji="0" lang="ja-JP" altLang="en-US" sz="1000" dirty="0" smtClean="0">
                <a:solidFill>
                  <a:schemeClr val="tx1">
                    <a:lumMod val="95000"/>
                    <a:lumOff val="5000"/>
                  </a:schemeClr>
                </a:solidFill>
                <a:latin typeface="+mn-ea"/>
                <a:cs typeface="Times New Roman" panose="02020603050405020304" pitchFamily="18" charset="0"/>
              </a:rPr>
              <a:t>　インターネット上</a:t>
            </a:r>
            <a:r>
              <a:rPr kumimoji="0" lang="ja-JP" altLang="en-US" sz="1000" dirty="0">
                <a:solidFill>
                  <a:schemeClr val="tx1">
                    <a:lumMod val="95000"/>
                    <a:lumOff val="5000"/>
                  </a:schemeClr>
                </a:solidFill>
                <a:latin typeface="+mn-ea"/>
                <a:cs typeface="Times New Roman" panose="02020603050405020304" pitchFamily="18" charset="0"/>
              </a:rPr>
              <a:t>の誹謗中傷をめぐる法的問題に関する有識者検討会第</a:t>
            </a:r>
            <a:r>
              <a:rPr kumimoji="0" lang="en-US" altLang="ja-JP" sz="1000" dirty="0">
                <a:solidFill>
                  <a:schemeClr val="tx1">
                    <a:lumMod val="95000"/>
                    <a:lumOff val="5000"/>
                  </a:schemeClr>
                </a:solidFill>
                <a:latin typeface="+mn-ea"/>
                <a:cs typeface="Times New Roman" panose="02020603050405020304" pitchFamily="18" charset="0"/>
              </a:rPr>
              <a:t>1</a:t>
            </a:r>
            <a:r>
              <a:rPr kumimoji="0" lang="ja-JP" altLang="en-US" sz="1000" dirty="0">
                <a:solidFill>
                  <a:schemeClr val="tx1">
                    <a:lumMod val="95000"/>
                    <a:lumOff val="5000"/>
                  </a:schemeClr>
                </a:solidFill>
                <a:latin typeface="+mn-ea"/>
                <a:cs typeface="Times New Roman" panose="02020603050405020304" pitchFamily="18" charset="0"/>
              </a:rPr>
              <a:t>回資料（公益社団法人商事法務研究会）</a:t>
            </a:r>
            <a:r>
              <a:rPr kumimoji="0" lang="ja-JP" altLang="en-US" sz="1000" dirty="0" smtClean="0">
                <a:solidFill>
                  <a:schemeClr val="tx1">
                    <a:lumMod val="95000"/>
                    <a:lumOff val="5000"/>
                  </a:schemeClr>
                </a:solidFill>
                <a:latin typeface="+mn-ea"/>
                <a:cs typeface="Times New Roman" panose="02020603050405020304" pitchFamily="18" charset="0"/>
              </a:rPr>
              <a:t>。</a:t>
            </a:r>
            <a:endParaRPr kumimoji="0" lang="en-US" altLang="ja-JP" sz="1000" dirty="0" smtClean="0">
              <a:solidFill>
                <a:schemeClr val="tx1">
                  <a:lumMod val="95000"/>
                  <a:lumOff val="5000"/>
                </a:schemeClr>
              </a:solidFill>
              <a:latin typeface="+mn-ea"/>
              <a:cs typeface="Times New Roman" panose="02020603050405020304" pitchFamily="18" charset="0"/>
            </a:endParaRPr>
          </a:p>
          <a:p>
            <a:pPr marL="630238" indent="-630238"/>
            <a:r>
              <a:rPr kumimoji="0" lang="ja-JP" altLang="en-US" sz="1000" dirty="0">
                <a:solidFill>
                  <a:schemeClr val="tx1">
                    <a:lumMod val="95000"/>
                    <a:lumOff val="5000"/>
                  </a:schemeClr>
                </a:solidFill>
                <a:latin typeface="+mn-ea"/>
                <a:cs typeface="Times New Roman" panose="02020603050405020304" pitchFamily="18" charset="0"/>
              </a:rPr>
              <a:t>　プラットフォームサービスに関する研究会（第</a:t>
            </a:r>
            <a:r>
              <a:rPr kumimoji="0" lang="en-US" altLang="ja-JP" sz="1000" dirty="0">
                <a:solidFill>
                  <a:schemeClr val="tx1">
                    <a:lumMod val="95000"/>
                    <a:lumOff val="5000"/>
                  </a:schemeClr>
                </a:solidFill>
                <a:latin typeface="+mn-ea"/>
                <a:cs typeface="Times New Roman" panose="02020603050405020304" pitchFamily="18" charset="0"/>
              </a:rPr>
              <a:t>33</a:t>
            </a:r>
            <a:r>
              <a:rPr kumimoji="0" lang="ja-JP" altLang="en-US" sz="1000" dirty="0">
                <a:solidFill>
                  <a:schemeClr val="tx1">
                    <a:lumMod val="95000"/>
                    <a:lumOff val="5000"/>
                  </a:schemeClr>
                </a:solidFill>
                <a:latin typeface="+mn-ea"/>
                <a:cs typeface="Times New Roman" panose="02020603050405020304" pitchFamily="18" charset="0"/>
              </a:rPr>
              <a:t>回）配付資料</a:t>
            </a:r>
            <a:r>
              <a:rPr kumimoji="0" lang="ja-JP" altLang="en-US" sz="1000" dirty="0" smtClean="0">
                <a:solidFill>
                  <a:schemeClr val="tx1">
                    <a:lumMod val="95000"/>
                    <a:lumOff val="5000"/>
                  </a:schemeClr>
                </a:solidFill>
                <a:latin typeface="+mn-ea"/>
                <a:cs typeface="Times New Roman" panose="02020603050405020304" pitchFamily="18" charset="0"/>
              </a:rPr>
              <a:t>（</a:t>
            </a:r>
            <a:r>
              <a:rPr kumimoji="0" lang="ja-JP" altLang="en-US" sz="1000" dirty="0">
                <a:solidFill>
                  <a:schemeClr val="tx1">
                    <a:lumMod val="95000"/>
                    <a:lumOff val="5000"/>
                  </a:schemeClr>
                </a:solidFill>
                <a:latin typeface="+mn-ea"/>
                <a:cs typeface="Times New Roman" panose="02020603050405020304" pitchFamily="18" charset="0"/>
              </a:rPr>
              <a:t>総務省</a:t>
            </a:r>
            <a:r>
              <a:rPr kumimoji="0" lang="ja-JP" altLang="en-US" sz="1000" dirty="0" smtClean="0">
                <a:solidFill>
                  <a:schemeClr val="tx1">
                    <a:lumMod val="95000"/>
                    <a:lumOff val="5000"/>
                  </a:schemeClr>
                </a:solidFill>
                <a:latin typeface="+mn-ea"/>
                <a:cs typeface="Times New Roman" panose="02020603050405020304" pitchFamily="18" charset="0"/>
              </a:rPr>
              <a:t>）。</a:t>
            </a:r>
            <a:endParaRPr kumimoji="0" lang="ja-JP" altLang="en-US" sz="1000" dirty="0">
              <a:solidFill>
                <a:schemeClr val="tx1">
                  <a:lumMod val="95000"/>
                  <a:lumOff val="5000"/>
                </a:schemeClr>
              </a:solidFill>
              <a:latin typeface="+mn-ea"/>
              <a:cs typeface="Times New Roman" panose="02020603050405020304" pitchFamily="18" charset="0"/>
            </a:endParaRPr>
          </a:p>
          <a:p>
            <a:pPr marL="630238" indent="-630238"/>
            <a:r>
              <a:rPr kumimoji="0" lang="ja-JP" altLang="en-US" sz="1000" dirty="0">
                <a:solidFill>
                  <a:schemeClr val="tx1">
                    <a:lumMod val="95000"/>
                    <a:lumOff val="5000"/>
                  </a:schemeClr>
                </a:solidFill>
                <a:latin typeface="+mn-ea"/>
                <a:cs typeface="Times New Roman" panose="02020603050405020304" pitchFamily="18" charset="0"/>
              </a:rPr>
              <a:t>　</a:t>
            </a:r>
            <a:r>
              <a:rPr kumimoji="0" lang="ja-JP" altLang="en-US" sz="1000" dirty="0" smtClean="0">
                <a:solidFill>
                  <a:schemeClr val="tx1">
                    <a:lumMod val="95000"/>
                    <a:lumOff val="5000"/>
                  </a:schemeClr>
                </a:solidFill>
                <a:latin typeface="+mn-ea"/>
                <a:cs typeface="Times New Roman" panose="02020603050405020304" pitchFamily="18" charset="0"/>
              </a:rPr>
              <a:t>件数</a:t>
            </a:r>
            <a:r>
              <a:rPr kumimoji="0" lang="ja-JP" altLang="en-US" sz="1000" dirty="0">
                <a:solidFill>
                  <a:schemeClr val="tx1">
                    <a:lumMod val="95000"/>
                    <a:lumOff val="5000"/>
                  </a:schemeClr>
                </a:solidFill>
                <a:latin typeface="+mn-ea"/>
                <a:cs typeface="Times New Roman" panose="02020603050405020304" pitchFamily="18" charset="0"/>
              </a:rPr>
              <a:t>は、平成</a:t>
            </a:r>
            <a:r>
              <a:rPr kumimoji="0" lang="en-US" altLang="ja-JP" sz="1000" dirty="0" smtClean="0">
                <a:solidFill>
                  <a:schemeClr val="tx1">
                    <a:lumMod val="95000"/>
                    <a:lumOff val="5000"/>
                  </a:schemeClr>
                </a:solidFill>
                <a:latin typeface="+mn-ea"/>
                <a:cs typeface="Times New Roman" panose="02020603050405020304" pitchFamily="18" charset="0"/>
              </a:rPr>
              <a:t>31</a:t>
            </a:r>
            <a:r>
              <a:rPr kumimoji="0" lang="ja-JP" altLang="en-US" sz="1000" dirty="0" smtClean="0">
                <a:solidFill>
                  <a:schemeClr val="tx1">
                    <a:lumMod val="95000"/>
                    <a:lumOff val="5000"/>
                  </a:schemeClr>
                </a:solidFill>
                <a:latin typeface="+mn-ea"/>
                <a:cs typeface="Times New Roman" panose="02020603050405020304" pitchFamily="18" charset="0"/>
              </a:rPr>
              <a:t>年</a:t>
            </a:r>
            <a:r>
              <a:rPr kumimoji="0" lang="en-US" altLang="ja-JP" sz="1000" dirty="0">
                <a:solidFill>
                  <a:schemeClr val="tx1">
                    <a:lumMod val="95000"/>
                    <a:lumOff val="5000"/>
                  </a:schemeClr>
                </a:solidFill>
                <a:latin typeface="+mn-ea"/>
                <a:cs typeface="Times New Roman" panose="02020603050405020304" pitchFamily="18" charset="0"/>
              </a:rPr>
              <a:t>1</a:t>
            </a:r>
            <a:r>
              <a:rPr kumimoji="0" lang="ja-JP" altLang="en-US" sz="1000" dirty="0">
                <a:solidFill>
                  <a:schemeClr val="tx1">
                    <a:lumMod val="95000"/>
                    <a:lumOff val="5000"/>
                  </a:schemeClr>
                </a:solidFill>
                <a:latin typeface="+mn-ea"/>
                <a:cs typeface="Times New Roman" panose="02020603050405020304" pitchFamily="18" charset="0"/>
              </a:rPr>
              <a:t>月から</a:t>
            </a:r>
            <a:r>
              <a:rPr kumimoji="0" lang="ja-JP" altLang="en-US" sz="1000" dirty="0" smtClean="0">
                <a:solidFill>
                  <a:schemeClr val="tx1">
                    <a:lumMod val="95000"/>
                    <a:lumOff val="5000"/>
                  </a:schemeClr>
                </a:solidFill>
                <a:latin typeface="+mn-ea"/>
                <a:cs typeface="Times New Roman" panose="02020603050405020304" pitchFamily="18" charset="0"/>
              </a:rPr>
              <a:t>令和３年</a:t>
            </a:r>
            <a:r>
              <a:rPr kumimoji="0" lang="en-US" altLang="ja-JP" sz="1000" dirty="0">
                <a:solidFill>
                  <a:schemeClr val="tx1">
                    <a:lumMod val="95000"/>
                    <a:lumOff val="5000"/>
                  </a:schemeClr>
                </a:solidFill>
                <a:latin typeface="+mn-ea"/>
                <a:cs typeface="Times New Roman" panose="02020603050405020304" pitchFamily="18" charset="0"/>
              </a:rPr>
              <a:t>10</a:t>
            </a:r>
            <a:r>
              <a:rPr kumimoji="0" lang="ja-JP" altLang="en-US" sz="1000" dirty="0">
                <a:solidFill>
                  <a:schemeClr val="tx1">
                    <a:lumMod val="95000"/>
                    <a:lumOff val="5000"/>
                  </a:schemeClr>
                </a:solidFill>
                <a:latin typeface="+mn-ea"/>
                <a:cs typeface="Times New Roman" panose="02020603050405020304" pitchFamily="18" charset="0"/>
              </a:rPr>
              <a:t>月までに処理した件数。その他打切り等により処理が終了するものもある</a:t>
            </a:r>
            <a:r>
              <a:rPr kumimoji="0" lang="ja-JP" altLang="en-US" sz="1000" dirty="0" smtClean="0">
                <a:solidFill>
                  <a:schemeClr val="tx1">
                    <a:lumMod val="95000"/>
                    <a:lumOff val="5000"/>
                  </a:schemeClr>
                </a:solidFill>
                <a:latin typeface="+mn-ea"/>
                <a:cs typeface="Times New Roman" panose="02020603050405020304" pitchFamily="18" charset="0"/>
              </a:rPr>
              <a:t>。</a:t>
            </a:r>
            <a:endParaRPr kumimoji="0" lang="ja-JP" altLang="en-US" sz="1000" dirty="0">
              <a:solidFill>
                <a:schemeClr val="tx1">
                  <a:lumMod val="95000"/>
                  <a:lumOff val="5000"/>
                </a:schemeClr>
              </a:solidFill>
              <a:latin typeface="+mn-ea"/>
              <a:cs typeface="Times New Roman" panose="02020603050405020304" pitchFamily="18" charset="0"/>
            </a:endParaRPr>
          </a:p>
        </p:txBody>
      </p:sp>
      <p:grpSp>
        <p:nvGrpSpPr>
          <p:cNvPr id="2" name="グループ化 1"/>
          <p:cNvGrpSpPr/>
          <p:nvPr/>
        </p:nvGrpSpPr>
        <p:grpSpPr>
          <a:xfrm>
            <a:off x="425283" y="1548383"/>
            <a:ext cx="9969214" cy="6132448"/>
            <a:chOff x="425283" y="1548383"/>
            <a:chExt cx="9969214" cy="6132448"/>
          </a:xfrm>
        </p:grpSpPr>
        <p:sp>
          <p:nvSpPr>
            <p:cNvPr id="15" name="テキスト ボックス 14"/>
            <p:cNvSpPr txBox="1"/>
            <p:nvPr/>
          </p:nvSpPr>
          <p:spPr>
            <a:xfrm>
              <a:off x="6805910" y="1548383"/>
              <a:ext cx="3588587" cy="6132448"/>
            </a:xfrm>
            <a:prstGeom prst="rect">
              <a:avLst/>
            </a:prstGeom>
            <a:noFill/>
          </p:spPr>
          <p:txBody>
            <a:bodyPr wrap="square" rtlCol="0">
              <a:spAutoFit/>
            </a:bodyPr>
            <a:lstStyle/>
            <a:p>
              <a:pPr>
                <a:lnSpc>
                  <a:spcPts val="2100"/>
                </a:lnSpc>
              </a:pPr>
              <a:r>
                <a:rPr lang="ja-JP" altLang="en-US" sz="1600" b="1" dirty="0" smtClean="0">
                  <a:solidFill>
                    <a:schemeClr val="tx1">
                      <a:lumMod val="95000"/>
                      <a:lumOff val="5000"/>
                    </a:schemeClr>
                  </a:solidFill>
                </a:rPr>
                <a:t>違法性</a:t>
              </a:r>
              <a:r>
                <a:rPr lang="ja-JP" altLang="en-US" sz="1600" b="1" dirty="0">
                  <a:solidFill>
                    <a:schemeClr val="tx1">
                      <a:lumMod val="95000"/>
                      <a:lumOff val="5000"/>
                    </a:schemeClr>
                  </a:solidFill>
                </a:rPr>
                <a:t>の判断の流れ</a:t>
              </a:r>
              <a:endParaRPr lang="ja-JP" altLang="en-US" sz="1400" b="1" dirty="0">
                <a:solidFill>
                  <a:schemeClr val="tx1">
                    <a:lumMod val="95000"/>
                    <a:lumOff val="5000"/>
                  </a:schemeClr>
                </a:solidFill>
              </a:endParaRPr>
            </a:p>
            <a:p>
              <a:pPr>
                <a:lnSpc>
                  <a:spcPts val="1800"/>
                </a:lnSpc>
              </a:pPr>
              <a:r>
                <a:rPr lang="ja-JP" altLang="en-US" sz="1400" dirty="0" smtClean="0">
                  <a:solidFill>
                    <a:schemeClr val="tx1">
                      <a:lumMod val="95000"/>
                      <a:lumOff val="5000"/>
                    </a:schemeClr>
                  </a:solidFill>
                </a:rPr>
                <a:t>・相談</a:t>
              </a:r>
              <a:r>
                <a:rPr lang="ja-JP" altLang="en-US" sz="1400" dirty="0">
                  <a:solidFill>
                    <a:schemeClr val="tx1">
                      <a:lumMod val="95000"/>
                      <a:lumOff val="5000"/>
                    </a:schemeClr>
                  </a:solidFill>
                </a:rPr>
                <a:t>を受けた法務局において</a:t>
              </a:r>
              <a:r>
                <a:rPr lang="ja-JP" altLang="en-US" sz="1400" dirty="0" smtClean="0">
                  <a:solidFill>
                    <a:schemeClr val="tx1">
                      <a:lumMod val="95000"/>
                      <a:lumOff val="5000"/>
                    </a:schemeClr>
                  </a:solidFill>
                </a:rPr>
                <a:t>審査が</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行われた</a:t>
              </a:r>
              <a:r>
                <a:rPr lang="ja-JP" altLang="en-US" sz="1400" dirty="0">
                  <a:solidFill>
                    <a:schemeClr val="tx1">
                      <a:lumMod val="95000"/>
                      <a:lumOff val="5000"/>
                    </a:schemeClr>
                  </a:solidFill>
                </a:rPr>
                <a:t>後、</a:t>
              </a:r>
              <a:r>
                <a:rPr lang="ja-JP" altLang="en-US" sz="1400" dirty="0" smtClean="0">
                  <a:solidFill>
                    <a:schemeClr val="tx1">
                      <a:lumMod val="95000"/>
                      <a:lumOff val="5000"/>
                    </a:schemeClr>
                  </a:solidFill>
                </a:rPr>
                <a:t>法務省人権</a:t>
              </a:r>
              <a:r>
                <a:rPr lang="ja-JP" altLang="en-US" sz="1400" dirty="0">
                  <a:solidFill>
                    <a:schemeClr val="tx1">
                      <a:lumMod val="95000"/>
                      <a:lumOff val="5000"/>
                    </a:schemeClr>
                  </a:solidFill>
                </a:rPr>
                <a:t>擁護局</a:t>
              </a:r>
              <a:r>
                <a:rPr lang="ja-JP" altLang="en-US" sz="1400" dirty="0" smtClean="0">
                  <a:solidFill>
                    <a:schemeClr val="tx1">
                      <a:lumMod val="95000"/>
                      <a:lumOff val="5000"/>
                    </a:schemeClr>
                  </a:solidFill>
                </a:rPr>
                <a:t>に</a:t>
              </a:r>
              <a:endParaRPr lang="en-US" altLang="ja-JP" sz="1400" dirty="0" smtClean="0">
                <a:solidFill>
                  <a:schemeClr val="tx1">
                    <a:lumMod val="95000"/>
                    <a:lumOff val="5000"/>
                  </a:schemeClr>
                </a:solidFill>
              </a:endParaRPr>
            </a:p>
            <a:p>
              <a:pPr>
                <a:lnSpc>
                  <a:spcPts val="1800"/>
                </a:lnSpc>
                <a:spcAft>
                  <a:spcPts val="600"/>
                </a:spcAft>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おいて</a:t>
              </a:r>
              <a:r>
                <a:rPr lang="ja-JP" altLang="en-US" sz="1400" dirty="0">
                  <a:solidFill>
                    <a:schemeClr val="tx1">
                      <a:lumMod val="95000"/>
                      <a:lumOff val="5000"/>
                    </a:schemeClr>
                  </a:solidFill>
                </a:rPr>
                <a:t>も行われる</a:t>
              </a:r>
              <a:r>
                <a:rPr lang="ja-JP" altLang="en-US" sz="1400" dirty="0" smtClean="0">
                  <a:solidFill>
                    <a:schemeClr val="tx1">
                      <a:lumMod val="95000"/>
                      <a:lumOff val="5000"/>
                    </a:schemeClr>
                  </a:solidFill>
                </a:rPr>
                <a:t>。</a:t>
              </a:r>
              <a:endParaRPr lang="en-US" altLang="ja-JP" sz="1400" dirty="0" smtClean="0">
                <a:solidFill>
                  <a:schemeClr val="tx1">
                    <a:lumMod val="95000"/>
                    <a:lumOff val="5000"/>
                  </a:schemeClr>
                </a:solidFill>
              </a:endParaRPr>
            </a:p>
            <a:p>
              <a:pPr>
                <a:lnSpc>
                  <a:spcPts val="1800"/>
                </a:lnSpc>
              </a:pPr>
              <a:r>
                <a:rPr lang="ja-JP" altLang="en-US" sz="1400" dirty="0" smtClean="0">
                  <a:solidFill>
                    <a:schemeClr val="tx1">
                      <a:lumMod val="95000"/>
                      <a:lumOff val="5000"/>
                    </a:schemeClr>
                  </a:solidFill>
                </a:rPr>
                <a:t>・法務省</a:t>
              </a:r>
              <a:r>
                <a:rPr lang="ja-JP" altLang="en-US" sz="1400" dirty="0">
                  <a:solidFill>
                    <a:schemeClr val="tx1">
                      <a:lumMod val="95000"/>
                      <a:lumOff val="5000"/>
                    </a:schemeClr>
                  </a:solidFill>
                </a:rPr>
                <a:t>人権擁護局では、裁判官</a:t>
              </a:r>
              <a:r>
                <a:rPr lang="ja-JP" altLang="en-US" sz="1400" dirty="0" smtClean="0">
                  <a:solidFill>
                    <a:schemeClr val="tx1">
                      <a:lumMod val="95000"/>
                      <a:lumOff val="5000"/>
                    </a:schemeClr>
                  </a:solidFill>
                </a:rPr>
                <a:t>から</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の</a:t>
              </a:r>
              <a:r>
                <a:rPr lang="ja-JP" altLang="en-US" sz="1400" dirty="0">
                  <a:solidFill>
                    <a:schemeClr val="tx1">
                      <a:lumMod val="95000"/>
                      <a:lumOff val="5000"/>
                    </a:schemeClr>
                  </a:solidFill>
                </a:rPr>
                <a:t>出向者、検察官という法曹</a:t>
              </a:r>
              <a:r>
                <a:rPr lang="ja-JP" altLang="en-US" sz="1400" dirty="0" smtClean="0">
                  <a:solidFill>
                    <a:schemeClr val="tx1">
                      <a:lumMod val="95000"/>
                      <a:lumOff val="5000"/>
                    </a:schemeClr>
                  </a:solidFill>
                </a:rPr>
                <a:t>資格者　　</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が</a:t>
              </a:r>
              <a:r>
                <a:rPr lang="ja-JP" altLang="en-US" sz="1400" dirty="0">
                  <a:solidFill>
                    <a:schemeClr val="tx1">
                      <a:lumMod val="95000"/>
                      <a:lumOff val="5000"/>
                    </a:schemeClr>
                  </a:solidFill>
                </a:rPr>
                <a:t>必ず審査に加わっており、</a:t>
              </a:r>
              <a:r>
                <a:rPr lang="ja-JP" altLang="en-US" sz="1400" dirty="0" smtClean="0">
                  <a:solidFill>
                    <a:schemeClr val="tx1">
                      <a:lumMod val="95000"/>
                      <a:lumOff val="5000"/>
                    </a:schemeClr>
                  </a:solidFill>
                </a:rPr>
                <a:t>関連</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法令</a:t>
              </a:r>
              <a:r>
                <a:rPr lang="ja-JP" altLang="en-US" sz="1400" dirty="0">
                  <a:solidFill>
                    <a:schemeClr val="tx1">
                      <a:lumMod val="95000"/>
                      <a:lumOff val="5000"/>
                    </a:schemeClr>
                  </a:solidFill>
                </a:rPr>
                <a:t>や判例、必要に応じて学説等</a:t>
              </a:r>
              <a:r>
                <a:rPr lang="ja-JP" altLang="en-US" sz="1400" dirty="0" smtClean="0">
                  <a:solidFill>
                    <a:schemeClr val="tx1">
                      <a:lumMod val="95000"/>
                      <a:lumOff val="5000"/>
                    </a:schemeClr>
                  </a:solidFill>
                </a:rPr>
                <a:t>も</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調査</a:t>
              </a:r>
              <a:r>
                <a:rPr lang="ja-JP" altLang="en-US" sz="1400" dirty="0">
                  <a:solidFill>
                    <a:schemeClr val="tx1">
                      <a:lumMod val="95000"/>
                      <a:lumOff val="5000"/>
                    </a:schemeClr>
                  </a:solidFill>
                </a:rPr>
                <a:t>している。</a:t>
              </a:r>
            </a:p>
            <a:p>
              <a:pPr marL="360363" indent="-360363">
                <a:lnSpc>
                  <a:spcPts val="1000"/>
                </a:lnSpc>
              </a:pPr>
              <a:endParaRPr lang="en-US" altLang="ja-JP" sz="1400" dirty="0">
                <a:solidFill>
                  <a:schemeClr val="tx1">
                    <a:lumMod val="95000"/>
                    <a:lumOff val="5000"/>
                  </a:schemeClr>
                </a:solidFill>
              </a:endParaRPr>
            </a:p>
            <a:p>
              <a:pPr marL="360363" indent="-360363">
                <a:lnSpc>
                  <a:spcPts val="2100"/>
                </a:lnSpc>
              </a:pPr>
              <a:r>
                <a:rPr lang="ja-JP" altLang="en-US" sz="1600" b="1" dirty="0" smtClean="0">
                  <a:solidFill>
                    <a:schemeClr val="tx1">
                      <a:lumMod val="95000"/>
                      <a:lumOff val="5000"/>
                    </a:schemeClr>
                  </a:solidFill>
                </a:rPr>
                <a:t>削除要請</a:t>
              </a:r>
              <a:endParaRPr lang="en-US" altLang="ja-JP" sz="1400" dirty="0">
                <a:solidFill>
                  <a:schemeClr val="tx1">
                    <a:lumMod val="95000"/>
                    <a:lumOff val="5000"/>
                  </a:schemeClr>
                </a:solidFill>
              </a:endParaRPr>
            </a:p>
            <a:p>
              <a:pPr>
                <a:lnSpc>
                  <a:spcPts val="1800"/>
                </a:lnSpc>
              </a:pPr>
              <a:r>
                <a:rPr lang="ja-JP" altLang="en-US" sz="1400" dirty="0">
                  <a:solidFill>
                    <a:schemeClr val="tx1">
                      <a:lumMod val="95000"/>
                      <a:lumOff val="5000"/>
                    </a:schemeClr>
                  </a:solidFill>
                </a:rPr>
                <a:t>・</a:t>
              </a:r>
              <a:r>
                <a:rPr lang="ja-JP" altLang="en-US" sz="1400" dirty="0" smtClean="0">
                  <a:solidFill>
                    <a:schemeClr val="tx1">
                      <a:lumMod val="95000"/>
                      <a:lumOff val="5000"/>
                    </a:schemeClr>
                  </a:solidFill>
                </a:rPr>
                <a:t>削除</a:t>
              </a:r>
              <a:r>
                <a:rPr lang="ja-JP" altLang="en-US" sz="1400" dirty="0">
                  <a:solidFill>
                    <a:schemeClr val="tx1">
                      <a:lumMod val="95000"/>
                      <a:lumOff val="5000"/>
                    </a:schemeClr>
                  </a:solidFill>
                </a:rPr>
                <a:t>要請については、仮に裁判に</a:t>
              </a:r>
              <a:r>
                <a:rPr lang="ja-JP" altLang="en-US" sz="1400" dirty="0" err="1" smtClean="0">
                  <a:solidFill>
                    <a:schemeClr val="tx1">
                      <a:lumMod val="95000"/>
                      <a:lumOff val="5000"/>
                    </a:schemeClr>
                  </a:solidFill>
                </a:rPr>
                <a:t>なっ</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err="1" smtClean="0">
                  <a:solidFill>
                    <a:schemeClr val="tx1">
                      <a:lumMod val="95000"/>
                      <a:lumOff val="5000"/>
                    </a:schemeClr>
                  </a:solidFill>
                </a:rPr>
                <a:t>た</a:t>
              </a:r>
              <a:r>
                <a:rPr lang="ja-JP" altLang="en-US" sz="1400" dirty="0">
                  <a:solidFill>
                    <a:schemeClr val="tx1">
                      <a:lumMod val="95000"/>
                      <a:lumOff val="5000"/>
                    </a:schemeClr>
                  </a:solidFill>
                </a:rPr>
                <a:t>としても、違法性が認められて</a:t>
              </a:r>
              <a:r>
                <a:rPr lang="ja-JP" altLang="en-US" sz="1400" dirty="0" smtClean="0">
                  <a:solidFill>
                    <a:schemeClr val="tx1">
                      <a:lumMod val="95000"/>
                      <a:lumOff val="5000"/>
                    </a:schemeClr>
                  </a:solidFill>
                </a:rPr>
                <a:t>削除　</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請求</a:t>
              </a:r>
              <a:r>
                <a:rPr lang="ja-JP" altLang="en-US" sz="1400" dirty="0">
                  <a:solidFill>
                    <a:schemeClr val="tx1">
                      <a:lumMod val="95000"/>
                      <a:lumOff val="5000"/>
                    </a:schemeClr>
                  </a:solidFill>
                </a:rPr>
                <a:t>が認容されるであろうと判断</a:t>
              </a:r>
              <a:r>
                <a:rPr lang="ja-JP" altLang="en-US" sz="1400" dirty="0" smtClean="0">
                  <a:solidFill>
                    <a:schemeClr val="tx1">
                      <a:lumMod val="95000"/>
                      <a:lumOff val="5000"/>
                    </a:schemeClr>
                  </a:solidFill>
                </a:rPr>
                <a:t>でき</a:t>
              </a:r>
              <a:endParaRPr lang="en-US" altLang="ja-JP" sz="1400" dirty="0" smtClean="0">
                <a:solidFill>
                  <a:schemeClr val="tx1">
                    <a:lumMod val="95000"/>
                    <a:lumOff val="5000"/>
                  </a:schemeClr>
                </a:solidFill>
              </a:endParaRPr>
            </a:p>
            <a:p>
              <a:pPr>
                <a:lnSpc>
                  <a:spcPts val="1800"/>
                </a:lnSpc>
                <a:spcAft>
                  <a:spcPts val="600"/>
                </a:spcAft>
              </a:pPr>
              <a:r>
                <a:rPr lang="ja-JP" altLang="en-US" sz="1400" dirty="0">
                  <a:solidFill>
                    <a:schemeClr val="tx1">
                      <a:lumMod val="95000"/>
                      <a:lumOff val="5000"/>
                    </a:schemeClr>
                  </a:solidFill>
                </a:rPr>
                <a:t>　</a:t>
              </a:r>
              <a:r>
                <a:rPr lang="ja-JP" altLang="en-US" sz="1400" dirty="0" err="1" smtClean="0">
                  <a:solidFill>
                    <a:schemeClr val="tx1">
                      <a:lumMod val="95000"/>
                      <a:lumOff val="5000"/>
                    </a:schemeClr>
                  </a:solidFill>
                </a:rPr>
                <a:t>た</a:t>
              </a:r>
              <a:r>
                <a:rPr lang="ja-JP" altLang="en-US" sz="1400" dirty="0">
                  <a:solidFill>
                    <a:schemeClr val="tx1">
                      <a:lumMod val="95000"/>
                      <a:lumOff val="5000"/>
                    </a:schemeClr>
                  </a:solidFill>
                </a:rPr>
                <a:t>場合に限り、行うこととしている</a:t>
              </a:r>
              <a:r>
                <a:rPr lang="ja-JP" altLang="en-US" sz="1400" dirty="0" smtClean="0">
                  <a:solidFill>
                    <a:schemeClr val="tx1">
                      <a:lumMod val="95000"/>
                      <a:lumOff val="5000"/>
                    </a:schemeClr>
                  </a:solidFill>
                </a:rPr>
                <a:t>。</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a:t>
              </a:r>
              <a:r>
                <a:rPr lang="ja-JP" altLang="en-US" sz="1400" dirty="0" smtClean="0">
                  <a:solidFill>
                    <a:schemeClr val="tx1">
                      <a:lumMod val="95000"/>
                      <a:lumOff val="5000"/>
                    </a:schemeClr>
                  </a:solidFill>
                </a:rPr>
                <a:t>平成</a:t>
              </a:r>
              <a:r>
                <a:rPr lang="en-US" altLang="ja-JP" sz="1400" dirty="0" smtClean="0">
                  <a:solidFill>
                    <a:schemeClr val="tx1">
                      <a:lumMod val="95000"/>
                      <a:lumOff val="5000"/>
                    </a:schemeClr>
                  </a:solidFill>
                </a:rPr>
                <a:t>31</a:t>
              </a:r>
              <a:r>
                <a:rPr lang="ja-JP" altLang="en-US" sz="1400" dirty="0" smtClean="0">
                  <a:solidFill>
                    <a:schemeClr val="tx1">
                      <a:lumMod val="95000"/>
                      <a:lumOff val="5000"/>
                    </a:schemeClr>
                  </a:solidFill>
                </a:rPr>
                <a:t>年</a:t>
              </a:r>
              <a:r>
                <a:rPr lang="ja-JP" altLang="en-US" sz="1400" dirty="0">
                  <a:solidFill>
                    <a:schemeClr val="tx1">
                      <a:lumMod val="95000"/>
                      <a:lumOff val="5000"/>
                    </a:schemeClr>
                  </a:solidFill>
                </a:rPr>
                <a:t>１月から</a:t>
              </a:r>
              <a:r>
                <a:rPr lang="ja-JP" altLang="en-US" sz="1400" dirty="0" smtClean="0">
                  <a:solidFill>
                    <a:schemeClr val="tx1">
                      <a:lumMod val="95000"/>
                      <a:lumOff val="5000"/>
                    </a:schemeClr>
                  </a:solidFill>
                </a:rPr>
                <a:t>令和３年</a:t>
              </a:r>
              <a:r>
                <a:rPr lang="en-US" altLang="ja-JP" sz="1400" dirty="0">
                  <a:solidFill>
                    <a:schemeClr val="tx1">
                      <a:lumMod val="95000"/>
                      <a:lumOff val="5000"/>
                    </a:schemeClr>
                  </a:solidFill>
                </a:rPr>
                <a:t>10</a:t>
              </a:r>
              <a:r>
                <a:rPr lang="ja-JP" altLang="en-US" sz="1400" dirty="0">
                  <a:solidFill>
                    <a:schemeClr val="tx1">
                      <a:lumMod val="95000"/>
                      <a:lumOff val="5000"/>
                    </a:schemeClr>
                  </a:solidFill>
                </a:rPr>
                <a:t>月まで</a:t>
              </a:r>
              <a:r>
                <a:rPr lang="ja-JP" altLang="en-US" sz="1400" dirty="0" smtClean="0">
                  <a:solidFill>
                    <a:schemeClr val="tx1">
                      <a:lumMod val="95000"/>
                      <a:lumOff val="5000"/>
                    </a:schemeClr>
                  </a:solidFill>
                </a:rPr>
                <a:t>に</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削除</a:t>
              </a:r>
              <a:r>
                <a:rPr lang="ja-JP" altLang="en-US" sz="1400" dirty="0">
                  <a:solidFill>
                    <a:schemeClr val="tx1">
                      <a:lumMod val="95000"/>
                      <a:lumOff val="5000"/>
                    </a:schemeClr>
                  </a:solidFill>
                </a:rPr>
                <a:t>要請を行った</a:t>
              </a:r>
              <a:r>
                <a:rPr lang="en-US" altLang="ja-JP" sz="1400" dirty="0" smtClean="0">
                  <a:solidFill>
                    <a:schemeClr val="tx1">
                      <a:lumMod val="95000"/>
                      <a:lumOff val="5000"/>
                    </a:schemeClr>
                  </a:solidFill>
                </a:rPr>
                <a:t>1,173</a:t>
              </a:r>
              <a:r>
                <a:rPr lang="ja-JP" altLang="en-US" sz="1400" dirty="0" smtClean="0">
                  <a:solidFill>
                    <a:schemeClr val="tx1">
                      <a:lumMod val="95000"/>
                      <a:lumOff val="5000"/>
                    </a:schemeClr>
                  </a:solidFill>
                </a:rPr>
                <a:t>件</a:t>
              </a:r>
              <a:r>
                <a:rPr lang="ja-JP" altLang="en-US" sz="1400" dirty="0">
                  <a:solidFill>
                    <a:schemeClr val="tx1">
                      <a:lumMod val="95000"/>
                      <a:lumOff val="5000"/>
                    </a:schemeClr>
                  </a:solidFill>
                </a:rPr>
                <a:t>のうち</a:t>
              </a:r>
              <a:r>
                <a:rPr lang="ja-JP" altLang="en-US" sz="1400" dirty="0" smtClean="0">
                  <a:solidFill>
                    <a:schemeClr val="tx1">
                      <a:lumMod val="95000"/>
                      <a:lumOff val="5000"/>
                    </a:schemeClr>
                  </a:solidFill>
                </a:rPr>
                <a:t>、</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全部</a:t>
              </a:r>
              <a:r>
                <a:rPr lang="ja-JP" altLang="en-US" sz="1400" dirty="0">
                  <a:solidFill>
                    <a:schemeClr val="tx1">
                      <a:lumMod val="95000"/>
                      <a:lumOff val="5000"/>
                    </a:schemeClr>
                  </a:solidFill>
                </a:rPr>
                <a:t>又は一部の削除が確認されたの</a:t>
              </a:r>
              <a:r>
                <a:rPr lang="ja-JP" altLang="en-US" sz="1400" dirty="0" smtClean="0">
                  <a:solidFill>
                    <a:schemeClr val="tx1">
                      <a:lumMod val="95000"/>
                      <a:lumOff val="5000"/>
                    </a:schemeClr>
                  </a:solidFill>
                </a:rPr>
                <a:t>は</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en-US" altLang="ja-JP" sz="1400" dirty="0" smtClean="0">
                  <a:solidFill>
                    <a:schemeClr val="tx1">
                      <a:lumMod val="95000"/>
                      <a:lumOff val="5000"/>
                    </a:schemeClr>
                  </a:solidFill>
                </a:rPr>
                <a:t>818</a:t>
              </a:r>
              <a:r>
                <a:rPr lang="ja-JP" altLang="en-US" sz="1400" dirty="0" smtClean="0">
                  <a:solidFill>
                    <a:schemeClr val="tx1">
                      <a:lumMod val="95000"/>
                      <a:lumOff val="5000"/>
                    </a:schemeClr>
                  </a:solidFill>
                </a:rPr>
                <a:t>件（</a:t>
              </a:r>
              <a:r>
                <a:rPr lang="en-US" altLang="ja-JP" sz="1400" dirty="0" smtClean="0">
                  <a:solidFill>
                    <a:schemeClr val="tx1">
                      <a:lumMod val="95000"/>
                      <a:lumOff val="5000"/>
                    </a:schemeClr>
                  </a:solidFill>
                </a:rPr>
                <a:t>69.7</a:t>
              </a: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）。特に、海外事</a:t>
              </a:r>
              <a:r>
                <a:rPr lang="ja-JP" altLang="en-US" sz="1400" dirty="0" smtClean="0">
                  <a:solidFill>
                    <a:schemeClr val="tx1">
                      <a:lumMod val="95000"/>
                      <a:lumOff val="5000"/>
                    </a:schemeClr>
                  </a:solidFill>
                </a:rPr>
                <a:t>業者</a:t>
              </a:r>
              <a:endParaRPr lang="en-US" altLang="ja-JP" sz="1400" dirty="0" smtClean="0">
                <a:solidFill>
                  <a:schemeClr val="tx1">
                    <a:lumMod val="95000"/>
                    <a:lumOff val="5000"/>
                  </a:schemeClr>
                </a:solidFill>
              </a:endParaRPr>
            </a:p>
            <a:p>
              <a:pPr>
                <a:lnSpc>
                  <a:spcPts val="1800"/>
                </a:lnSpc>
                <a:spcAft>
                  <a:spcPts val="600"/>
                </a:spcAft>
              </a:pPr>
              <a:r>
                <a:rPr lang="ja-JP" altLang="en-US" sz="1400" dirty="0" smtClean="0">
                  <a:solidFill>
                    <a:schemeClr val="tx1">
                      <a:lumMod val="95000"/>
                      <a:lumOff val="5000"/>
                    </a:schemeClr>
                  </a:solidFill>
                </a:rPr>
                <a:t>　の削除</a:t>
              </a:r>
              <a:r>
                <a:rPr lang="ja-JP" altLang="en-US" sz="1400" dirty="0">
                  <a:solidFill>
                    <a:schemeClr val="tx1">
                      <a:lumMod val="95000"/>
                      <a:lumOff val="5000"/>
                    </a:schemeClr>
                  </a:solidFill>
                </a:rPr>
                <a:t>対応率が低い</a:t>
              </a:r>
              <a:r>
                <a:rPr lang="ja-JP" altLang="en-US" sz="1400" dirty="0" smtClean="0">
                  <a:solidFill>
                    <a:schemeClr val="tx1">
                      <a:lumMod val="95000"/>
                      <a:lumOff val="5000"/>
                    </a:schemeClr>
                  </a:solidFill>
                </a:rPr>
                <a:t>。</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a:t>
              </a:r>
              <a:r>
                <a:rPr lang="ja-JP" altLang="en-US" sz="1400" dirty="0" smtClean="0">
                  <a:solidFill>
                    <a:schemeClr val="tx1">
                      <a:lumMod val="95000"/>
                      <a:lumOff val="5000"/>
                    </a:schemeClr>
                  </a:solidFill>
                </a:rPr>
                <a:t>インターネット上</a:t>
              </a:r>
              <a:r>
                <a:rPr lang="ja-JP" altLang="en-US" sz="1400" dirty="0">
                  <a:solidFill>
                    <a:schemeClr val="tx1">
                      <a:lumMod val="95000"/>
                      <a:lumOff val="5000"/>
                    </a:schemeClr>
                  </a:solidFill>
                </a:rPr>
                <a:t>の表現に係る</a:t>
              </a:r>
              <a:r>
                <a:rPr lang="ja-JP" altLang="en-US" sz="1400" dirty="0" smtClean="0">
                  <a:solidFill>
                    <a:schemeClr val="tx1">
                      <a:lumMod val="95000"/>
                      <a:lumOff val="5000"/>
                    </a:schemeClr>
                  </a:solidFill>
                </a:rPr>
                <a:t>違法性</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や</a:t>
              </a:r>
              <a:r>
                <a:rPr lang="ja-JP" altLang="en-US" sz="1400" dirty="0">
                  <a:solidFill>
                    <a:schemeClr val="tx1">
                      <a:lumMod val="95000"/>
                      <a:lumOff val="5000"/>
                    </a:schemeClr>
                  </a:solidFill>
                </a:rPr>
                <a:t>差止請求の判断基準については</a:t>
              </a:r>
              <a:r>
                <a:rPr lang="ja-JP" altLang="en-US" sz="1400" dirty="0" smtClean="0">
                  <a:solidFill>
                    <a:schemeClr val="tx1">
                      <a:lumMod val="95000"/>
                      <a:lumOff val="5000"/>
                    </a:schemeClr>
                  </a:solidFill>
                </a:rPr>
                <a:t>、</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必ず</a:t>
              </a:r>
              <a:r>
                <a:rPr lang="ja-JP" altLang="en-US" sz="1400" dirty="0">
                  <a:solidFill>
                    <a:schemeClr val="tx1">
                      <a:lumMod val="95000"/>
                      <a:lumOff val="5000"/>
                    </a:schemeClr>
                  </a:solidFill>
                </a:rPr>
                <a:t>しも明らかとはいえないもの</a:t>
              </a:r>
              <a:r>
                <a:rPr lang="ja-JP" altLang="en-US" sz="1400" dirty="0" smtClean="0">
                  <a:solidFill>
                    <a:schemeClr val="tx1">
                      <a:lumMod val="95000"/>
                      <a:lumOff val="5000"/>
                    </a:schemeClr>
                  </a:solidFill>
                </a:rPr>
                <a:t>も</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少なく</a:t>
              </a:r>
              <a:r>
                <a:rPr lang="ja-JP" altLang="en-US" sz="1400" dirty="0">
                  <a:solidFill>
                    <a:schemeClr val="tx1">
                      <a:lumMod val="95000"/>
                      <a:lumOff val="5000"/>
                    </a:schemeClr>
                  </a:solidFill>
                </a:rPr>
                <a:t>なく、削除要請を受けた</a:t>
              </a:r>
              <a:r>
                <a:rPr lang="ja-JP" altLang="en-US" sz="1400" dirty="0" smtClean="0">
                  <a:solidFill>
                    <a:schemeClr val="tx1">
                      <a:lumMod val="95000"/>
                      <a:lumOff val="5000"/>
                    </a:schemeClr>
                  </a:solidFill>
                </a:rPr>
                <a:t>事業者</a:t>
              </a:r>
              <a:endParaRPr lang="en-US" altLang="ja-JP" sz="1400" dirty="0" smtClean="0">
                <a:solidFill>
                  <a:schemeClr val="tx1">
                    <a:lumMod val="95000"/>
                    <a:lumOff val="5000"/>
                  </a:schemeClr>
                </a:solidFill>
              </a:endParaRPr>
            </a:p>
            <a:p>
              <a:pPr>
                <a:lnSpc>
                  <a:spcPts val="18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の</a:t>
              </a:r>
              <a:r>
                <a:rPr lang="ja-JP" altLang="en-US" sz="1400" dirty="0">
                  <a:solidFill>
                    <a:schemeClr val="tx1">
                      <a:lumMod val="95000"/>
                      <a:lumOff val="5000"/>
                    </a:schemeClr>
                  </a:solidFill>
                </a:rPr>
                <a:t>削除が進まない要因のひとつ。</a:t>
              </a:r>
            </a:p>
          </p:txBody>
        </p:sp>
        <p:pic>
          <p:nvPicPr>
            <p:cNvPr id="12" name="図 11" descr="https://www.moj.go.jp/content/001243996.jpg"/>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bwMode="auto">
            <a:xfrm>
              <a:off x="425283" y="1724079"/>
              <a:ext cx="6181941" cy="5080888"/>
            </a:xfrm>
            <a:prstGeom prst="rect">
              <a:avLst/>
            </a:prstGeom>
            <a:noFill/>
            <a:ln>
              <a:noFill/>
            </a:ln>
          </p:spPr>
        </p:pic>
        <p:sp>
          <p:nvSpPr>
            <p:cNvPr id="14" name="テキスト ボックス 6"/>
            <p:cNvSpPr txBox="1"/>
            <p:nvPr/>
          </p:nvSpPr>
          <p:spPr>
            <a:xfrm>
              <a:off x="1802912" y="4459627"/>
              <a:ext cx="2204348" cy="60206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100"/>
                </a:lnSpc>
              </a:pP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（人権</a:t>
              </a:r>
              <a:r>
                <a:rPr lang="ja-JP" alt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相談</a:t>
              </a:r>
              <a:r>
                <a:rPr lang="en-US" altLang="ja-JP"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20,891</a:t>
              </a:r>
              <a:r>
                <a:rPr lang="ja-JP" alt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件</a:t>
              </a: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100"/>
                </a:lnSpc>
              </a:pP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（人権侵犯事件</a:t>
              </a:r>
              <a:r>
                <a:rPr lang="ja-JP" alt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処理</a:t>
              </a:r>
              <a:r>
                <a:rPr lang="en-US" altLang="ja-JP"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5,136</a:t>
              </a:r>
              <a:r>
                <a:rPr lang="ja-JP" alt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件</a:t>
              </a: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6" name="テキスト ボックス 7"/>
            <p:cNvSpPr txBox="1"/>
            <p:nvPr/>
          </p:nvSpPr>
          <p:spPr>
            <a:xfrm>
              <a:off x="5460020" y="4492073"/>
              <a:ext cx="1403764" cy="32943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100"/>
                </a:lnSpc>
              </a:pP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援助</a:t>
              </a:r>
              <a:r>
                <a:rPr lang="en-US" altLang="ja-JP"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2,295</a:t>
              </a:r>
              <a:r>
                <a:rPr lang="ja-JP" alt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件</a:t>
              </a: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17" name="テキスト ボックス 8"/>
            <p:cNvSpPr txBox="1"/>
            <p:nvPr/>
          </p:nvSpPr>
          <p:spPr>
            <a:xfrm>
              <a:off x="4401769" y="5528716"/>
              <a:ext cx="2632057" cy="60206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100"/>
                </a:lnSpc>
              </a:pP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（削除</a:t>
              </a:r>
              <a:r>
                <a:rPr lang="ja-JP" alt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要請</a:t>
              </a:r>
              <a:r>
                <a:rPr lang="en-US" altLang="ja-JP"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1,173</a:t>
              </a:r>
              <a:r>
                <a:rPr lang="ja-JP" alt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件</a:t>
              </a: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）⇒（削除</a:t>
              </a:r>
              <a:r>
                <a:rPr 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818</a:t>
              </a:r>
              <a:r>
                <a:rPr lang="ja-JP" alt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件</a:t>
              </a: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100"/>
                </a:lnSpc>
              </a:pP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（削除要請しない</a:t>
              </a:r>
              <a:r>
                <a:rPr 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878</a:t>
              </a:r>
              <a:r>
                <a:rPr lang="ja-JP" altLang="en-US" sz="900" kern="100" dirty="0" smtClean="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件</a:t>
              </a:r>
              <a:r>
                <a:rPr lang="ja-JP" altLang="en-US" sz="90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r>
                <a:rPr 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en-US" sz="1050" kern="100" dirty="0">
                <a:solidFill>
                  <a:schemeClr val="tx1">
                    <a:lumMod val="95000"/>
                    <a:lumOff val="5000"/>
                  </a:schemeClr>
                </a:solidFill>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spTree>
    <p:extLst>
      <p:ext uri="{BB962C8B-B14F-4D97-AF65-F5344CB8AC3E}">
        <p14:creationId xmlns:p14="http://schemas.microsoft.com/office/powerpoint/2010/main" val="3201039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en-US" altLang="ja-JP" sz="2200" b="1" dirty="0" smtClean="0"/>
              <a:t>  【</a:t>
            </a:r>
            <a:r>
              <a:rPr lang="ja-JP" altLang="en-US" sz="2200" b="1" dirty="0" smtClean="0"/>
              <a:t>参考</a:t>
            </a:r>
            <a:r>
              <a:rPr lang="en-US" altLang="ja-JP" sz="2200" b="1" dirty="0"/>
              <a:t>】</a:t>
            </a:r>
            <a:r>
              <a:rPr lang="ja-JP" altLang="en-US" sz="2200" b="1" dirty="0"/>
              <a:t>法務省における取組②</a:t>
            </a:r>
          </a:p>
        </p:txBody>
      </p:sp>
      <p:sp>
        <p:nvSpPr>
          <p:cNvPr id="3" name="コンテンツ プレースホルダー 2"/>
          <p:cNvSpPr>
            <a:spLocks noGrp="1"/>
          </p:cNvSpPr>
          <p:nvPr>
            <p:ph idx="1"/>
          </p:nvPr>
        </p:nvSpPr>
        <p:spPr>
          <a:xfrm>
            <a:off x="0" y="719119"/>
            <a:ext cx="10440988" cy="6842144"/>
          </a:xfrm>
        </p:spPr>
        <p:txBody>
          <a:bodyPr>
            <a:noAutofit/>
          </a:bodyPr>
          <a:lstStyle/>
          <a:p>
            <a:pPr>
              <a:lnSpc>
                <a:spcPts val="700"/>
              </a:lnSpc>
            </a:pPr>
            <a:endParaRPr lang="en-US" altLang="ja-JP" sz="2000" dirty="0">
              <a:solidFill>
                <a:schemeClr val="tx1">
                  <a:lumMod val="95000"/>
                  <a:lumOff val="5000"/>
                </a:schemeClr>
              </a:solidFill>
            </a:endParaRPr>
          </a:p>
          <a:p>
            <a:r>
              <a:rPr lang="ja-JP" altLang="en-US" sz="2000" dirty="0">
                <a:solidFill>
                  <a:schemeClr val="tx1">
                    <a:lumMod val="95000"/>
                    <a:lumOff val="5000"/>
                  </a:schemeClr>
                </a:solidFill>
              </a:rPr>
              <a:t>　</a:t>
            </a:r>
            <a:r>
              <a:rPr lang="ja-JP" altLang="en-US" sz="2000" dirty="0" smtClean="0">
                <a:solidFill>
                  <a:schemeClr val="tx1">
                    <a:lumMod val="95000"/>
                    <a:lumOff val="5000"/>
                  </a:schemeClr>
                </a:solidFill>
              </a:rPr>
              <a:t> </a:t>
            </a:r>
            <a:r>
              <a:rPr lang="ja-JP" altLang="en-US" sz="2000" b="1" dirty="0" smtClean="0">
                <a:solidFill>
                  <a:schemeClr val="tx1">
                    <a:lumMod val="95000"/>
                    <a:lumOff val="5000"/>
                  </a:schemeClr>
                </a:solidFill>
              </a:rPr>
              <a:t>インターネット上</a:t>
            </a:r>
            <a:r>
              <a:rPr lang="ja-JP" altLang="en-US" sz="2000" b="1" dirty="0">
                <a:solidFill>
                  <a:schemeClr val="tx1">
                    <a:lumMod val="95000"/>
                    <a:lumOff val="5000"/>
                  </a:schemeClr>
                </a:solidFill>
              </a:rPr>
              <a:t>の人権侵害情報の類型</a:t>
            </a:r>
            <a:endParaRPr lang="en-US" altLang="ja-JP" sz="2000" b="1" dirty="0">
              <a:solidFill>
                <a:schemeClr val="tx1">
                  <a:lumMod val="95000"/>
                  <a:lumOff val="5000"/>
                </a:schemeClr>
              </a:solidFill>
            </a:endParaRPr>
          </a:p>
          <a:p>
            <a:pPr marL="630238" indent="-630238">
              <a:lnSpc>
                <a:spcPts val="300"/>
              </a:lnSpc>
            </a:pPr>
            <a:endParaRPr kumimoji="0" lang="en-US" altLang="ja-JP" sz="1400" dirty="0">
              <a:solidFill>
                <a:schemeClr val="tx1">
                  <a:lumMod val="95000"/>
                  <a:lumOff val="5000"/>
                </a:schemeClr>
              </a:solidFill>
              <a:latin typeface="+mn-ea"/>
              <a:cs typeface="Times New Roman" panose="02020603050405020304" pitchFamily="18" charset="0"/>
            </a:endParaRPr>
          </a:p>
          <a:p>
            <a:pPr marL="630238" indent="-630238"/>
            <a:r>
              <a:rPr kumimoji="0" lang="ja-JP" altLang="en-US" sz="1400" dirty="0">
                <a:solidFill>
                  <a:schemeClr val="tx1">
                    <a:lumMod val="95000"/>
                    <a:lumOff val="5000"/>
                  </a:schemeClr>
                </a:solidFill>
                <a:latin typeface="+mn-ea"/>
                <a:cs typeface="Times New Roman" panose="02020603050405020304" pitchFamily="18" charset="0"/>
              </a:rPr>
              <a:t>　　</a:t>
            </a:r>
            <a:r>
              <a:rPr kumimoji="0" lang="ja-JP" altLang="ja-JP" sz="1400" dirty="0" smtClean="0">
                <a:solidFill>
                  <a:schemeClr val="tx1">
                    <a:lumMod val="95000"/>
                    <a:lumOff val="5000"/>
                  </a:schemeClr>
                </a:solidFill>
                <a:latin typeface="+mn-ea"/>
                <a:cs typeface="Times New Roman" panose="02020603050405020304" pitchFamily="18" charset="0"/>
              </a:rPr>
              <a:t>○</a:t>
            </a:r>
            <a:r>
              <a:rPr kumimoji="0" lang="ja-JP" altLang="ja-JP" sz="1400" dirty="0">
                <a:solidFill>
                  <a:schemeClr val="tx1">
                    <a:lumMod val="95000"/>
                    <a:lumOff val="5000"/>
                  </a:schemeClr>
                </a:solidFill>
                <a:latin typeface="+mn-ea"/>
                <a:cs typeface="Times New Roman" panose="02020603050405020304" pitchFamily="18" charset="0"/>
              </a:rPr>
              <a:t>　法務省においては、インターネット上の人権侵害情報による人権侵犯事件について、次のように類型化</a:t>
            </a:r>
            <a:r>
              <a:rPr kumimoji="0" lang="ja-JP" altLang="en-US" sz="1400" dirty="0">
                <a:solidFill>
                  <a:schemeClr val="tx1">
                    <a:lumMod val="95000"/>
                    <a:lumOff val="5000"/>
                  </a:schemeClr>
                </a:solidFill>
                <a:latin typeface="+mn-ea"/>
                <a:cs typeface="Times New Roman" panose="02020603050405020304" pitchFamily="18" charset="0"/>
              </a:rPr>
              <a:t>している</a:t>
            </a:r>
            <a:r>
              <a:rPr kumimoji="0" lang="ja-JP" altLang="ja-JP" sz="1400" dirty="0">
                <a:solidFill>
                  <a:schemeClr val="tx1">
                    <a:lumMod val="95000"/>
                    <a:lumOff val="5000"/>
                  </a:schemeClr>
                </a:solidFill>
                <a:latin typeface="+mn-ea"/>
                <a:cs typeface="Times New Roman" panose="02020603050405020304" pitchFamily="18" charset="0"/>
              </a:rPr>
              <a:t>。</a:t>
            </a:r>
            <a:endParaRPr kumimoji="0" lang="ja-JP" altLang="ja-JP" sz="1400" dirty="0">
              <a:solidFill>
                <a:schemeClr val="tx1">
                  <a:lumMod val="95000"/>
                  <a:lumOff val="5000"/>
                </a:schemeClr>
              </a:solidFill>
              <a:latin typeface="+mn-ea"/>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13</a:t>
            </a:fld>
            <a:endParaRPr lang="ja-JP" altLang="en-US" dirty="0">
              <a:solidFill>
                <a:schemeClr val="tx1">
                  <a:lumMod val="95000"/>
                  <a:lumOff val="5000"/>
                </a:schemeClr>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932796282"/>
              </p:ext>
            </p:extLst>
          </p:nvPr>
        </p:nvGraphicFramePr>
        <p:xfrm>
          <a:off x="179934" y="1654828"/>
          <a:ext cx="10081122" cy="5201821"/>
        </p:xfrm>
        <a:graphic>
          <a:graphicData uri="http://schemas.openxmlformats.org/drawingml/2006/table">
            <a:tbl>
              <a:tblPr firstRow="1" firstCol="1" bandRow="1"/>
              <a:tblGrid>
                <a:gridCol w="1584176">
                  <a:extLst>
                    <a:ext uri="{9D8B030D-6E8A-4147-A177-3AD203B41FA5}">
                      <a16:colId xmlns:a16="http://schemas.microsoft.com/office/drawing/2014/main" val="1546057013"/>
                    </a:ext>
                  </a:extLst>
                </a:gridCol>
                <a:gridCol w="8496946">
                  <a:extLst>
                    <a:ext uri="{9D8B030D-6E8A-4147-A177-3AD203B41FA5}">
                      <a16:colId xmlns:a16="http://schemas.microsoft.com/office/drawing/2014/main" val="399601896"/>
                    </a:ext>
                  </a:extLst>
                </a:gridCol>
              </a:tblGrid>
              <a:tr h="339288">
                <a:tc>
                  <a:txBody>
                    <a:bodyPr/>
                    <a:lstStyle/>
                    <a:p>
                      <a:pPr algn="ctr">
                        <a:lnSpc>
                          <a:spcPts val="1900"/>
                        </a:lnSpc>
                        <a:spcAft>
                          <a:spcPts val="0"/>
                        </a:spcAft>
                      </a:pPr>
                      <a:r>
                        <a:rPr lang="ja-JP" sz="1200" kern="100" dirty="0">
                          <a:effectLst/>
                          <a:latin typeface="+mn-ea"/>
                          <a:ea typeface="+mn-ea"/>
                          <a:cs typeface="Times New Roman" panose="02020603050405020304" pitchFamily="18" charset="0"/>
                        </a:rPr>
                        <a:t>類　型</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a:lnSpc>
                          <a:spcPts val="1900"/>
                        </a:lnSpc>
                        <a:spcAft>
                          <a:spcPts val="0"/>
                        </a:spcAft>
                      </a:pPr>
                      <a:r>
                        <a:rPr lang="ja-JP" sz="1200" kern="100" dirty="0">
                          <a:effectLst/>
                          <a:latin typeface="+mn-ea"/>
                          <a:ea typeface="+mn-ea"/>
                          <a:cs typeface="Times New Roman" panose="02020603050405020304" pitchFamily="18" charset="0"/>
                        </a:rPr>
                        <a:t>概　　要</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822703785"/>
                  </a:ext>
                </a:extLst>
              </a:tr>
              <a:tr h="875540">
                <a:tc>
                  <a:txBody>
                    <a:bodyPr/>
                    <a:lstStyle/>
                    <a:p>
                      <a:pPr algn="just">
                        <a:lnSpc>
                          <a:spcPts val="1400"/>
                        </a:lnSpc>
                        <a:spcAft>
                          <a:spcPts val="0"/>
                        </a:spcAft>
                      </a:pPr>
                      <a:r>
                        <a:rPr lang="ja-JP" sz="1200" kern="100" dirty="0" smtClean="0">
                          <a:effectLst/>
                          <a:latin typeface="+mn-ea"/>
                          <a:ea typeface="+mn-ea"/>
                          <a:cs typeface="Times New Roman" panose="02020603050405020304" pitchFamily="18" charset="0"/>
                        </a:rPr>
                        <a:t>①</a:t>
                      </a:r>
                      <a:r>
                        <a:rPr lang="ja-JP" altLang="en-US" sz="1200" kern="100" baseline="0" dirty="0" smtClean="0">
                          <a:effectLst/>
                          <a:latin typeface="+mn-ea"/>
                          <a:ea typeface="+mn-ea"/>
                          <a:cs typeface="Times New Roman" panose="02020603050405020304" pitchFamily="18" charset="0"/>
                        </a:rPr>
                        <a:t> </a:t>
                      </a:r>
                      <a:r>
                        <a:rPr lang="ja-JP" altLang="en-US" sz="1200" kern="100" dirty="0" smtClean="0">
                          <a:effectLst/>
                          <a:latin typeface="+mn-ea"/>
                          <a:ea typeface="+mn-ea"/>
                          <a:cs typeface="Times New Roman" panose="02020603050405020304" pitchFamily="18" charset="0"/>
                        </a:rPr>
                        <a:t>名誉毀損</a:t>
                      </a:r>
                      <a:endParaRPr lang="ja-JP" sz="1200" kern="100" dirty="0">
                        <a:effectLst/>
                        <a:latin typeface="+mn-ea"/>
                        <a:ea typeface="+mn-ea"/>
                        <a:cs typeface="Times New Roman" panose="02020603050405020304" pitchFamily="18" charset="0"/>
                      </a:endParaRP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ts val="1400"/>
                        </a:lnSpc>
                        <a:spcAft>
                          <a:spcPts val="0"/>
                        </a:spcAft>
                      </a:pPr>
                      <a:r>
                        <a:rPr lang="ja-JP" altLang="en-US" sz="1200" kern="100" dirty="0" smtClean="0">
                          <a:effectLst/>
                          <a:latin typeface="+mn-ea"/>
                          <a:ea typeface="+mn-ea"/>
                          <a:cs typeface="Times New Roman" panose="02020603050405020304" pitchFamily="18" charset="0"/>
                        </a:rPr>
                        <a:t>〇</a:t>
                      </a:r>
                      <a:r>
                        <a:rPr lang="ja-JP" sz="1200" kern="100" dirty="0">
                          <a:effectLst/>
                          <a:latin typeface="+mn-ea"/>
                          <a:ea typeface="+mn-ea"/>
                          <a:cs typeface="Times New Roman" panose="02020603050405020304" pitchFamily="18" charset="0"/>
                        </a:rPr>
                        <a:t>　人の品性、徳行、名声、信用等の人格的価値について社会から受ける客観的評価を低下させる情報を流通させる場合。</a:t>
                      </a:r>
                    </a:p>
                    <a:p>
                      <a:pPr marL="133350" indent="-133350" algn="just">
                        <a:lnSpc>
                          <a:spcPts val="400"/>
                        </a:lnSpc>
                        <a:spcAft>
                          <a:spcPts val="0"/>
                        </a:spcAft>
                      </a:pPr>
                      <a:endParaRPr lang="en-US" altLang="ja-JP" sz="1200" kern="100" dirty="0" smtClean="0">
                        <a:effectLst/>
                        <a:latin typeface="+mn-ea"/>
                        <a:ea typeface="+mn-ea"/>
                        <a:cs typeface="Times New Roman" panose="02020603050405020304" pitchFamily="18" charset="0"/>
                      </a:endParaRPr>
                    </a:p>
                    <a:p>
                      <a:pPr marL="133350" indent="-133350" algn="just">
                        <a:lnSpc>
                          <a:spcPts val="1400"/>
                        </a:lnSpc>
                        <a:spcAft>
                          <a:spcPts val="0"/>
                        </a:spcAft>
                      </a:pPr>
                      <a:r>
                        <a:rPr lang="ja-JP" altLang="en-US" sz="1200" kern="100" dirty="0" smtClean="0">
                          <a:effectLst/>
                          <a:latin typeface="+mn-ea"/>
                          <a:ea typeface="+mn-ea"/>
                          <a:cs typeface="Times New Roman" panose="02020603050405020304" pitchFamily="18" charset="0"/>
                        </a:rPr>
                        <a:t>〇</a:t>
                      </a:r>
                      <a:r>
                        <a:rPr lang="ja-JP" sz="1200" kern="100" dirty="0">
                          <a:effectLst/>
                          <a:latin typeface="+mn-ea"/>
                          <a:ea typeface="+mn-ea"/>
                          <a:cs typeface="Times New Roman" panose="02020603050405020304" pitchFamily="18" charset="0"/>
                        </a:rPr>
                        <a:t>　ただし、問題とされる表現行為が公共の利害に関する事実に限り、専ら公益を図る目的に出た場合には、摘示された事実が真実であることが証明されたときは同行為に違法性はなく、もし真実であることが証明されなくても、その行為者において真実と信ずるについて相当の理由があるときには、故意・過失がなく、不法行為が成立しないことに留意。</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6646888"/>
                  </a:ext>
                </a:extLst>
              </a:tr>
              <a:tr h="1045844">
                <a:tc>
                  <a:txBody>
                    <a:bodyPr/>
                    <a:lstStyle/>
                    <a:p>
                      <a:pPr algn="just">
                        <a:lnSpc>
                          <a:spcPts val="1400"/>
                        </a:lnSpc>
                        <a:spcAft>
                          <a:spcPts val="0"/>
                        </a:spcAft>
                      </a:pPr>
                      <a:r>
                        <a:rPr lang="ja-JP" sz="1200" kern="100" dirty="0" smtClean="0">
                          <a:effectLst/>
                          <a:latin typeface="+mn-ea"/>
                          <a:ea typeface="+mn-ea"/>
                          <a:cs typeface="Times New Roman" panose="02020603050405020304" pitchFamily="18" charset="0"/>
                        </a:rPr>
                        <a:t>②</a:t>
                      </a:r>
                      <a:r>
                        <a:rPr lang="en-US" altLang="ja-JP" sz="1200" kern="100" dirty="0" smtClean="0">
                          <a:effectLst/>
                          <a:latin typeface="+mn-ea"/>
                          <a:ea typeface="+mn-ea"/>
                          <a:cs typeface="Times New Roman" panose="02020603050405020304" pitchFamily="18" charset="0"/>
                        </a:rPr>
                        <a:t> </a:t>
                      </a:r>
                      <a:r>
                        <a:rPr lang="ja-JP" sz="1200" kern="100" dirty="0" smtClean="0">
                          <a:effectLst/>
                          <a:latin typeface="+mn-ea"/>
                          <a:ea typeface="+mn-ea"/>
                          <a:cs typeface="Times New Roman" panose="02020603050405020304" pitchFamily="18" charset="0"/>
                        </a:rPr>
                        <a:t>プライバシー</a:t>
                      </a:r>
                      <a:r>
                        <a:rPr lang="ja-JP" sz="1200" kern="100" dirty="0">
                          <a:effectLst/>
                          <a:latin typeface="+mn-ea"/>
                          <a:ea typeface="+mn-ea"/>
                          <a:cs typeface="Times New Roman" panose="02020603050405020304" pitchFamily="18" charset="0"/>
                        </a:rPr>
                        <a:t>侵害</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Aft>
                          <a:spcPts val="0"/>
                        </a:spcAft>
                      </a:pPr>
                      <a:r>
                        <a:rPr lang="ja-JP" altLang="en-US" sz="1200" kern="100" dirty="0" smtClean="0">
                          <a:effectLst/>
                          <a:latin typeface="+mn-ea"/>
                          <a:ea typeface="+mn-ea"/>
                          <a:cs typeface="Times New Roman" panose="02020603050405020304" pitchFamily="18" charset="0"/>
                        </a:rPr>
                        <a:t>〇</a:t>
                      </a:r>
                      <a:r>
                        <a:rPr lang="ja-JP" sz="1200" kern="100" dirty="0">
                          <a:effectLst/>
                          <a:latin typeface="+mn-ea"/>
                          <a:ea typeface="+mn-ea"/>
                          <a:cs typeface="Times New Roman" panose="02020603050405020304" pitchFamily="18" charset="0"/>
                        </a:rPr>
                        <a:t>　一般に私生活上の事実を流通させる場合。</a:t>
                      </a:r>
                    </a:p>
                    <a:p>
                      <a:pPr marL="133350" indent="-133350" algn="just">
                        <a:lnSpc>
                          <a:spcPts val="400"/>
                        </a:lnSpc>
                        <a:spcAft>
                          <a:spcPts val="0"/>
                        </a:spcAft>
                      </a:pPr>
                      <a:endParaRPr lang="en-US" altLang="ja-JP" sz="1200" kern="100" dirty="0" smtClean="0">
                        <a:effectLst/>
                        <a:latin typeface="+mn-ea"/>
                        <a:ea typeface="+mn-ea"/>
                        <a:cs typeface="Times New Roman" panose="02020603050405020304" pitchFamily="18" charset="0"/>
                      </a:endParaRPr>
                    </a:p>
                    <a:p>
                      <a:pPr marL="133350" indent="-133350" algn="just">
                        <a:lnSpc>
                          <a:spcPts val="1400"/>
                        </a:lnSpc>
                        <a:spcAft>
                          <a:spcPts val="0"/>
                        </a:spcAft>
                      </a:pPr>
                      <a:r>
                        <a:rPr lang="ja-JP" altLang="en-US" sz="1200" kern="100" dirty="0" smtClean="0">
                          <a:effectLst/>
                          <a:latin typeface="+mn-ea"/>
                          <a:ea typeface="+mn-ea"/>
                          <a:cs typeface="Times New Roman" panose="02020603050405020304" pitchFamily="18" charset="0"/>
                        </a:rPr>
                        <a:t>〇</a:t>
                      </a:r>
                      <a:r>
                        <a:rPr lang="ja-JP" sz="1200" kern="100" dirty="0">
                          <a:effectLst/>
                          <a:latin typeface="+mn-ea"/>
                          <a:ea typeface="+mn-ea"/>
                          <a:cs typeface="Times New Roman" panose="02020603050405020304" pitchFamily="18" charset="0"/>
                        </a:rPr>
                        <a:t>　または、私生活上の事実らしく受け取られるおそれがあり、かつ、一般人の感受性を基準にして当該個人の立場に立った場合、公開を欲しないであろうと認められ、一般に人々にいまだ知られていない情報を流通させる場合。</a:t>
                      </a:r>
                    </a:p>
                    <a:p>
                      <a:pPr marL="133350" indent="-133350" algn="just">
                        <a:lnSpc>
                          <a:spcPts val="400"/>
                        </a:lnSpc>
                        <a:spcAft>
                          <a:spcPts val="0"/>
                        </a:spcAft>
                      </a:pPr>
                      <a:endParaRPr lang="en-US" altLang="ja-JP" sz="1200" kern="100" dirty="0" smtClean="0">
                        <a:effectLst/>
                        <a:latin typeface="+mn-ea"/>
                        <a:ea typeface="+mn-ea"/>
                        <a:cs typeface="Times New Roman" panose="02020603050405020304" pitchFamily="18" charset="0"/>
                      </a:endParaRPr>
                    </a:p>
                    <a:p>
                      <a:pPr marL="133350" indent="-133350" algn="just">
                        <a:lnSpc>
                          <a:spcPts val="1400"/>
                        </a:lnSpc>
                        <a:spcAft>
                          <a:spcPts val="0"/>
                        </a:spcAft>
                      </a:pPr>
                      <a:r>
                        <a:rPr lang="ja-JP" altLang="en-US" sz="1200" kern="100" dirty="0" smtClean="0">
                          <a:effectLst/>
                          <a:latin typeface="+mn-ea"/>
                          <a:ea typeface="+mn-ea"/>
                          <a:cs typeface="Times New Roman" panose="02020603050405020304" pitchFamily="18" charset="0"/>
                        </a:rPr>
                        <a:t>〇</a:t>
                      </a:r>
                      <a:r>
                        <a:rPr lang="ja-JP" sz="1200" kern="100" dirty="0">
                          <a:effectLst/>
                          <a:latin typeface="+mn-ea"/>
                          <a:ea typeface="+mn-ea"/>
                          <a:cs typeface="Times New Roman" panose="02020603050405020304" pitchFamily="18" charset="0"/>
                        </a:rPr>
                        <a:t>　ただし、当該情報を公開されない法的利益とこれを公表する理由とを比較衡量し、</a:t>
                      </a:r>
                      <a:r>
                        <a:rPr lang="ja-JP" sz="1200" kern="100" dirty="0" smtClean="0">
                          <a:effectLst/>
                          <a:latin typeface="+mn-ea"/>
                          <a:ea typeface="+mn-ea"/>
                          <a:cs typeface="Times New Roman" panose="02020603050405020304" pitchFamily="18" charset="0"/>
                        </a:rPr>
                        <a:t>後者</a:t>
                      </a:r>
                      <a:r>
                        <a:rPr lang="ja-JP" altLang="en-US" sz="1200" kern="100" dirty="0" smtClean="0">
                          <a:effectLst/>
                          <a:latin typeface="+mn-ea"/>
                          <a:ea typeface="+mn-ea"/>
                          <a:cs typeface="Times New Roman" panose="02020603050405020304" pitchFamily="18" charset="0"/>
                        </a:rPr>
                        <a:t>が</a:t>
                      </a:r>
                      <a:r>
                        <a:rPr lang="ja-JP" sz="1200" kern="100" dirty="0" smtClean="0">
                          <a:effectLst/>
                          <a:latin typeface="+mn-ea"/>
                          <a:ea typeface="+mn-ea"/>
                          <a:cs typeface="Times New Roman" panose="02020603050405020304" pitchFamily="18" charset="0"/>
                        </a:rPr>
                        <a:t>優越</a:t>
                      </a:r>
                      <a:r>
                        <a:rPr lang="ja-JP" sz="1200" kern="100" dirty="0">
                          <a:effectLst/>
                          <a:latin typeface="+mn-ea"/>
                          <a:ea typeface="+mn-ea"/>
                          <a:cs typeface="Times New Roman" panose="02020603050405020304" pitchFamily="18" charset="0"/>
                        </a:rPr>
                        <a:t>するときは不法行為が成立しないことに留意。</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8871350"/>
                  </a:ext>
                </a:extLst>
              </a:tr>
              <a:tr h="1073650">
                <a:tc>
                  <a:txBody>
                    <a:bodyPr/>
                    <a:lstStyle/>
                    <a:p>
                      <a:pPr algn="just">
                        <a:lnSpc>
                          <a:spcPts val="1400"/>
                        </a:lnSpc>
                        <a:spcAft>
                          <a:spcPts val="0"/>
                        </a:spcAft>
                      </a:pPr>
                      <a:r>
                        <a:rPr lang="ja-JP" sz="1200" kern="100" dirty="0" smtClean="0">
                          <a:effectLst/>
                          <a:latin typeface="+mn-ea"/>
                          <a:ea typeface="+mn-ea"/>
                          <a:cs typeface="Times New Roman" panose="02020603050405020304" pitchFamily="18" charset="0"/>
                        </a:rPr>
                        <a:t>③</a:t>
                      </a:r>
                      <a:r>
                        <a:rPr lang="en-US" altLang="ja-JP" sz="1200" kern="100" dirty="0" smtClean="0">
                          <a:effectLst/>
                          <a:latin typeface="+mn-ea"/>
                          <a:ea typeface="+mn-ea"/>
                          <a:cs typeface="Times New Roman" panose="02020603050405020304" pitchFamily="18" charset="0"/>
                        </a:rPr>
                        <a:t> </a:t>
                      </a:r>
                      <a:r>
                        <a:rPr lang="ja-JP" sz="1200" kern="100" dirty="0" smtClean="0">
                          <a:effectLst/>
                          <a:latin typeface="+mn-ea"/>
                          <a:ea typeface="+mn-ea"/>
                          <a:cs typeface="Times New Roman" panose="02020603050405020304" pitchFamily="18" charset="0"/>
                        </a:rPr>
                        <a:t>不当</a:t>
                      </a:r>
                      <a:r>
                        <a:rPr lang="ja-JP" sz="1200" kern="100" dirty="0">
                          <a:effectLst/>
                          <a:latin typeface="+mn-ea"/>
                          <a:ea typeface="+mn-ea"/>
                          <a:cs typeface="Times New Roman" panose="02020603050405020304" pitchFamily="18" charset="0"/>
                        </a:rPr>
                        <a:t>な差別的言動</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ts val="1400"/>
                        </a:lnSpc>
                        <a:spcAft>
                          <a:spcPts val="0"/>
                        </a:spcAft>
                      </a:pPr>
                      <a:r>
                        <a:rPr lang="ja-JP" altLang="en-US" sz="1200" kern="100" dirty="0" smtClean="0">
                          <a:effectLst/>
                          <a:latin typeface="+mn-ea"/>
                          <a:ea typeface="+mn-ea"/>
                          <a:cs typeface="Times New Roman" panose="02020603050405020304" pitchFamily="18" charset="0"/>
                        </a:rPr>
                        <a:t>〇</a:t>
                      </a:r>
                      <a:r>
                        <a:rPr lang="ja-JP" sz="1200" kern="100" dirty="0">
                          <a:effectLst/>
                          <a:latin typeface="+mn-ea"/>
                          <a:ea typeface="+mn-ea"/>
                          <a:cs typeface="Times New Roman" panose="02020603050405020304" pitchFamily="18" charset="0"/>
                        </a:rPr>
                        <a:t>　特定の者に対し、その者の有する人種、民族、信条、性別、社会的身分、門地、障害、疾病又は性的指向の共通の属性を理由としてする侮辱、嫌がらせその他の不当な差別的言動を内容とする情報を流通させる場合。</a:t>
                      </a:r>
                    </a:p>
                    <a:p>
                      <a:pPr marL="133350" indent="-133350" algn="just">
                        <a:lnSpc>
                          <a:spcPts val="400"/>
                        </a:lnSpc>
                        <a:spcAft>
                          <a:spcPts val="0"/>
                        </a:spcAft>
                      </a:pPr>
                      <a:endParaRPr lang="en-US" altLang="ja-JP" sz="1200" kern="100" dirty="0" smtClean="0">
                        <a:effectLst/>
                        <a:latin typeface="+mn-ea"/>
                        <a:ea typeface="+mn-ea"/>
                        <a:cs typeface="Times New Roman" panose="02020603050405020304" pitchFamily="18" charset="0"/>
                      </a:endParaRPr>
                    </a:p>
                    <a:p>
                      <a:pPr marL="133350" indent="-133350" algn="just">
                        <a:lnSpc>
                          <a:spcPts val="1400"/>
                        </a:lnSpc>
                        <a:spcAft>
                          <a:spcPts val="0"/>
                        </a:spcAft>
                      </a:pPr>
                      <a:r>
                        <a:rPr lang="ja-JP" sz="1200" kern="100" dirty="0" smtClean="0">
                          <a:effectLst/>
                          <a:latin typeface="+mn-ea"/>
                          <a:ea typeface="+mn-ea"/>
                          <a:cs typeface="Times New Roman" panose="02020603050405020304" pitchFamily="18" charset="0"/>
                        </a:rPr>
                        <a:t>□</a:t>
                      </a:r>
                      <a:r>
                        <a:rPr lang="ja-JP" sz="1200" kern="100" dirty="0">
                          <a:effectLst/>
                          <a:latin typeface="+mn-ea"/>
                          <a:ea typeface="+mn-ea"/>
                          <a:cs typeface="Times New Roman" panose="02020603050405020304" pitchFamily="18" charset="0"/>
                        </a:rPr>
                        <a:t>　集団等が差別的言動の対象とされている場合であっても、その集団等を構成する自然人の存在が認められ、かつ、その集団等に属する者が精神的苦痛等を受けるなど具体的被害が生じている又はそのおそれがあると認められるのであれば、救済を必要とする「特定の者」に対する差別的言動が行われていると評価すべき。</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7145002"/>
                  </a:ext>
                </a:extLst>
              </a:tr>
              <a:tr h="1245649">
                <a:tc>
                  <a:txBody>
                    <a:bodyPr/>
                    <a:lstStyle/>
                    <a:p>
                      <a:pPr algn="just">
                        <a:lnSpc>
                          <a:spcPts val="1400"/>
                        </a:lnSpc>
                        <a:spcAft>
                          <a:spcPts val="0"/>
                        </a:spcAft>
                      </a:pPr>
                      <a:r>
                        <a:rPr lang="ja-JP" sz="1200" kern="100" dirty="0" smtClean="0">
                          <a:effectLst/>
                          <a:latin typeface="+mn-ea"/>
                          <a:ea typeface="+mn-ea"/>
                          <a:cs typeface="Times New Roman" panose="02020603050405020304" pitchFamily="18" charset="0"/>
                        </a:rPr>
                        <a:t>④</a:t>
                      </a:r>
                      <a:r>
                        <a:rPr lang="en-US" altLang="ja-JP" sz="1200" kern="100" dirty="0" smtClean="0">
                          <a:effectLst/>
                          <a:latin typeface="+mn-ea"/>
                          <a:ea typeface="+mn-ea"/>
                          <a:cs typeface="Times New Roman" panose="02020603050405020304" pitchFamily="18" charset="0"/>
                        </a:rPr>
                        <a:t> </a:t>
                      </a:r>
                      <a:r>
                        <a:rPr lang="ja-JP" sz="1200" kern="100" dirty="0" smtClean="0">
                          <a:effectLst/>
                          <a:latin typeface="+mn-ea"/>
                          <a:ea typeface="+mn-ea"/>
                          <a:cs typeface="Times New Roman" panose="02020603050405020304" pitchFamily="18" charset="0"/>
                        </a:rPr>
                        <a:t>識別</a:t>
                      </a:r>
                      <a:r>
                        <a:rPr lang="ja-JP" sz="1200" kern="100" dirty="0">
                          <a:effectLst/>
                          <a:latin typeface="+mn-ea"/>
                          <a:ea typeface="+mn-ea"/>
                          <a:cs typeface="Times New Roman" panose="02020603050405020304" pitchFamily="18" charset="0"/>
                        </a:rPr>
                        <a:t>情報の摘示</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ts val="1400"/>
                        </a:lnSpc>
                        <a:spcAft>
                          <a:spcPts val="0"/>
                        </a:spcAft>
                      </a:pPr>
                      <a:r>
                        <a:rPr lang="ja-JP" altLang="en-US" sz="1200" kern="100" dirty="0" smtClean="0">
                          <a:effectLst/>
                          <a:latin typeface="+mn-ea"/>
                          <a:ea typeface="+mn-ea"/>
                          <a:cs typeface="Times New Roman" panose="02020603050405020304" pitchFamily="18" charset="0"/>
                        </a:rPr>
                        <a:t>〇</a:t>
                      </a:r>
                      <a:r>
                        <a:rPr lang="ja-JP" sz="1200" kern="100" dirty="0">
                          <a:effectLst/>
                          <a:latin typeface="+mn-ea"/>
                          <a:ea typeface="+mn-ea"/>
                          <a:cs typeface="Times New Roman" panose="02020603050405020304" pitchFamily="18" charset="0"/>
                        </a:rPr>
                        <a:t>　人種、民族、信条、性別、社会的身分、門地、障害、疾病又は性的指向の共通の属性を有する不特定多数の者に対して当該属性を理由として政治的、経済的又は社会的関係における不当な差別的取扱いをすることを助長し、又は誘発する目的で、当該不特定多数の者が当該属性を有することを容易に識別することを可能とする情報を流通させる場合。</a:t>
                      </a:r>
                    </a:p>
                    <a:p>
                      <a:pPr marL="133350" indent="-133350" algn="just">
                        <a:lnSpc>
                          <a:spcPts val="400"/>
                        </a:lnSpc>
                        <a:spcAft>
                          <a:spcPts val="0"/>
                        </a:spcAft>
                      </a:pPr>
                      <a:endParaRPr lang="en-US" altLang="ja-JP" sz="1200" kern="100" dirty="0" smtClean="0">
                        <a:effectLst/>
                        <a:latin typeface="+mn-ea"/>
                        <a:ea typeface="+mn-ea"/>
                        <a:cs typeface="Times New Roman" panose="02020603050405020304" pitchFamily="18" charset="0"/>
                      </a:endParaRPr>
                    </a:p>
                    <a:p>
                      <a:pPr marL="133350" indent="-133350" algn="just">
                        <a:lnSpc>
                          <a:spcPts val="1400"/>
                        </a:lnSpc>
                        <a:spcAft>
                          <a:spcPts val="0"/>
                        </a:spcAft>
                      </a:pPr>
                      <a:r>
                        <a:rPr lang="ja-JP" sz="1200" kern="100" dirty="0" smtClean="0">
                          <a:effectLst/>
                          <a:latin typeface="+mn-ea"/>
                          <a:ea typeface="+mn-ea"/>
                          <a:cs typeface="Times New Roman" panose="02020603050405020304" pitchFamily="18" charset="0"/>
                        </a:rPr>
                        <a:t>△</a:t>
                      </a:r>
                      <a:r>
                        <a:rPr lang="ja-JP" sz="1200" kern="100" dirty="0">
                          <a:effectLst/>
                          <a:latin typeface="+mn-ea"/>
                          <a:ea typeface="+mn-ea"/>
                          <a:cs typeface="Times New Roman" panose="02020603050405020304" pitchFamily="18" charset="0"/>
                        </a:rPr>
                        <a:t>　特定の地域が同和地区である、又はあったと指摘する情報を公にすることは、その行為が助長誘発目的に基づくものであるか否かにかかわらず、また、当該地域がかつての同和地区であったか否かにかかわらず、人権上許容し得ないもの</a:t>
                      </a:r>
                      <a:r>
                        <a:rPr lang="ja-JP" sz="1200" kern="100" dirty="0" smtClean="0">
                          <a:effectLst/>
                          <a:latin typeface="+mn-ea"/>
                          <a:ea typeface="+mn-ea"/>
                          <a:cs typeface="Times New Roman" panose="02020603050405020304" pitchFamily="18" charset="0"/>
                        </a:rPr>
                        <a:t>。</a:t>
                      </a:r>
                      <a:endParaRPr lang="en-US" altLang="ja-JP" sz="1200" kern="100" dirty="0" smtClean="0">
                        <a:effectLst/>
                        <a:latin typeface="+mn-ea"/>
                        <a:ea typeface="+mn-ea"/>
                        <a:cs typeface="Times New Roman" panose="02020603050405020304" pitchFamily="18" charset="0"/>
                      </a:endParaRPr>
                    </a:p>
                    <a:p>
                      <a:pPr marL="133350" indent="-133350" algn="just">
                        <a:lnSpc>
                          <a:spcPts val="1400"/>
                        </a:lnSpc>
                        <a:spcAft>
                          <a:spcPts val="0"/>
                        </a:spcAft>
                      </a:pPr>
                      <a:r>
                        <a:rPr lang="ja-JP" altLang="en-US" sz="1200" kern="100" dirty="0" smtClean="0">
                          <a:effectLst/>
                          <a:latin typeface="+mn-ea"/>
                          <a:ea typeface="+mn-ea"/>
                          <a:cs typeface="Times New Roman" panose="02020603050405020304" pitchFamily="18" charset="0"/>
                        </a:rPr>
                        <a:t>　</a:t>
                      </a:r>
                      <a:r>
                        <a:rPr lang="ja-JP" sz="1200" kern="100" dirty="0" smtClean="0">
                          <a:effectLst/>
                          <a:latin typeface="+mn-ea"/>
                          <a:ea typeface="+mn-ea"/>
                          <a:cs typeface="Times New Roman" panose="02020603050405020304" pitchFamily="18" charset="0"/>
                        </a:rPr>
                        <a:t>同和</a:t>
                      </a:r>
                      <a:r>
                        <a:rPr lang="ja-JP" sz="1200" kern="100" dirty="0">
                          <a:effectLst/>
                          <a:latin typeface="+mn-ea"/>
                          <a:ea typeface="+mn-ea"/>
                          <a:cs typeface="Times New Roman" panose="02020603050405020304" pitchFamily="18" charset="0"/>
                        </a:rPr>
                        <a:t>地区の摘示は、原則として、削除要請等の措置の対象とすべき。</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615316"/>
                  </a:ext>
                </a:extLst>
              </a:tr>
              <a:tr h="310925">
                <a:tc>
                  <a:txBody>
                    <a:bodyPr/>
                    <a:lstStyle/>
                    <a:p>
                      <a:pPr algn="just">
                        <a:lnSpc>
                          <a:spcPts val="1800"/>
                        </a:lnSpc>
                        <a:spcAft>
                          <a:spcPts val="0"/>
                        </a:spcAft>
                      </a:pPr>
                      <a:r>
                        <a:rPr lang="ja-JP" sz="1200" kern="100" dirty="0" smtClean="0">
                          <a:effectLst/>
                          <a:latin typeface="+mn-ea"/>
                          <a:ea typeface="+mn-ea"/>
                          <a:cs typeface="Times New Roman" panose="02020603050405020304" pitchFamily="18" charset="0"/>
                        </a:rPr>
                        <a:t>⑤</a:t>
                      </a:r>
                      <a:r>
                        <a:rPr lang="en-US" altLang="ja-JP" sz="1200" kern="100" dirty="0" smtClean="0">
                          <a:effectLst/>
                          <a:latin typeface="+mn-ea"/>
                          <a:ea typeface="+mn-ea"/>
                          <a:cs typeface="Times New Roman" panose="02020603050405020304" pitchFamily="18" charset="0"/>
                        </a:rPr>
                        <a:t> </a:t>
                      </a:r>
                      <a:r>
                        <a:rPr lang="ja-JP" sz="1200" kern="100" dirty="0" smtClean="0">
                          <a:effectLst/>
                          <a:latin typeface="+mn-ea"/>
                          <a:ea typeface="+mn-ea"/>
                          <a:cs typeface="Times New Roman" panose="02020603050405020304" pitchFamily="18" charset="0"/>
                        </a:rPr>
                        <a:t>児童</a:t>
                      </a:r>
                      <a:r>
                        <a:rPr lang="ja-JP" sz="1200" kern="100" dirty="0">
                          <a:effectLst/>
                          <a:latin typeface="+mn-ea"/>
                          <a:ea typeface="+mn-ea"/>
                          <a:cs typeface="Times New Roman" panose="02020603050405020304" pitchFamily="18" charset="0"/>
                        </a:rPr>
                        <a:t>ポルノ</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ts val="1800"/>
                        </a:lnSpc>
                        <a:spcAft>
                          <a:spcPts val="0"/>
                        </a:spcAft>
                      </a:pPr>
                      <a:r>
                        <a:rPr lang="ja-JP" altLang="en-US" sz="1200" kern="100" dirty="0" smtClean="0">
                          <a:effectLst/>
                          <a:latin typeface="+mn-ea"/>
                          <a:ea typeface="+mn-ea"/>
                          <a:cs typeface="Times New Roman" panose="02020603050405020304" pitchFamily="18" charset="0"/>
                        </a:rPr>
                        <a:t>〇</a:t>
                      </a:r>
                      <a:r>
                        <a:rPr lang="ja-JP" sz="1200" kern="100" dirty="0">
                          <a:effectLst/>
                          <a:latin typeface="+mn-ea"/>
                          <a:ea typeface="+mn-ea"/>
                          <a:cs typeface="Times New Roman" panose="02020603050405020304" pitchFamily="18" charset="0"/>
                        </a:rPr>
                        <a:t>　児童ポルノに該当する情報を流通させる場合。</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9759800"/>
                  </a:ext>
                </a:extLst>
              </a:tr>
              <a:tr h="310925">
                <a:tc>
                  <a:txBody>
                    <a:bodyPr/>
                    <a:lstStyle/>
                    <a:p>
                      <a:pPr algn="just">
                        <a:lnSpc>
                          <a:spcPts val="1800"/>
                        </a:lnSpc>
                        <a:spcAft>
                          <a:spcPts val="0"/>
                        </a:spcAft>
                      </a:pPr>
                      <a:r>
                        <a:rPr lang="ja-JP" sz="1200" kern="100" dirty="0" smtClean="0">
                          <a:effectLst/>
                          <a:latin typeface="+mn-ea"/>
                          <a:ea typeface="+mn-ea"/>
                          <a:cs typeface="Times New Roman" panose="02020603050405020304" pitchFamily="18" charset="0"/>
                        </a:rPr>
                        <a:t>⑥</a:t>
                      </a:r>
                      <a:r>
                        <a:rPr lang="en-US" altLang="ja-JP" sz="1200" kern="100" dirty="0" smtClean="0">
                          <a:effectLst/>
                          <a:latin typeface="+mn-ea"/>
                          <a:ea typeface="+mn-ea"/>
                          <a:cs typeface="Times New Roman" panose="02020603050405020304" pitchFamily="18" charset="0"/>
                        </a:rPr>
                        <a:t> </a:t>
                      </a:r>
                      <a:r>
                        <a:rPr lang="ja-JP" sz="1200" kern="100" dirty="0" smtClean="0">
                          <a:effectLst/>
                          <a:latin typeface="+mn-ea"/>
                          <a:ea typeface="+mn-ea"/>
                          <a:cs typeface="Times New Roman" panose="02020603050405020304" pitchFamily="18" charset="0"/>
                        </a:rPr>
                        <a:t>私事性的</a:t>
                      </a:r>
                      <a:r>
                        <a:rPr lang="ja-JP" sz="1200" kern="100" dirty="0">
                          <a:effectLst/>
                          <a:latin typeface="+mn-ea"/>
                          <a:ea typeface="+mn-ea"/>
                          <a:cs typeface="Times New Roman" panose="02020603050405020304" pitchFamily="18" charset="0"/>
                        </a:rPr>
                        <a:t>画像記録</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350" indent="-133350" algn="just">
                        <a:lnSpc>
                          <a:spcPts val="1800"/>
                        </a:lnSpc>
                        <a:spcAft>
                          <a:spcPts val="0"/>
                        </a:spcAft>
                      </a:pPr>
                      <a:r>
                        <a:rPr lang="ja-JP" altLang="en-US" sz="1200" kern="100" dirty="0" smtClean="0">
                          <a:effectLst/>
                          <a:latin typeface="+mn-ea"/>
                          <a:ea typeface="+mn-ea"/>
                          <a:cs typeface="Times New Roman" panose="02020603050405020304" pitchFamily="18" charset="0"/>
                        </a:rPr>
                        <a:t>〇</a:t>
                      </a:r>
                      <a:r>
                        <a:rPr lang="ja-JP" sz="1200" kern="100" dirty="0">
                          <a:effectLst/>
                          <a:latin typeface="+mn-ea"/>
                          <a:ea typeface="+mn-ea"/>
                          <a:cs typeface="Times New Roman" panose="02020603050405020304" pitchFamily="18" charset="0"/>
                        </a:rPr>
                        <a:t>　私事性的画像記録に該当する情報を流通させる場合。</a:t>
                      </a:r>
                    </a:p>
                  </a:txBody>
                  <a:tcPr marL="66845" marR="668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69697"/>
                  </a:ext>
                </a:extLst>
              </a:tr>
            </a:tbl>
          </a:graphicData>
        </a:graphic>
      </p:graphicFrame>
      <p:sp>
        <p:nvSpPr>
          <p:cNvPr id="7" name="Rectangle 1"/>
          <p:cNvSpPr>
            <a:spLocks noChangeArrowheads="1"/>
          </p:cNvSpPr>
          <p:nvPr/>
        </p:nvSpPr>
        <p:spPr bwMode="auto">
          <a:xfrm>
            <a:off x="107928" y="6924883"/>
            <a:ext cx="10495181"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defTabSz="914400"/>
            <a:r>
              <a:rPr kumimoji="0" lang="ja-JP" altLang="ja-JP" sz="1100" dirty="0">
                <a:solidFill>
                  <a:schemeClr val="tx1">
                    <a:lumMod val="95000"/>
                    <a:lumOff val="5000"/>
                  </a:schemeClr>
                </a:solidFill>
                <a:latin typeface="+mn-ea"/>
                <a:cs typeface="Times New Roman" panose="02020603050405020304" pitchFamily="18" charset="0"/>
              </a:rPr>
              <a:t>○　法務省人権擁護局調査救済課長「インターネット上の人権侵害情報による人権侵犯事件に関する処理要領について（通知）」（平成</a:t>
            </a:r>
            <a:r>
              <a:rPr kumimoji="0" lang="en-US" altLang="ja-JP" sz="1100" dirty="0">
                <a:solidFill>
                  <a:schemeClr val="tx1">
                    <a:lumMod val="95000"/>
                    <a:lumOff val="5000"/>
                  </a:schemeClr>
                </a:solidFill>
                <a:latin typeface="+mn-ea"/>
                <a:cs typeface="Times New Roman" panose="02020603050405020304" pitchFamily="18" charset="0"/>
              </a:rPr>
              <a:t>16</a:t>
            </a:r>
            <a:r>
              <a:rPr kumimoji="0" lang="ja-JP" altLang="en-US" sz="1100" dirty="0">
                <a:solidFill>
                  <a:schemeClr val="tx1">
                    <a:lumMod val="95000"/>
                    <a:lumOff val="5000"/>
                  </a:schemeClr>
                </a:solidFill>
                <a:latin typeface="+mn-ea"/>
                <a:cs typeface="Times New Roman" panose="02020603050405020304" pitchFamily="18" charset="0"/>
              </a:rPr>
              <a:t>年</a:t>
            </a:r>
            <a:r>
              <a:rPr kumimoji="0" lang="en-US" altLang="ja-JP" sz="1100" dirty="0">
                <a:solidFill>
                  <a:schemeClr val="tx1">
                    <a:lumMod val="95000"/>
                    <a:lumOff val="5000"/>
                  </a:schemeClr>
                </a:solidFill>
                <a:latin typeface="+mn-ea"/>
                <a:cs typeface="Times New Roman" panose="02020603050405020304" pitchFamily="18" charset="0"/>
              </a:rPr>
              <a:t>10</a:t>
            </a:r>
            <a:r>
              <a:rPr kumimoji="0" lang="ja-JP" altLang="en-US" sz="1100" dirty="0">
                <a:solidFill>
                  <a:schemeClr val="tx1">
                    <a:lumMod val="95000"/>
                    <a:lumOff val="5000"/>
                  </a:schemeClr>
                </a:solidFill>
                <a:latin typeface="+mn-ea"/>
                <a:cs typeface="Times New Roman" panose="02020603050405020304" pitchFamily="18" charset="0"/>
              </a:rPr>
              <a:t>月</a:t>
            </a:r>
            <a:r>
              <a:rPr kumimoji="0" lang="en-US" altLang="ja-JP" sz="1100" dirty="0">
                <a:solidFill>
                  <a:schemeClr val="tx1">
                    <a:lumMod val="95000"/>
                    <a:lumOff val="5000"/>
                  </a:schemeClr>
                </a:solidFill>
                <a:latin typeface="+mn-ea"/>
                <a:cs typeface="Times New Roman" panose="02020603050405020304" pitchFamily="18" charset="0"/>
              </a:rPr>
              <a:t>22</a:t>
            </a:r>
            <a:r>
              <a:rPr kumimoji="0" lang="ja-JP" altLang="en-US" sz="1100" dirty="0">
                <a:solidFill>
                  <a:schemeClr val="tx1">
                    <a:lumMod val="95000"/>
                    <a:lumOff val="5000"/>
                  </a:schemeClr>
                </a:solidFill>
                <a:latin typeface="+mn-ea"/>
                <a:cs typeface="Times New Roman" panose="02020603050405020304" pitchFamily="18" charset="0"/>
              </a:rPr>
              <a:t>日付）</a:t>
            </a:r>
            <a:endParaRPr kumimoji="0" lang="ja-JP" altLang="en-US" sz="1100" dirty="0">
              <a:solidFill>
                <a:schemeClr val="tx1">
                  <a:lumMod val="95000"/>
                  <a:lumOff val="5000"/>
                </a:schemeClr>
              </a:solidFill>
              <a:latin typeface="+mn-ea"/>
            </a:endParaRPr>
          </a:p>
          <a:p>
            <a:pPr defTabSz="914400"/>
            <a:r>
              <a:rPr kumimoji="0" lang="ja-JP" altLang="en-US" sz="1100" dirty="0">
                <a:solidFill>
                  <a:schemeClr val="tx1">
                    <a:lumMod val="95000"/>
                    <a:lumOff val="5000"/>
                  </a:schemeClr>
                </a:solidFill>
                <a:latin typeface="+mn-ea"/>
                <a:cs typeface="Times New Roman" panose="02020603050405020304" pitchFamily="18" charset="0"/>
              </a:rPr>
              <a:t>□　法務省人権擁護局調査救済課長「インターネット上の不当な差別的言動に係る事案の立件及び処理について（依命通知）」（平成</a:t>
            </a:r>
            <a:r>
              <a:rPr kumimoji="0" lang="en-US" altLang="ja-JP" sz="1100" dirty="0">
                <a:solidFill>
                  <a:schemeClr val="tx1">
                    <a:lumMod val="95000"/>
                    <a:lumOff val="5000"/>
                  </a:schemeClr>
                </a:solidFill>
                <a:latin typeface="+mn-ea"/>
                <a:cs typeface="Times New Roman" panose="02020603050405020304" pitchFamily="18" charset="0"/>
              </a:rPr>
              <a:t>31</a:t>
            </a:r>
            <a:r>
              <a:rPr kumimoji="0" lang="ja-JP" altLang="en-US" sz="1100" dirty="0">
                <a:solidFill>
                  <a:schemeClr val="tx1">
                    <a:lumMod val="95000"/>
                    <a:lumOff val="5000"/>
                  </a:schemeClr>
                </a:solidFill>
                <a:latin typeface="+mn-ea"/>
                <a:cs typeface="Times New Roman" panose="02020603050405020304" pitchFamily="18" charset="0"/>
              </a:rPr>
              <a:t>年３月８日付）</a:t>
            </a:r>
          </a:p>
          <a:p>
            <a:pPr defTabSz="914400"/>
            <a:r>
              <a:rPr kumimoji="0" lang="ja-JP" altLang="en-US" sz="1100" dirty="0">
                <a:solidFill>
                  <a:schemeClr val="tx1">
                    <a:lumMod val="95000"/>
                    <a:lumOff val="5000"/>
                  </a:schemeClr>
                </a:solidFill>
                <a:latin typeface="+mn-ea"/>
                <a:cs typeface="Times New Roman" panose="02020603050405020304" pitchFamily="18" charset="0"/>
              </a:rPr>
              <a:t>△　法務省人権擁護局調査救済課長「インターネット上の同和地区に関する識別情報の摘示事案の立件及び処理について（依命通知）」（平成</a:t>
            </a:r>
            <a:r>
              <a:rPr kumimoji="0" lang="en-US" altLang="ja-JP" sz="1100" dirty="0">
                <a:solidFill>
                  <a:schemeClr val="tx1">
                    <a:lumMod val="95000"/>
                    <a:lumOff val="5000"/>
                  </a:schemeClr>
                </a:solidFill>
                <a:latin typeface="+mn-ea"/>
                <a:cs typeface="Times New Roman" panose="02020603050405020304" pitchFamily="18" charset="0"/>
              </a:rPr>
              <a:t>30</a:t>
            </a:r>
            <a:r>
              <a:rPr kumimoji="0" lang="ja-JP" altLang="en-US" sz="1100" dirty="0">
                <a:solidFill>
                  <a:schemeClr val="tx1">
                    <a:lumMod val="95000"/>
                    <a:lumOff val="5000"/>
                  </a:schemeClr>
                </a:solidFill>
                <a:latin typeface="+mn-ea"/>
                <a:cs typeface="Times New Roman" panose="02020603050405020304" pitchFamily="18" charset="0"/>
              </a:rPr>
              <a:t>年</a:t>
            </a:r>
            <a:r>
              <a:rPr kumimoji="0" lang="en-US" altLang="ja-JP" sz="1100" dirty="0">
                <a:solidFill>
                  <a:schemeClr val="tx1">
                    <a:lumMod val="95000"/>
                    <a:lumOff val="5000"/>
                  </a:schemeClr>
                </a:solidFill>
                <a:latin typeface="+mn-ea"/>
                <a:cs typeface="Times New Roman" panose="02020603050405020304" pitchFamily="18" charset="0"/>
              </a:rPr>
              <a:t>12</a:t>
            </a:r>
            <a:r>
              <a:rPr kumimoji="0" lang="ja-JP" altLang="en-US" sz="1100" dirty="0">
                <a:solidFill>
                  <a:schemeClr val="tx1">
                    <a:lumMod val="95000"/>
                    <a:lumOff val="5000"/>
                  </a:schemeClr>
                </a:solidFill>
                <a:latin typeface="+mn-ea"/>
                <a:cs typeface="Times New Roman" panose="02020603050405020304" pitchFamily="18" charset="0"/>
              </a:rPr>
              <a:t>月</a:t>
            </a:r>
            <a:r>
              <a:rPr kumimoji="0" lang="en-US" altLang="ja-JP" sz="1100" dirty="0">
                <a:solidFill>
                  <a:schemeClr val="tx1">
                    <a:lumMod val="95000"/>
                    <a:lumOff val="5000"/>
                  </a:schemeClr>
                </a:solidFill>
                <a:latin typeface="+mn-ea"/>
                <a:cs typeface="Times New Roman" panose="02020603050405020304" pitchFamily="18" charset="0"/>
              </a:rPr>
              <a:t>27</a:t>
            </a:r>
            <a:r>
              <a:rPr kumimoji="0" lang="ja-JP" altLang="en-US" sz="1100" dirty="0">
                <a:solidFill>
                  <a:schemeClr val="tx1">
                    <a:lumMod val="95000"/>
                    <a:lumOff val="5000"/>
                  </a:schemeClr>
                </a:solidFill>
                <a:latin typeface="+mn-ea"/>
                <a:cs typeface="Times New Roman" panose="02020603050405020304" pitchFamily="18" charset="0"/>
              </a:rPr>
              <a:t>日付）</a:t>
            </a:r>
            <a:r>
              <a:rPr kumimoji="0" lang="ja-JP" altLang="en-US" sz="1100" dirty="0">
                <a:solidFill>
                  <a:schemeClr val="tx1">
                    <a:lumMod val="95000"/>
                    <a:lumOff val="5000"/>
                  </a:schemeClr>
                </a:solidFill>
                <a:latin typeface="+mn-ea"/>
              </a:rPr>
              <a:t> </a:t>
            </a:r>
          </a:p>
        </p:txBody>
      </p:sp>
    </p:spTree>
    <p:extLst>
      <p:ext uri="{BB962C8B-B14F-4D97-AF65-F5344CB8AC3E}">
        <p14:creationId xmlns:p14="http://schemas.microsoft.com/office/powerpoint/2010/main" val="12510111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ja-JP" altLang="en-US" sz="2200" b="1" dirty="0"/>
              <a:t> </a:t>
            </a:r>
            <a:r>
              <a:rPr lang="ja-JP" altLang="en-US" sz="2200" b="1" dirty="0" smtClean="0"/>
              <a:t> </a:t>
            </a:r>
            <a:r>
              <a:rPr lang="en-US" altLang="ja-JP" sz="2200" b="1" dirty="0" smtClean="0"/>
              <a:t>【</a:t>
            </a:r>
            <a:r>
              <a:rPr lang="ja-JP" altLang="en-US" sz="2200" b="1" dirty="0"/>
              <a:t>参考</a:t>
            </a:r>
            <a:r>
              <a:rPr lang="en-US" altLang="ja-JP" sz="2200" b="1" dirty="0" smtClean="0"/>
              <a:t>】</a:t>
            </a:r>
            <a:r>
              <a:rPr lang="ja-JP" altLang="en-US" sz="2200" b="1" dirty="0"/>
              <a:t>国・他の自治体における</a:t>
            </a:r>
            <a:r>
              <a:rPr lang="ja-JP" altLang="en-US" sz="2200" b="1" dirty="0" smtClean="0"/>
              <a:t>施策例</a:t>
            </a:r>
            <a:endParaRPr lang="ja-JP" altLang="en-US" sz="2200" b="1" dirty="0"/>
          </a:p>
        </p:txBody>
      </p:sp>
      <p:sp>
        <p:nvSpPr>
          <p:cNvPr id="3" name="コンテンツ プレースホルダー 2"/>
          <p:cNvSpPr>
            <a:spLocks noGrp="1"/>
          </p:cNvSpPr>
          <p:nvPr>
            <p:ph idx="1"/>
          </p:nvPr>
        </p:nvSpPr>
        <p:spPr>
          <a:xfrm>
            <a:off x="0" y="720080"/>
            <a:ext cx="10440988" cy="6841183"/>
          </a:xfrm>
        </p:spPr>
        <p:txBody>
          <a:bodyPr>
            <a:noAutofit/>
          </a:bodyPr>
          <a:lstStyle/>
          <a:p>
            <a:pPr>
              <a:lnSpc>
                <a:spcPts val="1000"/>
              </a:lnSpc>
            </a:pPr>
            <a:endParaRPr lang="en-US" altLang="ja-JP" sz="1400" dirty="0">
              <a:solidFill>
                <a:schemeClr val="tx1">
                  <a:lumMod val="95000"/>
                  <a:lumOff val="5000"/>
                </a:schemeClr>
              </a:solidFill>
            </a:endParaRPr>
          </a:p>
          <a:p>
            <a:endParaRPr lang="en-US" altLang="ja-JP" sz="1200" dirty="0" smtClean="0">
              <a:solidFill>
                <a:schemeClr val="tx1">
                  <a:lumMod val="95000"/>
                  <a:lumOff val="5000"/>
                </a:schemeClr>
              </a:solidFill>
            </a:endParaRPr>
          </a:p>
          <a:p>
            <a:pPr marL="630238" indent="-630238">
              <a:lnSpc>
                <a:spcPts val="300"/>
              </a:lnSpc>
            </a:pPr>
            <a:r>
              <a:rPr lang="ja-JP" altLang="en-US" dirty="0" smtClean="0">
                <a:solidFill>
                  <a:schemeClr val="tx1">
                    <a:lumMod val="95000"/>
                    <a:lumOff val="5000"/>
                  </a:schemeClr>
                </a:solidFill>
              </a:rPr>
              <a:t>　  ○　国や他の自治体における、インターネット上の人権侵害の解消に向けた施策例。</a:t>
            </a:r>
            <a:endParaRPr lang="en-US" altLang="ja-JP"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14</a:t>
            </a:fld>
            <a:endParaRPr lang="ja-JP" altLang="en-US" dirty="0">
              <a:solidFill>
                <a:schemeClr val="tx1">
                  <a:lumMod val="95000"/>
                  <a:lumOff val="5000"/>
                </a:schemeClr>
              </a:solidFill>
            </a:endParaRPr>
          </a:p>
        </p:txBody>
      </p:sp>
      <p:sp>
        <p:nvSpPr>
          <p:cNvPr id="9" name="テキスト ボックス 8"/>
          <p:cNvSpPr txBox="1"/>
          <p:nvPr/>
        </p:nvSpPr>
        <p:spPr>
          <a:xfrm>
            <a:off x="179934" y="1044327"/>
            <a:ext cx="9865096" cy="6120680"/>
          </a:xfrm>
          <a:prstGeom prst="roundRect">
            <a:avLst>
              <a:gd name="adj" fmla="val 615"/>
            </a:avLst>
          </a:prstGeom>
          <a:noFill/>
          <a:ln>
            <a:noFill/>
            <a:prstDash val="dash"/>
          </a:ln>
        </p:spPr>
        <p:txBody>
          <a:bodyPr wrap="square" rtlCol="0" anchor="t">
            <a:noAutofit/>
          </a:bodyPr>
          <a:lstStyle/>
          <a:p>
            <a:pPr>
              <a:lnSpc>
                <a:spcPts val="1400"/>
              </a:lnSpc>
            </a:pPr>
            <a:endParaRPr lang="en-US" altLang="ja-JP" sz="1400" b="1" dirty="0">
              <a:solidFill>
                <a:schemeClr val="tx1">
                  <a:lumMod val="95000"/>
                  <a:lumOff val="5000"/>
                </a:schemeClr>
              </a:solidFill>
            </a:endParaRPr>
          </a:p>
          <a:p>
            <a:pPr>
              <a:lnSpc>
                <a:spcPts val="2000"/>
              </a:lnSpc>
            </a:pPr>
            <a:r>
              <a:rPr lang="ja-JP" altLang="en-US" sz="1400" b="1" dirty="0">
                <a:solidFill>
                  <a:schemeClr val="tx1">
                    <a:lumMod val="95000"/>
                    <a:lumOff val="5000"/>
                  </a:schemeClr>
                </a:solidFill>
              </a:rPr>
              <a:t>　</a:t>
            </a:r>
            <a:r>
              <a:rPr lang="ja-JP" altLang="en-US" sz="1600" b="1" dirty="0" smtClean="0">
                <a:solidFill>
                  <a:schemeClr val="tx1">
                    <a:lumMod val="95000"/>
                    <a:lumOff val="5000"/>
                  </a:schemeClr>
                </a:solidFill>
              </a:rPr>
              <a:t>①</a:t>
            </a:r>
            <a:r>
              <a:rPr lang="ja-JP" altLang="en-US" sz="1600" b="1" dirty="0">
                <a:solidFill>
                  <a:schemeClr val="tx1">
                    <a:lumMod val="95000"/>
                    <a:lumOff val="5000"/>
                  </a:schemeClr>
                </a:solidFill>
              </a:rPr>
              <a:t>　人権侵害の防止策・抑止策</a:t>
            </a:r>
          </a:p>
          <a:p>
            <a:pPr marL="630238" indent="-630238">
              <a:lnSpc>
                <a:spcPts val="500"/>
              </a:lnSpc>
            </a:pPr>
            <a:endParaRPr lang="en-US" altLang="ja-JP" sz="1400" dirty="0" smtClean="0">
              <a:solidFill>
                <a:schemeClr val="tx1">
                  <a:lumMod val="95000"/>
                  <a:lumOff val="5000"/>
                </a:schemeClr>
              </a:solidFill>
            </a:endParaRPr>
          </a:p>
          <a:p>
            <a:pPr marL="630238" indent="-630238">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a:t>
            </a:r>
            <a:r>
              <a:rPr lang="ja-JP" altLang="en-US" sz="1400" dirty="0">
                <a:solidFill>
                  <a:schemeClr val="tx1">
                    <a:lumMod val="95000"/>
                    <a:lumOff val="5000"/>
                  </a:schemeClr>
                </a:solidFill>
              </a:rPr>
              <a:t>　発信者へ</a:t>
            </a:r>
            <a:r>
              <a:rPr lang="ja-JP" altLang="en-US" sz="1400" dirty="0" smtClean="0">
                <a:solidFill>
                  <a:schemeClr val="tx1">
                    <a:lumMod val="95000"/>
                    <a:lumOff val="5000"/>
                  </a:schemeClr>
                </a:solidFill>
              </a:rPr>
              <a:t>の勧告等</a:t>
            </a:r>
            <a:endParaRPr lang="en-US" altLang="ja-JP" sz="1400" dirty="0" smtClean="0">
              <a:solidFill>
                <a:schemeClr val="tx1">
                  <a:lumMod val="95000"/>
                  <a:lumOff val="5000"/>
                </a:schemeClr>
              </a:solidFill>
            </a:endParaRPr>
          </a:p>
          <a:p>
            <a:pPr marL="630238" indent="-630238">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　法務省：</a:t>
            </a:r>
            <a:r>
              <a:rPr lang="zh-TW" altLang="en-US" sz="1400" dirty="0" smtClean="0">
                <a:solidFill>
                  <a:schemeClr val="tx1">
                    <a:lumMod val="95000"/>
                    <a:lumOff val="5000"/>
                  </a:schemeClr>
                </a:solidFill>
              </a:rPr>
              <a:t>人権</a:t>
            </a:r>
            <a:r>
              <a:rPr lang="zh-TW" altLang="en-US" sz="1400" dirty="0">
                <a:solidFill>
                  <a:schemeClr val="tx1">
                    <a:lumMod val="95000"/>
                    <a:lumOff val="5000"/>
                  </a:schemeClr>
                </a:solidFill>
              </a:rPr>
              <a:t>侵犯事件調査処理</a:t>
            </a:r>
            <a:r>
              <a:rPr lang="zh-TW" altLang="en-US" sz="1400" dirty="0" smtClean="0">
                <a:solidFill>
                  <a:schemeClr val="tx1">
                    <a:lumMod val="95000"/>
                    <a:lumOff val="5000"/>
                  </a:schemeClr>
                </a:solidFill>
              </a:rPr>
              <a:t>規程</a:t>
            </a:r>
            <a:r>
              <a:rPr lang="ja-JP" altLang="en-US" sz="1400" dirty="0" smtClean="0">
                <a:solidFill>
                  <a:schemeClr val="tx1">
                    <a:lumMod val="95000"/>
                    <a:lumOff val="5000"/>
                  </a:schemeClr>
                </a:solidFill>
              </a:rPr>
              <a:t>に基づき発信者への要請・説示・勧告</a:t>
            </a:r>
            <a:endParaRPr lang="en-US" altLang="ja-JP" sz="1400" dirty="0" smtClean="0">
              <a:solidFill>
                <a:schemeClr val="tx1">
                  <a:lumMod val="95000"/>
                  <a:lumOff val="5000"/>
                </a:schemeClr>
              </a:solidFill>
            </a:endParaRPr>
          </a:p>
          <a:p>
            <a:pPr marL="630238" indent="-630238">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　和歌山県：部落差別に</a:t>
            </a:r>
            <a:r>
              <a:rPr lang="ja-JP" altLang="en-US" sz="1400" dirty="0">
                <a:solidFill>
                  <a:schemeClr val="tx1">
                    <a:lumMod val="95000"/>
                    <a:lumOff val="5000"/>
                  </a:schemeClr>
                </a:solidFill>
              </a:rPr>
              <a:t>関して</a:t>
            </a:r>
            <a:r>
              <a:rPr lang="ja-JP" altLang="en-US" sz="1400" dirty="0" smtClean="0">
                <a:solidFill>
                  <a:schemeClr val="tx1">
                    <a:lumMod val="95000"/>
                    <a:lumOff val="5000"/>
                  </a:schemeClr>
                </a:solidFill>
              </a:rPr>
              <a:t>、和歌山県部落</a:t>
            </a:r>
            <a:r>
              <a:rPr lang="ja-JP" altLang="en-US" sz="1400" dirty="0">
                <a:solidFill>
                  <a:schemeClr val="tx1">
                    <a:lumMod val="95000"/>
                    <a:lumOff val="5000"/>
                  </a:schemeClr>
                </a:solidFill>
              </a:rPr>
              <a:t>差別の解消の推進に関する条例に</a:t>
            </a:r>
            <a:r>
              <a:rPr lang="ja-JP" altLang="en-US" sz="1400" dirty="0" smtClean="0">
                <a:solidFill>
                  <a:schemeClr val="tx1">
                    <a:lumMod val="95000"/>
                    <a:lumOff val="5000"/>
                  </a:schemeClr>
                </a:solidFill>
              </a:rPr>
              <a:t>基づき発信者へ説示</a:t>
            </a:r>
            <a:r>
              <a:rPr lang="ja-JP" altLang="en-US" sz="1400" dirty="0">
                <a:solidFill>
                  <a:schemeClr val="tx1">
                    <a:lumMod val="95000"/>
                    <a:lumOff val="5000"/>
                  </a:schemeClr>
                </a:solidFill>
              </a:rPr>
              <a:t>・</a:t>
            </a:r>
            <a:r>
              <a:rPr lang="ja-JP" altLang="en-US" sz="1400" dirty="0" smtClean="0">
                <a:solidFill>
                  <a:schemeClr val="tx1">
                    <a:lumMod val="95000"/>
                    <a:lumOff val="5000"/>
                  </a:schemeClr>
                </a:solidFill>
              </a:rPr>
              <a:t>勧告</a:t>
            </a:r>
            <a:endParaRPr lang="en-US" altLang="ja-JP" sz="1400" dirty="0" smtClean="0">
              <a:solidFill>
                <a:schemeClr val="tx1">
                  <a:lumMod val="95000"/>
                  <a:lumOff val="5000"/>
                </a:schemeClr>
              </a:solidFill>
            </a:endParaRPr>
          </a:p>
          <a:p>
            <a:pPr marL="630238" indent="-630238">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　三重県（未施行）：差別を解消し、人権が尊重される三重をつくる条例に基づき相手方に説示・勧告</a:t>
            </a:r>
            <a:endParaRPr lang="ja-JP" altLang="en-US" sz="1400" dirty="0">
              <a:solidFill>
                <a:schemeClr val="tx1">
                  <a:lumMod val="95000"/>
                  <a:lumOff val="5000"/>
                </a:schemeClr>
              </a:solidFill>
            </a:endParaRPr>
          </a:p>
          <a:p>
            <a:pPr marL="725488" indent="-725488">
              <a:lnSpc>
                <a:spcPts val="2000"/>
              </a:lnSpc>
            </a:pPr>
            <a:r>
              <a:rPr lang="ja-JP" altLang="en-US" sz="1400" dirty="0" smtClean="0">
                <a:solidFill>
                  <a:schemeClr val="tx1">
                    <a:lumMod val="95000"/>
                    <a:lumOff val="5000"/>
                  </a:schemeClr>
                </a:solidFill>
              </a:rPr>
              <a:t>        ▶</a:t>
            </a:r>
            <a:r>
              <a:rPr lang="ja-JP" altLang="en-US" sz="1400" dirty="0">
                <a:solidFill>
                  <a:schemeClr val="tx1">
                    <a:lumMod val="95000"/>
                    <a:lumOff val="5000"/>
                  </a:schemeClr>
                </a:solidFill>
              </a:rPr>
              <a:t>　発</a:t>
            </a:r>
            <a:r>
              <a:rPr lang="ja-JP" altLang="en-US" sz="1400" dirty="0" smtClean="0">
                <a:solidFill>
                  <a:schemeClr val="tx1">
                    <a:lumMod val="95000"/>
                    <a:lumOff val="5000"/>
                  </a:schemeClr>
                </a:solidFill>
              </a:rPr>
              <a:t>信者名等</a:t>
            </a:r>
            <a:r>
              <a:rPr lang="ja-JP" altLang="en-US" sz="1400" dirty="0">
                <a:solidFill>
                  <a:schemeClr val="tx1">
                    <a:lumMod val="95000"/>
                    <a:lumOff val="5000"/>
                  </a:schemeClr>
                </a:solidFill>
              </a:rPr>
              <a:t>の</a:t>
            </a:r>
            <a:r>
              <a:rPr lang="ja-JP" altLang="en-US" sz="1400" dirty="0" smtClean="0">
                <a:solidFill>
                  <a:schemeClr val="tx1">
                    <a:lumMod val="95000"/>
                    <a:lumOff val="5000"/>
                  </a:schemeClr>
                </a:solidFill>
              </a:rPr>
              <a:t>公表</a:t>
            </a:r>
            <a:endParaRPr lang="en-US" altLang="ja-JP" sz="1400" dirty="0" smtClean="0">
              <a:solidFill>
                <a:schemeClr val="tx1">
                  <a:lumMod val="95000"/>
                  <a:lumOff val="5000"/>
                </a:schemeClr>
              </a:solidFill>
            </a:endParaRPr>
          </a:p>
          <a:p>
            <a:pPr marL="725488" indent="-725488">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　大阪市：ヘイトスピーチに</a:t>
            </a:r>
            <a:r>
              <a:rPr lang="ja-JP" altLang="en-US" sz="1400" dirty="0">
                <a:solidFill>
                  <a:schemeClr val="tx1">
                    <a:lumMod val="95000"/>
                    <a:lumOff val="5000"/>
                  </a:schemeClr>
                </a:solidFill>
              </a:rPr>
              <a:t>関して、大阪市ヘイトスピーチへの対処に関する条例に</a:t>
            </a:r>
            <a:r>
              <a:rPr lang="ja-JP" altLang="en-US" sz="1400" dirty="0" smtClean="0">
                <a:solidFill>
                  <a:schemeClr val="tx1">
                    <a:lumMod val="95000"/>
                    <a:lumOff val="5000"/>
                  </a:schemeClr>
                </a:solidFill>
              </a:rPr>
              <a:t>基づき発信者名等の公表</a:t>
            </a:r>
            <a:endParaRPr lang="en-US" altLang="ja-JP" sz="1400" dirty="0" smtClean="0">
              <a:solidFill>
                <a:schemeClr val="tx1">
                  <a:lumMod val="95000"/>
                  <a:lumOff val="5000"/>
                </a:schemeClr>
              </a:solidFill>
            </a:endParaRPr>
          </a:p>
          <a:p>
            <a:pPr marL="725488" indent="-725488">
              <a:lnSpc>
                <a:spcPts val="2000"/>
              </a:lnSpc>
            </a:pPr>
            <a:r>
              <a:rPr lang="ja-JP" altLang="en-US" sz="1400" dirty="0" smtClean="0">
                <a:solidFill>
                  <a:schemeClr val="tx1">
                    <a:lumMod val="95000"/>
                    <a:lumOff val="5000"/>
                  </a:schemeClr>
                </a:solidFill>
              </a:rPr>
              <a:t>　　  ▶</a:t>
            </a:r>
            <a:r>
              <a:rPr lang="ja-JP" altLang="en-US" sz="1400" dirty="0">
                <a:solidFill>
                  <a:schemeClr val="tx1">
                    <a:lumMod val="95000"/>
                    <a:lumOff val="5000"/>
                  </a:schemeClr>
                </a:solidFill>
              </a:rPr>
              <a:t>　教育・啓発の強化</a:t>
            </a:r>
          </a:p>
          <a:p>
            <a:pPr>
              <a:lnSpc>
                <a:spcPts val="2000"/>
              </a:lnSpc>
            </a:pPr>
            <a:endParaRPr lang="en-US" altLang="ja-JP" sz="1400" b="1" dirty="0">
              <a:solidFill>
                <a:schemeClr val="tx1">
                  <a:lumMod val="95000"/>
                  <a:lumOff val="5000"/>
                </a:schemeClr>
              </a:solidFill>
            </a:endParaRPr>
          </a:p>
          <a:p>
            <a:pPr>
              <a:lnSpc>
                <a:spcPts val="2000"/>
              </a:lnSpc>
            </a:pPr>
            <a:r>
              <a:rPr lang="ja-JP" altLang="en-US" sz="1400" b="1" dirty="0">
                <a:solidFill>
                  <a:schemeClr val="tx1">
                    <a:lumMod val="95000"/>
                    <a:lumOff val="5000"/>
                  </a:schemeClr>
                </a:solidFill>
              </a:rPr>
              <a:t>　</a:t>
            </a:r>
            <a:r>
              <a:rPr lang="ja-JP" altLang="en-US" sz="1600" b="1" dirty="0">
                <a:solidFill>
                  <a:schemeClr val="tx1">
                    <a:lumMod val="95000"/>
                    <a:lumOff val="5000"/>
                  </a:schemeClr>
                </a:solidFill>
              </a:rPr>
              <a:t>②　被害を受けた者への支援策</a:t>
            </a:r>
          </a:p>
          <a:p>
            <a:pPr marL="725488" indent="-725488">
              <a:lnSpc>
                <a:spcPts val="500"/>
              </a:lnSpc>
            </a:pPr>
            <a:endParaRPr lang="en-US" altLang="ja-JP" sz="1400" dirty="0">
              <a:solidFill>
                <a:schemeClr val="tx1">
                  <a:lumMod val="95000"/>
                  <a:lumOff val="5000"/>
                </a:schemeClr>
              </a:solidFill>
            </a:endParaRPr>
          </a:p>
          <a:p>
            <a:pPr marL="725488" indent="-725488">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a:t>
            </a: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法的措置への</a:t>
            </a:r>
            <a:r>
              <a:rPr lang="ja-JP" altLang="en-US" sz="1400" dirty="0">
                <a:solidFill>
                  <a:schemeClr val="tx1">
                    <a:lumMod val="95000"/>
                    <a:lumOff val="5000"/>
                  </a:schemeClr>
                </a:solidFill>
              </a:rPr>
              <a:t>費用</a:t>
            </a:r>
            <a:r>
              <a:rPr lang="ja-JP" altLang="en-US" sz="1400" dirty="0" smtClean="0">
                <a:solidFill>
                  <a:schemeClr val="tx1">
                    <a:lumMod val="95000"/>
                    <a:lumOff val="5000"/>
                  </a:schemeClr>
                </a:solidFill>
              </a:rPr>
              <a:t>支援</a:t>
            </a:r>
            <a:endParaRPr lang="en-US" altLang="ja-JP" sz="1400" dirty="0" smtClean="0">
              <a:solidFill>
                <a:schemeClr val="tx1">
                  <a:lumMod val="95000"/>
                  <a:lumOff val="5000"/>
                </a:schemeClr>
              </a:solidFill>
            </a:endParaRPr>
          </a:p>
          <a:p>
            <a:pPr marL="725488" indent="-725488">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　長崎県：新型</a:t>
            </a:r>
            <a:r>
              <a:rPr lang="ja-JP" altLang="en-US" sz="1400" dirty="0">
                <a:solidFill>
                  <a:schemeClr val="tx1">
                    <a:lumMod val="95000"/>
                    <a:lumOff val="5000"/>
                  </a:schemeClr>
                </a:solidFill>
              </a:rPr>
              <a:t>コロナに関する誹謗中傷への法的措置について弁護士費用等の</a:t>
            </a:r>
            <a:r>
              <a:rPr lang="ja-JP" altLang="en-US" sz="1400" dirty="0" smtClean="0">
                <a:solidFill>
                  <a:schemeClr val="tx1">
                    <a:lumMod val="95000"/>
                    <a:lumOff val="5000"/>
                  </a:schemeClr>
                </a:solidFill>
              </a:rPr>
              <a:t>助成</a:t>
            </a:r>
            <a:endParaRPr lang="en-US" altLang="ja-JP" sz="1400" dirty="0">
              <a:solidFill>
                <a:schemeClr val="tx1">
                  <a:lumMod val="95000"/>
                  <a:lumOff val="5000"/>
                </a:schemeClr>
              </a:solidFill>
            </a:endParaRPr>
          </a:p>
          <a:p>
            <a:pPr>
              <a:lnSpc>
                <a:spcPts val="2000"/>
              </a:lnSpc>
            </a:pPr>
            <a:r>
              <a:rPr lang="ja-JP" altLang="en-US" sz="1400" dirty="0" smtClean="0">
                <a:solidFill>
                  <a:schemeClr val="tx1">
                    <a:lumMod val="95000"/>
                    <a:lumOff val="5000"/>
                  </a:schemeClr>
                </a:solidFill>
              </a:rPr>
              <a:t>　　　　・　兵庫県丹波篠山市：いわゆる同和地区を撮影した動画の削除に係る仮処分申立への補助</a:t>
            </a:r>
            <a:endParaRPr lang="en-US" altLang="ja-JP" sz="1400" dirty="0" smtClean="0">
              <a:solidFill>
                <a:schemeClr val="tx1">
                  <a:lumMod val="95000"/>
                  <a:lumOff val="5000"/>
                </a:schemeClr>
              </a:solidFill>
            </a:endParaRPr>
          </a:p>
          <a:p>
            <a:pPr>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a:t>
            </a:r>
            <a:r>
              <a:rPr lang="ja-JP" altLang="en-US" sz="1400" dirty="0">
                <a:solidFill>
                  <a:schemeClr val="tx1">
                    <a:lumMod val="95000"/>
                    <a:lumOff val="5000"/>
                  </a:schemeClr>
                </a:solidFill>
              </a:rPr>
              <a:t>　相談事業の拡充（土日相談、夜間相談、</a:t>
            </a:r>
            <a:r>
              <a:rPr lang="en-US" altLang="ja-JP" sz="1400" dirty="0">
                <a:solidFill>
                  <a:schemeClr val="tx1">
                    <a:lumMod val="95000"/>
                    <a:lumOff val="5000"/>
                  </a:schemeClr>
                </a:solidFill>
              </a:rPr>
              <a:t>SNS</a:t>
            </a:r>
            <a:r>
              <a:rPr lang="ja-JP" altLang="en-US" sz="1400" dirty="0">
                <a:solidFill>
                  <a:schemeClr val="tx1">
                    <a:lumMod val="95000"/>
                    <a:lumOff val="5000"/>
                  </a:schemeClr>
                </a:solidFill>
              </a:rPr>
              <a:t>相談等）</a:t>
            </a:r>
            <a:endParaRPr lang="en-US" altLang="ja-JP" sz="1400" b="1" dirty="0">
              <a:solidFill>
                <a:schemeClr val="tx1">
                  <a:lumMod val="95000"/>
                  <a:lumOff val="5000"/>
                </a:schemeClr>
              </a:solidFill>
            </a:endParaRPr>
          </a:p>
          <a:p>
            <a:pPr>
              <a:lnSpc>
                <a:spcPts val="2000"/>
              </a:lnSpc>
            </a:pPr>
            <a:endParaRPr lang="en-US" altLang="ja-JP" sz="1400" b="1" dirty="0" smtClean="0">
              <a:solidFill>
                <a:schemeClr val="tx1">
                  <a:lumMod val="95000"/>
                  <a:lumOff val="5000"/>
                </a:schemeClr>
              </a:solidFill>
            </a:endParaRPr>
          </a:p>
          <a:p>
            <a:pPr>
              <a:lnSpc>
                <a:spcPts val="2000"/>
              </a:lnSpc>
            </a:pPr>
            <a:r>
              <a:rPr lang="ja-JP" altLang="en-US" sz="1400" b="1" dirty="0">
                <a:solidFill>
                  <a:schemeClr val="tx1">
                    <a:lumMod val="95000"/>
                    <a:lumOff val="5000"/>
                  </a:schemeClr>
                </a:solidFill>
              </a:rPr>
              <a:t>　</a:t>
            </a:r>
            <a:r>
              <a:rPr lang="ja-JP" altLang="en-US" sz="1600" b="1" dirty="0">
                <a:solidFill>
                  <a:schemeClr val="tx1">
                    <a:lumMod val="95000"/>
                    <a:lumOff val="5000"/>
                  </a:schemeClr>
                </a:solidFill>
              </a:rPr>
              <a:t>③　人権侵害情報の早期削除につながる取組</a:t>
            </a:r>
          </a:p>
          <a:p>
            <a:pPr>
              <a:lnSpc>
                <a:spcPts val="500"/>
              </a:lnSpc>
            </a:pPr>
            <a:r>
              <a:rPr lang="ja-JP" altLang="en-US" sz="1400" b="1" dirty="0" smtClean="0">
                <a:solidFill>
                  <a:schemeClr val="tx1">
                    <a:lumMod val="95000"/>
                    <a:lumOff val="5000"/>
                  </a:schemeClr>
                </a:solidFill>
              </a:rPr>
              <a:t>　　</a:t>
            </a:r>
            <a:endParaRPr lang="en-US" altLang="ja-JP" sz="1400" b="1" dirty="0" smtClean="0">
              <a:solidFill>
                <a:schemeClr val="tx1">
                  <a:lumMod val="95000"/>
                  <a:lumOff val="5000"/>
                </a:schemeClr>
              </a:solidFill>
            </a:endParaRPr>
          </a:p>
          <a:p>
            <a:pPr marL="725488" indent="-725488">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　プロバイダ等への削除要請</a:t>
            </a:r>
            <a:endParaRPr lang="en-US" altLang="ja-JP" sz="1400" dirty="0" smtClean="0">
              <a:solidFill>
                <a:schemeClr val="tx1">
                  <a:lumMod val="95000"/>
                  <a:lumOff val="5000"/>
                </a:schemeClr>
              </a:solidFill>
            </a:endParaRPr>
          </a:p>
          <a:p>
            <a:pPr marL="725488" indent="-725488">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a:t>
            </a: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法務省：</a:t>
            </a:r>
            <a:r>
              <a:rPr lang="zh-TW" altLang="en-US" sz="1400" dirty="0">
                <a:solidFill>
                  <a:schemeClr val="tx1">
                    <a:lumMod val="95000"/>
                    <a:lumOff val="5000"/>
                  </a:schemeClr>
                </a:solidFill>
              </a:rPr>
              <a:t>人権侵犯事件調査処理規程</a:t>
            </a:r>
            <a:r>
              <a:rPr lang="ja-JP" altLang="en-US" sz="1400" dirty="0">
                <a:solidFill>
                  <a:schemeClr val="tx1">
                    <a:lumMod val="95000"/>
                    <a:lumOff val="5000"/>
                  </a:schemeClr>
                </a:solidFill>
              </a:rPr>
              <a:t>に</a:t>
            </a:r>
            <a:r>
              <a:rPr lang="ja-JP" altLang="en-US" sz="1400" dirty="0" smtClean="0">
                <a:solidFill>
                  <a:schemeClr val="tx1">
                    <a:lumMod val="95000"/>
                    <a:lumOff val="5000"/>
                  </a:schemeClr>
                </a:solidFill>
              </a:rPr>
              <a:t>基づく</a:t>
            </a:r>
            <a:r>
              <a:rPr lang="ja-JP" altLang="en-US" sz="1400" dirty="0">
                <a:solidFill>
                  <a:schemeClr val="tx1">
                    <a:lumMod val="95000"/>
                    <a:lumOff val="5000"/>
                  </a:schemeClr>
                </a:solidFill>
              </a:rPr>
              <a:t>プロバイダ等への削除</a:t>
            </a:r>
            <a:r>
              <a:rPr lang="ja-JP" altLang="en-US" sz="1400" dirty="0" smtClean="0">
                <a:solidFill>
                  <a:schemeClr val="tx1">
                    <a:lumMod val="95000"/>
                    <a:lumOff val="5000"/>
                  </a:schemeClr>
                </a:solidFill>
              </a:rPr>
              <a:t>要請の実施</a:t>
            </a:r>
            <a:endParaRPr lang="en-US" altLang="ja-JP" sz="1400" dirty="0" smtClean="0">
              <a:solidFill>
                <a:schemeClr val="tx1">
                  <a:lumMod val="95000"/>
                  <a:lumOff val="5000"/>
                </a:schemeClr>
              </a:solidFill>
            </a:endParaRPr>
          </a:p>
          <a:p>
            <a:pPr marL="898525" indent="-898525">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a:t>
            </a:r>
            <a:r>
              <a:rPr lang="en-US" altLang="ja-JP" sz="1400" dirty="0" smtClean="0">
                <a:solidFill>
                  <a:schemeClr val="tx1">
                    <a:lumMod val="95000"/>
                    <a:lumOff val="5000"/>
                  </a:schemeClr>
                </a:solidFill>
              </a:rPr>
              <a:t>※</a:t>
            </a:r>
            <a:r>
              <a:rPr lang="ja-JP" altLang="en-US" sz="1400" dirty="0" smtClean="0">
                <a:solidFill>
                  <a:schemeClr val="tx1">
                    <a:lumMod val="95000"/>
                    <a:lumOff val="5000"/>
                  </a:schemeClr>
                </a:solidFill>
              </a:rPr>
              <a:t>　大阪府においても、いわゆる</a:t>
            </a:r>
            <a:r>
              <a:rPr lang="ja-JP" altLang="en-US" sz="1400" dirty="0">
                <a:solidFill>
                  <a:schemeClr val="tx1">
                    <a:lumMod val="95000"/>
                    <a:lumOff val="5000"/>
                  </a:schemeClr>
                </a:solidFill>
              </a:rPr>
              <a:t>同和地区の摘示、賤称語や蔑称、侮辱的表現を用いた悪質な部落差別及びヘイトスピーチといった明らかに差別を助長するような差別</a:t>
            </a:r>
            <a:r>
              <a:rPr lang="ja-JP" altLang="en-US" sz="1400" dirty="0" smtClean="0">
                <a:solidFill>
                  <a:schemeClr val="tx1">
                    <a:lumMod val="95000"/>
                    <a:lumOff val="5000"/>
                  </a:schemeClr>
                </a:solidFill>
              </a:rPr>
              <a:t>書込みについて、法務省・法務局及びプロバイダ</a:t>
            </a:r>
            <a:r>
              <a:rPr lang="ja-JP" altLang="en-US" sz="1400" dirty="0">
                <a:solidFill>
                  <a:schemeClr val="tx1">
                    <a:lumMod val="95000"/>
                    <a:lumOff val="5000"/>
                  </a:schemeClr>
                </a:solidFill>
              </a:rPr>
              <a:t>等への削除</a:t>
            </a:r>
            <a:r>
              <a:rPr lang="ja-JP" altLang="en-US" sz="1400" dirty="0" smtClean="0">
                <a:solidFill>
                  <a:schemeClr val="tx1">
                    <a:lumMod val="95000"/>
                    <a:lumOff val="5000"/>
                  </a:schemeClr>
                </a:solidFill>
              </a:rPr>
              <a:t>要請を実施</a:t>
            </a:r>
            <a:r>
              <a:rPr lang="ja-JP" altLang="en-US" sz="1400" dirty="0">
                <a:solidFill>
                  <a:schemeClr val="tx1">
                    <a:lumMod val="95000"/>
                    <a:lumOff val="5000"/>
                  </a:schemeClr>
                </a:solidFill>
              </a:rPr>
              <a:t>している。</a:t>
            </a:r>
            <a:endParaRPr lang="en-US" altLang="ja-JP" sz="1400" dirty="0" smtClean="0">
              <a:solidFill>
                <a:schemeClr val="tx1">
                  <a:lumMod val="95000"/>
                  <a:lumOff val="5000"/>
                </a:schemeClr>
              </a:solidFill>
            </a:endParaRPr>
          </a:p>
          <a:p>
            <a:pPr marL="725488" indent="-725488">
              <a:lnSpc>
                <a:spcPts val="2000"/>
              </a:lnSpc>
            </a:pPr>
            <a:r>
              <a:rPr lang="ja-JP" altLang="en-US" sz="1400" dirty="0">
                <a:solidFill>
                  <a:schemeClr val="tx1">
                    <a:lumMod val="95000"/>
                    <a:lumOff val="5000"/>
                  </a:schemeClr>
                </a:solidFill>
              </a:rPr>
              <a:t>　　  ▶　</a:t>
            </a:r>
            <a:r>
              <a:rPr lang="ja-JP" altLang="en-US" sz="1400" dirty="0" smtClean="0">
                <a:solidFill>
                  <a:schemeClr val="tx1">
                    <a:lumMod val="95000"/>
                    <a:lumOff val="5000"/>
                  </a:schemeClr>
                </a:solidFill>
              </a:rPr>
              <a:t>プロバイダ等に対する自主的な取組の推進</a:t>
            </a:r>
            <a:endParaRPr lang="en-US" altLang="ja-JP" sz="1400" dirty="0" smtClean="0">
              <a:solidFill>
                <a:schemeClr val="tx1">
                  <a:lumMod val="95000"/>
                  <a:lumOff val="5000"/>
                </a:schemeClr>
              </a:solidFill>
            </a:endParaRPr>
          </a:p>
          <a:p>
            <a:pPr marL="898525" indent="-898525">
              <a:lnSpc>
                <a:spcPts val="2000"/>
              </a:lnSpc>
            </a:pP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　</a:t>
            </a:r>
            <a:r>
              <a:rPr lang="ja-JP" altLang="en-US" sz="1400" dirty="0">
                <a:solidFill>
                  <a:schemeClr val="tx1">
                    <a:lumMod val="95000"/>
                    <a:lumOff val="5000"/>
                  </a:schemeClr>
                </a:solidFill>
              </a:rPr>
              <a:t>総務省：違法・有害情報対策の取組に関する透明性やアカウンタビリティの確保方策の取組状況について、自主的な取組の報告を</a:t>
            </a:r>
            <a:r>
              <a:rPr lang="ja-JP" altLang="en-US" sz="1400" dirty="0" smtClean="0">
                <a:solidFill>
                  <a:schemeClr val="tx1">
                    <a:lumMod val="95000"/>
                    <a:lumOff val="5000"/>
                  </a:schemeClr>
                </a:solidFill>
              </a:rPr>
              <a:t>求めるなど</a:t>
            </a:r>
            <a:endParaRPr lang="ja-JP" altLang="en-US" sz="1400" dirty="0">
              <a:solidFill>
                <a:schemeClr val="tx1">
                  <a:lumMod val="95000"/>
                  <a:lumOff val="5000"/>
                </a:schemeClr>
              </a:solidFill>
            </a:endParaRPr>
          </a:p>
        </p:txBody>
      </p:sp>
    </p:spTree>
    <p:extLst>
      <p:ext uri="{BB962C8B-B14F-4D97-AF65-F5344CB8AC3E}">
        <p14:creationId xmlns:p14="http://schemas.microsoft.com/office/powerpoint/2010/main" val="3158521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gn="ctr">
              <a:lnSpc>
                <a:spcPts val="4300"/>
              </a:lnSpc>
            </a:pPr>
            <a:r>
              <a:rPr lang="ja-JP" altLang="en-US" sz="2200" b="1" dirty="0"/>
              <a:t>目　次</a:t>
            </a:r>
          </a:p>
        </p:txBody>
      </p:sp>
      <p:sp>
        <p:nvSpPr>
          <p:cNvPr id="3" name="コンテンツ プレースホルダー 2"/>
          <p:cNvSpPr>
            <a:spLocks noGrp="1"/>
          </p:cNvSpPr>
          <p:nvPr>
            <p:ph idx="1"/>
          </p:nvPr>
        </p:nvSpPr>
        <p:spPr>
          <a:xfrm>
            <a:off x="0" y="718320"/>
            <a:ext cx="10440988" cy="6829295"/>
          </a:xfrm>
        </p:spPr>
        <p:txBody>
          <a:bodyPr>
            <a:noAutofit/>
          </a:bodyPr>
          <a:lstStyle/>
          <a:p>
            <a:pPr>
              <a:lnSpc>
                <a:spcPts val="900"/>
              </a:lnSpc>
            </a:pPr>
            <a:endParaRPr lang="en-US" altLang="ja-JP" sz="1400" dirty="0"/>
          </a:p>
          <a:p>
            <a:endParaRPr lang="en-US" altLang="ja-JP" sz="1800" dirty="0" smtClean="0"/>
          </a:p>
          <a:p>
            <a:pPr>
              <a:lnSpc>
                <a:spcPts val="1600"/>
              </a:lnSpc>
            </a:pPr>
            <a:endParaRPr lang="en-US" altLang="ja-JP" sz="1800" dirty="0"/>
          </a:p>
          <a:p>
            <a:pPr>
              <a:lnSpc>
                <a:spcPts val="3000"/>
              </a:lnSpc>
            </a:pPr>
            <a:r>
              <a:rPr lang="ja-JP" altLang="en-US" sz="1800" dirty="0"/>
              <a:t>　　　</a:t>
            </a:r>
            <a:r>
              <a:rPr lang="ja-JP" altLang="en-US" sz="1800" dirty="0">
                <a:solidFill>
                  <a:schemeClr val="tx1">
                    <a:lumMod val="95000"/>
                    <a:lumOff val="5000"/>
                  </a:schemeClr>
                </a:solidFill>
              </a:rPr>
              <a:t>インターネット上の人権侵害の解消対策に関する検討の</a:t>
            </a:r>
            <a:r>
              <a:rPr lang="ja-JP" altLang="en-US" sz="1800" dirty="0" smtClean="0">
                <a:solidFill>
                  <a:schemeClr val="tx1">
                    <a:lumMod val="95000"/>
                    <a:lumOff val="5000"/>
                  </a:schemeClr>
                </a:solidFill>
              </a:rPr>
              <a:t>背景・・・・・</a:t>
            </a:r>
            <a:r>
              <a:rPr lang="ja-JP" altLang="en-US" sz="1800" dirty="0">
                <a:solidFill>
                  <a:schemeClr val="tx1">
                    <a:lumMod val="95000"/>
                    <a:lumOff val="5000"/>
                  </a:schemeClr>
                </a:solidFill>
              </a:rPr>
              <a:t>・・・・・　２</a:t>
            </a:r>
            <a:endParaRPr lang="en-US" altLang="ja-JP" sz="1800" dirty="0">
              <a:solidFill>
                <a:schemeClr val="tx1">
                  <a:lumMod val="95000"/>
                  <a:lumOff val="5000"/>
                </a:schemeClr>
              </a:solidFill>
            </a:endParaRPr>
          </a:p>
          <a:p>
            <a:pPr>
              <a:lnSpc>
                <a:spcPts val="3000"/>
              </a:lnSpc>
            </a:pPr>
            <a:r>
              <a:rPr lang="ja-JP" altLang="en-US" sz="1800" dirty="0">
                <a:solidFill>
                  <a:schemeClr val="tx1">
                    <a:lumMod val="95000"/>
                    <a:lumOff val="5000"/>
                  </a:schemeClr>
                </a:solidFill>
              </a:rPr>
              <a:t>　　　</a:t>
            </a:r>
            <a:r>
              <a:rPr lang="ja-JP" altLang="en-US" sz="1800" dirty="0" smtClean="0">
                <a:solidFill>
                  <a:schemeClr val="tx1">
                    <a:lumMod val="95000"/>
                    <a:lumOff val="5000"/>
                  </a:schemeClr>
                </a:solidFill>
              </a:rPr>
              <a:t>検討の方向性・・・・・・・</a:t>
            </a:r>
            <a:r>
              <a:rPr lang="ja-JP" altLang="en-US" sz="1800" dirty="0">
                <a:solidFill>
                  <a:schemeClr val="tx1">
                    <a:lumMod val="95000"/>
                    <a:lumOff val="5000"/>
                  </a:schemeClr>
                </a:solidFill>
              </a:rPr>
              <a:t>・・・・・・・・・・・・・・・・・・・・・・・・　３</a:t>
            </a:r>
          </a:p>
          <a:p>
            <a:pPr>
              <a:lnSpc>
                <a:spcPts val="3000"/>
              </a:lnSpc>
            </a:pPr>
            <a:r>
              <a:rPr lang="ja-JP" altLang="en-US" sz="1800" dirty="0">
                <a:solidFill>
                  <a:schemeClr val="tx1">
                    <a:lumMod val="95000"/>
                    <a:lumOff val="5000"/>
                  </a:schemeClr>
                </a:solidFill>
              </a:rPr>
              <a:t>　　　主な論点（案）・・・・・・・・・・・・・・・・・・・・・・・・・・・・・・　４</a:t>
            </a:r>
          </a:p>
          <a:p>
            <a:pPr>
              <a:lnSpc>
                <a:spcPts val="3000"/>
              </a:lnSpc>
            </a:pPr>
            <a:r>
              <a:rPr lang="ja-JP" altLang="en-US" sz="1800" dirty="0">
                <a:solidFill>
                  <a:schemeClr val="tx1">
                    <a:lumMod val="95000"/>
                    <a:lumOff val="5000"/>
                  </a:schemeClr>
                </a:solidFill>
              </a:rPr>
              <a:t>　　　今後のスケジュール（案）・・・・・・・・・・・・・・・・・・・・・・・・・　５</a:t>
            </a:r>
          </a:p>
          <a:p>
            <a:pPr>
              <a:lnSpc>
                <a:spcPts val="2600"/>
              </a:lnSpc>
            </a:pPr>
            <a:endParaRPr lang="en-US" altLang="ja-JP" sz="1800" dirty="0">
              <a:solidFill>
                <a:schemeClr val="tx1">
                  <a:lumMod val="95000"/>
                  <a:lumOff val="5000"/>
                </a:schemeClr>
              </a:solidFill>
            </a:endParaRPr>
          </a:p>
          <a:p>
            <a:pPr>
              <a:lnSpc>
                <a:spcPts val="2600"/>
              </a:lnSpc>
            </a:pPr>
            <a:endParaRPr lang="en-US" altLang="ja-JP" sz="1800" dirty="0">
              <a:solidFill>
                <a:schemeClr val="tx1">
                  <a:lumMod val="95000"/>
                  <a:lumOff val="5000"/>
                </a:schemeClr>
              </a:solidFill>
            </a:endParaRPr>
          </a:p>
          <a:p>
            <a:pPr>
              <a:lnSpc>
                <a:spcPts val="3000"/>
              </a:lnSpc>
            </a:pPr>
            <a:r>
              <a:rPr lang="ja-JP" altLang="en-US" sz="1800" dirty="0">
                <a:solidFill>
                  <a:schemeClr val="tx1">
                    <a:lumMod val="95000"/>
                    <a:lumOff val="5000"/>
                  </a:schemeClr>
                </a:solidFill>
                <a:latin typeface="+mn-ea"/>
              </a:rPr>
              <a:t>　　　</a:t>
            </a:r>
            <a:r>
              <a:rPr lang="en-US" altLang="ja-JP" sz="1800" dirty="0">
                <a:solidFill>
                  <a:schemeClr val="tx1">
                    <a:lumMod val="95000"/>
                    <a:lumOff val="5000"/>
                  </a:schemeClr>
                </a:solidFill>
                <a:latin typeface="+mn-ea"/>
              </a:rPr>
              <a:t>【</a:t>
            </a:r>
            <a:r>
              <a:rPr lang="ja-JP" altLang="en-US" sz="1800" dirty="0">
                <a:solidFill>
                  <a:schemeClr val="tx1">
                    <a:lumMod val="95000"/>
                    <a:lumOff val="5000"/>
                  </a:schemeClr>
                </a:solidFill>
                <a:latin typeface="+mn-ea"/>
              </a:rPr>
              <a:t>参考</a:t>
            </a:r>
            <a:r>
              <a:rPr lang="en-US" altLang="ja-JP" sz="1800" dirty="0">
                <a:solidFill>
                  <a:schemeClr val="tx1">
                    <a:lumMod val="95000"/>
                    <a:lumOff val="5000"/>
                  </a:schemeClr>
                </a:solidFill>
                <a:latin typeface="+mn-ea"/>
              </a:rPr>
              <a:t>】</a:t>
            </a:r>
            <a:r>
              <a:rPr lang="ja-JP" altLang="en-US" sz="1800" dirty="0">
                <a:solidFill>
                  <a:schemeClr val="tx1">
                    <a:lumMod val="95000"/>
                    <a:lumOff val="5000"/>
                  </a:schemeClr>
                </a:solidFill>
                <a:latin typeface="+mn-ea"/>
              </a:rPr>
              <a:t>大阪府におけるインターネット上の人権侵害の現状・・・・・・・・・・　６</a:t>
            </a:r>
          </a:p>
          <a:p>
            <a:pPr>
              <a:lnSpc>
                <a:spcPts val="3000"/>
              </a:lnSpc>
            </a:pPr>
            <a:r>
              <a:rPr lang="ja-JP" altLang="en-US" sz="1800" dirty="0">
                <a:solidFill>
                  <a:schemeClr val="tx1">
                    <a:lumMod val="95000"/>
                    <a:lumOff val="5000"/>
                  </a:schemeClr>
                </a:solidFill>
                <a:latin typeface="+mn-ea"/>
              </a:rPr>
              <a:t>　　　</a:t>
            </a:r>
            <a:r>
              <a:rPr lang="en-US" altLang="ja-JP" sz="1800" dirty="0">
                <a:solidFill>
                  <a:schemeClr val="tx1">
                    <a:lumMod val="95000"/>
                    <a:lumOff val="5000"/>
                  </a:schemeClr>
                </a:solidFill>
                <a:latin typeface="+mn-ea"/>
              </a:rPr>
              <a:t>【</a:t>
            </a:r>
            <a:r>
              <a:rPr lang="ja-JP" altLang="en-US" sz="1800" dirty="0">
                <a:solidFill>
                  <a:schemeClr val="tx1">
                    <a:lumMod val="95000"/>
                    <a:lumOff val="5000"/>
                  </a:schemeClr>
                </a:solidFill>
                <a:latin typeface="+mn-ea"/>
              </a:rPr>
              <a:t>参考</a:t>
            </a:r>
            <a:r>
              <a:rPr lang="en-US" altLang="ja-JP" sz="1800" dirty="0">
                <a:solidFill>
                  <a:schemeClr val="tx1">
                    <a:lumMod val="95000"/>
                    <a:lumOff val="5000"/>
                  </a:schemeClr>
                </a:solidFill>
                <a:latin typeface="+mn-ea"/>
              </a:rPr>
              <a:t>】</a:t>
            </a:r>
            <a:r>
              <a:rPr lang="ja-JP" altLang="en-US" sz="1800" dirty="0">
                <a:solidFill>
                  <a:schemeClr val="tx1">
                    <a:lumMod val="95000"/>
                    <a:lumOff val="5000"/>
                  </a:schemeClr>
                </a:solidFill>
                <a:latin typeface="+mn-ea"/>
              </a:rPr>
              <a:t>大阪府における取組・・・・・・・・・・・・・・・・・・・・・・・・　８</a:t>
            </a:r>
          </a:p>
          <a:p>
            <a:pPr>
              <a:lnSpc>
                <a:spcPts val="3000"/>
              </a:lnSpc>
            </a:pPr>
            <a:r>
              <a:rPr lang="ja-JP" altLang="en-US" sz="1800" dirty="0">
                <a:solidFill>
                  <a:schemeClr val="tx1">
                    <a:lumMod val="95000"/>
                    <a:lumOff val="5000"/>
                  </a:schemeClr>
                </a:solidFill>
                <a:latin typeface="+mn-ea"/>
              </a:rPr>
              <a:t>　　　</a:t>
            </a:r>
            <a:r>
              <a:rPr lang="en-US" altLang="ja-JP" sz="1800" dirty="0">
                <a:solidFill>
                  <a:schemeClr val="tx1">
                    <a:lumMod val="95000"/>
                    <a:lumOff val="5000"/>
                  </a:schemeClr>
                </a:solidFill>
                <a:latin typeface="+mn-ea"/>
              </a:rPr>
              <a:t>【</a:t>
            </a:r>
            <a:r>
              <a:rPr lang="ja-JP" altLang="en-US" sz="1800" dirty="0">
                <a:solidFill>
                  <a:schemeClr val="tx1">
                    <a:lumMod val="95000"/>
                    <a:lumOff val="5000"/>
                  </a:schemeClr>
                </a:solidFill>
                <a:latin typeface="+mn-ea"/>
              </a:rPr>
              <a:t>参考</a:t>
            </a:r>
            <a:r>
              <a:rPr lang="en-US" altLang="ja-JP" sz="1800" dirty="0">
                <a:solidFill>
                  <a:schemeClr val="tx1">
                    <a:lumMod val="95000"/>
                    <a:lumOff val="5000"/>
                  </a:schemeClr>
                </a:solidFill>
                <a:latin typeface="+mn-ea"/>
              </a:rPr>
              <a:t>】</a:t>
            </a:r>
            <a:r>
              <a:rPr lang="ja-JP" altLang="en-US" sz="1800" dirty="0">
                <a:solidFill>
                  <a:schemeClr val="tx1">
                    <a:lumMod val="95000"/>
                    <a:lumOff val="5000"/>
                  </a:schemeClr>
                </a:solidFill>
                <a:latin typeface="+mn-ea"/>
              </a:rPr>
              <a:t>総務省における取組・・・・・・・・・・・・・・・・・・・・・・・・</a:t>
            </a:r>
            <a:r>
              <a:rPr lang="ja-JP" altLang="en-US" sz="1800" dirty="0" smtClean="0">
                <a:solidFill>
                  <a:schemeClr val="tx1">
                    <a:lumMod val="95000"/>
                    <a:lumOff val="5000"/>
                  </a:schemeClr>
                </a:solidFill>
                <a:latin typeface="+mn-ea"/>
              </a:rPr>
              <a:t>１０</a:t>
            </a:r>
            <a:endParaRPr lang="ja-JP" altLang="en-US" sz="1800" dirty="0">
              <a:solidFill>
                <a:schemeClr val="tx1">
                  <a:lumMod val="95000"/>
                  <a:lumOff val="5000"/>
                </a:schemeClr>
              </a:solidFill>
              <a:latin typeface="+mn-ea"/>
            </a:endParaRPr>
          </a:p>
          <a:p>
            <a:pPr>
              <a:lnSpc>
                <a:spcPts val="3000"/>
              </a:lnSpc>
            </a:pPr>
            <a:r>
              <a:rPr lang="ja-JP" altLang="en-US" sz="1800" dirty="0">
                <a:solidFill>
                  <a:schemeClr val="tx1">
                    <a:lumMod val="95000"/>
                    <a:lumOff val="5000"/>
                  </a:schemeClr>
                </a:solidFill>
                <a:latin typeface="+mn-ea"/>
              </a:rPr>
              <a:t>　　　</a:t>
            </a:r>
            <a:r>
              <a:rPr lang="en-US" altLang="ja-JP" sz="1800" dirty="0">
                <a:solidFill>
                  <a:schemeClr val="tx1">
                    <a:lumMod val="95000"/>
                    <a:lumOff val="5000"/>
                  </a:schemeClr>
                </a:solidFill>
                <a:latin typeface="+mn-ea"/>
              </a:rPr>
              <a:t>【</a:t>
            </a:r>
            <a:r>
              <a:rPr lang="ja-JP" altLang="en-US" sz="1800" dirty="0">
                <a:solidFill>
                  <a:schemeClr val="tx1">
                    <a:lumMod val="95000"/>
                    <a:lumOff val="5000"/>
                  </a:schemeClr>
                </a:solidFill>
                <a:latin typeface="+mn-ea"/>
              </a:rPr>
              <a:t>参考</a:t>
            </a:r>
            <a:r>
              <a:rPr lang="en-US" altLang="ja-JP" sz="1800" dirty="0">
                <a:solidFill>
                  <a:schemeClr val="tx1">
                    <a:lumMod val="95000"/>
                    <a:lumOff val="5000"/>
                  </a:schemeClr>
                </a:solidFill>
                <a:latin typeface="+mn-ea"/>
              </a:rPr>
              <a:t>】</a:t>
            </a:r>
            <a:r>
              <a:rPr lang="ja-JP" altLang="en-US" sz="1800" dirty="0">
                <a:solidFill>
                  <a:schemeClr val="tx1">
                    <a:lumMod val="95000"/>
                    <a:lumOff val="5000"/>
                  </a:schemeClr>
                </a:solidFill>
                <a:latin typeface="+mn-ea"/>
              </a:rPr>
              <a:t>法務省における取組・・・・・・・・・・・・・・・・・・・・・・・・</a:t>
            </a:r>
            <a:r>
              <a:rPr lang="ja-JP" altLang="en-US" sz="1800" dirty="0" smtClean="0">
                <a:solidFill>
                  <a:schemeClr val="tx1">
                    <a:lumMod val="95000"/>
                    <a:lumOff val="5000"/>
                  </a:schemeClr>
                </a:solidFill>
                <a:latin typeface="+mn-ea"/>
              </a:rPr>
              <a:t>１２</a:t>
            </a:r>
            <a:endParaRPr lang="ja-JP" altLang="en-US" sz="1800" dirty="0">
              <a:solidFill>
                <a:schemeClr val="tx1">
                  <a:lumMod val="95000"/>
                  <a:lumOff val="5000"/>
                </a:schemeClr>
              </a:solidFill>
              <a:latin typeface="+mn-ea"/>
            </a:endParaRPr>
          </a:p>
          <a:p>
            <a:pPr>
              <a:lnSpc>
                <a:spcPts val="3000"/>
              </a:lnSpc>
            </a:pPr>
            <a:r>
              <a:rPr lang="ja-JP" altLang="en-US" sz="1800" dirty="0">
                <a:solidFill>
                  <a:schemeClr val="tx1">
                    <a:lumMod val="95000"/>
                    <a:lumOff val="5000"/>
                  </a:schemeClr>
                </a:solidFill>
                <a:latin typeface="+mn-ea"/>
              </a:rPr>
              <a:t>　　　</a:t>
            </a:r>
            <a:r>
              <a:rPr lang="en-US" altLang="ja-JP" sz="1800" dirty="0">
                <a:solidFill>
                  <a:schemeClr val="tx1">
                    <a:lumMod val="95000"/>
                    <a:lumOff val="5000"/>
                  </a:schemeClr>
                </a:solidFill>
                <a:latin typeface="+mn-ea"/>
              </a:rPr>
              <a:t>【</a:t>
            </a:r>
            <a:r>
              <a:rPr lang="ja-JP" altLang="en-US" sz="1800" dirty="0">
                <a:solidFill>
                  <a:schemeClr val="tx1">
                    <a:lumMod val="95000"/>
                    <a:lumOff val="5000"/>
                  </a:schemeClr>
                </a:solidFill>
                <a:latin typeface="+mn-ea"/>
              </a:rPr>
              <a:t>参考</a:t>
            </a:r>
            <a:r>
              <a:rPr lang="en-US" altLang="ja-JP" sz="1800" dirty="0" smtClean="0">
                <a:solidFill>
                  <a:schemeClr val="tx1">
                    <a:lumMod val="95000"/>
                    <a:lumOff val="5000"/>
                  </a:schemeClr>
                </a:solidFill>
                <a:latin typeface="+mn-ea"/>
              </a:rPr>
              <a:t>】</a:t>
            </a:r>
            <a:r>
              <a:rPr lang="ja-JP" altLang="en-US" sz="1800" dirty="0">
                <a:solidFill>
                  <a:schemeClr val="tx1">
                    <a:lumMod val="95000"/>
                    <a:lumOff val="5000"/>
                  </a:schemeClr>
                </a:solidFill>
                <a:latin typeface="+mn-ea"/>
              </a:rPr>
              <a:t>国・他の自治体における</a:t>
            </a:r>
            <a:r>
              <a:rPr lang="ja-JP" altLang="en-US" sz="1800" dirty="0" smtClean="0">
                <a:solidFill>
                  <a:schemeClr val="tx1">
                    <a:lumMod val="95000"/>
                    <a:lumOff val="5000"/>
                  </a:schemeClr>
                </a:solidFill>
                <a:latin typeface="+mn-ea"/>
              </a:rPr>
              <a:t>施策例・・・・・・・・・・・・・・・・・・・１４</a:t>
            </a:r>
            <a:r>
              <a:rPr lang="ja-JP" altLang="en-US" sz="2000" dirty="0" smtClean="0"/>
              <a:t>　</a:t>
            </a:r>
            <a:endParaRPr lang="en-US" altLang="ja-JP" sz="1800" dirty="0" smtClean="0"/>
          </a:p>
          <a:p>
            <a:endParaRPr lang="ja-JP" altLang="en-US" sz="1800" dirty="0"/>
          </a:p>
        </p:txBody>
      </p:sp>
      <p:sp>
        <p:nvSpPr>
          <p:cNvPr id="4" name="スライド番号プレースホルダー 3"/>
          <p:cNvSpPr>
            <a:spLocks noGrp="1"/>
          </p:cNvSpPr>
          <p:nvPr>
            <p:ph type="sldNum" sz="quarter" idx="12"/>
          </p:nvPr>
        </p:nvSpPr>
        <p:spPr>
          <a:xfrm>
            <a:off x="9471546" y="108225"/>
            <a:ext cx="789508" cy="474575"/>
          </a:xfrm>
          <a:prstGeom prst="rect">
            <a:avLst/>
          </a:prstGeo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1</a:t>
            </a:fld>
            <a:endParaRPr lang="ja-JP" altLang="en-US" dirty="0">
              <a:solidFill>
                <a:schemeClr val="tx1">
                  <a:lumMod val="95000"/>
                  <a:lumOff val="5000"/>
                </a:schemeClr>
              </a:solidFill>
            </a:endParaRPr>
          </a:p>
        </p:txBody>
      </p:sp>
    </p:spTree>
    <p:extLst>
      <p:ext uri="{BB962C8B-B14F-4D97-AF65-F5344CB8AC3E}">
        <p14:creationId xmlns:p14="http://schemas.microsoft.com/office/powerpoint/2010/main" val="659774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ja-JP" altLang="en-US" sz="2200" dirty="0" smtClean="0"/>
              <a:t>    </a:t>
            </a:r>
            <a:r>
              <a:rPr lang="ja-JP" altLang="en-US" sz="2200" b="1" dirty="0" smtClean="0"/>
              <a:t>インターネット上</a:t>
            </a:r>
            <a:r>
              <a:rPr lang="ja-JP" altLang="en-US" sz="2200" b="1" dirty="0"/>
              <a:t>の人権侵害の解消対策に関する検討の</a:t>
            </a:r>
            <a:r>
              <a:rPr lang="ja-JP" altLang="en-US" sz="2200" b="1" dirty="0" smtClean="0"/>
              <a:t>背景</a:t>
            </a:r>
            <a:endParaRPr lang="ja-JP" altLang="en-US" sz="2200" b="1" dirty="0"/>
          </a:p>
        </p:txBody>
      </p:sp>
      <p:sp>
        <p:nvSpPr>
          <p:cNvPr id="3" name="コンテンツ プレースホルダー 2"/>
          <p:cNvSpPr>
            <a:spLocks noGrp="1"/>
          </p:cNvSpPr>
          <p:nvPr>
            <p:ph idx="1"/>
          </p:nvPr>
        </p:nvSpPr>
        <p:spPr>
          <a:xfrm>
            <a:off x="0" y="726003"/>
            <a:ext cx="10434878" cy="6835260"/>
          </a:xfrm>
        </p:spPr>
        <p:txBody>
          <a:bodyPr>
            <a:noAutofit/>
          </a:bodyPr>
          <a:lstStyle/>
          <a:p>
            <a:endParaRPr lang="en-US" altLang="ja-JP" sz="1400" dirty="0">
              <a:solidFill>
                <a:schemeClr val="tx1">
                  <a:lumMod val="95000"/>
                  <a:lumOff val="5000"/>
                </a:schemeClr>
              </a:solidFill>
            </a:endParaRPr>
          </a:p>
          <a:p>
            <a:pPr>
              <a:lnSpc>
                <a:spcPts val="2200"/>
              </a:lnSpc>
            </a:pPr>
            <a:r>
              <a:rPr lang="ja-JP" altLang="en-US" sz="2000" dirty="0">
                <a:solidFill>
                  <a:schemeClr val="tx1">
                    <a:lumMod val="95000"/>
                    <a:lumOff val="5000"/>
                  </a:schemeClr>
                </a:solidFill>
              </a:rPr>
              <a:t>　</a:t>
            </a:r>
            <a:r>
              <a:rPr lang="ja-JP" altLang="en-US" sz="2000" dirty="0" smtClean="0">
                <a:solidFill>
                  <a:schemeClr val="tx1">
                    <a:lumMod val="95000"/>
                    <a:lumOff val="5000"/>
                  </a:schemeClr>
                </a:solidFill>
              </a:rPr>
              <a:t>  </a:t>
            </a:r>
            <a:r>
              <a:rPr lang="ja-JP" altLang="en-US" sz="2000" b="1" dirty="0" smtClean="0">
                <a:solidFill>
                  <a:schemeClr val="tx1">
                    <a:lumMod val="95000"/>
                    <a:lumOff val="5000"/>
                  </a:schemeClr>
                </a:solidFill>
              </a:rPr>
              <a:t>現状</a:t>
            </a:r>
            <a:endParaRPr lang="en-US" altLang="ja-JP" sz="2000" b="1" dirty="0">
              <a:solidFill>
                <a:schemeClr val="tx1">
                  <a:lumMod val="95000"/>
                  <a:lumOff val="5000"/>
                </a:schemeClr>
              </a:solidFill>
            </a:endParaRPr>
          </a:p>
          <a:p>
            <a:pPr marL="630238" indent="-630238">
              <a:lnSpc>
                <a:spcPts val="200"/>
              </a:lnSpc>
            </a:pPr>
            <a:endParaRPr lang="en-US" altLang="ja-JP" dirty="0" smtClean="0">
              <a:solidFill>
                <a:schemeClr val="tx1">
                  <a:lumMod val="95000"/>
                  <a:lumOff val="5000"/>
                </a:schemeClr>
              </a:solidFill>
            </a:endParaRPr>
          </a:p>
          <a:p>
            <a:pPr marL="630238" indent="-630238">
              <a:lnSpc>
                <a:spcPts val="2200"/>
              </a:lnSpc>
            </a:pPr>
            <a:r>
              <a:rPr lang="ja-JP" altLang="en-US" dirty="0" smtClean="0">
                <a:solidFill>
                  <a:schemeClr val="tx1">
                    <a:lumMod val="95000"/>
                    <a:lumOff val="5000"/>
                  </a:schemeClr>
                </a:solidFill>
              </a:rPr>
              <a:t>　</a:t>
            </a:r>
            <a:endParaRPr lang="en-US" altLang="ja-JP" dirty="0" smtClean="0">
              <a:solidFill>
                <a:schemeClr val="tx1">
                  <a:lumMod val="95000"/>
                  <a:lumOff val="5000"/>
                </a:schemeClr>
              </a:solidFill>
            </a:endParaRPr>
          </a:p>
          <a:p>
            <a:pPr marL="630238" indent="-630238">
              <a:lnSpc>
                <a:spcPts val="2200"/>
              </a:lnSpc>
            </a:pPr>
            <a:endParaRPr lang="en-US" altLang="ja-JP" dirty="0">
              <a:solidFill>
                <a:schemeClr val="tx1">
                  <a:lumMod val="95000"/>
                  <a:lumOff val="5000"/>
                </a:schemeClr>
              </a:solidFill>
            </a:endParaRPr>
          </a:p>
          <a:p>
            <a:pPr marL="630238" indent="-630238">
              <a:lnSpc>
                <a:spcPts val="2200"/>
              </a:lnSpc>
            </a:pPr>
            <a:endParaRPr lang="en-US" altLang="ja-JP" dirty="0" smtClean="0">
              <a:solidFill>
                <a:schemeClr val="tx1">
                  <a:lumMod val="95000"/>
                  <a:lumOff val="5000"/>
                </a:schemeClr>
              </a:solidFill>
            </a:endParaRPr>
          </a:p>
          <a:p>
            <a:pPr marL="630238" indent="-630238">
              <a:lnSpc>
                <a:spcPts val="2200"/>
              </a:lnSpc>
            </a:pPr>
            <a:endParaRPr lang="en-US" altLang="ja-JP" dirty="0">
              <a:solidFill>
                <a:schemeClr val="tx1">
                  <a:lumMod val="95000"/>
                  <a:lumOff val="5000"/>
                </a:schemeClr>
              </a:solidFill>
            </a:endParaRPr>
          </a:p>
          <a:p>
            <a:pPr marL="630238" indent="-630238">
              <a:lnSpc>
                <a:spcPts val="2200"/>
              </a:lnSpc>
            </a:pPr>
            <a:endParaRPr lang="en-US" altLang="ja-JP" dirty="0" smtClean="0">
              <a:solidFill>
                <a:schemeClr val="tx1">
                  <a:lumMod val="95000"/>
                  <a:lumOff val="5000"/>
                </a:schemeClr>
              </a:solidFill>
            </a:endParaRPr>
          </a:p>
          <a:p>
            <a:pPr marL="630238" indent="-630238">
              <a:lnSpc>
                <a:spcPts val="2200"/>
              </a:lnSpc>
            </a:pPr>
            <a:endParaRPr lang="en-US" altLang="ja-JP" dirty="0">
              <a:solidFill>
                <a:schemeClr val="tx1">
                  <a:lumMod val="95000"/>
                  <a:lumOff val="5000"/>
                </a:schemeClr>
              </a:solidFill>
            </a:endParaRPr>
          </a:p>
          <a:p>
            <a:pPr marL="630238" indent="-630238">
              <a:lnSpc>
                <a:spcPts val="2200"/>
              </a:lnSpc>
            </a:pPr>
            <a:endParaRPr lang="en-US" altLang="ja-JP" dirty="0" smtClean="0">
              <a:solidFill>
                <a:schemeClr val="tx1">
                  <a:lumMod val="95000"/>
                  <a:lumOff val="5000"/>
                </a:schemeClr>
              </a:solidFill>
            </a:endParaRPr>
          </a:p>
          <a:p>
            <a:pPr marL="630238" indent="-630238">
              <a:lnSpc>
                <a:spcPts val="2000"/>
              </a:lnSpc>
            </a:pPr>
            <a:endParaRPr lang="en-US" altLang="ja-JP" dirty="0" smtClean="0">
              <a:solidFill>
                <a:schemeClr val="tx1">
                  <a:lumMod val="95000"/>
                  <a:lumOff val="5000"/>
                </a:schemeClr>
              </a:solidFill>
            </a:endParaRPr>
          </a:p>
          <a:p>
            <a:pPr marL="630238" indent="-630238">
              <a:lnSpc>
                <a:spcPts val="2200"/>
              </a:lnSpc>
            </a:pPr>
            <a:r>
              <a:rPr lang="ja-JP" altLang="en-US" sz="2000" dirty="0">
                <a:solidFill>
                  <a:schemeClr val="tx1">
                    <a:lumMod val="95000"/>
                    <a:lumOff val="5000"/>
                  </a:schemeClr>
                </a:solidFill>
              </a:rPr>
              <a:t>　</a:t>
            </a:r>
            <a:r>
              <a:rPr lang="ja-JP" altLang="en-US" sz="2000" dirty="0" smtClean="0">
                <a:solidFill>
                  <a:schemeClr val="tx1">
                    <a:lumMod val="95000"/>
                    <a:lumOff val="5000"/>
                  </a:schemeClr>
                </a:solidFill>
              </a:rPr>
              <a:t>  </a:t>
            </a:r>
            <a:r>
              <a:rPr lang="ja-JP" altLang="en-US" sz="2000" b="1" dirty="0" smtClean="0">
                <a:solidFill>
                  <a:schemeClr val="tx1">
                    <a:lumMod val="95000"/>
                    <a:lumOff val="5000"/>
                  </a:schemeClr>
                </a:solidFill>
              </a:rPr>
              <a:t>大阪府</a:t>
            </a:r>
            <a:r>
              <a:rPr lang="ja-JP" altLang="en-US" sz="2000" b="1" dirty="0">
                <a:solidFill>
                  <a:schemeClr val="tx1">
                    <a:lumMod val="95000"/>
                    <a:lumOff val="5000"/>
                  </a:schemeClr>
                </a:solidFill>
              </a:rPr>
              <a:t>の動き</a:t>
            </a:r>
            <a:endParaRPr lang="en-US" altLang="ja-JP" sz="2000" b="1" dirty="0">
              <a:solidFill>
                <a:schemeClr val="tx1">
                  <a:lumMod val="95000"/>
                  <a:lumOff val="5000"/>
                </a:schemeClr>
              </a:solidFill>
            </a:endParaRPr>
          </a:p>
          <a:p>
            <a:pPr marL="630238" indent="-630238">
              <a:lnSpc>
                <a:spcPts val="200"/>
              </a:lnSpc>
            </a:pPr>
            <a:endParaRPr lang="en-US" altLang="ja-JP" sz="2000" dirty="0">
              <a:solidFill>
                <a:schemeClr val="tx1">
                  <a:lumMod val="95000"/>
                  <a:lumOff val="5000"/>
                </a:schemeClr>
              </a:solidFill>
            </a:endParaRPr>
          </a:p>
          <a:p>
            <a:pPr marL="630238" indent="-630238">
              <a:lnSpc>
                <a:spcPts val="2200"/>
              </a:lnSpc>
            </a:pPr>
            <a:r>
              <a:rPr lang="ja-JP" altLang="en-US" dirty="0">
                <a:solidFill>
                  <a:schemeClr val="tx1">
                    <a:lumMod val="95000"/>
                    <a:lumOff val="5000"/>
                  </a:schemeClr>
                </a:solidFill>
              </a:rPr>
              <a:t>　　</a:t>
            </a:r>
            <a:endParaRPr lang="en-US" altLang="ja-JP" dirty="0" smtClean="0">
              <a:solidFill>
                <a:schemeClr val="tx1">
                  <a:lumMod val="95000"/>
                  <a:lumOff val="5000"/>
                </a:schemeClr>
              </a:solidFill>
            </a:endParaRPr>
          </a:p>
          <a:p>
            <a:pPr marL="630238" indent="-630238">
              <a:lnSpc>
                <a:spcPts val="2200"/>
              </a:lnSpc>
            </a:pPr>
            <a:endParaRPr lang="en-US" altLang="ja-JP" dirty="0">
              <a:solidFill>
                <a:schemeClr val="tx1">
                  <a:lumMod val="95000"/>
                  <a:lumOff val="5000"/>
                </a:schemeClr>
              </a:solidFill>
            </a:endParaRPr>
          </a:p>
          <a:p>
            <a:pPr marL="630238" indent="-630238">
              <a:lnSpc>
                <a:spcPts val="2200"/>
              </a:lnSpc>
            </a:pPr>
            <a:endParaRPr lang="en-US" altLang="ja-JP" dirty="0" smtClean="0">
              <a:solidFill>
                <a:schemeClr val="tx1">
                  <a:lumMod val="95000"/>
                  <a:lumOff val="5000"/>
                </a:schemeClr>
              </a:solidFill>
            </a:endParaRPr>
          </a:p>
          <a:p>
            <a:pPr marL="630238" indent="-630238">
              <a:lnSpc>
                <a:spcPts val="2200"/>
              </a:lnSpc>
            </a:pPr>
            <a:endParaRPr lang="en-US" altLang="ja-JP" dirty="0">
              <a:solidFill>
                <a:schemeClr val="tx1">
                  <a:lumMod val="95000"/>
                  <a:lumOff val="5000"/>
                </a:schemeClr>
              </a:solidFill>
            </a:endParaRPr>
          </a:p>
          <a:p>
            <a:pPr marL="630238" indent="-630238">
              <a:lnSpc>
                <a:spcPts val="2200"/>
              </a:lnSpc>
            </a:pPr>
            <a:endParaRPr lang="en-US" altLang="ja-JP" dirty="0" smtClean="0">
              <a:solidFill>
                <a:schemeClr val="tx1">
                  <a:lumMod val="95000"/>
                  <a:lumOff val="5000"/>
                </a:schemeClr>
              </a:solidFill>
            </a:endParaRPr>
          </a:p>
          <a:p>
            <a:pPr marL="630238" indent="-630238">
              <a:lnSpc>
                <a:spcPts val="2200"/>
              </a:lnSpc>
            </a:pPr>
            <a:endParaRPr lang="en-US" altLang="ja-JP" dirty="0">
              <a:solidFill>
                <a:schemeClr val="tx1">
                  <a:lumMod val="95000"/>
                  <a:lumOff val="5000"/>
                </a:schemeClr>
              </a:solidFill>
            </a:endParaRPr>
          </a:p>
          <a:p>
            <a:pPr marL="630238" indent="-630238">
              <a:lnSpc>
                <a:spcPts val="2200"/>
              </a:lnSpc>
            </a:pPr>
            <a:endParaRPr lang="en-US" altLang="ja-JP" dirty="0" smtClean="0">
              <a:solidFill>
                <a:schemeClr val="tx1">
                  <a:lumMod val="95000"/>
                  <a:lumOff val="5000"/>
                </a:schemeClr>
              </a:solidFill>
            </a:endParaRPr>
          </a:p>
          <a:p>
            <a:pPr marL="630238" indent="-630238">
              <a:lnSpc>
                <a:spcPts val="2200"/>
              </a:lnSpc>
            </a:pPr>
            <a:endParaRPr lang="en-US" altLang="ja-JP" dirty="0">
              <a:solidFill>
                <a:schemeClr val="tx1">
                  <a:lumMod val="95000"/>
                  <a:lumOff val="5000"/>
                </a:schemeClr>
              </a:solidFill>
            </a:endParaRPr>
          </a:p>
          <a:p>
            <a:pPr marL="630238" indent="-630238">
              <a:lnSpc>
                <a:spcPts val="2200"/>
              </a:lnSpc>
            </a:pPr>
            <a:endParaRPr lang="en-US" altLang="ja-JP" dirty="0" smtClean="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2</a:t>
            </a:fld>
            <a:endParaRPr lang="ja-JP" altLang="en-US" dirty="0">
              <a:solidFill>
                <a:schemeClr val="tx1">
                  <a:lumMod val="95000"/>
                  <a:lumOff val="5000"/>
                </a:schemeClr>
              </a:solidFill>
            </a:endParaRPr>
          </a:p>
        </p:txBody>
      </p:sp>
      <p:sp>
        <p:nvSpPr>
          <p:cNvPr id="7" name="テキスト ボックス 6"/>
          <p:cNvSpPr txBox="1"/>
          <p:nvPr/>
        </p:nvSpPr>
        <p:spPr>
          <a:xfrm>
            <a:off x="406337" y="1296565"/>
            <a:ext cx="9710701" cy="2368561"/>
          </a:xfrm>
          <a:prstGeom prst="roundRect">
            <a:avLst>
              <a:gd name="adj" fmla="val 5948"/>
            </a:avLst>
          </a:prstGeom>
          <a:noFill/>
          <a:ln>
            <a:noFill/>
            <a:prstDash val="dash"/>
          </a:ln>
        </p:spPr>
        <p:txBody>
          <a:bodyPr wrap="square" rtlCol="0" anchor="ctr">
            <a:noAutofit/>
          </a:bodyPr>
          <a:lstStyle/>
          <a:p>
            <a:pPr marL="269875" indent="-269875">
              <a:lnSpc>
                <a:spcPts val="2200"/>
              </a:lnSpc>
            </a:pPr>
            <a:r>
              <a:rPr lang="ja-JP" altLang="en-US" sz="1400" dirty="0">
                <a:solidFill>
                  <a:schemeClr val="tx1">
                    <a:lumMod val="95000"/>
                    <a:lumOff val="5000"/>
                  </a:schemeClr>
                </a:solidFill>
              </a:rPr>
              <a:t>○　インターネット上には、命を奪いかねないような誹謗中傷やプライバシー侵害情報、ヘイトスピーチ、いわゆる同和地区の摘示などの人権侵害情報が公開されており、その対応は喫緊の課題となっている。</a:t>
            </a:r>
            <a:endParaRPr lang="en-US" altLang="ja-JP" sz="1400" dirty="0">
              <a:solidFill>
                <a:schemeClr val="tx1">
                  <a:lumMod val="95000"/>
                  <a:lumOff val="5000"/>
                </a:schemeClr>
              </a:solidFill>
            </a:endParaRPr>
          </a:p>
          <a:p>
            <a:pPr marL="269875" indent="-269875">
              <a:lnSpc>
                <a:spcPts val="1400"/>
              </a:lnSpc>
            </a:pPr>
            <a:endParaRPr lang="en-US" altLang="ja-JP" sz="1400" dirty="0" smtClean="0">
              <a:solidFill>
                <a:schemeClr val="tx1">
                  <a:lumMod val="95000"/>
                  <a:lumOff val="5000"/>
                </a:schemeClr>
              </a:solidFill>
            </a:endParaRPr>
          </a:p>
          <a:p>
            <a:pPr marL="269875" indent="-269875">
              <a:lnSpc>
                <a:spcPts val="2200"/>
              </a:lnSpc>
            </a:pP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国においては、被害者の発信者情報開示請求に係る非訟手続の創設や侮辱罪の法定刑の見直し等の対策が講じられており、今後、損害賠償等による被害者の早期救済や発信者に対する誹謗中傷の抑止等、一定の効果が期待</a:t>
            </a:r>
            <a:r>
              <a:rPr lang="ja-JP" altLang="en-US" sz="1400" dirty="0" smtClean="0">
                <a:solidFill>
                  <a:schemeClr val="tx1">
                    <a:lumMod val="95000"/>
                    <a:lumOff val="5000"/>
                  </a:schemeClr>
                </a:solidFill>
              </a:rPr>
              <a:t>される。</a:t>
            </a:r>
            <a:endParaRPr lang="en-US" altLang="ja-JP" sz="1400" dirty="0">
              <a:solidFill>
                <a:schemeClr val="tx1">
                  <a:lumMod val="95000"/>
                  <a:lumOff val="5000"/>
                </a:schemeClr>
              </a:solidFill>
            </a:endParaRPr>
          </a:p>
          <a:p>
            <a:pPr marL="269875" indent="-269875">
              <a:lnSpc>
                <a:spcPts val="1400"/>
              </a:lnSpc>
            </a:pPr>
            <a:endParaRPr lang="en-US" altLang="ja-JP" sz="1400" dirty="0" smtClean="0">
              <a:solidFill>
                <a:schemeClr val="tx1">
                  <a:lumMod val="95000"/>
                  <a:lumOff val="5000"/>
                </a:schemeClr>
              </a:solidFill>
            </a:endParaRPr>
          </a:p>
          <a:p>
            <a:pPr marL="269875" indent="-269875"/>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一方、人権侵害情報の削除については、依然として、発信者・コンテンツプロバイダの自主的な判断や司法判断に委ねられており、早期削除を願う被害者にとっては必ずしも</a:t>
            </a:r>
            <a:r>
              <a:rPr lang="ja-JP" altLang="en-US" sz="1400" dirty="0" smtClean="0">
                <a:solidFill>
                  <a:schemeClr val="tx1">
                    <a:lumMod val="95000"/>
                    <a:lumOff val="5000"/>
                  </a:schemeClr>
                </a:solidFill>
              </a:rPr>
              <a:t>十分な状況ではない。</a:t>
            </a:r>
            <a:endParaRPr lang="en-US" altLang="ja-JP" sz="1400" dirty="0" smtClean="0">
              <a:solidFill>
                <a:schemeClr val="tx1">
                  <a:lumMod val="95000"/>
                  <a:lumOff val="5000"/>
                </a:schemeClr>
              </a:solidFill>
            </a:endParaRPr>
          </a:p>
          <a:p>
            <a:pPr marL="269875" indent="-269875"/>
            <a:endParaRPr lang="ja-JP" altLang="en-US" sz="1400" dirty="0">
              <a:solidFill>
                <a:schemeClr val="tx1">
                  <a:lumMod val="95000"/>
                  <a:lumOff val="5000"/>
                </a:schemeClr>
              </a:solidFill>
            </a:endParaRPr>
          </a:p>
        </p:txBody>
      </p:sp>
      <p:sp>
        <p:nvSpPr>
          <p:cNvPr id="8" name="テキスト ボックス 7"/>
          <p:cNvSpPr txBox="1"/>
          <p:nvPr/>
        </p:nvSpPr>
        <p:spPr>
          <a:xfrm>
            <a:off x="427393" y="4338798"/>
            <a:ext cx="9690113" cy="2970225"/>
          </a:xfrm>
          <a:prstGeom prst="roundRect">
            <a:avLst>
              <a:gd name="adj" fmla="val 4434"/>
            </a:avLst>
          </a:prstGeom>
          <a:noFill/>
          <a:ln>
            <a:noFill/>
            <a:prstDash val="dash"/>
          </a:ln>
        </p:spPr>
        <p:txBody>
          <a:bodyPr wrap="square" rtlCol="0" anchor="t">
            <a:noAutofit/>
          </a:bodyPr>
          <a:lstStyle/>
          <a:p>
            <a:pPr marL="269875" indent="-269875">
              <a:lnSpc>
                <a:spcPts val="2200"/>
              </a:lnSpc>
            </a:pPr>
            <a:r>
              <a:rPr lang="ja-JP" altLang="en-US" sz="1400" dirty="0">
                <a:solidFill>
                  <a:schemeClr val="tx1">
                    <a:lumMod val="95000"/>
                    <a:lumOff val="5000"/>
                  </a:schemeClr>
                </a:solidFill>
              </a:rPr>
              <a:t>○　インターネットの特性（拡散性、匿名性等）や表現の自由等の憲法上の問題から、規制等の抜本的な対策は国において全国統一的に対応すべきであり、大阪府としても、実効性のある対策を国に求めてきた。</a:t>
            </a:r>
          </a:p>
          <a:p>
            <a:pPr marL="269875" indent="-269875">
              <a:lnSpc>
                <a:spcPts val="2200"/>
              </a:lnSpc>
            </a:pPr>
            <a:r>
              <a:rPr lang="ja-JP" altLang="en-US" sz="1400" dirty="0">
                <a:solidFill>
                  <a:schemeClr val="tx1">
                    <a:lumMod val="95000"/>
                    <a:lumOff val="5000"/>
                  </a:schemeClr>
                </a:solidFill>
              </a:rPr>
              <a:t>　　令和３年７月には、当面の緊急的な措置として、人権上、極めて悪質な情報に絞り、早期の削除等につながる対処方策について、知事</a:t>
            </a:r>
            <a:r>
              <a:rPr lang="ja-JP" altLang="en-US" sz="1400" dirty="0" smtClean="0">
                <a:solidFill>
                  <a:schemeClr val="tx1">
                    <a:lumMod val="95000"/>
                    <a:lumOff val="5000"/>
                  </a:schemeClr>
                </a:solidFill>
              </a:rPr>
              <a:t>から総務大臣及び法務大臣</a:t>
            </a:r>
            <a:r>
              <a:rPr lang="ja-JP" altLang="en-US" sz="1400" dirty="0">
                <a:solidFill>
                  <a:schemeClr val="tx1">
                    <a:lumMod val="95000"/>
                    <a:lumOff val="5000"/>
                  </a:schemeClr>
                </a:solidFill>
              </a:rPr>
              <a:t>へ提案を</a:t>
            </a:r>
            <a:r>
              <a:rPr lang="ja-JP" altLang="en-US" sz="1400" dirty="0" smtClean="0">
                <a:solidFill>
                  <a:schemeClr val="tx1">
                    <a:lumMod val="95000"/>
                    <a:lumOff val="5000"/>
                  </a:schemeClr>
                </a:solidFill>
              </a:rPr>
              <a:t>行った。</a:t>
            </a:r>
            <a:endParaRPr lang="ja-JP" altLang="en-US" sz="1400" dirty="0">
              <a:solidFill>
                <a:schemeClr val="tx1">
                  <a:lumMod val="95000"/>
                  <a:lumOff val="5000"/>
                </a:schemeClr>
              </a:solidFill>
            </a:endParaRPr>
          </a:p>
          <a:p>
            <a:pPr marL="269875" indent="-269875">
              <a:lnSpc>
                <a:spcPts val="1400"/>
              </a:lnSpc>
            </a:pPr>
            <a:endParaRPr lang="en-US" altLang="ja-JP" sz="1400" dirty="0" smtClean="0">
              <a:solidFill>
                <a:schemeClr val="tx1">
                  <a:lumMod val="95000"/>
                  <a:lumOff val="5000"/>
                </a:schemeClr>
              </a:solidFill>
            </a:endParaRPr>
          </a:p>
          <a:p>
            <a:pPr marL="269875" indent="-269875">
              <a:lnSpc>
                <a:spcPts val="2200"/>
              </a:lnSpc>
            </a:pP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また、</a:t>
            </a:r>
            <a:r>
              <a:rPr lang="ja-JP" altLang="en-US" sz="1400" dirty="0" smtClean="0">
                <a:solidFill>
                  <a:schemeClr val="tx1">
                    <a:lumMod val="95000"/>
                    <a:lumOff val="5000"/>
                  </a:schemeClr>
                </a:solidFill>
              </a:rPr>
              <a:t>大阪府</a:t>
            </a:r>
            <a:r>
              <a:rPr lang="ja-JP" altLang="en-US" sz="1400" dirty="0">
                <a:solidFill>
                  <a:schemeClr val="tx1">
                    <a:lumMod val="95000"/>
                    <a:lumOff val="5000"/>
                  </a:schemeClr>
                </a:solidFill>
              </a:rPr>
              <a:t>議会に</a:t>
            </a:r>
            <a:r>
              <a:rPr lang="ja-JP" altLang="en-US" sz="1400" dirty="0" smtClean="0">
                <a:solidFill>
                  <a:schemeClr val="tx1">
                    <a:lumMod val="95000"/>
                    <a:lumOff val="5000"/>
                  </a:schemeClr>
                </a:solidFill>
              </a:rPr>
              <a:t>おいても、</a:t>
            </a:r>
            <a:r>
              <a:rPr lang="ja-JP" altLang="en-US" sz="1400" dirty="0">
                <a:solidFill>
                  <a:schemeClr val="tx1">
                    <a:lumMod val="95000"/>
                    <a:lumOff val="5000"/>
                  </a:schemeClr>
                </a:solidFill>
              </a:rPr>
              <a:t>令和４年２月議会に「大阪府インターネット上の誹謗中傷や差別等の人権侵害のない社会づくり条例」が議員提案され、全会派一致で成立した</a:t>
            </a:r>
            <a:r>
              <a:rPr lang="ja-JP" altLang="en-US" sz="1400" dirty="0" smtClean="0">
                <a:solidFill>
                  <a:schemeClr val="tx1">
                    <a:lumMod val="95000"/>
                    <a:lumOff val="5000"/>
                  </a:schemeClr>
                </a:solidFill>
              </a:rPr>
              <a:t>ところ。</a:t>
            </a:r>
            <a:endParaRPr lang="en-US" altLang="ja-JP" sz="1400" dirty="0">
              <a:solidFill>
                <a:schemeClr val="tx1">
                  <a:lumMod val="95000"/>
                  <a:lumOff val="5000"/>
                </a:schemeClr>
              </a:solidFill>
            </a:endParaRPr>
          </a:p>
          <a:p>
            <a:pPr marL="269875" indent="-269875">
              <a:lnSpc>
                <a:spcPts val="1400"/>
              </a:lnSpc>
            </a:pPr>
            <a:endParaRPr lang="en-US" altLang="ja-JP" sz="1400" dirty="0" smtClean="0">
              <a:solidFill>
                <a:schemeClr val="tx1">
                  <a:lumMod val="95000"/>
                  <a:lumOff val="5000"/>
                </a:schemeClr>
              </a:solidFill>
            </a:endParaRPr>
          </a:p>
          <a:p>
            <a:pPr marL="269875" indent="-269875">
              <a:lnSpc>
                <a:spcPts val="2200"/>
              </a:lnSpc>
            </a:pP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大阪府としては、本条例に基づき、引き続きインターネット利用者に対する教育・啓発や相談体制の充実に取り組むとともに</a:t>
            </a:r>
            <a:r>
              <a:rPr lang="ja-JP" altLang="en-US" sz="1400" dirty="0" smtClean="0">
                <a:solidFill>
                  <a:schemeClr val="tx1">
                    <a:lumMod val="95000"/>
                    <a:lumOff val="5000"/>
                  </a:schemeClr>
                </a:solidFill>
              </a:rPr>
              <a:t>、</a:t>
            </a:r>
            <a:r>
              <a:rPr lang="ja-JP" altLang="en-US" sz="1400" u="sng" dirty="0" smtClean="0">
                <a:solidFill>
                  <a:schemeClr val="tx1">
                    <a:lumMod val="95000"/>
                    <a:lumOff val="5000"/>
                  </a:schemeClr>
                </a:solidFill>
              </a:rPr>
              <a:t>広域自治体として、</a:t>
            </a:r>
            <a:r>
              <a:rPr lang="ja-JP" altLang="en-US" sz="1400" u="sng" dirty="0">
                <a:solidFill>
                  <a:schemeClr val="tx1">
                    <a:lumMod val="95000"/>
                    <a:lumOff val="5000"/>
                  </a:schemeClr>
                </a:solidFill>
              </a:rPr>
              <a:t>インターネット上の誹謗中傷等の人権侵害の防止及び被害者支援等に関する実効性のある施策を検討して</a:t>
            </a:r>
            <a:r>
              <a:rPr lang="ja-JP" altLang="en-US" sz="1400" u="sng" dirty="0" smtClean="0">
                <a:solidFill>
                  <a:schemeClr val="tx1">
                    <a:lumMod val="95000"/>
                    <a:lumOff val="5000"/>
                  </a:schemeClr>
                </a:solidFill>
              </a:rPr>
              <a:t>いく</a:t>
            </a: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a:t>
            </a:r>
            <a:r>
              <a:rPr lang="ja-JP" altLang="en-US" sz="1400" b="1" u="sng" dirty="0" smtClean="0">
                <a:solidFill>
                  <a:srgbClr val="C00000"/>
                </a:solidFill>
              </a:rPr>
              <a:t>有識者</a:t>
            </a:r>
            <a:r>
              <a:rPr lang="ja-JP" altLang="en-US" sz="1400" b="1" u="sng" dirty="0">
                <a:solidFill>
                  <a:srgbClr val="C00000"/>
                </a:solidFill>
              </a:rPr>
              <a:t>会議を設置し、検討</a:t>
            </a:r>
          </a:p>
          <a:p>
            <a:pPr marL="269875" indent="-269875">
              <a:lnSpc>
                <a:spcPts val="2200"/>
              </a:lnSpc>
            </a:pPr>
            <a:endParaRPr lang="ja-JP" altLang="en-US" sz="1400" dirty="0">
              <a:solidFill>
                <a:schemeClr val="tx1">
                  <a:lumMod val="95000"/>
                  <a:lumOff val="5000"/>
                </a:schemeClr>
              </a:solidFill>
            </a:endParaRPr>
          </a:p>
        </p:txBody>
      </p:sp>
      <p:cxnSp>
        <p:nvCxnSpPr>
          <p:cNvPr id="9" name="直線矢印コネクタ 8"/>
          <p:cNvCxnSpPr/>
          <p:nvPr/>
        </p:nvCxnSpPr>
        <p:spPr>
          <a:xfrm>
            <a:off x="3374471" y="7165007"/>
            <a:ext cx="523695"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3653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ja-JP" altLang="en-US" sz="2200" dirty="0" smtClean="0"/>
              <a:t>    </a:t>
            </a:r>
            <a:r>
              <a:rPr lang="ja-JP" altLang="en-US" sz="2200" b="1" dirty="0" smtClean="0"/>
              <a:t>検討の方向性</a:t>
            </a:r>
            <a:endParaRPr lang="ja-JP" altLang="en-US" sz="2200" b="1" dirty="0"/>
          </a:p>
        </p:txBody>
      </p:sp>
      <p:sp>
        <p:nvSpPr>
          <p:cNvPr id="3" name="コンテンツ プレースホルダー 2"/>
          <p:cNvSpPr>
            <a:spLocks noGrp="1"/>
          </p:cNvSpPr>
          <p:nvPr>
            <p:ph idx="1"/>
          </p:nvPr>
        </p:nvSpPr>
        <p:spPr>
          <a:xfrm>
            <a:off x="0" y="720080"/>
            <a:ext cx="10440988" cy="6841183"/>
          </a:xfrm>
        </p:spPr>
        <p:txBody>
          <a:bodyPr>
            <a:noAutofit/>
          </a:bodyPr>
          <a:lstStyle/>
          <a:p>
            <a:endParaRPr lang="en-US" altLang="ja-JP" sz="1400" b="1" dirty="0" smtClean="0">
              <a:solidFill>
                <a:schemeClr val="tx1">
                  <a:lumMod val="95000"/>
                  <a:lumOff val="5000"/>
                </a:schemeClr>
              </a:solidFill>
            </a:endParaRPr>
          </a:p>
          <a:p>
            <a:r>
              <a:rPr lang="ja-JP" altLang="en-US" sz="1400" b="1" dirty="0">
                <a:solidFill>
                  <a:schemeClr val="tx1">
                    <a:lumMod val="95000"/>
                    <a:lumOff val="5000"/>
                  </a:schemeClr>
                </a:solidFill>
              </a:rPr>
              <a:t>　</a:t>
            </a:r>
            <a:r>
              <a:rPr lang="ja-JP" altLang="en-US" sz="1400" b="1" dirty="0" smtClean="0">
                <a:solidFill>
                  <a:schemeClr val="tx1">
                    <a:lumMod val="95000"/>
                    <a:lumOff val="5000"/>
                  </a:schemeClr>
                </a:solidFill>
              </a:rPr>
              <a:t>    </a:t>
            </a:r>
            <a:r>
              <a:rPr lang="ja-JP" altLang="en-US" sz="2000" b="1" dirty="0" smtClean="0">
                <a:solidFill>
                  <a:schemeClr val="tx1">
                    <a:lumMod val="95000"/>
                    <a:lumOff val="5000"/>
                  </a:schemeClr>
                </a:solidFill>
              </a:rPr>
              <a:t>現在の大阪府の取組と検討の方向性</a:t>
            </a:r>
            <a:endParaRPr lang="en-US" altLang="ja-JP" sz="2000" b="1" dirty="0">
              <a:solidFill>
                <a:schemeClr val="tx1">
                  <a:lumMod val="95000"/>
                  <a:lumOff val="5000"/>
                </a:schemeClr>
              </a:solidFill>
            </a:endParaRPr>
          </a:p>
          <a:p>
            <a:pPr>
              <a:lnSpc>
                <a:spcPts val="300"/>
              </a:lnSpc>
            </a:pPr>
            <a:endParaRPr lang="en-US" altLang="ja-JP" sz="1400" dirty="0" smtClean="0">
              <a:solidFill>
                <a:schemeClr val="tx1">
                  <a:lumMod val="95000"/>
                  <a:lumOff val="5000"/>
                </a:schemeClr>
              </a:solidFill>
            </a:endParaRPr>
          </a:p>
          <a:p>
            <a:r>
              <a:rPr lang="ja-JP" altLang="en-US" sz="1400" dirty="0" smtClean="0">
                <a:solidFill>
                  <a:schemeClr val="tx1">
                    <a:lumMod val="95000"/>
                    <a:lumOff val="5000"/>
                  </a:schemeClr>
                </a:solidFill>
              </a:rPr>
              <a:t>　</a:t>
            </a: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　インターネット上の人権侵害情報への対処として</a:t>
            </a:r>
            <a:r>
              <a:rPr lang="ja-JP" altLang="en-US" sz="1400" dirty="0">
                <a:solidFill>
                  <a:schemeClr val="tx1">
                    <a:lumMod val="95000"/>
                    <a:lumOff val="5000"/>
                  </a:schemeClr>
                </a:solidFill>
              </a:rPr>
              <a:t>、現在、次</a:t>
            </a:r>
            <a:r>
              <a:rPr lang="ja-JP" altLang="en-US" sz="1400" dirty="0" smtClean="0">
                <a:solidFill>
                  <a:schemeClr val="tx1">
                    <a:lumMod val="95000"/>
                    <a:lumOff val="5000"/>
                  </a:schemeClr>
                </a:solidFill>
              </a:rPr>
              <a:t>の３つの視点から施策をパッケージとして実施。</a:t>
            </a:r>
            <a:endParaRPr lang="en-US" altLang="ja-JP" sz="1400" dirty="0" smtClean="0">
              <a:solidFill>
                <a:schemeClr val="tx1">
                  <a:lumMod val="95000"/>
                  <a:lumOff val="5000"/>
                </a:schemeClr>
              </a:solidFill>
            </a:endParaRPr>
          </a:p>
          <a:p>
            <a:pPr>
              <a:lnSpc>
                <a:spcPts val="200"/>
              </a:lnSpc>
            </a:pPr>
            <a:endParaRPr lang="en-US" altLang="ja-JP" sz="1400" dirty="0" smtClean="0">
              <a:solidFill>
                <a:schemeClr val="tx1">
                  <a:lumMod val="95000"/>
                  <a:lumOff val="5000"/>
                </a:schemeClr>
              </a:solidFill>
            </a:endParaRPr>
          </a:p>
          <a:p>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   ○</a:t>
            </a:r>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広域</a:t>
            </a:r>
            <a:r>
              <a:rPr lang="ja-JP" altLang="en-US" sz="1400" dirty="0">
                <a:solidFill>
                  <a:schemeClr val="tx1">
                    <a:lumMod val="95000"/>
                    <a:lumOff val="5000"/>
                  </a:schemeClr>
                </a:solidFill>
              </a:rPr>
              <a:t>自治体として</a:t>
            </a: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より</a:t>
            </a:r>
            <a:r>
              <a:rPr lang="ja-JP" altLang="en-US" sz="1400" dirty="0" smtClean="0">
                <a:solidFill>
                  <a:schemeClr val="tx1">
                    <a:lumMod val="95000"/>
                    <a:lumOff val="5000"/>
                  </a:schemeClr>
                </a:solidFill>
              </a:rPr>
              <a:t>実効性</a:t>
            </a:r>
            <a:r>
              <a:rPr lang="ja-JP" altLang="en-US" sz="1400" dirty="0">
                <a:solidFill>
                  <a:schemeClr val="tx1">
                    <a:lumMod val="95000"/>
                    <a:lumOff val="5000"/>
                  </a:schemeClr>
                </a:solidFill>
              </a:rPr>
              <a:t>のある施策を</a:t>
            </a:r>
            <a:r>
              <a:rPr lang="ja-JP" altLang="en-US" sz="1400" dirty="0" smtClean="0">
                <a:solidFill>
                  <a:schemeClr val="tx1">
                    <a:lumMod val="95000"/>
                    <a:lumOff val="5000"/>
                  </a:schemeClr>
                </a:solidFill>
              </a:rPr>
              <a:t>検討。</a:t>
            </a:r>
            <a:endParaRPr lang="en-US" altLang="ja-JP" sz="1400" dirty="0" smtClean="0">
              <a:solidFill>
                <a:schemeClr val="tx1">
                  <a:lumMod val="95000"/>
                  <a:lumOff val="5000"/>
                </a:schemeClr>
              </a:solidFill>
            </a:endParaRPr>
          </a:p>
          <a:p>
            <a:endParaRPr lang="en-US" altLang="ja-JP" sz="2000" dirty="0" smtClean="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pPr>
              <a:lnSpc>
                <a:spcPts val="1500"/>
              </a:lnSpc>
            </a:pPr>
            <a:endParaRPr lang="en-US" altLang="ja-JP" sz="2000" dirty="0" smtClean="0">
              <a:solidFill>
                <a:schemeClr val="tx1">
                  <a:lumMod val="95000"/>
                  <a:lumOff val="5000"/>
                </a:schemeClr>
              </a:solidFill>
            </a:endParaRPr>
          </a:p>
          <a:p>
            <a:pPr>
              <a:lnSpc>
                <a:spcPts val="1500"/>
              </a:lnSpc>
            </a:pPr>
            <a:endParaRPr lang="en-US" altLang="ja-JP" sz="2000" dirty="0">
              <a:solidFill>
                <a:schemeClr val="tx1">
                  <a:lumMod val="95000"/>
                  <a:lumOff val="5000"/>
                </a:schemeClr>
              </a:solidFill>
            </a:endParaRPr>
          </a:p>
          <a:p>
            <a:pPr>
              <a:lnSpc>
                <a:spcPts val="1500"/>
              </a:lnSpc>
            </a:pPr>
            <a:endParaRPr lang="en-US" altLang="ja-JP" sz="2000" dirty="0">
              <a:solidFill>
                <a:schemeClr val="tx1">
                  <a:lumMod val="95000"/>
                  <a:lumOff val="5000"/>
                </a:schemeClr>
              </a:solidFill>
            </a:endParaRPr>
          </a:p>
          <a:p>
            <a:r>
              <a:rPr lang="ja-JP" altLang="en-US" sz="2000" dirty="0">
                <a:solidFill>
                  <a:schemeClr val="tx1">
                    <a:lumMod val="95000"/>
                    <a:lumOff val="5000"/>
                  </a:schemeClr>
                </a:solidFill>
              </a:rPr>
              <a:t>　</a:t>
            </a:r>
            <a:endParaRPr lang="en-US" altLang="ja-JP" sz="2000"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3</a:t>
            </a:fld>
            <a:endParaRPr lang="ja-JP" altLang="en-US" dirty="0">
              <a:solidFill>
                <a:schemeClr val="tx1">
                  <a:lumMod val="95000"/>
                  <a:lumOff val="5000"/>
                </a:schemeClr>
              </a:solidFill>
            </a:endParaRPr>
          </a:p>
        </p:txBody>
      </p:sp>
      <p:sp>
        <p:nvSpPr>
          <p:cNvPr id="12" name="テキスト ボックス 11">
            <a:extLst>
              <a:ext uri="{FF2B5EF4-FFF2-40B4-BE49-F238E27FC236}">
                <a16:creationId xmlns:a16="http://schemas.microsoft.com/office/drawing/2014/main" id="{05920E0B-7737-4FE4-B39B-80E2179FB9C3}"/>
              </a:ext>
            </a:extLst>
          </p:cNvPr>
          <p:cNvSpPr txBox="1"/>
          <p:nvPr/>
        </p:nvSpPr>
        <p:spPr>
          <a:xfrm>
            <a:off x="251942" y="2124447"/>
            <a:ext cx="10009112" cy="5328592"/>
          </a:xfrm>
          <a:prstGeom prst="roundRect">
            <a:avLst>
              <a:gd name="adj" fmla="val 2447"/>
            </a:avLst>
          </a:prstGeom>
          <a:solidFill>
            <a:schemeClr val="accent3">
              <a:lumMod val="20000"/>
              <a:lumOff val="80000"/>
            </a:schemeClr>
          </a:solidFill>
          <a:ln>
            <a:noFill/>
            <a:prstDash val="dash"/>
          </a:ln>
        </p:spPr>
        <p:txBody>
          <a:bodyPr wrap="square" rtlCol="0" anchor="ctr" anchorCtr="0">
            <a:noAutofit/>
          </a:bodyPr>
          <a:lstStyle/>
          <a:p>
            <a:pPr>
              <a:lnSpc>
                <a:spcPts val="2300"/>
              </a:lnSpc>
              <a:spcBef>
                <a:spcPct val="20000"/>
              </a:spcBef>
              <a:defRPr/>
            </a:pPr>
            <a:r>
              <a:rPr lang="ja-JP" altLang="en-US" sz="1600" b="1" dirty="0" smtClean="0">
                <a:solidFill>
                  <a:schemeClr val="tx1">
                    <a:lumMod val="95000"/>
                    <a:lumOff val="5000"/>
                  </a:schemeClr>
                </a:solidFill>
                <a:latin typeface="メイリオ"/>
                <a:ea typeface="メイリオ"/>
              </a:rPr>
              <a:t>　発信者への対応</a:t>
            </a:r>
            <a:r>
              <a:rPr lang="ja-JP" altLang="en-US" sz="1400" dirty="0" smtClean="0">
                <a:solidFill>
                  <a:schemeClr val="tx1">
                    <a:lumMod val="95000"/>
                    <a:lumOff val="5000"/>
                  </a:schemeClr>
                </a:solidFill>
              </a:rPr>
              <a:t>（府民への教育・啓発）</a:t>
            </a:r>
            <a:endParaRPr lang="en-US" altLang="ja-JP" sz="1800" dirty="0" smtClean="0">
              <a:solidFill>
                <a:schemeClr val="tx1">
                  <a:lumMod val="95000"/>
                  <a:lumOff val="5000"/>
                </a:schemeClr>
              </a:solidFill>
              <a:latin typeface="メイリオ"/>
              <a:ea typeface="メイリオ"/>
            </a:endParaRPr>
          </a:p>
          <a:p>
            <a:pPr marL="361950" indent="-361950">
              <a:lnSpc>
                <a:spcPts val="2300"/>
              </a:lnSpc>
              <a:spcBef>
                <a:spcPct val="20000"/>
              </a:spcBef>
              <a:defRPr/>
            </a:pPr>
            <a:r>
              <a:rPr lang="ja-JP" altLang="en-US" sz="1400" dirty="0" smtClean="0">
                <a:solidFill>
                  <a:schemeClr val="tx1">
                    <a:lumMod val="95000"/>
                    <a:lumOff val="5000"/>
                  </a:schemeClr>
                </a:solidFill>
                <a:latin typeface="メイリオ"/>
                <a:ea typeface="メイリオ"/>
              </a:rPr>
              <a:t>　・　現在、インターネットリテラシーの向上を図るための教育・啓発を実施。とりわけ、</a:t>
            </a:r>
            <a:r>
              <a:rPr lang="en-US" altLang="ja-JP" sz="1400" dirty="0" smtClean="0">
                <a:solidFill>
                  <a:schemeClr val="tx1">
                    <a:lumMod val="95000"/>
                    <a:lumOff val="5000"/>
                  </a:schemeClr>
                </a:solidFill>
                <a:latin typeface="メイリオ"/>
                <a:ea typeface="メイリオ"/>
              </a:rPr>
              <a:t>SNS</a:t>
            </a:r>
            <a:r>
              <a:rPr lang="ja-JP" altLang="en-US" sz="1400" dirty="0" smtClean="0">
                <a:solidFill>
                  <a:schemeClr val="tx1">
                    <a:lumMod val="95000"/>
                    <a:lumOff val="5000"/>
                  </a:schemeClr>
                </a:solidFill>
                <a:latin typeface="メイリオ"/>
                <a:ea typeface="メイリオ"/>
              </a:rPr>
              <a:t>利用率の高い若い世代に対する施策を重点的に実施。</a:t>
            </a:r>
            <a:endParaRPr lang="en-US" altLang="ja-JP" sz="1400" dirty="0" smtClean="0">
              <a:solidFill>
                <a:schemeClr val="tx1">
                  <a:lumMod val="95000"/>
                  <a:lumOff val="5000"/>
                </a:schemeClr>
              </a:solidFill>
              <a:latin typeface="メイリオ"/>
              <a:ea typeface="メイリオ"/>
            </a:endParaRPr>
          </a:p>
          <a:p>
            <a:pPr marL="361950" indent="-361950">
              <a:lnSpc>
                <a:spcPts val="700"/>
              </a:lnSpc>
              <a:spcBef>
                <a:spcPct val="20000"/>
              </a:spcBef>
              <a:defRPr/>
            </a:pPr>
            <a:endParaRPr lang="en-US" altLang="ja-JP" sz="1400" dirty="0" smtClean="0">
              <a:solidFill>
                <a:schemeClr val="tx1">
                  <a:lumMod val="95000"/>
                  <a:lumOff val="5000"/>
                </a:schemeClr>
              </a:solidFill>
              <a:latin typeface="メイリオ"/>
              <a:ea typeface="メイリオ"/>
            </a:endParaRPr>
          </a:p>
          <a:p>
            <a:pPr marL="361950" indent="-361950">
              <a:lnSpc>
                <a:spcPts val="2300"/>
              </a:lnSpc>
              <a:spcBef>
                <a:spcPct val="20000"/>
              </a:spcBef>
              <a:defRPr/>
            </a:pPr>
            <a:r>
              <a:rPr lang="ja-JP" altLang="en-US" sz="1400" dirty="0">
                <a:solidFill>
                  <a:schemeClr val="tx1">
                    <a:lumMod val="95000"/>
                    <a:lumOff val="5000"/>
                  </a:schemeClr>
                </a:solidFill>
                <a:latin typeface="メイリオ"/>
                <a:ea typeface="メイリオ"/>
              </a:rPr>
              <a:t>　</a:t>
            </a:r>
            <a:r>
              <a:rPr lang="ja-JP" altLang="en-US" sz="1400" dirty="0" smtClean="0">
                <a:solidFill>
                  <a:schemeClr val="tx1">
                    <a:lumMod val="95000"/>
                    <a:lumOff val="5000"/>
                  </a:schemeClr>
                </a:solidFill>
                <a:latin typeface="メイリオ"/>
                <a:ea typeface="メイリオ"/>
              </a:rPr>
              <a:t>　</a:t>
            </a:r>
            <a:r>
              <a:rPr lang="ja-JP" altLang="en-US" sz="1400" dirty="0">
                <a:solidFill>
                  <a:schemeClr val="tx1">
                    <a:lumMod val="95000"/>
                    <a:lumOff val="5000"/>
                  </a:schemeClr>
                </a:solidFill>
              </a:rPr>
              <a:t> </a:t>
            </a:r>
            <a:r>
              <a:rPr lang="ja-JP" altLang="en-US" sz="1600" dirty="0">
                <a:solidFill>
                  <a:schemeClr val="tx1">
                    <a:lumMod val="95000"/>
                    <a:lumOff val="5000"/>
                  </a:schemeClr>
                </a:solidFill>
              </a:rPr>
              <a:t>⇒</a:t>
            </a:r>
            <a:r>
              <a:rPr lang="ja-JP" altLang="en-US" sz="1400" dirty="0" smtClean="0">
                <a:solidFill>
                  <a:schemeClr val="tx1">
                    <a:lumMod val="95000"/>
                    <a:lumOff val="5000"/>
                  </a:schemeClr>
                </a:solidFill>
                <a:latin typeface="メイリオ"/>
                <a:ea typeface="メイリオ"/>
              </a:rPr>
              <a:t>  </a:t>
            </a:r>
            <a:r>
              <a:rPr lang="ja-JP" altLang="en-US" sz="1600" b="1" u="sng" dirty="0" smtClean="0">
                <a:solidFill>
                  <a:srgbClr val="C00000"/>
                </a:solidFill>
              </a:rPr>
              <a:t>① 人権</a:t>
            </a:r>
            <a:r>
              <a:rPr lang="ja-JP" altLang="en-US" sz="1600" b="1" u="sng" dirty="0">
                <a:solidFill>
                  <a:srgbClr val="C00000"/>
                </a:solidFill>
              </a:rPr>
              <a:t>侵害の防止策・抑止</a:t>
            </a:r>
            <a:r>
              <a:rPr lang="ja-JP" altLang="en-US" sz="1600" b="1" u="sng" dirty="0" smtClean="0">
                <a:solidFill>
                  <a:srgbClr val="C00000"/>
                </a:solidFill>
              </a:rPr>
              <a:t>策</a:t>
            </a:r>
            <a:r>
              <a:rPr lang="ja-JP" altLang="en-US" sz="1400" dirty="0" smtClean="0"/>
              <a:t>（発信者に対する人権侵害防止や抑止に向けたより実効性のある対策の検討）</a:t>
            </a:r>
            <a:endParaRPr lang="en-US" altLang="ja-JP" sz="1400" dirty="0" smtClean="0">
              <a:latin typeface="メイリオ"/>
              <a:ea typeface="メイリオ"/>
            </a:endParaRPr>
          </a:p>
          <a:p>
            <a:pPr marL="361950" indent="-361950">
              <a:lnSpc>
                <a:spcPts val="2300"/>
              </a:lnSpc>
              <a:spcBef>
                <a:spcPct val="20000"/>
              </a:spcBef>
              <a:defRPr/>
            </a:pPr>
            <a:r>
              <a:rPr lang="ja-JP" altLang="en-US" sz="1400" dirty="0" smtClean="0">
                <a:solidFill>
                  <a:schemeClr val="tx1">
                    <a:lumMod val="95000"/>
                    <a:lumOff val="5000"/>
                  </a:schemeClr>
                </a:solidFill>
                <a:latin typeface="メイリオ"/>
                <a:ea typeface="メイリオ"/>
              </a:rPr>
              <a:t>　</a:t>
            </a:r>
            <a:endParaRPr lang="en-US" altLang="ja-JP" dirty="0" smtClean="0">
              <a:solidFill>
                <a:schemeClr val="tx1">
                  <a:lumMod val="95000"/>
                  <a:lumOff val="5000"/>
                </a:schemeClr>
              </a:solidFill>
              <a:latin typeface="メイリオ"/>
              <a:ea typeface="メイリオ"/>
            </a:endParaRPr>
          </a:p>
          <a:p>
            <a:pPr marL="361950" indent="-361950">
              <a:lnSpc>
                <a:spcPts val="2300"/>
              </a:lnSpc>
              <a:spcBef>
                <a:spcPct val="20000"/>
              </a:spcBef>
              <a:defRPr/>
            </a:pPr>
            <a:r>
              <a:rPr lang="ja-JP" altLang="en-US" sz="1600" b="1" dirty="0" smtClean="0">
                <a:solidFill>
                  <a:schemeClr val="tx1">
                    <a:lumMod val="95000"/>
                    <a:lumOff val="5000"/>
                  </a:schemeClr>
                </a:solidFill>
                <a:latin typeface="メイリオ"/>
                <a:ea typeface="メイリオ"/>
              </a:rPr>
              <a:t>　被害者への対応</a:t>
            </a:r>
            <a:r>
              <a:rPr lang="ja-JP" altLang="en-US" sz="1400" dirty="0" smtClean="0">
                <a:solidFill>
                  <a:schemeClr val="tx1">
                    <a:lumMod val="95000"/>
                    <a:lumOff val="5000"/>
                  </a:schemeClr>
                </a:solidFill>
                <a:latin typeface="メイリオ"/>
                <a:ea typeface="メイリオ"/>
              </a:rPr>
              <a:t>（相談窓口の設置等）</a:t>
            </a:r>
            <a:endParaRPr lang="ja-JP" altLang="en-US" sz="1800" b="1" u="sng" dirty="0">
              <a:solidFill>
                <a:srgbClr val="C00000"/>
              </a:solidFill>
            </a:endParaRPr>
          </a:p>
          <a:p>
            <a:pPr marL="361950" indent="-361950">
              <a:lnSpc>
                <a:spcPts val="2300"/>
              </a:lnSpc>
              <a:spcBef>
                <a:spcPct val="20000"/>
              </a:spcBef>
              <a:defRPr/>
            </a:pPr>
            <a:r>
              <a:rPr lang="ja-JP" altLang="en-US" sz="1400" dirty="0" smtClean="0">
                <a:solidFill>
                  <a:schemeClr val="tx1">
                    <a:lumMod val="95000"/>
                    <a:lumOff val="5000"/>
                  </a:schemeClr>
                </a:solidFill>
                <a:latin typeface="メイリオ"/>
                <a:ea typeface="メイリオ"/>
              </a:rPr>
              <a:t>　・</a:t>
            </a:r>
            <a:r>
              <a:rPr lang="ja-JP" altLang="en-US" sz="1400" dirty="0">
                <a:solidFill>
                  <a:schemeClr val="tx1">
                    <a:lumMod val="95000"/>
                    <a:lumOff val="5000"/>
                  </a:schemeClr>
                </a:solidFill>
                <a:latin typeface="メイリオ"/>
                <a:ea typeface="メイリオ"/>
              </a:rPr>
              <a:t>　</a:t>
            </a:r>
            <a:r>
              <a:rPr lang="ja-JP" altLang="en-US" sz="1400" dirty="0">
                <a:solidFill>
                  <a:schemeClr val="tx1">
                    <a:lumMod val="95000"/>
                    <a:lumOff val="5000"/>
                  </a:schemeClr>
                </a:solidFill>
              </a:rPr>
              <a:t>現在、府</a:t>
            </a:r>
            <a:r>
              <a:rPr lang="ja-JP" altLang="en-US" sz="1400" dirty="0">
                <a:solidFill>
                  <a:schemeClr val="tx1">
                    <a:lumMod val="95000"/>
                    <a:lumOff val="5000"/>
                  </a:schemeClr>
                </a:solidFill>
                <a:latin typeface="メイリオ"/>
                <a:ea typeface="メイリオ"/>
              </a:rPr>
              <a:t>に人権相談窓口を設置し専門機関と連携した相談、市町村交付金による市町村の相談事業の支援、市町村相談職員向けのネット相談に関する研修等、相談体制の充実を図る取組を</a:t>
            </a:r>
            <a:r>
              <a:rPr lang="ja-JP" altLang="en-US" sz="1400" dirty="0" smtClean="0">
                <a:solidFill>
                  <a:schemeClr val="tx1">
                    <a:lumMod val="95000"/>
                    <a:lumOff val="5000"/>
                  </a:schemeClr>
                </a:solidFill>
                <a:latin typeface="メイリオ"/>
                <a:ea typeface="メイリオ"/>
              </a:rPr>
              <a:t>実施。</a:t>
            </a:r>
            <a:endParaRPr lang="en-US" altLang="ja-JP" sz="1400" dirty="0">
              <a:solidFill>
                <a:schemeClr val="tx1">
                  <a:lumMod val="95000"/>
                  <a:lumOff val="5000"/>
                </a:schemeClr>
              </a:solidFill>
              <a:latin typeface="メイリオ"/>
              <a:ea typeface="メイリオ"/>
            </a:endParaRPr>
          </a:p>
          <a:p>
            <a:pPr marL="361950" indent="-361950">
              <a:lnSpc>
                <a:spcPts val="700"/>
              </a:lnSpc>
              <a:spcBef>
                <a:spcPct val="20000"/>
              </a:spcBef>
              <a:defRPr/>
            </a:pPr>
            <a:endParaRPr lang="en-US" altLang="ja-JP" b="1" u="sng" dirty="0" smtClean="0">
              <a:solidFill>
                <a:srgbClr val="C00000"/>
              </a:solidFill>
            </a:endParaRPr>
          </a:p>
          <a:p>
            <a:pPr marL="361950" indent="-361950">
              <a:lnSpc>
                <a:spcPts val="2300"/>
              </a:lnSpc>
              <a:spcBef>
                <a:spcPct val="20000"/>
              </a:spcBef>
              <a:defRPr/>
            </a:pPr>
            <a:r>
              <a:rPr lang="ja-JP" altLang="en-US" sz="1600" b="1" dirty="0" smtClean="0">
                <a:solidFill>
                  <a:srgbClr val="C00000"/>
                </a:solidFill>
              </a:rPr>
              <a:t> </a:t>
            </a:r>
            <a:r>
              <a:rPr lang="ja-JP" altLang="en-US" sz="1600" dirty="0">
                <a:solidFill>
                  <a:schemeClr val="tx1">
                    <a:lumMod val="95000"/>
                    <a:lumOff val="5000"/>
                  </a:schemeClr>
                </a:solidFill>
              </a:rPr>
              <a:t> </a:t>
            </a:r>
            <a:r>
              <a:rPr lang="ja-JP" altLang="en-US" sz="1600" dirty="0" smtClean="0">
                <a:solidFill>
                  <a:schemeClr val="tx1">
                    <a:lumMod val="95000"/>
                    <a:lumOff val="5000"/>
                  </a:schemeClr>
                </a:solidFill>
              </a:rPr>
              <a:t>    </a:t>
            </a:r>
            <a:r>
              <a:rPr lang="ja-JP" altLang="en-US" sz="1600" dirty="0">
                <a:solidFill>
                  <a:schemeClr val="tx1">
                    <a:lumMod val="95000"/>
                    <a:lumOff val="5000"/>
                  </a:schemeClr>
                </a:solidFill>
              </a:rPr>
              <a:t>⇒</a:t>
            </a:r>
            <a:r>
              <a:rPr lang="ja-JP" altLang="en-US" sz="1600" b="1" dirty="0" smtClean="0">
                <a:solidFill>
                  <a:srgbClr val="C00000"/>
                </a:solidFill>
              </a:rPr>
              <a:t>  </a:t>
            </a:r>
            <a:r>
              <a:rPr lang="ja-JP" altLang="en-US" sz="1600" b="1" u="sng" dirty="0" smtClean="0">
                <a:solidFill>
                  <a:srgbClr val="C00000"/>
                </a:solidFill>
              </a:rPr>
              <a:t>② 被害</a:t>
            </a:r>
            <a:r>
              <a:rPr lang="ja-JP" altLang="en-US" sz="1600" b="1" u="sng" dirty="0">
                <a:solidFill>
                  <a:srgbClr val="C00000"/>
                </a:solidFill>
              </a:rPr>
              <a:t>を受けた者への支援</a:t>
            </a:r>
            <a:r>
              <a:rPr lang="ja-JP" altLang="en-US" sz="1600" b="1" u="sng" dirty="0" smtClean="0">
                <a:solidFill>
                  <a:srgbClr val="C00000"/>
                </a:solidFill>
              </a:rPr>
              <a:t>策</a:t>
            </a:r>
            <a:r>
              <a:rPr lang="ja-JP" altLang="en-US" sz="1400" dirty="0" smtClean="0"/>
              <a:t>（より被害者に</a:t>
            </a:r>
            <a:r>
              <a:rPr lang="ja-JP" altLang="en-US" sz="1400" dirty="0"/>
              <a:t>寄り添った</a:t>
            </a:r>
            <a:r>
              <a:rPr lang="ja-JP" altLang="en-US" sz="1400" dirty="0" smtClean="0"/>
              <a:t>具体的な支援策</a:t>
            </a:r>
            <a:r>
              <a:rPr lang="ja-JP" altLang="en-US" sz="1400" dirty="0"/>
              <a:t>の検討）</a:t>
            </a:r>
            <a:endParaRPr lang="en-US" altLang="ja-JP" dirty="0"/>
          </a:p>
          <a:p>
            <a:pPr marL="361950" indent="-361950">
              <a:lnSpc>
                <a:spcPts val="2300"/>
              </a:lnSpc>
              <a:spcBef>
                <a:spcPct val="20000"/>
              </a:spcBef>
              <a:defRPr/>
            </a:pPr>
            <a:endParaRPr lang="en-US" altLang="ja-JP" dirty="0">
              <a:solidFill>
                <a:schemeClr val="tx1">
                  <a:lumMod val="95000"/>
                  <a:lumOff val="5000"/>
                </a:schemeClr>
              </a:solidFill>
              <a:latin typeface="メイリオ"/>
              <a:ea typeface="メイリオ"/>
            </a:endParaRPr>
          </a:p>
          <a:p>
            <a:pPr marL="361950" indent="-361950">
              <a:lnSpc>
                <a:spcPts val="2300"/>
              </a:lnSpc>
              <a:spcBef>
                <a:spcPct val="20000"/>
              </a:spcBef>
              <a:defRPr/>
            </a:pPr>
            <a:r>
              <a:rPr lang="ja-JP" altLang="en-US" sz="1600" b="1" dirty="0" smtClean="0">
                <a:solidFill>
                  <a:schemeClr val="tx1">
                    <a:lumMod val="95000"/>
                    <a:lumOff val="5000"/>
                  </a:schemeClr>
                </a:solidFill>
                <a:latin typeface="メイリオ"/>
                <a:ea typeface="メイリオ"/>
              </a:rPr>
              <a:t>　人権</a:t>
            </a:r>
            <a:r>
              <a:rPr lang="ja-JP" altLang="en-US" sz="1600" b="1" dirty="0">
                <a:solidFill>
                  <a:schemeClr val="tx1">
                    <a:lumMod val="95000"/>
                    <a:lumOff val="5000"/>
                  </a:schemeClr>
                </a:solidFill>
                <a:latin typeface="メイリオ"/>
                <a:ea typeface="メイリオ"/>
              </a:rPr>
              <a:t>侵害情報への</a:t>
            </a:r>
            <a:r>
              <a:rPr lang="ja-JP" altLang="en-US" sz="1600" b="1" dirty="0" smtClean="0">
                <a:solidFill>
                  <a:schemeClr val="tx1">
                    <a:lumMod val="95000"/>
                    <a:lumOff val="5000"/>
                  </a:schemeClr>
                </a:solidFill>
                <a:latin typeface="メイリオ"/>
                <a:ea typeface="メイリオ"/>
              </a:rPr>
              <a:t>対応</a:t>
            </a:r>
            <a:r>
              <a:rPr lang="ja-JP" altLang="en-US" sz="1400" dirty="0" smtClean="0">
                <a:solidFill>
                  <a:schemeClr val="tx1">
                    <a:lumMod val="95000"/>
                    <a:lumOff val="5000"/>
                  </a:schemeClr>
                </a:solidFill>
                <a:latin typeface="メイリオ"/>
                <a:ea typeface="メイリオ"/>
              </a:rPr>
              <a:t>（削除要請）</a:t>
            </a:r>
            <a:endParaRPr lang="ja-JP" altLang="en-US" sz="1800" b="1" u="sng" dirty="0">
              <a:solidFill>
                <a:srgbClr val="C00000"/>
              </a:solidFill>
            </a:endParaRPr>
          </a:p>
          <a:p>
            <a:pPr marL="361950" indent="-361950">
              <a:lnSpc>
                <a:spcPts val="2300"/>
              </a:lnSpc>
              <a:spcBef>
                <a:spcPct val="20000"/>
              </a:spcBef>
              <a:defRPr/>
            </a:pPr>
            <a:r>
              <a:rPr lang="ja-JP" altLang="en-US" sz="1400" dirty="0">
                <a:solidFill>
                  <a:schemeClr val="tx1">
                    <a:lumMod val="95000"/>
                    <a:lumOff val="5000"/>
                  </a:schemeClr>
                </a:solidFill>
                <a:latin typeface="メイリオ"/>
                <a:ea typeface="メイリオ"/>
              </a:rPr>
              <a:t>　</a:t>
            </a:r>
            <a:r>
              <a:rPr lang="ja-JP" altLang="en-US" sz="1400" dirty="0" smtClean="0">
                <a:solidFill>
                  <a:schemeClr val="tx1">
                    <a:lumMod val="95000"/>
                    <a:lumOff val="5000"/>
                  </a:schemeClr>
                </a:solidFill>
                <a:latin typeface="メイリオ"/>
                <a:ea typeface="メイリオ"/>
              </a:rPr>
              <a:t>・</a:t>
            </a:r>
            <a:r>
              <a:rPr lang="ja-JP" altLang="en-US" sz="1400" dirty="0">
                <a:solidFill>
                  <a:schemeClr val="tx1">
                    <a:lumMod val="95000"/>
                    <a:lumOff val="5000"/>
                  </a:schemeClr>
                </a:solidFill>
                <a:latin typeface="メイリオ"/>
                <a:ea typeface="メイリオ"/>
              </a:rPr>
              <a:t>　</a:t>
            </a:r>
            <a:r>
              <a:rPr lang="ja-JP" altLang="en-US" sz="1400" dirty="0">
                <a:solidFill>
                  <a:schemeClr val="tx1">
                    <a:lumMod val="95000"/>
                    <a:lumOff val="5000"/>
                  </a:schemeClr>
                </a:solidFill>
              </a:rPr>
              <a:t>現在、</a:t>
            </a:r>
            <a:r>
              <a:rPr lang="ja-JP" altLang="en-US" sz="1400" dirty="0" smtClean="0">
                <a:solidFill>
                  <a:schemeClr val="tx1">
                    <a:lumMod val="95000"/>
                    <a:lumOff val="5000"/>
                  </a:schemeClr>
                </a:solidFill>
              </a:rPr>
              <a:t>いわゆる</a:t>
            </a:r>
            <a:r>
              <a:rPr lang="ja-JP" altLang="en-US" sz="1400" dirty="0">
                <a:solidFill>
                  <a:schemeClr val="tx1">
                    <a:lumMod val="95000"/>
                    <a:lumOff val="5000"/>
                  </a:schemeClr>
                </a:solidFill>
              </a:rPr>
              <a:t>同和地区の摘示、賤称語や蔑称、侮辱的表現を用いた悪質な部落差別及び</a:t>
            </a:r>
            <a:r>
              <a:rPr lang="ja-JP" altLang="en-US" sz="1400" dirty="0" smtClean="0">
                <a:solidFill>
                  <a:schemeClr val="tx1">
                    <a:lumMod val="95000"/>
                    <a:lumOff val="5000"/>
                  </a:schemeClr>
                </a:solidFill>
              </a:rPr>
              <a:t>ヘイトスピーチといった明らか</a:t>
            </a:r>
            <a:r>
              <a:rPr lang="ja-JP" altLang="en-US" sz="1400" dirty="0">
                <a:solidFill>
                  <a:schemeClr val="tx1">
                    <a:lumMod val="95000"/>
                    <a:lumOff val="5000"/>
                  </a:schemeClr>
                </a:solidFill>
              </a:rPr>
              <a:t>に差別を助長するような差別書込みについて</a:t>
            </a:r>
            <a:r>
              <a:rPr lang="ja-JP" altLang="en-US" sz="1400" dirty="0" smtClean="0">
                <a:solidFill>
                  <a:schemeClr val="tx1">
                    <a:lumMod val="95000"/>
                    <a:lumOff val="5000"/>
                  </a:schemeClr>
                </a:solidFill>
              </a:rPr>
              <a:t>、</a:t>
            </a:r>
            <a:r>
              <a:rPr lang="ja-JP" altLang="en-US" sz="1400" dirty="0" smtClean="0">
                <a:solidFill>
                  <a:schemeClr val="tx1">
                    <a:lumMod val="95000"/>
                    <a:lumOff val="5000"/>
                  </a:schemeClr>
                </a:solidFill>
                <a:latin typeface="メイリオ"/>
                <a:ea typeface="メイリオ"/>
              </a:rPr>
              <a:t>プロバイダ</a:t>
            </a:r>
            <a:r>
              <a:rPr lang="ja-JP" altLang="en-US" sz="1400" dirty="0">
                <a:solidFill>
                  <a:schemeClr val="tx1">
                    <a:lumMod val="95000"/>
                    <a:lumOff val="5000"/>
                  </a:schemeClr>
                </a:solidFill>
                <a:latin typeface="メイリオ"/>
                <a:ea typeface="メイリオ"/>
              </a:rPr>
              <a:t>や</a:t>
            </a:r>
            <a:r>
              <a:rPr lang="ja-JP" altLang="en-US" sz="1400" dirty="0" smtClean="0">
                <a:solidFill>
                  <a:schemeClr val="tx1">
                    <a:lumMod val="95000"/>
                    <a:lumOff val="5000"/>
                  </a:schemeClr>
                </a:solidFill>
                <a:latin typeface="メイリオ"/>
                <a:ea typeface="メイリオ"/>
              </a:rPr>
              <a:t>法務省・法務局に</a:t>
            </a:r>
            <a:r>
              <a:rPr lang="ja-JP" altLang="en-US" sz="1400" dirty="0">
                <a:solidFill>
                  <a:schemeClr val="tx1">
                    <a:lumMod val="95000"/>
                    <a:lumOff val="5000"/>
                  </a:schemeClr>
                </a:solidFill>
                <a:latin typeface="メイリオ"/>
                <a:ea typeface="メイリオ"/>
              </a:rPr>
              <a:t>対して、削除要請を実施</a:t>
            </a:r>
            <a:r>
              <a:rPr lang="ja-JP" altLang="en-US" sz="1400" dirty="0" smtClean="0">
                <a:solidFill>
                  <a:schemeClr val="tx1">
                    <a:lumMod val="95000"/>
                    <a:lumOff val="5000"/>
                  </a:schemeClr>
                </a:solidFill>
                <a:latin typeface="メイリオ"/>
                <a:ea typeface="メイリオ"/>
              </a:rPr>
              <a:t>。</a:t>
            </a:r>
            <a:endParaRPr lang="en-US" altLang="ja-JP" sz="1400" dirty="0" smtClean="0">
              <a:solidFill>
                <a:schemeClr val="tx1">
                  <a:lumMod val="95000"/>
                  <a:lumOff val="5000"/>
                </a:schemeClr>
              </a:solidFill>
              <a:latin typeface="メイリオ"/>
              <a:ea typeface="メイリオ"/>
            </a:endParaRPr>
          </a:p>
          <a:p>
            <a:pPr marL="536575" indent="-536575">
              <a:lnSpc>
                <a:spcPts val="700"/>
              </a:lnSpc>
              <a:spcBef>
                <a:spcPct val="20000"/>
              </a:spcBef>
              <a:defRPr/>
            </a:pPr>
            <a:endParaRPr lang="en-US" altLang="ja-JP" sz="1400" dirty="0">
              <a:solidFill>
                <a:schemeClr val="tx1">
                  <a:lumMod val="95000"/>
                  <a:lumOff val="5000"/>
                </a:schemeClr>
              </a:solidFill>
              <a:latin typeface="メイリオ"/>
              <a:ea typeface="メイリオ"/>
            </a:endParaRPr>
          </a:p>
          <a:p>
            <a:pPr marL="536575" indent="-536575">
              <a:lnSpc>
                <a:spcPts val="2300"/>
              </a:lnSpc>
              <a:spcBef>
                <a:spcPct val="20000"/>
              </a:spcBef>
              <a:defRPr/>
            </a:pPr>
            <a:r>
              <a:rPr lang="ja-JP" altLang="en-US" sz="1600" b="1" dirty="0" smtClean="0">
                <a:solidFill>
                  <a:srgbClr val="C00000"/>
                </a:solidFill>
              </a:rPr>
              <a:t>　　</a:t>
            </a:r>
            <a:r>
              <a:rPr lang="ja-JP" altLang="en-US" sz="1600" dirty="0" smtClean="0">
                <a:solidFill>
                  <a:schemeClr val="tx1">
                    <a:lumMod val="95000"/>
                    <a:lumOff val="5000"/>
                  </a:schemeClr>
                </a:solidFill>
              </a:rPr>
              <a:t>⇒</a:t>
            </a:r>
            <a:r>
              <a:rPr lang="ja-JP" altLang="en-US" sz="1600" b="1" dirty="0" smtClean="0">
                <a:solidFill>
                  <a:srgbClr val="C00000"/>
                </a:solidFill>
              </a:rPr>
              <a:t>  </a:t>
            </a:r>
            <a:r>
              <a:rPr lang="ja-JP" altLang="en-US" sz="1600" b="1" u="sng" dirty="0" smtClean="0">
                <a:solidFill>
                  <a:srgbClr val="C00000"/>
                </a:solidFill>
              </a:rPr>
              <a:t>③ 人権</a:t>
            </a:r>
            <a:r>
              <a:rPr lang="ja-JP" altLang="en-US" sz="1600" b="1" u="sng" dirty="0">
                <a:solidFill>
                  <a:srgbClr val="C00000"/>
                </a:solidFill>
              </a:rPr>
              <a:t>侵害情報の早期削除につながる</a:t>
            </a:r>
            <a:r>
              <a:rPr lang="ja-JP" altLang="en-US" sz="1600" b="1" u="sng" dirty="0" smtClean="0">
                <a:solidFill>
                  <a:srgbClr val="C00000"/>
                </a:solidFill>
              </a:rPr>
              <a:t>取組</a:t>
            </a:r>
            <a:r>
              <a:rPr lang="ja-JP" altLang="en-US" sz="1400" dirty="0" smtClean="0"/>
              <a:t>（人権侵害情報がより早期に削除されるような具体策の検討）</a:t>
            </a:r>
            <a:endParaRPr lang="en-US" altLang="ja-JP" sz="1600" dirty="0">
              <a:solidFill>
                <a:schemeClr val="tx1">
                  <a:lumMod val="95000"/>
                  <a:lumOff val="5000"/>
                </a:schemeClr>
              </a:solidFill>
              <a:latin typeface="メイリオ"/>
              <a:ea typeface="メイリオ"/>
            </a:endParaRPr>
          </a:p>
        </p:txBody>
      </p:sp>
    </p:spTree>
    <p:extLst>
      <p:ext uri="{BB962C8B-B14F-4D97-AF65-F5344CB8AC3E}">
        <p14:creationId xmlns:p14="http://schemas.microsoft.com/office/powerpoint/2010/main" val="3072300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ja-JP" altLang="en-US" sz="2800" dirty="0"/>
              <a:t> </a:t>
            </a:r>
            <a:r>
              <a:rPr lang="ja-JP" altLang="en-US" sz="2800" dirty="0" smtClean="0"/>
              <a:t> </a:t>
            </a:r>
            <a:r>
              <a:rPr lang="ja-JP" altLang="en-US" sz="2800" dirty="0"/>
              <a:t> </a:t>
            </a:r>
            <a:r>
              <a:rPr lang="ja-JP" altLang="en-US" sz="2200" b="1" dirty="0" smtClean="0"/>
              <a:t>主</a:t>
            </a:r>
            <a:r>
              <a:rPr lang="ja-JP" altLang="en-US" sz="2200" b="1" dirty="0"/>
              <a:t>な論点（</a:t>
            </a:r>
            <a:r>
              <a:rPr lang="ja-JP" altLang="en-US" sz="2200" b="1" dirty="0" smtClean="0"/>
              <a:t>案）</a:t>
            </a:r>
            <a:endParaRPr lang="ja-JP" altLang="en-US" sz="2200" b="1" dirty="0"/>
          </a:p>
        </p:txBody>
      </p:sp>
      <p:sp>
        <p:nvSpPr>
          <p:cNvPr id="3" name="コンテンツ プレースホルダー 2"/>
          <p:cNvSpPr>
            <a:spLocks noGrp="1"/>
          </p:cNvSpPr>
          <p:nvPr>
            <p:ph idx="1"/>
          </p:nvPr>
        </p:nvSpPr>
        <p:spPr>
          <a:xfrm>
            <a:off x="0" y="720080"/>
            <a:ext cx="10440988" cy="6841183"/>
          </a:xfrm>
        </p:spPr>
        <p:txBody>
          <a:bodyPr>
            <a:noAutofit/>
          </a:bodyPr>
          <a:lstStyle/>
          <a:p>
            <a:pPr>
              <a:lnSpc>
                <a:spcPts val="1000"/>
              </a:lnSpc>
            </a:pPr>
            <a:endParaRPr lang="en-US" altLang="ja-JP" sz="1400" dirty="0">
              <a:solidFill>
                <a:schemeClr val="tx1">
                  <a:lumMod val="95000"/>
                  <a:lumOff val="5000"/>
                </a:schemeClr>
              </a:solidFill>
            </a:endParaRPr>
          </a:p>
          <a:p>
            <a:r>
              <a:rPr lang="ja-JP" altLang="en-US" sz="2000" dirty="0">
                <a:solidFill>
                  <a:schemeClr val="tx1">
                    <a:lumMod val="95000"/>
                    <a:lumOff val="5000"/>
                  </a:schemeClr>
                </a:solidFill>
              </a:rPr>
              <a:t>　</a:t>
            </a:r>
            <a:r>
              <a:rPr lang="ja-JP" altLang="en-US" sz="2000" dirty="0" smtClean="0">
                <a:solidFill>
                  <a:schemeClr val="tx1">
                    <a:lumMod val="95000"/>
                    <a:lumOff val="5000"/>
                  </a:schemeClr>
                </a:solidFill>
              </a:rPr>
              <a:t> </a:t>
            </a:r>
            <a:r>
              <a:rPr lang="ja-JP" altLang="en-US" sz="1800" b="1" u="sng" dirty="0" smtClean="0">
                <a:solidFill>
                  <a:schemeClr val="tx1">
                    <a:lumMod val="95000"/>
                    <a:lumOff val="5000"/>
                  </a:schemeClr>
                </a:solidFill>
              </a:rPr>
              <a:t>１</a:t>
            </a:r>
            <a:r>
              <a:rPr lang="ja-JP" altLang="en-US" sz="1800" b="1" u="sng" dirty="0">
                <a:solidFill>
                  <a:schemeClr val="tx1">
                    <a:lumMod val="95000"/>
                    <a:lumOff val="5000"/>
                  </a:schemeClr>
                </a:solidFill>
              </a:rPr>
              <a:t>　具体的に、どのような施策メニューが考えられるか？</a:t>
            </a:r>
            <a:endParaRPr lang="en-US" altLang="ja-JP" sz="1800" b="1" u="sng" dirty="0">
              <a:solidFill>
                <a:schemeClr val="tx1">
                  <a:lumMod val="95000"/>
                  <a:lumOff val="5000"/>
                </a:schemeClr>
              </a:solidFill>
            </a:endParaRPr>
          </a:p>
          <a:p>
            <a:pPr marL="630238" indent="-630238">
              <a:lnSpc>
                <a:spcPts val="500"/>
              </a:lnSpc>
            </a:pPr>
            <a:endParaRPr lang="en-US" altLang="ja-JP" sz="1400" dirty="0" smtClean="0">
              <a:solidFill>
                <a:schemeClr val="tx1">
                  <a:lumMod val="95000"/>
                  <a:lumOff val="5000"/>
                </a:schemeClr>
              </a:solidFill>
            </a:endParaRPr>
          </a:p>
          <a:p>
            <a:pPr marL="630238" indent="-630238"/>
            <a:r>
              <a:rPr lang="ja-JP" altLang="en-US" dirty="0">
                <a:solidFill>
                  <a:schemeClr val="tx1">
                    <a:lumMod val="95000"/>
                    <a:lumOff val="5000"/>
                  </a:schemeClr>
                </a:solidFill>
              </a:rPr>
              <a:t>　</a:t>
            </a:r>
            <a:r>
              <a:rPr lang="ja-JP" altLang="en-US" dirty="0" smtClean="0">
                <a:solidFill>
                  <a:schemeClr val="tx1">
                    <a:lumMod val="95000"/>
                    <a:lumOff val="5000"/>
                  </a:schemeClr>
                </a:solidFill>
              </a:rPr>
              <a:t>   ○</a:t>
            </a:r>
            <a:r>
              <a:rPr lang="ja-JP" altLang="en-US" dirty="0">
                <a:solidFill>
                  <a:schemeClr val="tx1">
                    <a:lumMod val="95000"/>
                    <a:lumOff val="5000"/>
                  </a:schemeClr>
                </a:solidFill>
              </a:rPr>
              <a:t>　</a:t>
            </a:r>
            <a:r>
              <a:rPr lang="ja-JP" altLang="en-US" dirty="0" smtClean="0">
                <a:solidFill>
                  <a:schemeClr val="tx1">
                    <a:lumMod val="95000"/>
                    <a:lumOff val="5000"/>
                  </a:schemeClr>
                </a:solidFill>
              </a:rPr>
              <a:t>検討</a:t>
            </a:r>
            <a:r>
              <a:rPr lang="ja-JP" altLang="en-US" dirty="0" smtClean="0"/>
              <a:t>の方向性の３つの視点から、</a:t>
            </a:r>
            <a:r>
              <a:rPr lang="ja-JP" altLang="en-US" u="sng" dirty="0" smtClean="0"/>
              <a:t>広域</a:t>
            </a:r>
            <a:r>
              <a:rPr lang="ja-JP" altLang="en-US" u="sng" dirty="0"/>
              <a:t>自治体と</a:t>
            </a:r>
            <a:r>
              <a:rPr lang="ja-JP" altLang="en-US" u="sng" dirty="0" smtClean="0"/>
              <a:t>して</a:t>
            </a:r>
            <a:r>
              <a:rPr lang="ja-JP" altLang="en-US" u="sng" dirty="0" smtClean="0">
                <a:solidFill>
                  <a:schemeClr val="tx1">
                    <a:lumMod val="95000"/>
                    <a:lumOff val="5000"/>
                  </a:schemeClr>
                </a:solidFill>
              </a:rPr>
              <a:t>実施できる施策にどのようなものが考えられるか</a:t>
            </a:r>
            <a:r>
              <a:rPr lang="ja-JP" altLang="en-US" dirty="0" smtClean="0">
                <a:solidFill>
                  <a:schemeClr val="tx1">
                    <a:lumMod val="95000"/>
                    <a:lumOff val="5000"/>
                  </a:schemeClr>
                </a:solidFill>
              </a:rPr>
              <a:t>？</a:t>
            </a:r>
            <a:endParaRPr lang="en-US" altLang="ja-JP" dirty="0">
              <a:solidFill>
                <a:schemeClr val="tx1">
                  <a:lumMod val="95000"/>
                  <a:lumOff val="5000"/>
                </a:schemeClr>
              </a:solidFill>
            </a:endParaRPr>
          </a:p>
          <a:p>
            <a:pPr marL="630238" indent="-630238">
              <a:lnSpc>
                <a:spcPts val="200"/>
              </a:lnSpc>
            </a:pPr>
            <a:endParaRPr lang="en-US" altLang="ja-JP" dirty="0" smtClean="0">
              <a:solidFill>
                <a:schemeClr val="tx1">
                  <a:lumMod val="95000"/>
                  <a:lumOff val="5000"/>
                </a:schemeClr>
              </a:solidFill>
            </a:endParaRPr>
          </a:p>
          <a:p>
            <a:pPr marL="630238" indent="-630238"/>
            <a:r>
              <a:rPr lang="ja-JP" altLang="en-US" dirty="0" smtClean="0">
                <a:solidFill>
                  <a:schemeClr val="tx1">
                    <a:lumMod val="95000"/>
                    <a:lumOff val="5000"/>
                  </a:schemeClr>
                </a:solidFill>
              </a:rPr>
              <a:t>　</a:t>
            </a:r>
            <a:r>
              <a:rPr lang="ja-JP" altLang="en-US" dirty="0">
                <a:solidFill>
                  <a:schemeClr val="tx1">
                    <a:lumMod val="95000"/>
                    <a:lumOff val="5000"/>
                  </a:schemeClr>
                </a:solidFill>
              </a:rPr>
              <a:t> </a:t>
            </a:r>
            <a:r>
              <a:rPr lang="ja-JP" altLang="en-US" dirty="0" smtClean="0">
                <a:solidFill>
                  <a:schemeClr val="tx1">
                    <a:lumMod val="95000"/>
                    <a:lumOff val="5000"/>
                  </a:schemeClr>
                </a:solidFill>
              </a:rPr>
              <a:t>  　　⇒</a:t>
            </a:r>
            <a:r>
              <a:rPr lang="ja-JP" altLang="en-US" dirty="0">
                <a:solidFill>
                  <a:schemeClr val="tx1">
                    <a:lumMod val="95000"/>
                    <a:lumOff val="5000"/>
                  </a:schemeClr>
                </a:solidFill>
              </a:rPr>
              <a:t>　</a:t>
            </a:r>
            <a:r>
              <a:rPr lang="ja-JP" altLang="en-US" dirty="0" smtClean="0">
                <a:solidFill>
                  <a:schemeClr val="tx1">
                    <a:lumMod val="95000"/>
                    <a:lumOff val="5000"/>
                  </a:schemeClr>
                </a:solidFill>
              </a:rPr>
              <a:t>それぞれの施策の</a:t>
            </a:r>
            <a:r>
              <a:rPr lang="ja-JP" altLang="en-US" u="sng" dirty="0" smtClean="0">
                <a:solidFill>
                  <a:schemeClr val="tx1">
                    <a:lumMod val="95000"/>
                    <a:lumOff val="5000"/>
                  </a:schemeClr>
                </a:solidFill>
              </a:rPr>
              <a:t>効果</a:t>
            </a:r>
            <a:r>
              <a:rPr lang="ja-JP" altLang="en-US" u="sng" dirty="0">
                <a:solidFill>
                  <a:schemeClr val="tx1">
                    <a:lumMod val="95000"/>
                    <a:lumOff val="5000"/>
                  </a:schemeClr>
                </a:solidFill>
              </a:rPr>
              <a:t>や</a:t>
            </a:r>
            <a:r>
              <a:rPr lang="ja-JP" altLang="en-US" u="sng" dirty="0" smtClean="0">
                <a:solidFill>
                  <a:schemeClr val="tx1">
                    <a:lumMod val="95000"/>
                    <a:lumOff val="5000"/>
                  </a:schemeClr>
                </a:solidFill>
              </a:rPr>
              <a:t>実効性</a:t>
            </a:r>
            <a:r>
              <a:rPr lang="ja-JP" altLang="en-US" dirty="0" smtClean="0">
                <a:solidFill>
                  <a:schemeClr val="tx1">
                    <a:lumMod val="95000"/>
                    <a:lumOff val="5000"/>
                  </a:schemeClr>
                </a:solidFill>
              </a:rPr>
              <a:t>はどうか？</a:t>
            </a:r>
            <a:endParaRPr lang="en-US" altLang="ja-JP" dirty="0">
              <a:solidFill>
                <a:schemeClr val="tx1">
                  <a:lumMod val="95000"/>
                  <a:lumOff val="5000"/>
                </a:schemeClr>
              </a:solidFill>
            </a:endParaRPr>
          </a:p>
          <a:p>
            <a:pPr marL="630238" indent="-630238">
              <a:lnSpc>
                <a:spcPts val="200"/>
              </a:lnSpc>
            </a:pPr>
            <a:endParaRPr lang="en-US" altLang="ja-JP" sz="1200" dirty="0">
              <a:solidFill>
                <a:schemeClr val="tx1">
                  <a:lumMod val="95000"/>
                  <a:lumOff val="5000"/>
                </a:schemeClr>
              </a:solidFill>
            </a:endParaRPr>
          </a:p>
          <a:p>
            <a:pPr marL="630238" indent="-630238"/>
            <a:r>
              <a:rPr lang="ja-JP" altLang="en-US" dirty="0">
                <a:solidFill>
                  <a:schemeClr val="tx1">
                    <a:lumMod val="95000"/>
                    <a:lumOff val="5000"/>
                  </a:schemeClr>
                </a:solidFill>
              </a:rPr>
              <a:t>　</a:t>
            </a:r>
            <a:r>
              <a:rPr lang="ja-JP" altLang="en-US" dirty="0" smtClean="0">
                <a:solidFill>
                  <a:schemeClr val="tx1">
                    <a:lumMod val="95000"/>
                    <a:lumOff val="5000"/>
                  </a:schemeClr>
                </a:solidFill>
              </a:rPr>
              <a:t>　　   ⇒</a:t>
            </a:r>
            <a:r>
              <a:rPr lang="ja-JP" altLang="en-US" dirty="0">
                <a:solidFill>
                  <a:schemeClr val="tx1">
                    <a:lumMod val="95000"/>
                    <a:lumOff val="5000"/>
                  </a:schemeClr>
                </a:solidFill>
              </a:rPr>
              <a:t>　</a:t>
            </a:r>
            <a:r>
              <a:rPr lang="ja-JP" altLang="en-US" dirty="0" smtClean="0">
                <a:solidFill>
                  <a:schemeClr val="tx1">
                    <a:lumMod val="95000"/>
                    <a:lumOff val="5000"/>
                  </a:schemeClr>
                </a:solidFill>
              </a:rPr>
              <a:t>それぞれの施策における</a:t>
            </a:r>
            <a:r>
              <a:rPr lang="ja-JP" altLang="en-US" u="sng" dirty="0" smtClean="0">
                <a:solidFill>
                  <a:schemeClr val="tx1">
                    <a:lumMod val="95000"/>
                    <a:lumOff val="5000"/>
                  </a:schemeClr>
                </a:solidFill>
              </a:rPr>
              <a:t>表現</a:t>
            </a:r>
            <a:r>
              <a:rPr lang="ja-JP" altLang="en-US" u="sng" dirty="0">
                <a:solidFill>
                  <a:schemeClr val="tx1">
                    <a:lumMod val="95000"/>
                    <a:lumOff val="5000"/>
                  </a:schemeClr>
                </a:solidFill>
              </a:rPr>
              <a:t>の</a:t>
            </a:r>
            <a:r>
              <a:rPr lang="ja-JP" altLang="en-US" u="sng" dirty="0" smtClean="0">
                <a:solidFill>
                  <a:schemeClr val="tx1">
                    <a:lumMod val="95000"/>
                    <a:lumOff val="5000"/>
                  </a:schemeClr>
                </a:solidFill>
              </a:rPr>
              <a:t>自由との関係、</a:t>
            </a:r>
            <a:r>
              <a:rPr lang="ja-JP" altLang="en-US" u="sng" dirty="0">
                <a:solidFill>
                  <a:schemeClr val="tx1">
                    <a:lumMod val="95000"/>
                    <a:lumOff val="5000"/>
                  </a:schemeClr>
                </a:solidFill>
              </a:rPr>
              <a:t>訴訟リスク</a:t>
            </a:r>
            <a:r>
              <a:rPr lang="ja-JP" altLang="en-US" u="sng" dirty="0" smtClean="0">
                <a:solidFill>
                  <a:schemeClr val="tx1">
                    <a:lumMod val="95000"/>
                    <a:lumOff val="5000"/>
                  </a:schemeClr>
                </a:solidFill>
              </a:rPr>
              <a:t>、公平性、府民理解等の課題はどうか？</a:t>
            </a:r>
            <a:endParaRPr lang="en-US" altLang="ja-JP" dirty="0">
              <a:solidFill>
                <a:schemeClr val="tx1">
                  <a:lumMod val="95000"/>
                  <a:lumOff val="5000"/>
                </a:schemeClr>
              </a:solidFill>
            </a:endParaRPr>
          </a:p>
          <a:p>
            <a:endParaRPr lang="en-US" altLang="ja-JP" sz="1200" dirty="0" smtClean="0">
              <a:solidFill>
                <a:schemeClr val="tx1">
                  <a:lumMod val="95000"/>
                  <a:lumOff val="5000"/>
                </a:schemeClr>
              </a:solidFill>
            </a:endParaRPr>
          </a:p>
          <a:p>
            <a:endParaRPr lang="en-US" altLang="ja-JP" sz="1200" dirty="0">
              <a:solidFill>
                <a:schemeClr val="tx1">
                  <a:lumMod val="95000"/>
                  <a:lumOff val="5000"/>
                </a:schemeClr>
              </a:solidFill>
            </a:endParaRPr>
          </a:p>
          <a:p>
            <a:endParaRPr lang="en-US" altLang="ja-JP" sz="1200" dirty="0">
              <a:solidFill>
                <a:schemeClr val="tx1">
                  <a:lumMod val="95000"/>
                  <a:lumOff val="5000"/>
                </a:schemeClr>
              </a:solidFill>
            </a:endParaRPr>
          </a:p>
          <a:p>
            <a:pPr marL="630238" indent="-630238">
              <a:lnSpc>
                <a:spcPts val="300"/>
              </a:lnSpc>
            </a:pPr>
            <a:endParaRPr lang="en-US" altLang="ja-JP"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4</a:t>
            </a:fld>
            <a:endParaRPr lang="ja-JP" altLang="en-US" dirty="0">
              <a:solidFill>
                <a:schemeClr val="tx1">
                  <a:lumMod val="95000"/>
                  <a:lumOff val="5000"/>
                </a:schemeClr>
              </a:solidFill>
            </a:endParaRPr>
          </a:p>
        </p:txBody>
      </p:sp>
      <p:sp>
        <p:nvSpPr>
          <p:cNvPr id="13" name="正方形/長方形 12"/>
          <p:cNvSpPr/>
          <p:nvPr/>
        </p:nvSpPr>
        <p:spPr>
          <a:xfrm>
            <a:off x="139458" y="2799351"/>
            <a:ext cx="8352928" cy="369332"/>
          </a:xfrm>
          <a:prstGeom prst="rect">
            <a:avLst/>
          </a:prstGeom>
        </p:spPr>
        <p:txBody>
          <a:bodyPr wrap="square">
            <a:spAutoFit/>
          </a:bodyPr>
          <a:lstStyle/>
          <a:p>
            <a:r>
              <a:rPr lang="ja-JP" altLang="en-US" sz="1800" dirty="0">
                <a:solidFill>
                  <a:schemeClr val="tx1">
                    <a:lumMod val="95000"/>
                    <a:lumOff val="5000"/>
                  </a:schemeClr>
                </a:solidFill>
              </a:rPr>
              <a:t>　</a:t>
            </a:r>
            <a:r>
              <a:rPr lang="ja-JP" altLang="en-US" sz="1800" b="1" u="sng" dirty="0">
                <a:solidFill>
                  <a:schemeClr val="tx1">
                    <a:lumMod val="95000"/>
                    <a:lumOff val="5000"/>
                  </a:schemeClr>
                </a:solidFill>
              </a:rPr>
              <a:t>２　施策の対象となる誹謗中傷等の判断をどうするか？</a:t>
            </a:r>
            <a:endParaRPr lang="en-US" altLang="ja-JP" sz="1800" b="1" u="sng" dirty="0">
              <a:solidFill>
                <a:schemeClr val="tx1">
                  <a:lumMod val="95000"/>
                  <a:lumOff val="5000"/>
                </a:schemeClr>
              </a:solidFill>
            </a:endParaRPr>
          </a:p>
        </p:txBody>
      </p:sp>
      <p:sp>
        <p:nvSpPr>
          <p:cNvPr id="14" name="テキスト ボックス 13">
            <a:extLst>
              <a:ext uri="{FF2B5EF4-FFF2-40B4-BE49-F238E27FC236}">
                <a16:creationId xmlns:a16="http://schemas.microsoft.com/office/drawing/2014/main" id="{05920E0B-7737-4FE4-B39B-80E2179FB9C3}"/>
              </a:ext>
            </a:extLst>
          </p:cNvPr>
          <p:cNvSpPr txBox="1"/>
          <p:nvPr/>
        </p:nvSpPr>
        <p:spPr>
          <a:xfrm>
            <a:off x="418546" y="3204567"/>
            <a:ext cx="9914516" cy="4248472"/>
          </a:xfrm>
          <a:prstGeom prst="roundRect">
            <a:avLst>
              <a:gd name="adj" fmla="val 0"/>
            </a:avLst>
          </a:prstGeom>
          <a:noFill/>
          <a:ln>
            <a:noFill/>
            <a:prstDash val="dash"/>
          </a:ln>
        </p:spPr>
        <p:txBody>
          <a:bodyPr wrap="square" rtlCol="0" anchor="t">
            <a:noAutofit/>
          </a:bodyPr>
          <a:lstStyle/>
          <a:p>
            <a:pPr marL="268288" indent="-268288">
              <a:lnSpc>
                <a:spcPts val="2500"/>
              </a:lnSpc>
            </a:pPr>
            <a:r>
              <a:rPr lang="ja-JP" altLang="en-US" sz="1600" dirty="0">
                <a:solidFill>
                  <a:schemeClr val="tx1">
                    <a:lumMod val="95000"/>
                    <a:lumOff val="5000"/>
                  </a:schemeClr>
                </a:solidFill>
              </a:rPr>
              <a:t>○　差別や誹謗中傷等の範囲は非常に広く、判例等も確立していない中</a:t>
            </a:r>
            <a:r>
              <a:rPr lang="ja-JP" altLang="en-US" sz="1600" dirty="0" smtClean="0">
                <a:solidFill>
                  <a:schemeClr val="tx1">
                    <a:lumMod val="95000"/>
                    <a:lumOff val="5000"/>
                  </a:schemeClr>
                </a:solidFill>
              </a:rPr>
              <a:t>、何</a:t>
            </a:r>
            <a:r>
              <a:rPr lang="ja-JP" altLang="en-US" sz="1600" dirty="0">
                <a:solidFill>
                  <a:schemeClr val="tx1">
                    <a:lumMod val="95000"/>
                    <a:lumOff val="5000"/>
                  </a:schemeClr>
                </a:solidFill>
              </a:rPr>
              <a:t>が違法性のある差別</a:t>
            </a:r>
            <a:r>
              <a:rPr lang="ja-JP" altLang="en-US" sz="1600" dirty="0" smtClean="0">
                <a:solidFill>
                  <a:schemeClr val="tx1">
                    <a:lumMod val="95000"/>
                    <a:lumOff val="5000"/>
                  </a:schemeClr>
                </a:solidFill>
              </a:rPr>
              <a:t>や誹謗中傷</a:t>
            </a:r>
            <a:r>
              <a:rPr lang="ja-JP" altLang="en-US" sz="1600" dirty="0">
                <a:solidFill>
                  <a:schemeClr val="tx1">
                    <a:lumMod val="95000"/>
                    <a:lumOff val="5000"/>
                  </a:schemeClr>
                </a:solidFill>
              </a:rPr>
              <a:t>等にあたるのか、表現の自由との</a:t>
            </a:r>
            <a:r>
              <a:rPr lang="ja-JP" altLang="en-US" sz="1600" dirty="0" smtClean="0">
                <a:solidFill>
                  <a:schemeClr val="tx1">
                    <a:lumMod val="95000"/>
                    <a:lumOff val="5000"/>
                  </a:schemeClr>
                </a:solidFill>
              </a:rPr>
              <a:t>関係もあり、判断</a:t>
            </a:r>
            <a:r>
              <a:rPr lang="ja-JP" altLang="en-US" sz="1600" dirty="0">
                <a:solidFill>
                  <a:schemeClr val="tx1">
                    <a:lumMod val="95000"/>
                    <a:lumOff val="5000"/>
                  </a:schemeClr>
                </a:solidFill>
              </a:rPr>
              <a:t>が非常に難しい</a:t>
            </a:r>
            <a:r>
              <a:rPr lang="ja-JP" altLang="en-US" sz="1600" dirty="0" smtClean="0">
                <a:solidFill>
                  <a:schemeClr val="tx1">
                    <a:lumMod val="95000"/>
                    <a:lumOff val="5000"/>
                  </a:schemeClr>
                </a:solidFill>
              </a:rPr>
              <a:t>。</a:t>
            </a:r>
            <a:endParaRPr lang="en-US" altLang="ja-JP" sz="1600" dirty="0" smtClean="0">
              <a:solidFill>
                <a:schemeClr val="tx1">
                  <a:lumMod val="95000"/>
                  <a:lumOff val="5000"/>
                </a:schemeClr>
              </a:solidFill>
            </a:endParaRPr>
          </a:p>
          <a:p>
            <a:pPr marL="177800" indent="-177800">
              <a:lnSpc>
                <a:spcPts val="500"/>
              </a:lnSpc>
            </a:pPr>
            <a:endParaRPr lang="en-US" altLang="ja-JP" sz="1600" dirty="0" smtClean="0">
              <a:solidFill>
                <a:schemeClr val="tx1">
                  <a:lumMod val="95000"/>
                  <a:lumOff val="5000"/>
                </a:schemeClr>
              </a:solidFill>
            </a:endParaRPr>
          </a:p>
          <a:p>
            <a:pPr>
              <a:lnSpc>
                <a:spcPts val="2300"/>
              </a:lnSpc>
            </a:pPr>
            <a:r>
              <a:rPr lang="ja-JP" altLang="en-US" sz="1600" dirty="0" smtClean="0">
                <a:solidFill>
                  <a:schemeClr val="tx1">
                    <a:lumMod val="95000"/>
                    <a:lumOff val="5000"/>
                  </a:schemeClr>
                </a:solidFill>
              </a:rPr>
              <a:t>　　⇒　</a:t>
            </a:r>
            <a:r>
              <a:rPr lang="ja-JP" altLang="en-US" sz="1600" u="sng" dirty="0">
                <a:solidFill>
                  <a:schemeClr val="tx1">
                    <a:lumMod val="95000"/>
                    <a:lumOff val="5000"/>
                  </a:schemeClr>
                </a:solidFill>
              </a:rPr>
              <a:t>どのような方法</a:t>
            </a:r>
            <a:r>
              <a:rPr lang="ja-JP" altLang="en-US" sz="1600" dirty="0">
                <a:solidFill>
                  <a:schemeClr val="tx1">
                    <a:lumMod val="95000"/>
                    <a:lumOff val="5000"/>
                  </a:schemeClr>
                </a:solidFill>
              </a:rPr>
              <a:t>に</a:t>
            </a:r>
            <a:r>
              <a:rPr lang="ja-JP" altLang="en-US" sz="1600" dirty="0" smtClean="0">
                <a:solidFill>
                  <a:schemeClr val="tx1">
                    <a:lumMod val="95000"/>
                    <a:lumOff val="5000"/>
                  </a:schemeClr>
                </a:solidFill>
              </a:rPr>
              <a:t>より、施策の対象となる</a:t>
            </a:r>
            <a:r>
              <a:rPr lang="ja-JP" altLang="en-US" sz="1600" dirty="0">
                <a:solidFill>
                  <a:schemeClr val="tx1">
                    <a:lumMod val="95000"/>
                    <a:lumOff val="5000"/>
                  </a:schemeClr>
                </a:solidFill>
              </a:rPr>
              <a:t>差別や</a:t>
            </a:r>
            <a:r>
              <a:rPr lang="ja-JP" altLang="en-US" sz="1600" dirty="0" smtClean="0">
                <a:solidFill>
                  <a:schemeClr val="tx1">
                    <a:lumMod val="95000"/>
                    <a:lumOff val="5000"/>
                  </a:schemeClr>
                </a:solidFill>
              </a:rPr>
              <a:t>誹謗</a:t>
            </a:r>
            <a:r>
              <a:rPr lang="ja-JP" altLang="en-US" sz="1600" dirty="0">
                <a:solidFill>
                  <a:schemeClr val="tx1">
                    <a:lumMod val="95000"/>
                    <a:lumOff val="5000"/>
                  </a:schemeClr>
                </a:solidFill>
              </a:rPr>
              <a:t>中傷等の判断を</a:t>
            </a:r>
            <a:r>
              <a:rPr lang="ja-JP" altLang="en-US" sz="1600" dirty="0" smtClean="0">
                <a:solidFill>
                  <a:schemeClr val="tx1">
                    <a:lumMod val="95000"/>
                    <a:lumOff val="5000"/>
                  </a:schemeClr>
                </a:solidFill>
              </a:rPr>
              <a:t>行う</a:t>
            </a:r>
            <a:r>
              <a:rPr lang="ja-JP" altLang="en-US" sz="1600" dirty="0">
                <a:solidFill>
                  <a:schemeClr val="tx1">
                    <a:lumMod val="95000"/>
                    <a:lumOff val="5000"/>
                  </a:schemeClr>
                </a:solidFill>
              </a:rPr>
              <a:t>の</a:t>
            </a:r>
            <a:r>
              <a:rPr lang="ja-JP" altLang="en-US" sz="1600" dirty="0" smtClean="0">
                <a:solidFill>
                  <a:schemeClr val="tx1">
                    <a:lumMod val="95000"/>
                    <a:lumOff val="5000"/>
                  </a:schemeClr>
                </a:solidFill>
              </a:rPr>
              <a:t>か？</a:t>
            </a:r>
            <a:endParaRPr lang="en-US" altLang="ja-JP" sz="1600" dirty="0">
              <a:solidFill>
                <a:schemeClr val="tx1">
                  <a:lumMod val="95000"/>
                  <a:lumOff val="5000"/>
                </a:schemeClr>
              </a:solidFill>
            </a:endParaRPr>
          </a:p>
          <a:p>
            <a:pPr>
              <a:lnSpc>
                <a:spcPts val="500"/>
              </a:lnSpc>
            </a:pPr>
            <a:endParaRPr lang="en-US" altLang="ja-JP" sz="1600" dirty="0" smtClean="0">
              <a:solidFill>
                <a:schemeClr val="tx1">
                  <a:lumMod val="95000"/>
                  <a:lumOff val="5000"/>
                </a:schemeClr>
              </a:solidFill>
            </a:endParaRPr>
          </a:p>
          <a:p>
            <a:pPr>
              <a:lnSpc>
                <a:spcPts val="2300"/>
              </a:lnSpc>
            </a:pPr>
            <a:r>
              <a:rPr lang="ja-JP" altLang="en-US" sz="1600" dirty="0" smtClean="0">
                <a:solidFill>
                  <a:schemeClr val="tx1">
                    <a:lumMod val="95000"/>
                    <a:lumOff val="5000"/>
                  </a:schemeClr>
                </a:solidFill>
              </a:rPr>
              <a:t>　　　・　</a:t>
            </a:r>
            <a:r>
              <a:rPr lang="ja-JP" altLang="en-US" sz="1600" u="sng" dirty="0" smtClean="0">
                <a:solidFill>
                  <a:schemeClr val="tx1">
                    <a:lumMod val="95000"/>
                    <a:lumOff val="5000"/>
                  </a:schemeClr>
                </a:solidFill>
              </a:rPr>
              <a:t>司法</a:t>
            </a:r>
            <a:r>
              <a:rPr lang="ja-JP" altLang="en-US" sz="1600" u="sng" dirty="0">
                <a:solidFill>
                  <a:schemeClr val="tx1">
                    <a:lumMod val="95000"/>
                    <a:lumOff val="5000"/>
                  </a:schemeClr>
                </a:solidFill>
              </a:rPr>
              <a:t>や法務省人権擁護機関の判断のあった事案のみ</a:t>
            </a:r>
            <a:r>
              <a:rPr lang="ja-JP" altLang="en-US" sz="1600" dirty="0">
                <a:solidFill>
                  <a:schemeClr val="tx1">
                    <a:lumMod val="95000"/>
                    <a:lumOff val="5000"/>
                  </a:schemeClr>
                </a:solidFill>
              </a:rPr>
              <a:t>を施策の</a:t>
            </a:r>
            <a:r>
              <a:rPr lang="ja-JP" altLang="en-US" sz="1600" dirty="0" smtClean="0">
                <a:solidFill>
                  <a:schemeClr val="tx1">
                    <a:lumMod val="95000"/>
                    <a:lumOff val="5000"/>
                  </a:schemeClr>
                </a:solidFill>
              </a:rPr>
              <a:t>対象とするのはどうか？</a:t>
            </a:r>
            <a:endParaRPr lang="en-US" altLang="ja-JP" sz="1600" dirty="0" smtClean="0">
              <a:solidFill>
                <a:schemeClr val="tx1">
                  <a:lumMod val="95000"/>
                  <a:lumOff val="5000"/>
                </a:schemeClr>
              </a:solidFill>
            </a:endParaRPr>
          </a:p>
          <a:p>
            <a:pPr>
              <a:lnSpc>
                <a:spcPts val="500"/>
              </a:lnSpc>
            </a:pPr>
            <a:endParaRPr lang="en-US" altLang="ja-JP" sz="1600" dirty="0" smtClean="0">
              <a:solidFill>
                <a:schemeClr val="tx1">
                  <a:lumMod val="95000"/>
                  <a:lumOff val="5000"/>
                </a:schemeClr>
              </a:solidFill>
            </a:endParaRPr>
          </a:p>
          <a:p>
            <a:pPr>
              <a:lnSpc>
                <a:spcPts val="2300"/>
              </a:lnSpc>
            </a:pPr>
            <a:r>
              <a:rPr lang="ja-JP" altLang="en-US" sz="1600" dirty="0">
                <a:solidFill>
                  <a:schemeClr val="tx1">
                    <a:lumMod val="95000"/>
                    <a:lumOff val="5000"/>
                  </a:schemeClr>
                </a:solidFill>
              </a:rPr>
              <a:t>　</a:t>
            </a:r>
            <a:r>
              <a:rPr lang="ja-JP" altLang="en-US" sz="1600" dirty="0" smtClean="0">
                <a:solidFill>
                  <a:schemeClr val="tx1">
                    <a:lumMod val="95000"/>
                    <a:lumOff val="5000"/>
                  </a:schemeClr>
                </a:solidFill>
              </a:rPr>
              <a:t>　　・　専門家</a:t>
            </a:r>
            <a:r>
              <a:rPr lang="ja-JP" altLang="en-US" sz="1600" dirty="0">
                <a:solidFill>
                  <a:schemeClr val="tx1">
                    <a:lumMod val="95000"/>
                    <a:lumOff val="5000"/>
                  </a:schemeClr>
                </a:solidFill>
              </a:rPr>
              <a:t>による</a:t>
            </a:r>
            <a:r>
              <a:rPr lang="ja-JP" altLang="en-US" sz="1600" u="sng" dirty="0">
                <a:solidFill>
                  <a:schemeClr val="tx1">
                    <a:lumMod val="95000"/>
                    <a:lumOff val="5000"/>
                  </a:schemeClr>
                </a:solidFill>
              </a:rPr>
              <a:t>第三者機関を設置</a:t>
            </a:r>
            <a:r>
              <a:rPr lang="ja-JP" altLang="en-US" sz="1600" dirty="0">
                <a:solidFill>
                  <a:schemeClr val="tx1">
                    <a:lumMod val="95000"/>
                    <a:lumOff val="5000"/>
                  </a:schemeClr>
                </a:solidFill>
              </a:rPr>
              <a:t>し判断</a:t>
            </a:r>
            <a:r>
              <a:rPr lang="ja-JP" altLang="en-US" sz="1600" dirty="0" smtClean="0">
                <a:solidFill>
                  <a:schemeClr val="tx1">
                    <a:lumMod val="95000"/>
                    <a:lumOff val="5000"/>
                  </a:schemeClr>
                </a:solidFill>
              </a:rPr>
              <a:t>することはどうか？</a:t>
            </a:r>
            <a:endParaRPr lang="en-US" altLang="ja-JP" sz="1600" dirty="0" smtClean="0">
              <a:solidFill>
                <a:schemeClr val="tx1">
                  <a:lumMod val="95000"/>
                  <a:lumOff val="5000"/>
                </a:schemeClr>
              </a:solidFill>
            </a:endParaRPr>
          </a:p>
          <a:p>
            <a:pPr>
              <a:lnSpc>
                <a:spcPts val="500"/>
              </a:lnSpc>
            </a:pPr>
            <a:endParaRPr lang="en-US" altLang="ja-JP" sz="1600" dirty="0">
              <a:solidFill>
                <a:schemeClr val="tx1">
                  <a:lumMod val="95000"/>
                  <a:lumOff val="5000"/>
                </a:schemeClr>
              </a:solidFill>
            </a:endParaRPr>
          </a:p>
          <a:p>
            <a:pPr>
              <a:lnSpc>
                <a:spcPts val="2300"/>
              </a:lnSpc>
            </a:pPr>
            <a:r>
              <a:rPr lang="ja-JP" altLang="en-US" sz="1600" dirty="0" smtClean="0">
                <a:solidFill>
                  <a:schemeClr val="tx1">
                    <a:lumMod val="95000"/>
                    <a:lumOff val="5000"/>
                  </a:schemeClr>
                </a:solidFill>
              </a:rPr>
              <a:t>　　　・　その他、どのような方法が考えられるか？</a:t>
            </a:r>
            <a:endParaRPr lang="en-US" altLang="ja-JP" sz="1600" dirty="0" smtClean="0">
              <a:solidFill>
                <a:schemeClr val="tx1">
                  <a:lumMod val="95000"/>
                  <a:lumOff val="5000"/>
                </a:schemeClr>
              </a:solidFill>
            </a:endParaRPr>
          </a:p>
          <a:p>
            <a:pPr>
              <a:lnSpc>
                <a:spcPts val="2300"/>
              </a:lnSpc>
            </a:pPr>
            <a:endParaRPr lang="en-US" altLang="ja-JP" sz="1600" dirty="0">
              <a:solidFill>
                <a:schemeClr val="tx1">
                  <a:lumMod val="95000"/>
                  <a:lumOff val="5000"/>
                </a:schemeClr>
              </a:solidFill>
            </a:endParaRPr>
          </a:p>
          <a:p>
            <a:pPr marL="627063" indent="-627063">
              <a:lnSpc>
                <a:spcPts val="2300"/>
              </a:lnSpc>
            </a:pPr>
            <a:r>
              <a:rPr lang="ja-JP" altLang="en-US" sz="1600" dirty="0" smtClean="0">
                <a:solidFill>
                  <a:schemeClr val="tx1">
                    <a:lumMod val="95000"/>
                    <a:lumOff val="5000"/>
                  </a:schemeClr>
                </a:solidFill>
              </a:rPr>
              <a:t>　　</a:t>
            </a:r>
            <a:r>
              <a:rPr lang="ja-JP" altLang="en-US" sz="1600" dirty="0">
                <a:solidFill>
                  <a:schemeClr val="tx1">
                    <a:lumMod val="95000"/>
                    <a:lumOff val="5000"/>
                  </a:schemeClr>
                </a:solidFill>
              </a:rPr>
              <a:t>⇒　</a:t>
            </a:r>
            <a:r>
              <a:rPr lang="ja-JP" altLang="en-US" sz="1600" dirty="0" smtClean="0">
                <a:solidFill>
                  <a:schemeClr val="tx1">
                    <a:lumMod val="95000"/>
                    <a:lumOff val="5000"/>
                  </a:schemeClr>
                </a:solidFill>
              </a:rPr>
              <a:t>施策の内容により、対象となる</a:t>
            </a:r>
            <a:r>
              <a:rPr lang="ja-JP" altLang="en-US" sz="1600" dirty="0">
                <a:solidFill>
                  <a:schemeClr val="tx1">
                    <a:lumMod val="95000"/>
                    <a:lumOff val="5000"/>
                  </a:schemeClr>
                </a:solidFill>
              </a:rPr>
              <a:t>事案の絞り込みを検討する必要が</a:t>
            </a:r>
            <a:r>
              <a:rPr lang="ja-JP" altLang="en-US" sz="1600" dirty="0" smtClean="0">
                <a:solidFill>
                  <a:schemeClr val="tx1">
                    <a:lumMod val="95000"/>
                    <a:lumOff val="5000"/>
                  </a:schemeClr>
                </a:solidFill>
              </a:rPr>
              <a:t>ある</a:t>
            </a:r>
            <a:r>
              <a:rPr lang="ja-JP" altLang="en-US" sz="1600" dirty="0">
                <a:solidFill>
                  <a:schemeClr val="tx1">
                    <a:lumMod val="95000"/>
                    <a:lumOff val="5000"/>
                  </a:schemeClr>
                </a:solidFill>
              </a:rPr>
              <a:t>が</a:t>
            </a:r>
            <a:r>
              <a:rPr lang="ja-JP" altLang="en-US" sz="1600" dirty="0" smtClean="0">
                <a:solidFill>
                  <a:schemeClr val="tx1">
                    <a:lumMod val="95000"/>
                    <a:lumOff val="5000"/>
                  </a:schemeClr>
                </a:solidFill>
              </a:rPr>
              <a:t>、</a:t>
            </a:r>
            <a:r>
              <a:rPr lang="ja-JP" altLang="en-US" sz="1600" u="sng" dirty="0" smtClean="0">
                <a:solidFill>
                  <a:schemeClr val="tx1">
                    <a:lumMod val="95000"/>
                    <a:lumOff val="5000"/>
                  </a:schemeClr>
                </a:solidFill>
              </a:rPr>
              <a:t>どういった差別や</a:t>
            </a:r>
            <a:endParaRPr lang="en-US" altLang="ja-JP" sz="1600" u="sng" dirty="0" smtClean="0">
              <a:solidFill>
                <a:schemeClr val="tx1">
                  <a:lumMod val="95000"/>
                  <a:lumOff val="5000"/>
                </a:schemeClr>
              </a:solidFill>
            </a:endParaRPr>
          </a:p>
          <a:p>
            <a:pPr marL="627063" indent="-627063">
              <a:lnSpc>
                <a:spcPts val="2300"/>
              </a:lnSpc>
            </a:pPr>
            <a:r>
              <a:rPr lang="ja-JP" altLang="en-US" sz="1600" dirty="0">
                <a:solidFill>
                  <a:schemeClr val="tx1">
                    <a:lumMod val="95000"/>
                    <a:lumOff val="5000"/>
                  </a:schemeClr>
                </a:solidFill>
              </a:rPr>
              <a:t>　</a:t>
            </a:r>
            <a:r>
              <a:rPr lang="ja-JP" altLang="en-US" sz="1600" dirty="0" smtClean="0">
                <a:solidFill>
                  <a:schemeClr val="tx1">
                    <a:lumMod val="95000"/>
                    <a:lumOff val="5000"/>
                  </a:schemeClr>
                </a:solidFill>
              </a:rPr>
              <a:t>　　</a:t>
            </a:r>
            <a:r>
              <a:rPr lang="ja-JP" altLang="en-US" sz="1600" u="sng" dirty="0" smtClean="0">
                <a:solidFill>
                  <a:schemeClr val="tx1">
                    <a:lumMod val="95000"/>
                    <a:lumOff val="5000"/>
                  </a:schemeClr>
                </a:solidFill>
              </a:rPr>
              <a:t>誹謗</a:t>
            </a:r>
            <a:r>
              <a:rPr lang="ja-JP" altLang="en-US" sz="1600" u="sng" dirty="0">
                <a:solidFill>
                  <a:schemeClr val="tx1">
                    <a:lumMod val="95000"/>
                    <a:lumOff val="5000"/>
                  </a:schemeClr>
                </a:solidFill>
              </a:rPr>
              <a:t>中傷等を対象</a:t>
            </a:r>
            <a:r>
              <a:rPr lang="ja-JP" altLang="en-US" sz="1600" dirty="0">
                <a:solidFill>
                  <a:schemeClr val="tx1">
                    <a:lumMod val="95000"/>
                    <a:lumOff val="5000"/>
                  </a:schemeClr>
                </a:solidFill>
              </a:rPr>
              <a:t>とするの</a:t>
            </a:r>
            <a:r>
              <a:rPr lang="ja-JP" altLang="en-US" sz="1600" dirty="0" smtClean="0">
                <a:solidFill>
                  <a:schemeClr val="tx1">
                    <a:lumMod val="95000"/>
                    <a:lumOff val="5000"/>
                  </a:schemeClr>
                </a:solidFill>
              </a:rPr>
              <a:t>か？</a:t>
            </a:r>
            <a:endParaRPr lang="en-US" altLang="ja-JP" sz="1600" dirty="0">
              <a:solidFill>
                <a:schemeClr val="tx1">
                  <a:lumMod val="95000"/>
                  <a:lumOff val="5000"/>
                </a:schemeClr>
              </a:solidFill>
            </a:endParaRPr>
          </a:p>
          <a:p>
            <a:pPr>
              <a:lnSpc>
                <a:spcPts val="500"/>
              </a:lnSpc>
            </a:pPr>
            <a:endParaRPr lang="en-US" altLang="ja-JP" sz="1600" dirty="0" smtClean="0">
              <a:solidFill>
                <a:schemeClr val="tx1">
                  <a:lumMod val="95000"/>
                  <a:lumOff val="5000"/>
                </a:schemeClr>
              </a:solidFill>
            </a:endParaRPr>
          </a:p>
          <a:p>
            <a:pPr>
              <a:lnSpc>
                <a:spcPts val="2300"/>
              </a:lnSpc>
            </a:pPr>
            <a:r>
              <a:rPr lang="ja-JP" altLang="en-US" sz="1600" dirty="0" smtClean="0">
                <a:solidFill>
                  <a:schemeClr val="tx1">
                    <a:lumMod val="95000"/>
                    <a:lumOff val="5000"/>
                  </a:schemeClr>
                </a:solidFill>
              </a:rPr>
              <a:t>　　　・　</a:t>
            </a:r>
            <a:r>
              <a:rPr lang="ja-JP" altLang="en-US" sz="1600" u="sng" dirty="0" smtClean="0">
                <a:solidFill>
                  <a:schemeClr val="tx1">
                    <a:lumMod val="95000"/>
                    <a:lumOff val="5000"/>
                  </a:schemeClr>
                </a:solidFill>
              </a:rPr>
              <a:t>極めて悪質な情報</a:t>
            </a:r>
            <a:r>
              <a:rPr lang="ja-JP" altLang="en-US" sz="1600" dirty="0" smtClean="0">
                <a:solidFill>
                  <a:schemeClr val="tx1">
                    <a:lumMod val="95000"/>
                    <a:lumOff val="5000"/>
                  </a:schemeClr>
                </a:solidFill>
              </a:rPr>
              <a:t>に絞り込むのはどうか？</a:t>
            </a:r>
            <a:endParaRPr lang="en-US" altLang="ja-JP" sz="1600" dirty="0" smtClean="0">
              <a:solidFill>
                <a:schemeClr val="tx1">
                  <a:lumMod val="95000"/>
                  <a:lumOff val="5000"/>
                </a:schemeClr>
              </a:solidFill>
            </a:endParaRPr>
          </a:p>
          <a:p>
            <a:pPr>
              <a:lnSpc>
                <a:spcPts val="500"/>
              </a:lnSpc>
            </a:pPr>
            <a:endParaRPr lang="en-US" altLang="ja-JP" sz="1600" dirty="0">
              <a:solidFill>
                <a:schemeClr val="tx1">
                  <a:lumMod val="95000"/>
                  <a:lumOff val="5000"/>
                </a:schemeClr>
              </a:solidFill>
            </a:endParaRPr>
          </a:p>
          <a:p>
            <a:pPr>
              <a:lnSpc>
                <a:spcPts val="2300"/>
              </a:lnSpc>
            </a:pPr>
            <a:r>
              <a:rPr lang="ja-JP" altLang="en-US" sz="1600" dirty="0" smtClean="0">
                <a:solidFill>
                  <a:schemeClr val="tx1">
                    <a:lumMod val="95000"/>
                    <a:lumOff val="5000"/>
                  </a:schemeClr>
                </a:solidFill>
              </a:rPr>
              <a:t>　　　・　</a:t>
            </a:r>
            <a:r>
              <a:rPr lang="ja-JP" altLang="en-US" sz="1600" u="sng" dirty="0" smtClean="0">
                <a:solidFill>
                  <a:schemeClr val="tx1">
                    <a:lumMod val="95000"/>
                    <a:lumOff val="5000"/>
                  </a:schemeClr>
                </a:solidFill>
              </a:rPr>
              <a:t>書込みの数・量</a:t>
            </a:r>
            <a:r>
              <a:rPr lang="ja-JP" altLang="en-US" sz="1600" dirty="0" smtClean="0">
                <a:solidFill>
                  <a:schemeClr val="tx1">
                    <a:lumMod val="95000"/>
                    <a:lumOff val="5000"/>
                  </a:schemeClr>
                </a:solidFill>
              </a:rPr>
              <a:t>により</a:t>
            </a:r>
            <a:r>
              <a:rPr lang="ja-JP" altLang="en-US" sz="1600" dirty="0">
                <a:solidFill>
                  <a:schemeClr val="tx1">
                    <a:lumMod val="95000"/>
                    <a:lumOff val="5000"/>
                  </a:schemeClr>
                </a:solidFill>
              </a:rPr>
              <a:t>絞り込むのはどうか</a:t>
            </a:r>
            <a:r>
              <a:rPr lang="ja-JP" altLang="en-US" sz="1600" dirty="0" smtClean="0">
                <a:solidFill>
                  <a:schemeClr val="tx1">
                    <a:lumMod val="95000"/>
                    <a:lumOff val="5000"/>
                  </a:schemeClr>
                </a:solidFill>
              </a:rPr>
              <a:t>？</a:t>
            </a:r>
            <a:endParaRPr lang="en-US" altLang="ja-JP" sz="1600" dirty="0" smtClean="0">
              <a:solidFill>
                <a:schemeClr val="tx1">
                  <a:lumMod val="95000"/>
                  <a:lumOff val="5000"/>
                </a:schemeClr>
              </a:solidFill>
            </a:endParaRPr>
          </a:p>
          <a:p>
            <a:pPr>
              <a:lnSpc>
                <a:spcPts val="500"/>
              </a:lnSpc>
            </a:pPr>
            <a:endParaRPr lang="en-US" altLang="ja-JP" sz="1600" dirty="0">
              <a:solidFill>
                <a:schemeClr val="tx1">
                  <a:lumMod val="95000"/>
                  <a:lumOff val="5000"/>
                </a:schemeClr>
              </a:solidFill>
            </a:endParaRPr>
          </a:p>
          <a:p>
            <a:pPr>
              <a:lnSpc>
                <a:spcPts val="2300"/>
              </a:lnSpc>
            </a:pPr>
            <a:r>
              <a:rPr lang="ja-JP" altLang="en-US" sz="1600" dirty="0">
                <a:solidFill>
                  <a:schemeClr val="tx1">
                    <a:lumMod val="95000"/>
                    <a:lumOff val="5000"/>
                  </a:schemeClr>
                </a:solidFill>
              </a:rPr>
              <a:t>　</a:t>
            </a:r>
            <a:r>
              <a:rPr lang="ja-JP" altLang="en-US" sz="1600" dirty="0" smtClean="0">
                <a:solidFill>
                  <a:schemeClr val="tx1">
                    <a:lumMod val="95000"/>
                    <a:lumOff val="5000"/>
                  </a:schemeClr>
                </a:solidFill>
              </a:rPr>
              <a:t>　　・　その他、どのような絞り込みが考えられるか？ 　</a:t>
            </a:r>
            <a:r>
              <a:rPr lang="ja-JP" altLang="en-US" sz="1600" dirty="0">
                <a:solidFill>
                  <a:schemeClr val="tx1">
                    <a:lumMod val="95000"/>
                    <a:lumOff val="5000"/>
                  </a:schemeClr>
                </a:solidFill>
              </a:rPr>
              <a:t>　　</a:t>
            </a:r>
            <a:endParaRPr lang="en-US" altLang="ja-JP" sz="1600" dirty="0">
              <a:solidFill>
                <a:schemeClr val="tx1">
                  <a:lumMod val="95000"/>
                  <a:lumOff val="5000"/>
                </a:schemeClr>
              </a:solidFill>
            </a:endParaRPr>
          </a:p>
          <a:p>
            <a:pPr>
              <a:lnSpc>
                <a:spcPct val="150000"/>
              </a:lnSpc>
            </a:pPr>
            <a:endParaRPr lang="en-US" altLang="ja-JP" sz="1400" u="sng" dirty="0" smtClean="0">
              <a:solidFill>
                <a:schemeClr val="tx1">
                  <a:lumMod val="95000"/>
                  <a:lumOff val="5000"/>
                </a:schemeClr>
              </a:solidFill>
            </a:endParaRPr>
          </a:p>
          <a:p>
            <a:pPr>
              <a:lnSpc>
                <a:spcPct val="150000"/>
              </a:lnSpc>
            </a:pPr>
            <a:endParaRPr lang="en-US" altLang="ja-JP" sz="1400" u="sng" dirty="0">
              <a:solidFill>
                <a:schemeClr val="tx1">
                  <a:lumMod val="95000"/>
                  <a:lumOff val="5000"/>
                </a:schemeClr>
              </a:solidFill>
            </a:endParaRPr>
          </a:p>
          <a:p>
            <a:pPr>
              <a:lnSpc>
                <a:spcPct val="150000"/>
              </a:lnSpc>
            </a:pPr>
            <a:endParaRPr lang="en-US" altLang="ja-JP" sz="1400" dirty="0" smtClean="0">
              <a:solidFill>
                <a:schemeClr val="tx1">
                  <a:lumMod val="95000"/>
                  <a:lumOff val="5000"/>
                </a:schemeClr>
              </a:solidFill>
            </a:endParaRPr>
          </a:p>
        </p:txBody>
      </p:sp>
    </p:spTree>
    <p:extLst>
      <p:ext uri="{BB962C8B-B14F-4D97-AF65-F5344CB8AC3E}">
        <p14:creationId xmlns:p14="http://schemas.microsoft.com/office/powerpoint/2010/main" val="23031695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ja-JP" altLang="en-US" sz="2800" dirty="0"/>
              <a:t> </a:t>
            </a:r>
            <a:r>
              <a:rPr lang="ja-JP" altLang="en-US" sz="2800" dirty="0" smtClean="0"/>
              <a:t>  </a:t>
            </a:r>
            <a:r>
              <a:rPr lang="ja-JP" altLang="en-US" sz="2200" b="1" dirty="0" smtClean="0"/>
              <a:t>今後</a:t>
            </a:r>
            <a:r>
              <a:rPr lang="ja-JP" altLang="en-US" sz="2200" b="1" dirty="0"/>
              <a:t>のスケジュール（案）</a:t>
            </a:r>
          </a:p>
        </p:txBody>
      </p:sp>
      <p:sp>
        <p:nvSpPr>
          <p:cNvPr id="3" name="コンテンツ プレースホルダー 2"/>
          <p:cNvSpPr>
            <a:spLocks noGrp="1"/>
          </p:cNvSpPr>
          <p:nvPr>
            <p:ph idx="1"/>
          </p:nvPr>
        </p:nvSpPr>
        <p:spPr>
          <a:xfrm>
            <a:off x="0" y="728999"/>
            <a:ext cx="10440988" cy="6818616"/>
          </a:xfrm>
        </p:spPr>
        <p:txBody>
          <a:bodyPr>
            <a:noAutofit/>
          </a:bodyPr>
          <a:lstStyle/>
          <a:p>
            <a:endParaRPr lang="en-US" altLang="ja-JP" sz="1400" dirty="0">
              <a:solidFill>
                <a:schemeClr val="tx1">
                  <a:lumMod val="95000"/>
                  <a:lumOff val="5000"/>
                </a:schemeClr>
              </a:solidFill>
            </a:endParaRPr>
          </a:p>
          <a:p>
            <a:r>
              <a:rPr lang="ja-JP" altLang="en-US" sz="2000" dirty="0">
                <a:solidFill>
                  <a:schemeClr val="tx1">
                    <a:lumMod val="95000"/>
                    <a:lumOff val="5000"/>
                  </a:schemeClr>
                </a:solidFill>
              </a:rPr>
              <a:t>　</a:t>
            </a:r>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r>
              <a:rPr lang="ja-JP" altLang="en-US" sz="1200" dirty="0">
                <a:solidFill>
                  <a:schemeClr val="tx1">
                    <a:lumMod val="95000"/>
                    <a:lumOff val="5000"/>
                  </a:schemeClr>
                </a:solidFill>
              </a:rPr>
              <a:t>　　</a:t>
            </a:r>
            <a:r>
              <a:rPr lang="ja-JP" altLang="en-US" sz="1200" dirty="0" smtClean="0">
                <a:solidFill>
                  <a:schemeClr val="tx1">
                    <a:lumMod val="95000"/>
                    <a:lumOff val="5000"/>
                  </a:schemeClr>
                </a:solidFill>
              </a:rPr>
              <a:t> </a:t>
            </a:r>
            <a:r>
              <a:rPr lang="en-US" altLang="ja-JP" sz="1200" dirty="0" smtClean="0">
                <a:solidFill>
                  <a:schemeClr val="tx1">
                    <a:lumMod val="95000"/>
                    <a:lumOff val="5000"/>
                  </a:schemeClr>
                </a:solidFill>
              </a:rPr>
              <a:t>※</a:t>
            </a:r>
            <a:r>
              <a:rPr lang="ja-JP" altLang="en-US" sz="1200" dirty="0">
                <a:solidFill>
                  <a:schemeClr val="tx1">
                    <a:lumMod val="95000"/>
                    <a:lumOff val="5000"/>
                  </a:schemeClr>
                </a:solidFill>
              </a:rPr>
              <a:t>　スケジュールは目安であり、検討状況に</a:t>
            </a:r>
            <a:r>
              <a:rPr lang="ja-JP" altLang="en-US" sz="1200" dirty="0" smtClean="0">
                <a:solidFill>
                  <a:schemeClr val="tx1">
                    <a:lumMod val="95000"/>
                    <a:lumOff val="5000"/>
                  </a:schemeClr>
                </a:solidFill>
              </a:rPr>
              <a:t>より変更する場合がある</a:t>
            </a:r>
            <a:r>
              <a:rPr lang="ja-JP" altLang="en-US" sz="1200" dirty="0">
                <a:solidFill>
                  <a:schemeClr val="tx1">
                    <a:lumMod val="95000"/>
                    <a:lumOff val="5000"/>
                  </a:schemeClr>
                </a:solidFill>
              </a:rPr>
              <a:t>。</a:t>
            </a:r>
            <a:endParaRPr lang="en-US" altLang="ja-JP" sz="1200" dirty="0">
              <a:solidFill>
                <a:schemeClr val="tx1">
                  <a:lumMod val="95000"/>
                  <a:lumOff val="5000"/>
                </a:schemeClr>
              </a:solidFill>
            </a:endParaRPr>
          </a:p>
          <a:p>
            <a:r>
              <a:rPr lang="ja-JP" altLang="en-US" sz="1200" dirty="0">
                <a:solidFill>
                  <a:schemeClr val="tx1">
                    <a:lumMod val="95000"/>
                    <a:lumOff val="5000"/>
                  </a:schemeClr>
                </a:solidFill>
              </a:rPr>
              <a:t>　　</a:t>
            </a:r>
            <a:r>
              <a:rPr lang="ja-JP" altLang="en-US" sz="1200" dirty="0" smtClean="0">
                <a:solidFill>
                  <a:schemeClr val="tx1">
                    <a:lumMod val="95000"/>
                    <a:lumOff val="5000"/>
                  </a:schemeClr>
                </a:solidFill>
              </a:rPr>
              <a:t> </a:t>
            </a:r>
            <a:r>
              <a:rPr lang="en-US" altLang="ja-JP" sz="1200" dirty="0" smtClean="0">
                <a:solidFill>
                  <a:schemeClr val="tx1">
                    <a:lumMod val="95000"/>
                    <a:lumOff val="5000"/>
                  </a:schemeClr>
                </a:solidFill>
              </a:rPr>
              <a:t>※</a:t>
            </a:r>
            <a:r>
              <a:rPr lang="ja-JP" altLang="en-US" sz="1200" dirty="0">
                <a:solidFill>
                  <a:schemeClr val="tx1">
                    <a:lumMod val="95000"/>
                    <a:lumOff val="5000"/>
                  </a:schemeClr>
                </a:solidFill>
              </a:rPr>
              <a:t>　１月以降</a:t>
            </a:r>
            <a:r>
              <a:rPr lang="ja-JP" altLang="en-US" sz="1200" dirty="0" smtClean="0">
                <a:solidFill>
                  <a:schemeClr val="tx1">
                    <a:lumMod val="95000"/>
                    <a:lumOff val="5000"/>
                  </a:schemeClr>
                </a:solidFill>
              </a:rPr>
              <a:t>、最終とりまとめを踏まえ、</a:t>
            </a:r>
            <a:r>
              <a:rPr lang="ja-JP" altLang="en-US" sz="1200" dirty="0">
                <a:solidFill>
                  <a:schemeClr val="tx1">
                    <a:lumMod val="95000"/>
                    <a:lumOff val="5000"/>
                  </a:schemeClr>
                </a:solidFill>
              </a:rPr>
              <a:t>順次施策を実施していく</a:t>
            </a:r>
            <a:r>
              <a:rPr lang="ja-JP" altLang="en-US" sz="1200" dirty="0" smtClean="0">
                <a:solidFill>
                  <a:schemeClr val="tx1">
                    <a:lumMod val="95000"/>
                    <a:lumOff val="5000"/>
                  </a:schemeClr>
                </a:solidFill>
              </a:rPr>
              <a:t>。</a:t>
            </a:r>
            <a:r>
              <a:rPr lang="ja-JP" altLang="en-US" sz="1200" kern="100" dirty="0" smtClean="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また、必要</a:t>
            </a:r>
            <a:r>
              <a:rPr lang="ja-JP" altLang="en-US" sz="12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に応じて、条例制定・改正</a:t>
            </a:r>
            <a:r>
              <a:rPr lang="ja-JP" altLang="en-US" sz="1200" kern="100" dirty="0" smtClean="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や国への提案</a:t>
            </a:r>
            <a:r>
              <a:rPr lang="ja-JP" altLang="en-US" sz="12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等を</a:t>
            </a:r>
            <a:r>
              <a:rPr lang="ja-JP" altLang="en-US" sz="1200" kern="100" dirty="0" smtClean="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行う。</a:t>
            </a:r>
            <a:endParaRPr lang="ja-JP" altLang="en-US" sz="1200" kern="100"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endParaRPr>
          </a:p>
          <a:p>
            <a:endParaRPr lang="en-US" altLang="ja-JP" sz="1400" dirty="0">
              <a:solidFill>
                <a:schemeClr val="tx1">
                  <a:lumMod val="95000"/>
                  <a:lumOff val="5000"/>
                </a:schemeClr>
              </a:solidFill>
            </a:endParaRPr>
          </a:p>
          <a:p>
            <a:endParaRPr lang="en-US" altLang="ja-JP" sz="2000" dirty="0">
              <a:solidFill>
                <a:schemeClr val="tx1">
                  <a:lumMod val="95000"/>
                  <a:lumOff val="5000"/>
                </a:schemeClr>
              </a:solidFill>
            </a:endParaRPr>
          </a:p>
          <a:p>
            <a:r>
              <a:rPr lang="ja-JP" altLang="en-US" sz="2000" dirty="0">
                <a:solidFill>
                  <a:schemeClr val="tx1">
                    <a:lumMod val="95000"/>
                    <a:lumOff val="5000"/>
                  </a:schemeClr>
                </a:solidFill>
              </a:rPr>
              <a:t>　</a:t>
            </a:r>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r>
              <a:rPr lang="ja-JP" altLang="en-US" sz="2000" dirty="0">
                <a:solidFill>
                  <a:schemeClr val="tx1">
                    <a:lumMod val="95000"/>
                    <a:lumOff val="5000"/>
                  </a:schemeClr>
                </a:solidFill>
              </a:rPr>
              <a:t>　　</a:t>
            </a:r>
            <a:endParaRPr lang="en-US" altLang="ja-JP" sz="1800" dirty="0">
              <a:solidFill>
                <a:schemeClr val="tx1">
                  <a:lumMod val="95000"/>
                  <a:lumOff val="5000"/>
                </a:schemeClr>
              </a:solidFill>
            </a:endParaRPr>
          </a:p>
          <a:p>
            <a:endParaRPr lang="ja-JP" altLang="en-US" sz="1800"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5</a:t>
            </a:fld>
            <a:endParaRPr lang="ja-JP" altLang="en-US" dirty="0">
              <a:solidFill>
                <a:schemeClr val="tx1">
                  <a:lumMod val="95000"/>
                  <a:lumOff val="5000"/>
                </a:schemeClr>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762535136"/>
              </p:ext>
            </p:extLst>
          </p:nvPr>
        </p:nvGraphicFramePr>
        <p:xfrm>
          <a:off x="351246" y="1116335"/>
          <a:ext cx="9793085" cy="5544614"/>
        </p:xfrm>
        <a:graphic>
          <a:graphicData uri="http://schemas.openxmlformats.org/drawingml/2006/table">
            <a:tbl>
              <a:tblPr firstRow="1" firstCol="1" bandRow="1">
                <a:tableStyleId>{5940675A-B579-460E-94D1-54222C63F5DA}</a:tableStyleId>
              </a:tblPr>
              <a:tblGrid>
                <a:gridCol w="1082969">
                  <a:extLst>
                    <a:ext uri="{9D8B030D-6E8A-4147-A177-3AD203B41FA5}">
                      <a16:colId xmlns:a16="http://schemas.microsoft.com/office/drawing/2014/main" val="152052190"/>
                    </a:ext>
                  </a:extLst>
                </a:gridCol>
                <a:gridCol w="833070">
                  <a:extLst>
                    <a:ext uri="{9D8B030D-6E8A-4147-A177-3AD203B41FA5}">
                      <a16:colId xmlns:a16="http://schemas.microsoft.com/office/drawing/2014/main" val="1245921039"/>
                    </a:ext>
                  </a:extLst>
                </a:gridCol>
                <a:gridCol w="4997296">
                  <a:extLst>
                    <a:ext uri="{9D8B030D-6E8A-4147-A177-3AD203B41FA5}">
                      <a16:colId xmlns:a16="http://schemas.microsoft.com/office/drawing/2014/main" val="3713056132"/>
                    </a:ext>
                  </a:extLst>
                </a:gridCol>
                <a:gridCol w="2879750">
                  <a:extLst>
                    <a:ext uri="{9D8B030D-6E8A-4147-A177-3AD203B41FA5}">
                      <a16:colId xmlns:a16="http://schemas.microsoft.com/office/drawing/2014/main" val="1733891881"/>
                    </a:ext>
                  </a:extLst>
                </a:gridCol>
              </a:tblGrid>
              <a:tr h="378042">
                <a:tc gridSpan="3">
                  <a:txBody>
                    <a:bodyPr/>
                    <a:lstStyle/>
                    <a:p>
                      <a:pPr algn="ctr">
                        <a:lnSpc>
                          <a:spcPts val="2300"/>
                        </a:lnSpc>
                        <a:spcAft>
                          <a:spcPts val="0"/>
                        </a:spcAft>
                      </a:pPr>
                      <a:r>
                        <a:rPr lang="ja-JP" sz="1600" kern="100" dirty="0">
                          <a:effectLst/>
                        </a:rPr>
                        <a:t>有識者会議</a:t>
                      </a:r>
                      <a:endParaRPr lang="ja-JP" sz="1600" kern="100" dirty="0">
                        <a:solidFill>
                          <a:schemeClr val="tx1">
                            <a:lumMod val="95000"/>
                            <a:lumOff val="5000"/>
                          </a:schemeClr>
                        </a:solidFill>
                        <a:effectLst/>
                        <a:latin typeface="+mn-lt"/>
                        <a:ea typeface="Meiryo UI" panose="020B0604030504040204" pitchFamily="50" charset="-128"/>
                        <a:cs typeface="Times New Roman" panose="02020603050405020304" pitchFamily="18" charset="0"/>
                      </a:endParaRPr>
                    </a:p>
                  </a:txBody>
                  <a:tcPr marL="66909" marR="66909" marT="0" marB="0" anchor="ctr">
                    <a:solidFill>
                      <a:schemeClr val="accent3">
                        <a:lumMod val="20000"/>
                        <a:lumOff val="80000"/>
                      </a:schemeClr>
                    </a:solidFill>
                  </a:tcPr>
                </a:tc>
                <a:tc hMerge="1">
                  <a:txBody>
                    <a:bodyPr/>
                    <a:lstStyle/>
                    <a:p>
                      <a:endParaRPr kumimoji="1" lang="ja-JP" altLang="en-US" dirty="0"/>
                    </a:p>
                  </a:txBody>
                  <a:tcPr marL="66909" marR="66909" marT="0" marB="0" anchor="ctr">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dirty="0"/>
                    </a:p>
                  </a:txBody>
                  <a:tcPr marL="66909" marR="66909" marT="0" marB="0" anchor="ctr">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lnSpc>
                          <a:spcPts val="1700"/>
                        </a:lnSpc>
                        <a:spcAft>
                          <a:spcPts val="0"/>
                        </a:spcAft>
                      </a:pPr>
                      <a:r>
                        <a:rPr lang="ja-JP" altLang="en-US" sz="1600" kern="100" dirty="0" smtClean="0">
                          <a:effectLst/>
                        </a:rPr>
                        <a:t>備　考</a:t>
                      </a:r>
                      <a:endParaRPr lang="ja-JP" sz="1600" kern="100" dirty="0">
                        <a:solidFill>
                          <a:schemeClr val="tx1">
                            <a:lumMod val="95000"/>
                            <a:lumOff val="5000"/>
                          </a:schemeClr>
                        </a:solidFill>
                        <a:effectLst/>
                        <a:latin typeface="+mn-lt"/>
                        <a:ea typeface="Meiryo UI" panose="020B0604030504040204" pitchFamily="50" charset="-128"/>
                        <a:cs typeface="Times New Roman" panose="02020603050405020304" pitchFamily="18" charset="0"/>
                      </a:endParaRPr>
                    </a:p>
                  </a:txBody>
                  <a:tcPr marL="66909" marR="66909" marT="0" marB="0" anchor="ctr">
                    <a:solidFill>
                      <a:schemeClr val="accent3">
                        <a:lumMod val="20000"/>
                        <a:lumOff val="80000"/>
                      </a:schemeClr>
                    </a:solidFill>
                  </a:tcPr>
                </a:tc>
                <a:extLst>
                  <a:ext uri="{0D108BD9-81ED-4DB2-BD59-A6C34878D82A}">
                    <a16:rowId xmlns:a16="http://schemas.microsoft.com/office/drawing/2014/main" val="766933885"/>
                  </a:ext>
                </a:extLst>
              </a:tr>
              <a:tr h="378042">
                <a:tc>
                  <a:txBody>
                    <a:bodyPr/>
                    <a:lstStyle/>
                    <a:p>
                      <a:pPr algn="ctr">
                        <a:lnSpc>
                          <a:spcPts val="2300"/>
                        </a:lnSpc>
                        <a:spcAft>
                          <a:spcPts val="0"/>
                        </a:spcAft>
                      </a:pPr>
                      <a:r>
                        <a:rPr lang="ja-JP" altLang="en-US" sz="1600" kern="100" dirty="0">
                          <a:effectLst/>
                        </a:rPr>
                        <a:t>回数</a:t>
                      </a:r>
                      <a:endParaRPr lang="ja-JP" sz="1600" kern="100" dirty="0">
                        <a:solidFill>
                          <a:schemeClr val="tx1">
                            <a:lumMod val="95000"/>
                            <a:lumOff val="5000"/>
                          </a:schemeClr>
                        </a:solidFill>
                        <a:effectLst/>
                        <a:latin typeface="+mn-lt"/>
                        <a:ea typeface="Meiryo UI" panose="020B0604030504040204" pitchFamily="50" charset="-128"/>
                        <a:cs typeface="Times New Roman" panose="02020603050405020304" pitchFamily="18" charset="0"/>
                      </a:endParaRPr>
                    </a:p>
                  </a:txBody>
                  <a:tcPr marL="66909" marR="66909" marT="0" marB="0" anchor="ctr">
                    <a:solidFill>
                      <a:schemeClr val="accent3">
                        <a:lumMod val="20000"/>
                        <a:lumOff val="80000"/>
                      </a:schemeClr>
                    </a:solidFill>
                  </a:tcPr>
                </a:tc>
                <a:tc>
                  <a:txBody>
                    <a:bodyPr/>
                    <a:lstStyle/>
                    <a:p>
                      <a:pPr algn="ctr">
                        <a:lnSpc>
                          <a:spcPts val="2300"/>
                        </a:lnSpc>
                      </a:pPr>
                      <a:r>
                        <a:rPr kumimoji="1" lang="ja-JP" altLang="en-US" sz="1600" dirty="0"/>
                        <a:t>時期</a:t>
                      </a:r>
                      <a:endParaRPr kumimoji="1" lang="ja-JP" altLang="en-US" sz="1600" dirty="0">
                        <a:solidFill>
                          <a:schemeClr val="tx1">
                            <a:lumMod val="95000"/>
                            <a:lumOff val="5000"/>
                          </a:schemeClr>
                        </a:solidFill>
                        <a:latin typeface="+mn-lt"/>
                      </a:endParaRPr>
                    </a:p>
                  </a:txBody>
                  <a:tcPr marL="66909" marR="66909" marT="0" marB="0" anchor="ctr">
                    <a:solidFill>
                      <a:schemeClr val="accent3">
                        <a:lumMod val="20000"/>
                        <a:lumOff val="80000"/>
                      </a:schemeClr>
                    </a:solidFill>
                  </a:tcPr>
                </a:tc>
                <a:tc>
                  <a:txBody>
                    <a:bodyPr/>
                    <a:lstStyle/>
                    <a:p>
                      <a:pPr algn="ctr">
                        <a:lnSpc>
                          <a:spcPts val="2300"/>
                        </a:lnSpc>
                      </a:pPr>
                      <a:r>
                        <a:rPr kumimoji="1" lang="ja-JP" altLang="en-US" sz="1600" dirty="0"/>
                        <a:t>検討内容</a:t>
                      </a:r>
                      <a:endParaRPr kumimoji="1" lang="ja-JP" altLang="en-US" sz="1600" dirty="0">
                        <a:solidFill>
                          <a:schemeClr val="tx1">
                            <a:lumMod val="95000"/>
                            <a:lumOff val="5000"/>
                          </a:schemeClr>
                        </a:solidFill>
                        <a:latin typeface="+mn-lt"/>
                      </a:endParaRPr>
                    </a:p>
                  </a:txBody>
                  <a:tcPr marL="66909" marR="66909" marT="0" marB="0" anchor="ctr">
                    <a:solidFill>
                      <a:schemeClr val="accent3">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909464947"/>
                  </a:ext>
                </a:extLst>
              </a:tr>
              <a:tr h="957706">
                <a:tc>
                  <a:txBody>
                    <a:bodyPr/>
                    <a:lstStyle/>
                    <a:p>
                      <a:pPr algn="ctr">
                        <a:lnSpc>
                          <a:spcPts val="2000"/>
                        </a:lnSpc>
                        <a:spcAft>
                          <a:spcPts val="0"/>
                        </a:spcAft>
                      </a:pPr>
                      <a:r>
                        <a:rPr lang="ja-JP" sz="1600" kern="100" dirty="0">
                          <a:effectLst/>
                        </a:rPr>
                        <a:t>第１回</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ctr">
                        <a:lnSpc>
                          <a:spcPts val="2000"/>
                        </a:lnSpc>
                        <a:spcAft>
                          <a:spcPts val="0"/>
                        </a:spcAft>
                      </a:pPr>
                      <a:r>
                        <a:rPr lang="ja-JP" sz="1600" kern="100" dirty="0">
                          <a:effectLst/>
                        </a:rPr>
                        <a:t>５月</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just">
                        <a:lnSpc>
                          <a:spcPts val="2300"/>
                        </a:lnSpc>
                        <a:spcAft>
                          <a:spcPts val="0"/>
                        </a:spcAft>
                      </a:pPr>
                      <a:r>
                        <a:rPr lang="ja-JP" sz="1600" kern="100" dirty="0">
                          <a:effectLst/>
                        </a:rPr>
                        <a:t>○現状説明（現行施策、新条例、国提案等）</a:t>
                      </a:r>
                    </a:p>
                    <a:p>
                      <a:pPr algn="just">
                        <a:lnSpc>
                          <a:spcPts val="2300"/>
                        </a:lnSpc>
                        <a:spcAft>
                          <a:spcPts val="0"/>
                        </a:spcAft>
                      </a:pPr>
                      <a:r>
                        <a:rPr lang="ja-JP" sz="1600" kern="100" dirty="0">
                          <a:effectLst/>
                        </a:rPr>
                        <a:t>○論点整理</a:t>
                      </a:r>
                    </a:p>
                    <a:p>
                      <a:pPr algn="l">
                        <a:lnSpc>
                          <a:spcPts val="2300"/>
                        </a:lnSpc>
                        <a:spcAft>
                          <a:spcPts val="0"/>
                        </a:spcAft>
                      </a:pPr>
                      <a:r>
                        <a:rPr lang="ja-JP" sz="1600" kern="100" dirty="0">
                          <a:effectLst/>
                        </a:rPr>
                        <a:t>○今後の議論の進め方の確認</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just">
                        <a:lnSpc>
                          <a:spcPts val="2000"/>
                        </a:lnSpc>
                        <a:spcAft>
                          <a:spcPts val="0"/>
                        </a:spcAft>
                      </a:pPr>
                      <a:r>
                        <a:rPr lang="en-US" sz="1600" kern="100" dirty="0">
                          <a:effectLst/>
                        </a:rPr>
                        <a:t> </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extLst>
                  <a:ext uri="{0D108BD9-81ED-4DB2-BD59-A6C34878D82A}">
                    <a16:rowId xmlns:a16="http://schemas.microsoft.com/office/drawing/2014/main" val="2444672086"/>
                  </a:ext>
                </a:extLst>
              </a:tr>
              <a:tr h="957706">
                <a:tc>
                  <a:txBody>
                    <a:bodyPr/>
                    <a:lstStyle/>
                    <a:p>
                      <a:pPr algn="ctr">
                        <a:lnSpc>
                          <a:spcPts val="2000"/>
                        </a:lnSpc>
                        <a:spcAft>
                          <a:spcPts val="0"/>
                        </a:spcAft>
                      </a:pPr>
                      <a:r>
                        <a:rPr lang="ja-JP" sz="1600" kern="100" dirty="0">
                          <a:effectLst/>
                        </a:rPr>
                        <a:t>第２回</a:t>
                      </a:r>
                      <a:endParaRPr lang="ja-JP" altLang="en-US" sz="1600" kern="100" dirty="0">
                        <a:effectLst/>
                      </a:endParaRPr>
                    </a:p>
                    <a:p>
                      <a:pPr algn="ctr">
                        <a:lnSpc>
                          <a:spcPts val="400"/>
                        </a:lnSpc>
                        <a:spcAft>
                          <a:spcPts val="0"/>
                        </a:spcAft>
                      </a:pPr>
                      <a:endParaRPr lang="en-US" altLang="ja-JP" sz="1100" kern="100" dirty="0">
                        <a:effectLst/>
                      </a:endParaRPr>
                    </a:p>
                    <a:p>
                      <a:pPr algn="ctr">
                        <a:lnSpc>
                          <a:spcPts val="1500"/>
                        </a:lnSpc>
                        <a:spcAft>
                          <a:spcPts val="0"/>
                        </a:spcAft>
                      </a:pPr>
                      <a:r>
                        <a:rPr lang="ja-JP" sz="1100" kern="100" dirty="0">
                          <a:effectLst/>
                        </a:rPr>
                        <a:t>※必要に応じ</a:t>
                      </a:r>
                      <a:endParaRPr lang="en-US" altLang="ja-JP" sz="1100" kern="100" dirty="0">
                        <a:effectLst/>
                      </a:endParaRPr>
                    </a:p>
                    <a:p>
                      <a:pPr algn="ctr">
                        <a:lnSpc>
                          <a:spcPts val="1500"/>
                        </a:lnSpc>
                        <a:spcAft>
                          <a:spcPts val="0"/>
                        </a:spcAft>
                      </a:pPr>
                      <a:r>
                        <a:rPr lang="ja-JP" sz="1100" kern="100" dirty="0">
                          <a:effectLst/>
                        </a:rPr>
                        <a:t>複数回開催</a:t>
                      </a:r>
                      <a:endParaRPr lang="ja-JP" sz="11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ctr">
                        <a:lnSpc>
                          <a:spcPts val="2000"/>
                        </a:lnSpc>
                        <a:spcAft>
                          <a:spcPts val="0"/>
                        </a:spcAft>
                      </a:pPr>
                      <a:r>
                        <a:rPr lang="ja-JP" sz="1600" kern="100" dirty="0">
                          <a:effectLst/>
                        </a:rPr>
                        <a:t>６～７</a:t>
                      </a:r>
                    </a:p>
                    <a:p>
                      <a:pPr algn="ctr">
                        <a:lnSpc>
                          <a:spcPts val="2000"/>
                        </a:lnSpc>
                        <a:spcAft>
                          <a:spcPts val="0"/>
                        </a:spcAft>
                      </a:pPr>
                      <a:r>
                        <a:rPr lang="ja-JP" sz="1600" kern="100" dirty="0">
                          <a:effectLst/>
                        </a:rPr>
                        <a:t>月</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just">
                        <a:lnSpc>
                          <a:spcPts val="2300"/>
                        </a:lnSpc>
                        <a:spcAft>
                          <a:spcPts val="0"/>
                        </a:spcAft>
                      </a:pPr>
                      <a:r>
                        <a:rPr lang="ja-JP" sz="1600" kern="100" dirty="0">
                          <a:effectLst/>
                        </a:rPr>
                        <a:t>○施策メニューの方向性について意見交換</a:t>
                      </a:r>
                    </a:p>
                    <a:p>
                      <a:pPr algn="just">
                        <a:lnSpc>
                          <a:spcPts val="2300"/>
                        </a:lnSpc>
                        <a:spcAft>
                          <a:spcPts val="0"/>
                        </a:spcAft>
                      </a:pPr>
                      <a:r>
                        <a:rPr lang="ja-JP" sz="1600" kern="100" dirty="0">
                          <a:effectLst/>
                        </a:rPr>
                        <a:t>○ヒアリングの実施（被害者、事業者等）</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just">
                        <a:lnSpc>
                          <a:spcPts val="2000"/>
                        </a:lnSpc>
                        <a:spcAft>
                          <a:spcPts val="0"/>
                        </a:spcAft>
                      </a:pPr>
                      <a:r>
                        <a:rPr lang="en-US" sz="1400" kern="100" dirty="0">
                          <a:effectLst/>
                        </a:rPr>
                        <a:t> </a:t>
                      </a:r>
                      <a:endParaRPr lang="ja-JP" sz="14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extLst>
                  <a:ext uri="{0D108BD9-81ED-4DB2-BD59-A6C34878D82A}">
                    <a16:rowId xmlns:a16="http://schemas.microsoft.com/office/drawing/2014/main" val="3034319791"/>
                  </a:ext>
                </a:extLst>
              </a:tr>
              <a:tr h="957706">
                <a:tc>
                  <a:txBody>
                    <a:bodyPr/>
                    <a:lstStyle/>
                    <a:p>
                      <a:pPr algn="ctr">
                        <a:lnSpc>
                          <a:spcPts val="2000"/>
                        </a:lnSpc>
                        <a:spcAft>
                          <a:spcPts val="0"/>
                        </a:spcAft>
                      </a:pPr>
                      <a:r>
                        <a:rPr lang="ja-JP" sz="1600" kern="100" dirty="0">
                          <a:effectLst/>
                        </a:rPr>
                        <a:t>第３回</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ctr">
                        <a:lnSpc>
                          <a:spcPts val="2000"/>
                        </a:lnSpc>
                        <a:spcAft>
                          <a:spcPts val="0"/>
                        </a:spcAft>
                      </a:pPr>
                      <a:r>
                        <a:rPr lang="ja-JP" sz="1600" kern="100" dirty="0">
                          <a:effectLst/>
                        </a:rPr>
                        <a:t>８月</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just">
                        <a:lnSpc>
                          <a:spcPts val="2300"/>
                        </a:lnSpc>
                        <a:spcAft>
                          <a:spcPts val="0"/>
                        </a:spcAft>
                      </a:pPr>
                      <a:r>
                        <a:rPr lang="ja-JP" sz="1600" kern="100" dirty="0">
                          <a:effectLst/>
                        </a:rPr>
                        <a:t>○先行実施可能な施策メニュー案の検討</a:t>
                      </a:r>
                    </a:p>
                    <a:p>
                      <a:pPr indent="127000" algn="just">
                        <a:lnSpc>
                          <a:spcPts val="2300"/>
                        </a:lnSpc>
                        <a:spcAft>
                          <a:spcPts val="0"/>
                        </a:spcAft>
                      </a:pPr>
                      <a:r>
                        <a:rPr lang="ja-JP" sz="1400" kern="100" dirty="0" smtClean="0">
                          <a:effectLst/>
                        </a:rPr>
                        <a:t>（</a:t>
                      </a:r>
                      <a:r>
                        <a:rPr lang="ja-JP" altLang="en-US" sz="1400" kern="100" dirty="0" smtClean="0">
                          <a:effectLst/>
                        </a:rPr>
                        <a:t>令和</a:t>
                      </a:r>
                      <a:r>
                        <a:rPr lang="en-US" sz="1400" kern="100" dirty="0" smtClean="0">
                          <a:effectLst/>
                        </a:rPr>
                        <a:t>4</a:t>
                      </a:r>
                      <a:r>
                        <a:rPr lang="ja-JP" sz="1400" kern="100" dirty="0">
                          <a:effectLst/>
                        </a:rPr>
                        <a:t>年度</a:t>
                      </a:r>
                      <a:r>
                        <a:rPr lang="ja-JP" sz="1400" kern="100" dirty="0" smtClean="0">
                          <a:effectLst/>
                        </a:rPr>
                        <a:t>補正</a:t>
                      </a:r>
                      <a:r>
                        <a:rPr lang="ja-JP" altLang="en-US" sz="1400" kern="100" dirty="0" smtClean="0">
                          <a:effectLst/>
                        </a:rPr>
                        <a:t>予算</a:t>
                      </a:r>
                      <a:r>
                        <a:rPr lang="ja-JP" sz="1400" kern="100" dirty="0" smtClean="0">
                          <a:effectLst/>
                        </a:rPr>
                        <a:t>や</a:t>
                      </a:r>
                      <a:r>
                        <a:rPr lang="en-US" sz="1400" kern="100" dirty="0" smtClean="0">
                          <a:effectLst/>
                        </a:rPr>
                        <a:t>5</a:t>
                      </a:r>
                      <a:r>
                        <a:rPr lang="ja-JP" altLang="en-US" sz="1400" kern="100" dirty="0" smtClean="0">
                          <a:effectLst/>
                        </a:rPr>
                        <a:t>年度</a:t>
                      </a:r>
                      <a:r>
                        <a:rPr lang="ja-JP" sz="1400" kern="100" dirty="0" smtClean="0">
                          <a:effectLst/>
                        </a:rPr>
                        <a:t>当初</a:t>
                      </a:r>
                      <a:r>
                        <a:rPr lang="ja-JP" sz="1400" kern="100" dirty="0">
                          <a:effectLst/>
                        </a:rPr>
                        <a:t>予算に反映させるもの）</a:t>
                      </a:r>
                    </a:p>
                    <a:p>
                      <a:pPr algn="just">
                        <a:lnSpc>
                          <a:spcPts val="2300"/>
                        </a:lnSpc>
                        <a:spcAft>
                          <a:spcPts val="0"/>
                        </a:spcAft>
                      </a:pPr>
                      <a:r>
                        <a:rPr lang="ja-JP" sz="1600" kern="100" dirty="0">
                          <a:effectLst/>
                        </a:rPr>
                        <a:t>○中間とりまとめ</a:t>
                      </a:r>
                      <a:r>
                        <a:rPr lang="ja-JP" altLang="en-US" sz="1600" kern="100" dirty="0">
                          <a:effectLst/>
                        </a:rPr>
                        <a:t>事務局案に対する検討</a:t>
                      </a:r>
                      <a:endParaRPr lang="en-US" alt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just">
                        <a:lnSpc>
                          <a:spcPts val="2000"/>
                        </a:lnSpc>
                        <a:spcAft>
                          <a:spcPts val="0"/>
                        </a:spcAft>
                      </a:pPr>
                      <a:r>
                        <a:rPr lang="en-US" altLang="ja-JP" sz="1600" kern="100" baseline="0" dirty="0">
                          <a:effectLst/>
                        </a:rPr>
                        <a:t> </a:t>
                      </a:r>
                      <a:r>
                        <a:rPr lang="ja-JP" altLang="en-US" sz="1600" kern="100" baseline="0" dirty="0" smtClean="0">
                          <a:effectLst/>
                        </a:rPr>
                        <a:t>⇒</a:t>
                      </a:r>
                      <a:r>
                        <a:rPr lang="ja-JP" altLang="en-US" sz="1600" kern="100" baseline="0" dirty="0">
                          <a:effectLst/>
                        </a:rPr>
                        <a:t>　中間とりまとめの公表</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extLst>
                  <a:ext uri="{0D108BD9-81ED-4DB2-BD59-A6C34878D82A}">
                    <a16:rowId xmlns:a16="http://schemas.microsoft.com/office/drawing/2014/main" val="749222095"/>
                  </a:ext>
                </a:extLst>
              </a:tr>
              <a:tr h="957706">
                <a:tc>
                  <a:txBody>
                    <a:bodyPr/>
                    <a:lstStyle/>
                    <a:p>
                      <a:pPr algn="ctr">
                        <a:lnSpc>
                          <a:spcPts val="2000"/>
                        </a:lnSpc>
                        <a:spcAft>
                          <a:spcPts val="0"/>
                        </a:spcAft>
                      </a:pPr>
                      <a:r>
                        <a:rPr lang="ja-JP" sz="1600" kern="100" dirty="0">
                          <a:effectLst/>
                        </a:rPr>
                        <a:t>第４回</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ctr">
                        <a:lnSpc>
                          <a:spcPts val="2000"/>
                        </a:lnSpc>
                        <a:spcAft>
                          <a:spcPts val="0"/>
                        </a:spcAft>
                      </a:pPr>
                      <a:r>
                        <a:rPr lang="en-US" sz="1600" kern="100" dirty="0">
                          <a:effectLst/>
                        </a:rPr>
                        <a:t>10</a:t>
                      </a:r>
                      <a:r>
                        <a:rPr lang="ja-JP" sz="1600" kern="100" dirty="0">
                          <a:effectLst/>
                        </a:rPr>
                        <a:t>月</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just">
                        <a:lnSpc>
                          <a:spcPts val="2300"/>
                        </a:lnSpc>
                        <a:spcAft>
                          <a:spcPts val="0"/>
                        </a:spcAft>
                      </a:pPr>
                      <a:r>
                        <a:rPr lang="ja-JP" sz="1600" kern="100" dirty="0">
                          <a:effectLst/>
                        </a:rPr>
                        <a:t>○施策メニューの絞り込みについて意見交換</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just">
                        <a:lnSpc>
                          <a:spcPts val="2000"/>
                        </a:lnSpc>
                        <a:spcAft>
                          <a:spcPts val="0"/>
                        </a:spcAft>
                      </a:pP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extLst>
                  <a:ext uri="{0D108BD9-81ED-4DB2-BD59-A6C34878D82A}">
                    <a16:rowId xmlns:a16="http://schemas.microsoft.com/office/drawing/2014/main" val="117798238"/>
                  </a:ext>
                </a:extLst>
              </a:tr>
              <a:tr h="957706">
                <a:tc>
                  <a:txBody>
                    <a:bodyPr/>
                    <a:lstStyle/>
                    <a:p>
                      <a:pPr algn="ctr">
                        <a:lnSpc>
                          <a:spcPts val="2000"/>
                        </a:lnSpc>
                        <a:spcAft>
                          <a:spcPts val="0"/>
                        </a:spcAft>
                      </a:pPr>
                      <a:r>
                        <a:rPr lang="ja-JP" sz="1600" kern="100" dirty="0">
                          <a:effectLst/>
                        </a:rPr>
                        <a:t>第５回</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ctr">
                        <a:lnSpc>
                          <a:spcPts val="2000"/>
                        </a:lnSpc>
                        <a:spcAft>
                          <a:spcPts val="0"/>
                        </a:spcAft>
                      </a:pPr>
                      <a:r>
                        <a:rPr lang="en-US" sz="1600" kern="100" dirty="0">
                          <a:effectLst/>
                        </a:rPr>
                        <a:t>12</a:t>
                      </a:r>
                      <a:r>
                        <a:rPr lang="ja-JP" sz="1600" kern="100" dirty="0">
                          <a:effectLst/>
                        </a:rPr>
                        <a:t>月</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just">
                        <a:lnSpc>
                          <a:spcPts val="2300"/>
                        </a:lnSpc>
                        <a:spcAft>
                          <a:spcPts val="0"/>
                        </a:spcAft>
                      </a:pPr>
                      <a:r>
                        <a:rPr lang="ja-JP" sz="1600" kern="100" dirty="0">
                          <a:effectLst/>
                        </a:rPr>
                        <a:t>○施策メニューとりまとめ事務局案に対する検討</a:t>
                      </a:r>
                      <a:endParaRPr lang="ja-JP" sz="1600" kern="100" dirty="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tc>
                  <a:txBody>
                    <a:bodyPr/>
                    <a:lstStyle/>
                    <a:p>
                      <a:pPr algn="just">
                        <a:lnSpc>
                          <a:spcPts val="2000"/>
                        </a:lnSpc>
                        <a:spcAft>
                          <a:spcPts val="0"/>
                        </a:spcAft>
                      </a:pPr>
                      <a:r>
                        <a:rPr lang="en-US" altLang="ja-JP" sz="1600" kern="100" dirty="0">
                          <a:effectLst/>
                        </a:rPr>
                        <a:t> </a:t>
                      </a:r>
                      <a:r>
                        <a:rPr lang="ja-JP" altLang="en-US" sz="1600" kern="100" dirty="0" smtClean="0">
                          <a:effectLst/>
                        </a:rPr>
                        <a:t>⇒</a:t>
                      </a:r>
                      <a:r>
                        <a:rPr lang="ja-JP" altLang="en-US" sz="1600" kern="100" dirty="0">
                          <a:effectLst/>
                        </a:rPr>
                        <a:t>　最終とりまとめの</a:t>
                      </a:r>
                      <a:r>
                        <a:rPr lang="ja-JP" altLang="en-US" sz="1600" kern="100" dirty="0" smtClean="0">
                          <a:effectLst/>
                        </a:rPr>
                        <a:t>公表</a:t>
                      </a:r>
                      <a:endParaRPr lang="en-US" altLang="ja-JP" sz="1600" kern="100" dirty="0" smtClean="0">
                        <a:solidFill>
                          <a:schemeClr val="tx1">
                            <a:lumMod val="95000"/>
                            <a:lumOff val="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909" marR="66909" marT="0" marB="0" anchor="ctr"/>
                </a:tc>
                <a:extLst>
                  <a:ext uri="{0D108BD9-81ED-4DB2-BD59-A6C34878D82A}">
                    <a16:rowId xmlns:a16="http://schemas.microsoft.com/office/drawing/2014/main" val="1947480944"/>
                  </a:ext>
                </a:extLst>
              </a:tr>
            </a:tbl>
          </a:graphicData>
        </a:graphic>
      </p:graphicFrame>
    </p:spTree>
    <p:extLst>
      <p:ext uri="{BB962C8B-B14F-4D97-AF65-F5344CB8AC3E}">
        <p14:creationId xmlns:p14="http://schemas.microsoft.com/office/powerpoint/2010/main" val="4254416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en-US" altLang="ja-JP" sz="2200" b="1" dirty="0" smtClean="0"/>
              <a:t>  【</a:t>
            </a:r>
            <a:r>
              <a:rPr lang="ja-JP" altLang="en-US" sz="2200" b="1" dirty="0" smtClean="0"/>
              <a:t>参考</a:t>
            </a:r>
            <a:r>
              <a:rPr lang="en-US" altLang="ja-JP" sz="2200" b="1" dirty="0"/>
              <a:t>】</a:t>
            </a:r>
            <a:r>
              <a:rPr lang="ja-JP" altLang="en-US" sz="2200" b="1" dirty="0"/>
              <a:t>大阪府におけるインターネット上の人権侵害の現状①</a:t>
            </a:r>
          </a:p>
        </p:txBody>
      </p:sp>
      <p:sp>
        <p:nvSpPr>
          <p:cNvPr id="3" name="コンテンツ プレースホルダー 2"/>
          <p:cNvSpPr>
            <a:spLocks noGrp="1"/>
          </p:cNvSpPr>
          <p:nvPr>
            <p:ph idx="1"/>
          </p:nvPr>
        </p:nvSpPr>
        <p:spPr>
          <a:xfrm>
            <a:off x="0" y="718320"/>
            <a:ext cx="10440988" cy="6842943"/>
          </a:xfrm>
        </p:spPr>
        <p:txBody>
          <a:bodyPr>
            <a:noAutofit/>
          </a:bodyPr>
          <a:lstStyle/>
          <a:p>
            <a:endParaRPr lang="en-US" altLang="ja-JP" sz="1400" dirty="0">
              <a:solidFill>
                <a:schemeClr val="tx1">
                  <a:lumMod val="95000"/>
                  <a:lumOff val="5000"/>
                </a:schemeClr>
              </a:solidFill>
            </a:endParaRPr>
          </a:p>
          <a:p>
            <a:r>
              <a:rPr lang="ja-JP" altLang="en-US" sz="2000" dirty="0">
                <a:solidFill>
                  <a:schemeClr val="tx1">
                    <a:lumMod val="95000"/>
                    <a:lumOff val="5000"/>
                  </a:schemeClr>
                </a:solidFill>
              </a:rPr>
              <a:t>　 </a:t>
            </a:r>
            <a:r>
              <a:rPr lang="ja-JP" altLang="en-US" sz="2000" b="1" dirty="0" smtClean="0">
                <a:solidFill>
                  <a:schemeClr val="tx1">
                    <a:lumMod val="95000"/>
                    <a:lumOff val="5000"/>
                  </a:schemeClr>
                </a:solidFill>
              </a:rPr>
              <a:t>人権</a:t>
            </a:r>
            <a:r>
              <a:rPr lang="ja-JP" altLang="en-US" sz="2000" b="1" dirty="0">
                <a:solidFill>
                  <a:schemeClr val="tx1">
                    <a:lumMod val="95000"/>
                    <a:lumOff val="5000"/>
                  </a:schemeClr>
                </a:solidFill>
              </a:rPr>
              <a:t>相談窓口における相談件数</a:t>
            </a:r>
            <a:endParaRPr lang="en-US" altLang="ja-JP" sz="2000" b="1" dirty="0">
              <a:solidFill>
                <a:schemeClr val="tx1">
                  <a:lumMod val="95000"/>
                  <a:lumOff val="5000"/>
                </a:schemeClr>
              </a:solidFill>
            </a:endParaRPr>
          </a:p>
          <a:p>
            <a:r>
              <a:rPr lang="ja-JP" altLang="en-US" sz="1400" dirty="0">
                <a:solidFill>
                  <a:schemeClr val="tx1">
                    <a:lumMod val="95000"/>
                    <a:lumOff val="5000"/>
                  </a:schemeClr>
                </a:solidFill>
              </a:rPr>
              <a:t>　　</a:t>
            </a:r>
            <a:endParaRPr lang="en-US" altLang="ja-JP" sz="1400" dirty="0">
              <a:solidFill>
                <a:schemeClr val="tx1">
                  <a:lumMod val="95000"/>
                  <a:lumOff val="5000"/>
                </a:schemeClr>
              </a:solidFill>
            </a:endParaRPr>
          </a:p>
          <a:p>
            <a:endParaRPr lang="en-US" altLang="ja-JP" sz="2000" dirty="0">
              <a:solidFill>
                <a:schemeClr val="tx1">
                  <a:lumMod val="95000"/>
                  <a:lumOff val="5000"/>
                </a:schemeClr>
              </a:solidFill>
            </a:endParaRPr>
          </a:p>
          <a:p>
            <a:r>
              <a:rPr lang="ja-JP" altLang="en-US" sz="2000" dirty="0">
                <a:solidFill>
                  <a:schemeClr val="tx1">
                    <a:lumMod val="95000"/>
                    <a:lumOff val="5000"/>
                  </a:schemeClr>
                </a:solidFill>
              </a:rPr>
              <a:t>　</a:t>
            </a:r>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r>
              <a:rPr lang="ja-JP" altLang="en-US" sz="2000" dirty="0">
                <a:solidFill>
                  <a:schemeClr val="tx1">
                    <a:lumMod val="95000"/>
                    <a:lumOff val="5000"/>
                  </a:schemeClr>
                </a:solidFill>
              </a:rPr>
              <a:t>　</a:t>
            </a:r>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smtClean="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smtClean="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smtClean="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smtClean="0">
              <a:solidFill>
                <a:schemeClr val="tx1">
                  <a:lumMod val="95000"/>
                  <a:lumOff val="5000"/>
                </a:schemeClr>
              </a:solidFill>
            </a:endParaRPr>
          </a:p>
          <a:p>
            <a:endParaRPr lang="en-US" altLang="ja-JP" sz="2000" dirty="0">
              <a:solidFill>
                <a:schemeClr val="tx1">
                  <a:lumMod val="95000"/>
                  <a:lumOff val="5000"/>
                </a:schemeClr>
              </a:solidFill>
            </a:endParaRPr>
          </a:p>
          <a:p>
            <a:pPr>
              <a:lnSpc>
                <a:spcPct val="150000"/>
              </a:lnSpc>
            </a:pPr>
            <a:endParaRPr lang="en-US" altLang="ja-JP" sz="2000" dirty="0">
              <a:solidFill>
                <a:schemeClr val="tx1">
                  <a:lumMod val="95000"/>
                  <a:lumOff val="5000"/>
                </a:schemeClr>
              </a:solidFill>
            </a:endParaRPr>
          </a:p>
          <a:p>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　　　　　</a:t>
            </a:r>
            <a:r>
              <a:rPr lang="ja-JP" altLang="ja-JP" sz="1200" dirty="0" smtClean="0">
                <a:solidFill>
                  <a:schemeClr val="tx1">
                    <a:lumMod val="95000"/>
                    <a:lumOff val="5000"/>
                  </a:schemeClr>
                </a:solidFill>
                <a:ea typeface="Meiryo UI" panose="020B0604030504040204" pitchFamily="50" charset="-128"/>
                <a:cs typeface="Times New Roman" panose="02020603050405020304" pitchFamily="18" charset="0"/>
              </a:rPr>
              <a:t>※</a:t>
            </a:r>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　相談者別・</a:t>
            </a:r>
            <a:r>
              <a:rPr lang="ja-JP" altLang="en-US" sz="1200" dirty="0">
                <a:solidFill>
                  <a:schemeClr val="tx1">
                    <a:lumMod val="95000"/>
                    <a:lumOff val="5000"/>
                  </a:schemeClr>
                </a:solidFill>
              </a:rPr>
              <a:t>月別の集計のため、同一人から月を越えて相談があった場合は重複計上となる。</a:t>
            </a:r>
          </a:p>
          <a:p>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　　　　　</a:t>
            </a:r>
            <a:r>
              <a:rPr lang="ja-JP" altLang="ja-JP" sz="1200" dirty="0" smtClean="0">
                <a:solidFill>
                  <a:schemeClr val="tx1">
                    <a:lumMod val="95000"/>
                    <a:lumOff val="5000"/>
                  </a:schemeClr>
                </a:solidFill>
                <a:ea typeface="Meiryo UI" panose="020B0604030504040204" pitchFamily="50" charset="-128"/>
                <a:cs typeface="Times New Roman" panose="02020603050405020304" pitchFamily="18" charset="0"/>
              </a:rPr>
              <a:t>※</a:t>
            </a:r>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　内訳について、</a:t>
            </a:r>
            <a:r>
              <a:rPr lang="ja-JP" altLang="en-US" sz="1200" dirty="0">
                <a:solidFill>
                  <a:schemeClr val="tx1">
                    <a:lumMod val="95000"/>
                    <a:lumOff val="5000"/>
                  </a:schemeClr>
                </a:solidFill>
              </a:rPr>
              <a:t>同一人から複数の課題について相談があった場合は、</a:t>
            </a:r>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重複計上となる。</a:t>
            </a:r>
            <a:endParaRPr lang="en-US" altLang="ja-JP" sz="1200" dirty="0">
              <a:solidFill>
                <a:schemeClr val="tx1">
                  <a:lumMod val="95000"/>
                  <a:lumOff val="5000"/>
                </a:schemeClr>
              </a:solidFill>
            </a:endParaRPr>
          </a:p>
          <a:p>
            <a:endParaRPr lang="en-US" altLang="ja-JP" sz="2000" dirty="0">
              <a:solidFill>
                <a:schemeClr val="tx1">
                  <a:lumMod val="95000"/>
                  <a:lumOff val="5000"/>
                </a:schemeClr>
              </a:solidFill>
            </a:endParaRPr>
          </a:p>
          <a:p>
            <a:endParaRPr lang="ja-JP" altLang="en-US" sz="1800"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6</a:t>
            </a:fld>
            <a:endParaRPr lang="ja-JP" altLang="en-US" dirty="0">
              <a:solidFill>
                <a:schemeClr val="tx1">
                  <a:lumMod val="95000"/>
                  <a:lumOff val="5000"/>
                </a:schemeClr>
              </a:solidFill>
            </a:endParaRPr>
          </a:p>
        </p:txBody>
      </p:sp>
      <p:graphicFrame>
        <p:nvGraphicFramePr>
          <p:cNvPr id="2" name="表 1">
            <a:extLst>
              <a:ext uri="{FF2B5EF4-FFF2-40B4-BE49-F238E27FC236}">
                <a16:creationId xmlns:a16="http://schemas.microsoft.com/office/drawing/2014/main" id="{E6A1F20D-B2B4-4653-977D-5BAF06C0CA3C}"/>
              </a:ext>
            </a:extLst>
          </p:cNvPr>
          <p:cNvGraphicFramePr>
            <a:graphicFrameLocks noGrp="1"/>
          </p:cNvGraphicFramePr>
          <p:nvPr>
            <p:extLst>
              <p:ext uri="{D42A27DB-BD31-4B8C-83A1-F6EECF244321}">
                <p14:modId xmlns:p14="http://schemas.microsoft.com/office/powerpoint/2010/main" val="3786288664"/>
              </p:ext>
            </p:extLst>
          </p:nvPr>
        </p:nvGraphicFramePr>
        <p:xfrm>
          <a:off x="503970" y="3780631"/>
          <a:ext cx="9397044" cy="2880320"/>
        </p:xfrm>
        <a:graphic>
          <a:graphicData uri="http://schemas.openxmlformats.org/drawingml/2006/table">
            <a:tbl>
              <a:tblPr firstRow="1" firstCol="1" bandRow="1"/>
              <a:tblGrid>
                <a:gridCol w="378303">
                  <a:extLst>
                    <a:ext uri="{9D8B030D-6E8A-4147-A177-3AD203B41FA5}">
                      <a16:colId xmlns:a16="http://schemas.microsoft.com/office/drawing/2014/main" val="4041524654"/>
                    </a:ext>
                  </a:extLst>
                </a:gridCol>
                <a:gridCol w="378303">
                  <a:extLst>
                    <a:ext uri="{9D8B030D-6E8A-4147-A177-3AD203B41FA5}">
                      <a16:colId xmlns:a16="http://schemas.microsoft.com/office/drawing/2014/main" val="957504719"/>
                    </a:ext>
                  </a:extLst>
                </a:gridCol>
                <a:gridCol w="2092105">
                  <a:extLst>
                    <a:ext uri="{9D8B030D-6E8A-4147-A177-3AD203B41FA5}">
                      <a16:colId xmlns:a16="http://schemas.microsoft.com/office/drawing/2014/main" val="397119618"/>
                    </a:ext>
                  </a:extLst>
                </a:gridCol>
                <a:gridCol w="1692578">
                  <a:extLst>
                    <a:ext uri="{9D8B030D-6E8A-4147-A177-3AD203B41FA5}">
                      <a16:colId xmlns:a16="http://schemas.microsoft.com/office/drawing/2014/main" val="4117745615"/>
                    </a:ext>
                  </a:extLst>
                </a:gridCol>
                <a:gridCol w="1618585">
                  <a:extLst>
                    <a:ext uri="{9D8B030D-6E8A-4147-A177-3AD203B41FA5}">
                      <a16:colId xmlns:a16="http://schemas.microsoft.com/office/drawing/2014/main" val="660302818"/>
                    </a:ext>
                  </a:extLst>
                </a:gridCol>
                <a:gridCol w="1618585">
                  <a:extLst>
                    <a:ext uri="{9D8B030D-6E8A-4147-A177-3AD203B41FA5}">
                      <a16:colId xmlns:a16="http://schemas.microsoft.com/office/drawing/2014/main" val="1015320688"/>
                    </a:ext>
                  </a:extLst>
                </a:gridCol>
                <a:gridCol w="1618585">
                  <a:extLst>
                    <a:ext uri="{9D8B030D-6E8A-4147-A177-3AD203B41FA5}">
                      <a16:colId xmlns:a16="http://schemas.microsoft.com/office/drawing/2014/main" val="3801610393"/>
                    </a:ext>
                  </a:extLst>
                </a:gridCol>
              </a:tblGrid>
              <a:tr h="360040">
                <a:tc gridSpan="3">
                  <a:txBody>
                    <a:bodyPr/>
                    <a:lstStyle/>
                    <a:p>
                      <a:pPr algn="ctr">
                        <a:lnSpc>
                          <a:spcPts val="2000"/>
                        </a:lnSpc>
                      </a:pPr>
                      <a:r>
                        <a:rPr lang="ja-JP" sz="14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相談</a:t>
                      </a:r>
                      <a:r>
                        <a:rPr lang="ja-JP" sz="14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項目</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2000"/>
                        </a:lnSpc>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ts val="2000"/>
                        </a:lnSpc>
                      </a:pPr>
                      <a:r>
                        <a:rPr lang="ja-JP" altLang="en-US" sz="14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令和元年</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ts val="2000"/>
                        </a:lnSpc>
                      </a:pPr>
                      <a:r>
                        <a:rPr lang="ja-JP" altLang="en-US" sz="14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令和２年</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ts val="2000"/>
                        </a:lnSpc>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732802335"/>
                  </a:ext>
                </a:extLst>
              </a:tr>
              <a:tr h="360040">
                <a:tc gridSpan="3">
                  <a:txBody>
                    <a:bodyPr/>
                    <a:lstStyle/>
                    <a:p>
                      <a:pPr marR="76200" algn="just">
                        <a:lnSpc>
                          <a:spcPts val="1800"/>
                        </a:lnSpc>
                      </a:pPr>
                      <a:r>
                        <a:rPr lang="en-US" altLang="ja-JP" sz="14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14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件数</a:t>
                      </a:r>
                      <a:r>
                        <a:rPr lang="ja-JP" sz="14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（人</a:t>
                      </a:r>
                      <a:r>
                        <a:rPr lang="ja-JP" sz="14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別）</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marR="76200" algn="ctr">
                        <a:lnSpc>
                          <a:spcPts val="1800"/>
                        </a:lnSpc>
                      </a:pPr>
                      <a:r>
                        <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rPr>
                        <a:t>        627</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ctr">
                        <a:lnSpc>
                          <a:spcPts val="1800"/>
                        </a:lnSpc>
                      </a:pPr>
                      <a:r>
                        <a:rPr lang="en-US" sz="1800" kern="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643</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ctr">
                        <a:lnSpc>
                          <a:spcPts val="1800"/>
                        </a:lnSpc>
                      </a:pPr>
                      <a:r>
                        <a:rPr lang="en-US" sz="1800" kern="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674</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ctr">
                        <a:lnSpc>
                          <a:spcPts val="1800"/>
                        </a:lnSpc>
                      </a:pPr>
                      <a:r>
                        <a:rPr lang="en-US" sz="1800" kern="0" dirty="0" smtClean="0">
                          <a:solidFill>
                            <a:schemeClr val="tx1"/>
                          </a:solidFill>
                          <a:effectLst/>
                          <a:latin typeface="Meiryo UI" panose="020B0604030504040204" pitchFamily="50" charset="-128"/>
                          <a:ea typeface="Meiryo UI" panose="020B0604030504040204" pitchFamily="50" charset="-128"/>
                          <a:cs typeface="Arial" panose="020B0604020202020204" pitchFamily="34" charset="0"/>
                        </a:rPr>
                        <a:t>       </a:t>
                      </a:r>
                      <a:r>
                        <a:rPr lang="en-US" sz="1800" kern="0" baseline="0" dirty="0" smtClean="0">
                          <a:solidFill>
                            <a:schemeClr val="tx1"/>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800" kern="0" dirty="0" smtClean="0">
                          <a:solidFill>
                            <a:schemeClr val="tx1"/>
                          </a:solidFill>
                          <a:effectLst/>
                          <a:latin typeface="Meiryo UI" panose="020B0604030504040204" pitchFamily="50" charset="-128"/>
                          <a:ea typeface="Meiryo UI" panose="020B0604030504040204" pitchFamily="50" charset="-128"/>
                          <a:cs typeface="Arial" panose="020B0604020202020204" pitchFamily="34" charset="0"/>
                        </a:rPr>
                        <a:t>733</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3960272"/>
                  </a:ext>
                </a:extLst>
              </a:tr>
              <a:tr h="360040">
                <a:tc>
                  <a:txBody>
                    <a:bodyPr/>
                    <a:lstStyle/>
                    <a:p>
                      <a:pPr algn="l">
                        <a:lnSpc>
                          <a:spcPts val="1800"/>
                        </a:lnSpc>
                      </a:pPr>
                      <a:r>
                        <a:rPr lang="ja-JP" sz="1400" kern="12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gridSpan="2">
                  <a:txBody>
                    <a:bodyPr/>
                    <a:lstStyle/>
                    <a:p>
                      <a:pPr marR="76200" algn="just">
                        <a:lnSpc>
                          <a:spcPts val="1800"/>
                        </a:lnSpc>
                      </a:pPr>
                      <a:r>
                        <a:rPr lang="en-US" altLang="ja-JP" sz="1400" kern="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1400" kern="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うち</a:t>
                      </a:r>
                      <a:r>
                        <a:rPr lang="ja-JP" sz="14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インターネット</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a:txBody>
                    <a:bodyPr/>
                    <a:lstStyle/>
                    <a:p>
                      <a:pPr marR="76200" algn="ctr">
                        <a:lnSpc>
                          <a:spcPts val="1800"/>
                        </a:lnSpc>
                      </a:pPr>
                      <a:r>
                        <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rPr>
                        <a:t>          34</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ctr">
                        <a:lnSpc>
                          <a:spcPts val="1800"/>
                        </a:lnSpc>
                      </a:pPr>
                      <a:r>
                        <a:rPr lang="en-US" sz="1800" kern="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37</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ctr">
                        <a:lnSpc>
                          <a:spcPts val="1800"/>
                        </a:lnSpc>
                      </a:pPr>
                      <a:r>
                        <a:rPr lang="en-US" sz="1800" kern="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53</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ctr">
                        <a:lnSpc>
                          <a:spcPts val="1800"/>
                        </a:lnSpc>
                      </a:pPr>
                      <a:r>
                        <a:rPr lang="en-US" sz="1800" kern="0" dirty="0" smtClean="0">
                          <a:solidFill>
                            <a:schemeClr val="tx1"/>
                          </a:solidFill>
                          <a:effectLst/>
                          <a:latin typeface="Meiryo UI" panose="020B0604030504040204" pitchFamily="50" charset="-128"/>
                          <a:ea typeface="Meiryo UI" panose="020B0604030504040204" pitchFamily="50" charset="-128"/>
                          <a:cs typeface="Arial" panose="020B0604020202020204" pitchFamily="34" charset="0"/>
                        </a:rPr>
                        <a:t>          3</a:t>
                      </a:r>
                      <a:r>
                        <a:rPr lang="en-US" altLang="ja-JP" sz="1800" kern="0" dirty="0" smtClean="0">
                          <a:solidFill>
                            <a:schemeClr val="tx1"/>
                          </a:solidFill>
                          <a:effectLst/>
                          <a:latin typeface="Meiryo UI" panose="020B0604030504040204" pitchFamily="50" charset="-128"/>
                          <a:ea typeface="Meiryo UI" panose="020B0604030504040204" pitchFamily="50" charset="-128"/>
                          <a:cs typeface="Arial" panose="020B0604020202020204" pitchFamily="34" charset="0"/>
                        </a:rPr>
                        <a:t>9</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4353057"/>
                  </a:ext>
                </a:extLst>
              </a:tr>
              <a:tr h="360040">
                <a:tc>
                  <a:txBody>
                    <a:bodyPr/>
                    <a:lstStyle/>
                    <a:p>
                      <a:pPr algn="l">
                        <a:lnSpc>
                          <a:spcPts val="1800"/>
                        </a:lnSpc>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rowSpan="5">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76200" lvl="0" indent="0" algn="just" defTabSz="1028700" rtl="0" eaLnBrk="1" fontAlgn="auto" latinLnBrk="0" hangingPunct="1">
                        <a:lnSpc>
                          <a:spcPts val="1800"/>
                        </a:lnSpc>
                        <a:spcBef>
                          <a:spcPts val="0"/>
                        </a:spcBef>
                        <a:spcAft>
                          <a:spcPts val="0"/>
                        </a:spcAft>
                        <a:buClrTx/>
                        <a:buSzTx/>
                        <a:buFontTx/>
                        <a:buNone/>
                        <a:tabLst/>
                        <a:defRPr/>
                      </a:pPr>
                      <a:r>
                        <a:rPr lang="ja-JP" altLang="en-US" sz="1400" kern="100" baseline="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うちプライバシー侵害</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16</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1855379"/>
                  </a:ext>
                </a:extLst>
              </a:tr>
              <a:tr h="360040">
                <a:tc>
                  <a:txBody>
                    <a:bodyPr/>
                    <a:lstStyle/>
                    <a:p>
                      <a:pPr algn="l">
                        <a:lnSpc>
                          <a:spcPts val="1800"/>
                        </a:lnSpc>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vMerge="1">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76200" lvl="0" indent="0" algn="just" defTabSz="1028700" rtl="0" eaLnBrk="1" fontAlgn="auto" latinLnBrk="0" hangingPunct="1">
                        <a:lnSpc>
                          <a:spcPts val="18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誹謗中傷</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13</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16</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14</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6466083"/>
                  </a:ext>
                </a:extLst>
              </a:tr>
              <a:tr h="360040">
                <a:tc>
                  <a:txBody>
                    <a:bodyPr/>
                    <a:lstStyle/>
                    <a:p>
                      <a:pPr algn="l">
                        <a:lnSpc>
                          <a:spcPts val="1800"/>
                        </a:lnSpc>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vMerge="1">
                  <a:txBody>
                    <a:bodyPr/>
                    <a:lstStyle/>
                    <a:p>
                      <a:endParaRPr kumimoji="1" lang="ja-JP" altLang="en-US"/>
                    </a:p>
                  </a:txBody>
                  <a:tcPr/>
                </a:tc>
                <a:tc>
                  <a:txBody>
                    <a:bodyPr/>
                    <a:lstStyle/>
                    <a:p>
                      <a:pPr marL="0" marR="76200" lvl="0" indent="0" algn="just" defTabSz="1028700" rtl="0" eaLnBrk="1" fontAlgn="auto" latinLnBrk="0" hangingPunct="1">
                        <a:lnSpc>
                          <a:spcPts val="1800"/>
                        </a:lnSpc>
                        <a:spcBef>
                          <a:spcPts val="0"/>
                        </a:spcBef>
                        <a:spcAft>
                          <a:spcPts val="0"/>
                        </a:spcAft>
                        <a:buClrTx/>
                        <a:buSzTx/>
                        <a:buFontTx/>
                        <a:buNone/>
                        <a:tabLst/>
                        <a:defRPr/>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ヘイトスピーチ</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5</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7913780"/>
                  </a:ext>
                </a:extLst>
              </a:tr>
              <a:tr h="360040">
                <a:tc>
                  <a:txBody>
                    <a:bodyPr/>
                    <a:lstStyle/>
                    <a:p>
                      <a:pPr algn="l">
                        <a:lnSpc>
                          <a:spcPts val="1800"/>
                        </a:lnSpc>
                      </a:pP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noFill/>
                      <a:prstDash val="solid"/>
                      <a:round/>
                      <a:headEnd type="none" w="med" len="med"/>
                      <a:tailEnd type="none" w="med" len="med"/>
                    </a:lnB>
                  </a:tcPr>
                </a:tc>
                <a:tc vMerge="1">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76200" lvl="0" indent="0" algn="l" defTabSz="1028700" rtl="0" eaLnBrk="1" fontAlgn="auto" latinLnBrk="0" hangingPunct="1">
                        <a:lnSpc>
                          <a:spcPts val="1800"/>
                        </a:lnSpc>
                        <a:spcBef>
                          <a:spcPts val="0"/>
                        </a:spcBef>
                        <a:spcAft>
                          <a:spcPts val="0"/>
                        </a:spcAft>
                        <a:buClrTx/>
                        <a:buSzTx/>
                        <a:buFontTx/>
                        <a:buNone/>
                        <a:tabLst/>
                        <a:defRPr/>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同和問題</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4323220"/>
                  </a:ext>
                </a:extLst>
              </a:tr>
              <a:tr h="360040">
                <a:tc>
                  <a:txBody>
                    <a:bodyPr/>
                    <a:lstStyle/>
                    <a:p>
                      <a:pPr algn="l">
                        <a:lnSpc>
                          <a:spcPts val="1800"/>
                        </a:lnSpc>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76200" lvl="0" indent="0" algn="just" defTabSz="1028700" rtl="0" eaLnBrk="1" fontAlgn="auto" latinLnBrk="0" hangingPunct="1">
                        <a:lnSpc>
                          <a:spcPts val="1800"/>
                        </a:lnSpc>
                        <a:spcBef>
                          <a:spcPts val="0"/>
                        </a:spcBef>
                        <a:spcAft>
                          <a:spcPts val="0"/>
                        </a:spcAft>
                        <a:buClrTx/>
                        <a:buSzTx/>
                        <a:buFontTx/>
                        <a:buNone/>
                        <a:tabLst/>
                        <a:defRPr/>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その他</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6200" algn="r">
                        <a:lnSpc>
                          <a:spcPts val="18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5017064"/>
                  </a:ext>
                </a:extLst>
              </a:tr>
            </a:tbl>
          </a:graphicData>
        </a:graphic>
      </p:graphicFrame>
      <p:sp>
        <p:nvSpPr>
          <p:cNvPr id="6" name="テキスト ボックス 5">
            <a:extLst>
              <a:ext uri="{FF2B5EF4-FFF2-40B4-BE49-F238E27FC236}">
                <a16:creationId xmlns:a16="http://schemas.microsoft.com/office/drawing/2014/main" id="{05920E0B-7737-4FE4-B39B-80E2179FB9C3}"/>
              </a:ext>
            </a:extLst>
          </p:cNvPr>
          <p:cNvSpPr txBox="1"/>
          <p:nvPr/>
        </p:nvSpPr>
        <p:spPr>
          <a:xfrm>
            <a:off x="337598" y="1409797"/>
            <a:ext cx="9789320" cy="2199522"/>
          </a:xfrm>
          <a:prstGeom prst="roundRect">
            <a:avLst>
              <a:gd name="adj" fmla="val 7115"/>
            </a:avLst>
          </a:prstGeom>
          <a:noFill/>
          <a:ln>
            <a:noFill/>
            <a:prstDash val="dash"/>
          </a:ln>
        </p:spPr>
        <p:txBody>
          <a:bodyPr wrap="square" rtlCol="0" anchor="t">
            <a:noAutofit/>
          </a:bodyPr>
          <a:lstStyle/>
          <a:p>
            <a:pPr marL="177800" indent="-177800">
              <a:lnSpc>
                <a:spcPts val="2200"/>
              </a:lnSpc>
            </a:pP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大阪府では、専門の相談員による人権相談窓口を開設し、府民からの人権に関する相談を受け、その課題に応じた情報の提供や関係機関の紹介を行っている。</a:t>
            </a:r>
            <a:endParaRPr lang="en-US" altLang="ja-JP" sz="1400" dirty="0">
              <a:solidFill>
                <a:schemeClr val="tx1">
                  <a:lumMod val="95000"/>
                  <a:lumOff val="5000"/>
                </a:schemeClr>
              </a:solidFill>
            </a:endParaRPr>
          </a:p>
          <a:p>
            <a:pPr marL="177800" indent="-177800">
              <a:lnSpc>
                <a:spcPts val="1200"/>
              </a:lnSpc>
            </a:pPr>
            <a:endParaRPr lang="ja-JP" altLang="en-US" sz="1400" dirty="0">
              <a:solidFill>
                <a:schemeClr val="tx1">
                  <a:lumMod val="95000"/>
                  <a:lumOff val="5000"/>
                </a:schemeClr>
              </a:solidFill>
            </a:endParaRPr>
          </a:p>
          <a:p>
            <a:pPr marL="177800" indent="-177800">
              <a:lnSpc>
                <a:spcPts val="2200"/>
              </a:lnSpc>
            </a:pP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インターネット上の人権侵害に関する相談件数については</a:t>
            </a:r>
            <a:r>
              <a:rPr lang="ja-JP" altLang="en-US" sz="1400" dirty="0" smtClean="0">
                <a:solidFill>
                  <a:schemeClr val="tx1">
                    <a:lumMod val="95000"/>
                    <a:lumOff val="5000"/>
                  </a:schemeClr>
                </a:solidFill>
              </a:rPr>
              <a:t>、増加</a:t>
            </a:r>
            <a:r>
              <a:rPr lang="ja-JP" altLang="en-US" sz="1400" dirty="0">
                <a:solidFill>
                  <a:schemeClr val="tx1">
                    <a:lumMod val="95000"/>
                    <a:lumOff val="5000"/>
                  </a:schemeClr>
                </a:solidFill>
              </a:rPr>
              <a:t>傾向</a:t>
            </a:r>
            <a:r>
              <a:rPr lang="ja-JP" altLang="en-US" sz="1400" dirty="0" smtClean="0">
                <a:solidFill>
                  <a:schemeClr val="tx1">
                    <a:lumMod val="95000"/>
                    <a:lumOff val="5000"/>
                  </a:schemeClr>
                </a:solidFill>
              </a:rPr>
              <a:t>に</a:t>
            </a:r>
            <a:r>
              <a:rPr lang="ja-JP" altLang="en-US" sz="1400" dirty="0" smtClean="0"/>
              <a:t>あるが</a:t>
            </a:r>
            <a:r>
              <a:rPr lang="ja-JP" altLang="en-US" sz="1400" dirty="0"/>
              <a:t>、令和</a:t>
            </a:r>
            <a:r>
              <a:rPr lang="en-US" altLang="ja-JP" sz="1400" dirty="0"/>
              <a:t>3</a:t>
            </a:r>
            <a:r>
              <a:rPr lang="ja-JP" altLang="en-US" sz="1400" dirty="0"/>
              <a:t>年度は減少している。 </a:t>
            </a:r>
            <a:endParaRPr lang="en-US" altLang="ja-JP" sz="1400" dirty="0" smtClean="0"/>
          </a:p>
          <a:p>
            <a:pPr marL="177800" indent="-177800">
              <a:lnSpc>
                <a:spcPts val="2200"/>
              </a:lnSpc>
            </a:pPr>
            <a:r>
              <a:rPr lang="ja-JP" altLang="en-US" sz="1400" dirty="0">
                <a:solidFill>
                  <a:srgbClr val="FF0000"/>
                </a:solidFill>
              </a:rPr>
              <a:t>　</a:t>
            </a:r>
            <a:r>
              <a:rPr lang="ja-JP" altLang="en-US" sz="1400" dirty="0" smtClean="0">
                <a:solidFill>
                  <a:schemeClr val="tx1">
                    <a:lumMod val="95000"/>
                    <a:lumOff val="5000"/>
                  </a:schemeClr>
                </a:solidFill>
              </a:rPr>
              <a:t>その</a:t>
            </a:r>
            <a:r>
              <a:rPr lang="ja-JP" altLang="en-US" sz="1400" dirty="0">
                <a:solidFill>
                  <a:schemeClr val="tx1">
                    <a:lumMod val="95000"/>
                    <a:lumOff val="5000"/>
                  </a:schemeClr>
                </a:solidFill>
              </a:rPr>
              <a:t>内訳は、氏名や写真等の無断掲載といったプライバシー侵害が最も多く、次いで誹謗中傷となっている。</a:t>
            </a:r>
            <a:endParaRPr lang="en-US" altLang="ja-JP" sz="1400" dirty="0">
              <a:solidFill>
                <a:schemeClr val="tx1">
                  <a:lumMod val="95000"/>
                  <a:lumOff val="5000"/>
                </a:schemeClr>
              </a:solidFill>
            </a:endParaRPr>
          </a:p>
          <a:p>
            <a:pPr marL="177800" indent="-177800">
              <a:lnSpc>
                <a:spcPts val="1200"/>
              </a:lnSpc>
            </a:pPr>
            <a:endParaRPr lang="en-US" altLang="ja-JP" sz="1400" dirty="0">
              <a:solidFill>
                <a:schemeClr val="tx1">
                  <a:lumMod val="95000"/>
                  <a:lumOff val="5000"/>
                </a:schemeClr>
              </a:solidFill>
            </a:endParaRPr>
          </a:p>
          <a:p>
            <a:pPr marL="177800" indent="-177800">
              <a:lnSpc>
                <a:spcPts val="2200"/>
              </a:lnSpc>
            </a:pP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相談に対する主な対応として、発信者開示請求手続き等についての助言のほか、相談内容に応じて、法務局や弁護士等の関係機関を案内している。</a:t>
            </a:r>
            <a:endParaRPr lang="en-US" altLang="ja-JP" sz="1400" dirty="0">
              <a:solidFill>
                <a:schemeClr val="tx1">
                  <a:lumMod val="95000"/>
                  <a:lumOff val="5000"/>
                </a:schemeClr>
              </a:solidFill>
            </a:endParaRPr>
          </a:p>
        </p:txBody>
      </p:sp>
    </p:spTree>
    <p:extLst>
      <p:ext uri="{BB962C8B-B14F-4D97-AF65-F5344CB8AC3E}">
        <p14:creationId xmlns:p14="http://schemas.microsoft.com/office/powerpoint/2010/main" val="2465152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en-US" altLang="ja-JP" sz="2200" b="1" dirty="0" smtClean="0"/>
              <a:t>  【</a:t>
            </a:r>
            <a:r>
              <a:rPr lang="ja-JP" altLang="en-US" sz="2200" b="1" dirty="0" smtClean="0"/>
              <a:t>参考</a:t>
            </a:r>
            <a:r>
              <a:rPr lang="en-US" altLang="ja-JP" sz="2200" b="1" dirty="0"/>
              <a:t>】</a:t>
            </a:r>
            <a:r>
              <a:rPr lang="ja-JP" altLang="en-US" sz="2200" b="1" dirty="0"/>
              <a:t>大阪府におけるインターネット上の人権侵害の現状②</a:t>
            </a:r>
          </a:p>
        </p:txBody>
      </p:sp>
      <p:sp>
        <p:nvSpPr>
          <p:cNvPr id="3" name="コンテンツ プレースホルダー 2"/>
          <p:cNvSpPr>
            <a:spLocks noGrp="1"/>
          </p:cNvSpPr>
          <p:nvPr>
            <p:ph idx="1"/>
          </p:nvPr>
        </p:nvSpPr>
        <p:spPr>
          <a:xfrm>
            <a:off x="0" y="718320"/>
            <a:ext cx="10440988" cy="6842943"/>
          </a:xfrm>
        </p:spPr>
        <p:txBody>
          <a:bodyPr>
            <a:noAutofit/>
          </a:bodyPr>
          <a:lstStyle/>
          <a:p>
            <a:pPr>
              <a:lnSpc>
                <a:spcPts val="700"/>
              </a:lnSpc>
            </a:pPr>
            <a:endParaRPr lang="en-US" altLang="ja-JP" sz="1400" dirty="0">
              <a:solidFill>
                <a:schemeClr val="tx1">
                  <a:lumMod val="95000"/>
                  <a:lumOff val="5000"/>
                </a:schemeClr>
              </a:solidFill>
            </a:endParaRPr>
          </a:p>
          <a:p>
            <a:r>
              <a:rPr lang="ja-JP" altLang="en-US" sz="2000" dirty="0">
                <a:solidFill>
                  <a:schemeClr val="tx1">
                    <a:lumMod val="95000"/>
                    <a:lumOff val="5000"/>
                  </a:schemeClr>
                </a:solidFill>
              </a:rPr>
              <a:t>　</a:t>
            </a:r>
            <a:r>
              <a:rPr lang="ja-JP" altLang="en-US" sz="2000" b="1" dirty="0">
                <a:solidFill>
                  <a:schemeClr val="tx1">
                    <a:lumMod val="95000"/>
                    <a:lumOff val="5000"/>
                  </a:schemeClr>
                </a:solidFill>
              </a:rPr>
              <a:t> </a:t>
            </a:r>
            <a:r>
              <a:rPr lang="ja-JP" altLang="en-US" sz="2000" b="1" dirty="0" smtClean="0">
                <a:solidFill>
                  <a:schemeClr val="tx1">
                    <a:lumMod val="95000"/>
                    <a:lumOff val="5000"/>
                  </a:schemeClr>
                </a:solidFill>
              </a:rPr>
              <a:t>大阪府</a:t>
            </a:r>
            <a:r>
              <a:rPr lang="ja-JP" altLang="en-US" sz="2000" b="1" dirty="0">
                <a:solidFill>
                  <a:schemeClr val="tx1">
                    <a:lumMod val="95000"/>
                    <a:lumOff val="5000"/>
                  </a:schemeClr>
                </a:solidFill>
              </a:rPr>
              <a:t>及び府内市町村における差別事象対応件数</a:t>
            </a:r>
            <a:r>
              <a:rPr lang="ja-JP" altLang="en-US" sz="1200" dirty="0">
                <a:solidFill>
                  <a:schemeClr val="tx1">
                    <a:lumMod val="95000"/>
                    <a:lumOff val="5000"/>
                  </a:schemeClr>
                </a:solidFill>
              </a:rPr>
              <a:t>（府・市町村教育委員会集計分を除く）</a:t>
            </a:r>
            <a:endParaRPr lang="en-US" altLang="ja-JP" sz="2000" dirty="0">
              <a:solidFill>
                <a:schemeClr val="tx1">
                  <a:lumMod val="95000"/>
                  <a:lumOff val="5000"/>
                </a:schemeClr>
              </a:solidFill>
            </a:endParaRPr>
          </a:p>
          <a:p>
            <a:pPr marL="630238" indent="-630238"/>
            <a:r>
              <a:rPr lang="ja-JP" altLang="en-US" sz="1400" dirty="0">
                <a:solidFill>
                  <a:schemeClr val="tx1">
                    <a:lumMod val="95000"/>
                    <a:lumOff val="5000"/>
                  </a:schemeClr>
                </a:solidFill>
              </a:rPr>
              <a:t>　　</a:t>
            </a:r>
            <a:r>
              <a:rPr lang="ja-JP" altLang="en-US" sz="1400" dirty="0" smtClean="0">
                <a:solidFill>
                  <a:schemeClr val="tx1">
                    <a:lumMod val="95000"/>
                    <a:lumOff val="5000"/>
                  </a:schemeClr>
                </a:solidFill>
              </a:rPr>
              <a:t>○</a:t>
            </a:r>
            <a:r>
              <a:rPr lang="ja-JP" altLang="en-US" sz="1400" dirty="0">
                <a:solidFill>
                  <a:schemeClr val="tx1">
                    <a:lumMod val="95000"/>
                    <a:lumOff val="5000"/>
                  </a:schemeClr>
                </a:solidFill>
              </a:rPr>
              <a:t>　インターネット上の差別事象については</a:t>
            </a:r>
            <a:r>
              <a:rPr lang="ja-JP" altLang="en-US" sz="1400" dirty="0" smtClean="0">
                <a:solidFill>
                  <a:schemeClr val="tx1">
                    <a:lumMod val="95000"/>
                    <a:lumOff val="5000"/>
                  </a:schemeClr>
                </a:solidFill>
              </a:rPr>
              <a:t>、増加傾向にあり</a:t>
            </a:r>
            <a:r>
              <a:rPr lang="ja-JP" altLang="en-US" sz="1400" dirty="0">
                <a:solidFill>
                  <a:schemeClr val="tx1">
                    <a:lumMod val="95000"/>
                    <a:lumOff val="5000"/>
                  </a:schemeClr>
                </a:solidFill>
              </a:rPr>
              <a:t>、その内訳は、いわゆる同和地区の摘示が大半を占める。</a:t>
            </a:r>
            <a:endParaRPr lang="en-US" altLang="ja-JP" sz="1400" dirty="0">
              <a:solidFill>
                <a:schemeClr val="tx1">
                  <a:lumMod val="95000"/>
                  <a:lumOff val="5000"/>
                </a:schemeClr>
              </a:solidFill>
            </a:endParaRPr>
          </a:p>
          <a:p>
            <a:endParaRPr lang="en-US" altLang="ja-JP" sz="1400" dirty="0">
              <a:solidFill>
                <a:schemeClr val="tx1">
                  <a:lumMod val="95000"/>
                  <a:lumOff val="5000"/>
                </a:schemeClr>
              </a:solidFill>
            </a:endParaRPr>
          </a:p>
          <a:p>
            <a:endParaRPr lang="en-US" altLang="ja-JP" sz="1400" dirty="0">
              <a:solidFill>
                <a:schemeClr val="tx1">
                  <a:lumMod val="95000"/>
                  <a:lumOff val="5000"/>
                </a:schemeClr>
              </a:solidFill>
            </a:endParaRPr>
          </a:p>
          <a:p>
            <a:endParaRPr kumimoji="1" lang="en-US" altLang="ja-JP" dirty="0" smtClean="0">
              <a:solidFill>
                <a:schemeClr val="tx1">
                  <a:lumMod val="95000"/>
                  <a:lumOff val="5000"/>
                </a:schemeClr>
              </a:solidFill>
            </a:endParaRPr>
          </a:p>
          <a:p>
            <a:endParaRPr lang="en-US" altLang="ja-JP" dirty="0">
              <a:solidFill>
                <a:schemeClr val="tx1">
                  <a:lumMod val="95000"/>
                  <a:lumOff val="5000"/>
                </a:schemeClr>
              </a:solidFill>
            </a:endParaRPr>
          </a:p>
          <a:p>
            <a:endParaRPr kumimoji="1" lang="en-US" altLang="ja-JP" dirty="0">
              <a:solidFill>
                <a:schemeClr val="tx1">
                  <a:lumMod val="95000"/>
                  <a:lumOff val="5000"/>
                </a:schemeClr>
              </a:solidFill>
            </a:endParaRPr>
          </a:p>
          <a:p>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pPr>
              <a:lnSpc>
                <a:spcPts val="1700"/>
              </a:lnSpc>
            </a:pPr>
            <a:endParaRPr lang="en-US" altLang="ja-JP" sz="2000" dirty="0">
              <a:solidFill>
                <a:schemeClr val="tx1">
                  <a:lumMod val="95000"/>
                  <a:lumOff val="5000"/>
                </a:schemeClr>
              </a:solidFill>
            </a:endParaRPr>
          </a:p>
          <a:p>
            <a:pPr>
              <a:lnSpc>
                <a:spcPts val="1700"/>
              </a:lnSpc>
            </a:pPr>
            <a:endParaRPr lang="en-US" altLang="ja-JP" sz="2000" dirty="0">
              <a:solidFill>
                <a:schemeClr val="tx1">
                  <a:lumMod val="95000"/>
                  <a:lumOff val="5000"/>
                </a:schemeClr>
              </a:solidFill>
            </a:endParaRPr>
          </a:p>
          <a:p>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　　　　　　</a:t>
            </a:r>
            <a:r>
              <a:rPr lang="ja-JP" altLang="ja-JP" sz="1200" dirty="0">
                <a:solidFill>
                  <a:schemeClr val="tx1">
                    <a:lumMod val="95000"/>
                    <a:lumOff val="5000"/>
                  </a:schemeClr>
                </a:solidFill>
                <a:ea typeface="Meiryo UI" panose="020B0604030504040204" pitchFamily="50" charset="-128"/>
                <a:cs typeface="Times New Roman" panose="02020603050405020304" pitchFamily="18" charset="0"/>
              </a:rPr>
              <a:t>※</a:t>
            </a:r>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　内訳について、</a:t>
            </a:r>
            <a:r>
              <a:rPr lang="ja-JP" altLang="en-US" sz="1200" dirty="0">
                <a:solidFill>
                  <a:schemeClr val="tx1">
                    <a:lumMod val="95000"/>
                    <a:lumOff val="5000"/>
                  </a:schemeClr>
                </a:solidFill>
              </a:rPr>
              <a:t>同一人から複数の課題について相談があった場合は、</a:t>
            </a:r>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重複計上となる。</a:t>
            </a:r>
            <a:endParaRPr lang="en-US" altLang="ja-JP" sz="1200" dirty="0">
              <a:solidFill>
                <a:schemeClr val="tx1">
                  <a:lumMod val="95000"/>
                  <a:lumOff val="5000"/>
                </a:schemeClr>
              </a:solidFill>
            </a:endParaRPr>
          </a:p>
          <a:p>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　　　　　　</a:t>
            </a:r>
            <a:r>
              <a:rPr lang="en-US" altLang="ja-JP" sz="1200" dirty="0">
                <a:solidFill>
                  <a:schemeClr val="tx1">
                    <a:lumMod val="95000"/>
                    <a:lumOff val="5000"/>
                  </a:schemeClr>
                </a:solidFill>
                <a:ea typeface="Meiryo UI" panose="020B0604030504040204" pitchFamily="50" charset="-128"/>
                <a:cs typeface="Times New Roman" panose="02020603050405020304" pitchFamily="18" charset="0"/>
              </a:rPr>
              <a:t>※</a:t>
            </a:r>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　令和</a:t>
            </a:r>
            <a:r>
              <a:rPr lang="en-US" altLang="ja-JP" sz="1200" dirty="0">
                <a:solidFill>
                  <a:schemeClr val="tx1">
                    <a:lumMod val="95000"/>
                    <a:lumOff val="5000"/>
                  </a:schemeClr>
                </a:solidFill>
                <a:ea typeface="Meiryo UI" panose="020B0604030504040204" pitchFamily="50" charset="-128"/>
                <a:cs typeface="Times New Roman" panose="02020603050405020304" pitchFamily="18" charset="0"/>
              </a:rPr>
              <a:t>2</a:t>
            </a:r>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年度の「女性・子ども・</a:t>
            </a:r>
            <a:r>
              <a:rPr lang="ja-JP" altLang="en-US" sz="1200" dirty="0" err="1">
                <a:solidFill>
                  <a:schemeClr val="tx1">
                    <a:lumMod val="95000"/>
                    <a:lumOff val="5000"/>
                  </a:schemeClr>
                </a:solidFill>
                <a:ea typeface="Meiryo UI" panose="020B0604030504040204" pitchFamily="50" charset="-128"/>
                <a:cs typeface="Times New Roman" panose="02020603050405020304" pitchFamily="18" charset="0"/>
              </a:rPr>
              <a:t>障がい</a:t>
            </a:r>
            <a:r>
              <a:rPr lang="ja-JP" altLang="en-US" sz="1200" dirty="0">
                <a:solidFill>
                  <a:schemeClr val="tx1">
                    <a:lumMod val="95000"/>
                    <a:lumOff val="5000"/>
                  </a:schemeClr>
                </a:solidFill>
                <a:ea typeface="Meiryo UI" panose="020B0604030504040204" pitchFamily="50" charset="-128"/>
                <a:cs typeface="Times New Roman" panose="02020603050405020304" pitchFamily="18" charset="0"/>
              </a:rPr>
              <a:t>者」は、各１件。</a:t>
            </a:r>
            <a:endParaRPr lang="en-US" altLang="ja-JP" sz="1200" dirty="0">
              <a:solidFill>
                <a:schemeClr val="tx1">
                  <a:lumMod val="95000"/>
                  <a:lumOff val="5000"/>
                </a:schemeClr>
              </a:solidFill>
              <a:ea typeface="Meiryo UI" panose="020B0604030504040204" pitchFamily="50" charset="-128"/>
              <a:cs typeface="Times New Roman" panose="02020603050405020304" pitchFamily="18" charset="0"/>
            </a:endParaRPr>
          </a:p>
          <a:p>
            <a:pPr>
              <a:lnSpc>
                <a:spcPts val="1900"/>
              </a:lnSpc>
            </a:pPr>
            <a:endParaRPr lang="en-US" altLang="ja-JP" sz="2000" dirty="0">
              <a:solidFill>
                <a:schemeClr val="tx1">
                  <a:lumMod val="95000"/>
                  <a:lumOff val="5000"/>
                </a:schemeClr>
              </a:solidFill>
            </a:endParaRPr>
          </a:p>
          <a:p>
            <a:r>
              <a:rPr lang="ja-JP" altLang="en-US" sz="2000" dirty="0">
                <a:solidFill>
                  <a:schemeClr val="tx1">
                    <a:lumMod val="95000"/>
                    <a:lumOff val="5000"/>
                  </a:schemeClr>
                </a:solidFill>
              </a:rPr>
              <a:t>　</a:t>
            </a:r>
            <a:r>
              <a:rPr lang="ja-JP" altLang="en-US" sz="2000" dirty="0" smtClean="0">
                <a:solidFill>
                  <a:schemeClr val="tx1">
                    <a:lumMod val="95000"/>
                    <a:lumOff val="5000"/>
                  </a:schemeClr>
                </a:solidFill>
              </a:rPr>
              <a:t> </a:t>
            </a:r>
            <a:r>
              <a:rPr lang="ja-JP" altLang="en-US" sz="2000" b="1" dirty="0" smtClean="0">
                <a:solidFill>
                  <a:schemeClr val="tx1">
                    <a:lumMod val="95000"/>
                    <a:lumOff val="5000"/>
                  </a:schemeClr>
                </a:solidFill>
              </a:rPr>
              <a:t>法務省</a:t>
            </a:r>
            <a:r>
              <a:rPr lang="ja-JP" altLang="en-US" sz="2000" b="1" dirty="0">
                <a:solidFill>
                  <a:schemeClr val="tx1">
                    <a:lumMod val="95000"/>
                    <a:lumOff val="5000"/>
                  </a:schemeClr>
                </a:solidFill>
              </a:rPr>
              <a:t>・法務局等に対する削除要請件数</a:t>
            </a:r>
            <a:endParaRPr lang="en-US" altLang="ja-JP" sz="2000" b="1" dirty="0">
              <a:solidFill>
                <a:schemeClr val="tx1">
                  <a:lumMod val="95000"/>
                  <a:lumOff val="5000"/>
                </a:schemeClr>
              </a:solidFill>
            </a:endParaRPr>
          </a:p>
          <a:p>
            <a:pPr marL="627063" indent="-627063"/>
            <a:r>
              <a:rPr lang="ja-JP" altLang="en-US" sz="1400" dirty="0">
                <a:solidFill>
                  <a:schemeClr val="tx1">
                    <a:lumMod val="95000"/>
                    <a:lumOff val="5000"/>
                  </a:schemeClr>
                </a:solidFill>
              </a:rPr>
              <a:t>　　</a:t>
            </a:r>
            <a:r>
              <a:rPr lang="ja-JP" altLang="en-US" sz="2000" dirty="0">
                <a:solidFill>
                  <a:schemeClr val="tx1">
                    <a:lumMod val="95000"/>
                    <a:lumOff val="5000"/>
                  </a:schemeClr>
                </a:solidFill>
              </a:rPr>
              <a:t>　</a:t>
            </a:r>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pPr>
              <a:lnSpc>
                <a:spcPts val="1500"/>
              </a:lnSpc>
            </a:pPr>
            <a:endParaRPr lang="en-US" altLang="ja-JP" sz="2000" dirty="0">
              <a:solidFill>
                <a:schemeClr val="tx1">
                  <a:lumMod val="95000"/>
                  <a:lumOff val="5000"/>
                </a:schemeClr>
              </a:solidFill>
            </a:endParaRPr>
          </a:p>
          <a:p>
            <a:endParaRPr lang="en-US" altLang="ja-JP" sz="2000" dirty="0">
              <a:solidFill>
                <a:schemeClr val="tx1">
                  <a:lumMod val="95000"/>
                  <a:lumOff val="5000"/>
                </a:schemeClr>
              </a:solidFill>
            </a:endParaRPr>
          </a:p>
          <a:p>
            <a:endParaRPr lang="ja-JP" altLang="en-US" sz="1800"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7</a:t>
            </a:fld>
            <a:endParaRPr lang="ja-JP" altLang="en-US" dirty="0">
              <a:solidFill>
                <a:schemeClr val="tx1">
                  <a:lumMod val="95000"/>
                  <a:lumOff val="5000"/>
                </a:schemeClr>
              </a:solidFill>
            </a:endParaRPr>
          </a:p>
        </p:txBody>
      </p:sp>
      <p:graphicFrame>
        <p:nvGraphicFramePr>
          <p:cNvPr id="2" name="表 1">
            <a:extLst>
              <a:ext uri="{FF2B5EF4-FFF2-40B4-BE49-F238E27FC236}">
                <a16:creationId xmlns:a16="http://schemas.microsoft.com/office/drawing/2014/main" id="{BC1E16B9-4943-47EE-830F-2772F011CEB1}"/>
              </a:ext>
            </a:extLst>
          </p:cNvPr>
          <p:cNvGraphicFramePr>
            <a:graphicFrameLocks noGrp="1"/>
          </p:cNvGraphicFramePr>
          <p:nvPr>
            <p:extLst>
              <p:ext uri="{D42A27DB-BD31-4B8C-83A1-F6EECF244321}">
                <p14:modId xmlns:p14="http://schemas.microsoft.com/office/powerpoint/2010/main" val="3142031187"/>
              </p:ext>
            </p:extLst>
          </p:nvPr>
        </p:nvGraphicFramePr>
        <p:xfrm>
          <a:off x="467967" y="1548383"/>
          <a:ext cx="9632941" cy="2551144"/>
        </p:xfrm>
        <a:graphic>
          <a:graphicData uri="http://schemas.openxmlformats.org/drawingml/2006/table">
            <a:tbl>
              <a:tblPr firstRow="1" firstCol="1" bandRow="1"/>
              <a:tblGrid>
                <a:gridCol w="329331">
                  <a:extLst>
                    <a:ext uri="{9D8B030D-6E8A-4147-A177-3AD203B41FA5}">
                      <a16:colId xmlns:a16="http://schemas.microsoft.com/office/drawing/2014/main" val="2616447554"/>
                    </a:ext>
                  </a:extLst>
                </a:gridCol>
                <a:gridCol w="329331">
                  <a:extLst>
                    <a:ext uri="{9D8B030D-6E8A-4147-A177-3AD203B41FA5}">
                      <a16:colId xmlns:a16="http://schemas.microsoft.com/office/drawing/2014/main" val="4245785624"/>
                    </a:ext>
                  </a:extLst>
                </a:gridCol>
                <a:gridCol w="2600603">
                  <a:extLst>
                    <a:ext uri="{9D8B030D-6E8A-4147-A177-3AD203B41FA5}">
                      <a16:colId xmlns:a16="http://schemas.microsoft.com/office/drawing/2014/main" val="405451338"/>
                    </a:ext>
                  </a:extLst>
                </a:gridCol>
                <a:gridCol w="1593419">
                  <a:extLst>
                    <a:ext uri="{9D8B030D-6E8A-4147-A177-3AD203B41FA5}">
                      <a16:colId xmlns:a16="http://schemas.microsoft.com/office/drawing/2014/main" val="3770124083"/>
                    </a:ext>
                  </a:extLst>
                </a:gridCol>
                <a:gridCol w="1593419">
                  <a:extLst>
                    <a:ext uri="{9D8B030D-6E8A-4147-A177-3AD203B41FA5}">
                      <a16:colId xmlns:a16="http://schemas.microsoft.com/office/drawing/2014/main" val="406961071"/>
                    </a:ext>
                  </a:extLst>
                </a:gridCol>
                <a:gridCol w="1593419">
                  <a:extLst>
                    <a:ext uri="{9D8B030D-6E8A-4147-A177-3AD203B41FA5}">
                      <a16:colId xmlns:a16="http://schemas.microsoft.com/office/drawing/2014/main" val="2729220443"/>
                    </a:ext>
                  </a:extLst>
                </a:gridCol>
                <a:gridCol w="1593419">
                  <a:extLst>
                    <a:ext uri="{9D8B030D-6E8A-4147-A177-3AD203B41FA5}">
                      <a16:colId xmlns:a16="http://schemas.microsoft.com/office/drawing/2014/main" val="3703154520"/>
                    </a:ext>
                  </a:extLst>
                </a:gridCol>
              </a:tblGrid>
              <a:tr h="318893">
                <a:tc gridSpan="3">
                  <a:txBody>
                    <a:bodyPr/>
                    <a:lstStyle/>
                    <a:p>
                      <a:pPr algn="ctr">
                        <a:lnSpc>
                          <a:spcPts val="2100"/>
                        </a:lnSpc>
                      </a:pPr>
                      <a:r>
                        <a:rPr lang="en-US" sz="1400" kern="100" dirty="0">
                          <a:solidFill>
                            <a:srgbClr val="000000"/>
                          </a:solidFill>
                          <a:effectLst/>
                          <a:latin typeface="+mn-lt"/>
                          <a:ea typeface="Meiryo UI" panose="020B0604030504040204" pitchFamily="50" charset="-128"/>
                          <a:cs typeface="Times New Roman" panose="02020603050405020304" pitchFamily="18" charset="0"/>
                        </a:rPr>
                        <a:t> </a:t>
                      </a:r>
                      <a:r>
                        <a:rPr lang="ja-JP" altLang="en-US" sz="1400" kern="100" dirty="0" smtClean="0">
                          <a:solidFill>
                            <a:srgbClr val="000000"/>
                          </a:solidFill>
                          <a:effectLst/>
                          <a:latin typeface="+mn-lt"/>
                          <a:ea typeface="Meiryo UI" panose="020B0604030504040204" pitchFamily="50" charset="-128"/>
                          <a:cs typeface="Times New Roman" panose="02020603050405020304" pitchFamily="18" charset="0"/>
                        </a:rPr>
                        <a:t>差別事象</a:t>
                      </a:r>
                      <a:endParaRPr lang="ja-JP" sz="1400" kern="100" dirty="0">
                        <a:effectLst/>
                        <a:latin typeface="+mn-lt"/>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lnSpc>
                          <a:spcPct val="100000"/>
                        </a:lnSpc>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pPr>
                      <a:r>
                        <a:rPr lang="ja-JP" altLang="en-US" sz="14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令和元年</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pPr>
                      <a:r>
                        <a:rPr lang="ja-JP" altLang="en-US" sz="14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令和２年</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1028700" rtl="0" eaLnBrk="1" fontAlgn="auto" latinLnBrk="0" hangingPunct="1">
                        <a:lnSpc>
                          <a:spcPct val="100000"/>
                        </a:lnSpc>
                        <a:spcBef>
                          <a:spcPts val="0"/>
                        </a:spcBef>
                        <a:spcAft>
                          <a:spcPts val="0"/>
                        </a:spcAft>
                        <a:buClrTx/>
                        <a:buSzTx/>
                        <a:buFontTx/>
                        <a:buNone/>
                        <a:tabLst/>
                        <a:defRPr/>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年度</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smtClean="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900" kern="100" dirty="0" smtClean="0">
                          <a:effectLst/>
                          <a:latin typeface="Meiryo UI" panose="020B0604030504040204" pitchFamily="50" charset="-128"/>
                          <a:ea typeface="Meiryo UI" panose="020B0604030504040204" pitchFamily="50" charset="-128"/>
                          <a:cs typeface="Times New Roman" panose="02020603050405020304" pitchFamily="18" charset="0"/>
                        </a:rPr>
                        <a:t>月末）</a:t>
                      </a:r>
                      <a:endParaRPr lang="ja-JP" altLang="ja-JP" sz="28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617629644"/>
                  </a:ext>
                </a:extLst>
              </a:tr>
              <a:tr h="318893">
                <a:tc gridSpan="3">
                  <a:txBody>
                    <a:bodyPr/>
                    <a:lstStyle/>
                    <a:p>
                      <a:pPr algn="l">
                        <a:lnSpc>
                          <a:spcPts val="2100"/>
                        </a:lnSpc>
                      </a:pPr>
                      <a:r>
                        <a:rPr lang="ja-JP" altLang="en-US" sz="1400" kern="100" dirty="0">
                          <a:solidFill>
                            <a:srgbClr val="000000"/>
                          </a:solidFill>
                          <a:effectLst/>
                          <a:latin typeface="+mn-lt"/>
                          <a:ea typeface="Meiryo UI" panose="020B0604030504040204" pitchFamily="50" charset="-128"/>
                          <a:cs typeface="Times New Roman" panose="02020603050405020304" pitchFamily="18" charset="0"/>
                        </a:rPr>
                        <a:t>　合計件数</a:t>
                      </a:r>
                      <a:endParaRPr lang="ja-JP" sz="1400" kern="100" dirty="0">
                        <a:effectLst/>
                        <a:latin typeface="+mn-lt"/>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pPr marL="514350" lvl="1" indent="0" algn="ctr" defTabSz="1079500">
                        <a:lnSpc>
                          <a:spcPct val="100000"/>
                        </a:lnSpc>
                      </a:pPr>
                      <a:r>
                        <a:rPr lang="en-US" altLang="ja-JP" sz="1800" kern="100" dirty="0" smtClean="0">
                          <a:effectLst/>
                          <a:latin typeface="+mn-lt"/>
                          <a:ea typeface="Meiryo UI" panose="020B0604030504040204" pitchFamily="50" charset="-128"/>
                          <a:cs typeface="Times New Roman" panose="02020603050405020304" pitchFamily="18" charset="0"/>
                        </a:rPr>
                        <a:t>109</a:t>
                      </a:r>
                      <a:endParaRPr lang="ja-JP" sz="1800" kern="100" dirty="0">
                        <a:effectLst/>
                        <a:latin typeface="+mn-lt"/>
                        <a:ea typeface="Meiryo UI" panose="020B0604030504040204" pitchFamily="50" charset="-128"/>
                        <a:cs typeface="Times New Roman" panose="02020603050405020304" pitchFamily="18" charset="0"/>
                      </a:endParaRPr>
                    </a:p>
                  </a:txBody>
                  <a:tcPr marL="68580" marR="68580"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ctr">
                        <a:lnSpc>
                          <a:spcPct val="100000"/>
                        </a:lnSpc>
                      </a:pPr>
                      <a:r>
                        <a:rPr lang="en-US" sz="1800" kern="100" dirty="0" smtClean="0">
                          <a:solidFill>
                            <a:srgbClr val="000000"/>
                          </a:solidFill>
                          <a:effectLst/>
                          <a:latin typeface="+mn-lt"/>
                          <a:ea typeface="Meiryo UI" panose="020B0604030504040204" pitchFamily="50" charset="-128"/>
                          <a:cs typeface="Times New Roman" panose="02020603050405020304" pitchFamily="18" charset="0"/>
                        </a:rPr>
                        <a:t> 133</a:t>
                      </a:r>
                    </a:p>
                  </a:txBody>
                  <a:tcPr marL="68580" marR="68580"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pPr>
                      <a:r>
                        <a:rPr lang="ja-JP" altLang="en-US" sz="1800" kern="100" dirty="0">
                          <a:solidFill>
                            <a:srgbClr val="000000"/>
                          </a:solidFill>
                          <a:effectLst/>
                          <a:latin typeface="+mn-lt"/>
                          <a:ea typeface="Meiryo UI" panose="020B0604030504040204" pitchFamily="50" charset="-128"/>
                          <a:cs typeface="Times New Roman" panose="02020603050405020304" pitchFamily="18" charset="0"/>
                        </a:rPr>
                        <a:t>　　　　</a:t>
                      </a:r>
                      <a:r>
                        <a:rPr lang="en-US" sz="1800" kern="100" dirty="0" smtClean="0">
                          <a:solidFill>
                            <a:srgbClr val="000000"/>
                          </a:solidFill>
                          <a:effectLst/>
                          <a:latin typeface="+mn-lt"/>
                          <a:ea typeface="Meiryo UI" panose="020B0604030504040204" pitchFamily="50" charset="-128"/>
                          <a:cs typeface="Times New Roman" panose="02020603050405020304" pitchFamily="18" charset="0"/>
                        </a:rPr>
                        <a:t>112</a:t>
                      </a:r>
                      <a:endParaRPr lang="ja-JP" sz="1800" kern="100" dirty="0">
                        <a:effectLst/>
                        <a:latin typeface="+mn-lt"/>
                        <a:ea typeface="Meiryo UI" panose="020B0604030504040204" pitchFamily="50" charset="-128"/>
                        <a:cs typeface="Times New Roman" panose="02020603050405020304" pitchFamily="18" charset="0"/>
                      </a:endParaRPr>
                    </a:p>
                  </a:txBody>
                  <a:tcPr marL="68580" marR="68580"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pPr>
                      <a:r>
                        <a:rPr lang="ja-JP" altLang="en-US" sz="1800" kern="100" dirty="0">
                          <a:solidFill>
                            <a:srgbClr val="000000"/>
                          </a:solidFill>
                          <a:effectLst/>
                          <a:latin typeface="+mn-lt"/>
                          <a:ea typeface="Meiryo UI" panose="020B0604030504040204" pitchFamily="50" charset="-128"/>
                          <a:cs typeface="Times New Roman" panose="02020603050405020304" pitchFamily="18" charset="0"/>
                        </a:rPr>
                        <a:t>　　　</a:t>
                      </a:r>
                      <a:r>
                        <a:rPr lang="ja-JP" altLang="en-US" sz="1800" kern="100" dirty="0" smtClean="0">
                          <a:solidFill>
                            <a:srgbClr val="000000"/>
                          </a:solidFill>
                          <a:effectLst/>
                          <a:latin typeface="+mn-lt"/>
                          <a:ea typeface="Meiryo UI" panose="020B0604030504040204" pitchFamily="50" charset="-128"/>
                          <a:cs typeface="Times New Roman" panose="02020603050405020304" pitchFamily="18" charset="0"/>
                        </a:rPr>
                        <a:t>  </a:t>
                      </a:r>
                      <a:r>
                        <a:rPr lang="en-US" sz="1800" kern="100" dirty="0" smtClean="0">
                          <a:solidFill>
                            <a:srgbClr val="000000"/>
                          </a:solidFill>
                          <a:effectLst/>
                          <a:latin typeface="+mn-lt"/>
                          <a:ea typeface="Meiryo UI" panose="020B0604030504040204" pitchFamily="50" charset="-128"/>
                          <a:cs typeface="Times New Roman" panose="02020603050405020304" pitchFamily="18" charset="0"/>
                        </a:rPr>
                        <a:t>114</a:t>
                      </a:r>
                      <a:endParaRPr lang="ja-JP" sz="1800" kern="100" dirty="0">
                        <a:effectLst/>
                        <a:latin typeface="+mn-lt"/>
                        <a:ea typeface="Meiryo UI" panose="020B0604030504040204" pitchFamily="50" charset="-128"/>
                        <a:cs typeface="Times New Roman" panose="02020603050405020304" pitchFamily="18" charset="0"/>
                      </a:endParaRPr>
                    </a:p>
                  </a:txBody>
                  <a:tcPr marL="68580" marR="68580"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1713813"/>
                  </a:ext>
                </a:extLst>
              </a:tr>
              <a:tr h="318893">
                <a:tc rowSpan="5">
                  <a:txBody>
                    <a:bodyPr/>
                    <a:lstStyle/>
                    <a:p>
                      <a:pPr algn="l">
                        <a:lnSpc>
                          <a:spcPct val="100000"/>
                        </a:lnSpc>
                      </a:pPr>
                      <a:r>
                        <a:rPr lang="ja-JP" altLang="en-US" sz="1400" kern="100" dirty="0">
                          <a:solidFill>
                            <a:srgbClr val="000000"/>
                          </a:solidFill>
                          <a:effectLst/>
                          <a:latin typeface="+mn-lt"/>
                          <a:ea typeface="Meiryo UI" panose="020B0604030504040204" pitchFamily="50" charset="-128"/>
                          <a:cs typeface="Times New Roman" panose="02020603050405020304" pitchFamily="18" charset="0"/>
                        </a:rPr>
                        <a:t>　　　　</a:t>
                      </a:r>
                      <a:endParaRPr lang="ja-JP" sz="1400" kern="100" dirty="0">
                        <a:effectLst/>
                        <a:latin typeface="+mn-lt"/>
                        <a:ea typeface="Meiryo UI" panose="020B0604030504040204" pitchFamily="50" charset="-128"/>
                        <a:cs typeface="Times New Roman" panose="02020603050405020304" pitchFamily="18" charset="0"/>
                      </a:endParaRPr>
                    </a:p>
                    <a:p>
                      <a:pPr marL="0" marR="76200" lvl="0" indent="0" algn="just" defTabSz="1028700" rtl="0" eaLnBrk="1" fontAlgn="auto" latinLnBrk="0" hangingPunct="1">
                        <a:lnSpc>
                          <a:spcPts val="1800"/>
                        </a:lnSpc>
                        <a:spcBef>
                          <a:spcPts val="0"/>
                        </a:spcBef>
                        <a:spcAft>
                          <a:spcPts val="0"/>
                        </a:spcAft>
                        <a:buClrTx/>
                        <a:buSzTx/>
                        <a:buFontTx/>
                        <a:buNone/>
                        <a:tabLst/>
                        <a:defRPr/>
                      </a:pPr>
                      <a:r>
                        <a:rPr lang="ja-JP" altLang="en-US"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76200" lvl="0" indent="0" algn="l" defTabSz="1028700" rtl="0" eaLnBrk="1" fontAlgn="auto" latinLnBrk="0" hangingPunct="1">
                        <a:lnSpc>
                          <a:spcPts val="1800"/>
                        </a:lnSpc>
                        <a:spcBef>
                          <a:spcPts val="0"/>
                        </a:spcBef>
                        <a:spcAft>
                          <a:spcPts val="0"/>
                        </a:spcAft>
                        <a:buClrTx/>
                        <a:buSzTx/>
                        <a:buFontTx/>
                        <a:buNone/>
                        <a:tabLst/>
                        <a:defRPr/>
                      </a:pPr>
                      <a:r>
                        <a:rPr lang="ja-JP" altLang="en-US"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76200" lvl="0" indent="0" algn="just" defTabSz="1028700" rtl="0" eaLnBrk="1" fontAlgn="auto" latinLnBrk="0" hangingPunct="1">
                        <a:lnSpc>
                          <a:spcPts val="1800"/>
                        </a:lnSpc>
                        <a:spcBef>
                          <a:spcPts val="0"/>
                        </a:spcBef>
                        <a:spcAft>
                          <a:spcPts val="0"/>
                        </a:spcAft>
                        <a:buClrTx/>
                        <a:buSzTx/>
                        <a:buFontTx/>
                        <a:buNone/>
                        <a:tabLst/>
                        <a:defRPr/>
                      </a:pPr>
                      <a:r>
                        <a:rPr lang="ja-JP" altLang="en-US"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76200" lvl="0" indent="0" algn="just" defTabSz="1028700" rtl="0" eaLnBrk="1" fontAlgn="auto" latinLnBrk="0" hangingPunct="1">
                        <a:lnSpc>
                          <a:spcPts val="1800"/>
                        </a:lnSpc>
                        <a:spcBef>
                          <a:spcPts val="0"/>
                        </a:spcBef>
                        <a:spcAft>
                          <a:spcPts val="0"/>
                        </a:spcAft>
                        <a:buClrTx/>
                        <a:buSzTx/>
                        <a:buFontTx/>
                        <a:buNone/>
                        <a:tabLst/>
                        <a:defRPr/>
                      </a:pPr>
                      <a:r>
                        <a:rPr lang="ja-JP" altLang="en-US"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marL="0" marR="0" lvl="0" indent="0" algn="l" defTabSz="1028700" rtl="0" eaLnBrk="1" fontAlgn="auto" latinLnBrk="0" hangingPunct="1">
                        <a:lnSpc>
                          <a:spcPts val="2100"/>
                        </a:lnSpc>
                        <a:spcBef>
                          <a:spcPts val="0"/>
                        </a:spcBef>
                        <a:spcAft>
                          <a:spcPts val="0"/>
                        </a:spcAft>
                        <a:buClrTx/>
                        <a:buSzTx/>
                        <a:buFontTx/>
                        <a:buNone/>
                        <a:tabLst/>
                        <a:defRPr/>
                      </a:pPr>
                      <a:r>
                        <a:rPr lang="ja-JP" altLang="en-US" sz="1400" kern="100" dirty="0" smtClean="0">
                          <a:solidFill>
                            <a:srgbClr val="000000"/>
                          </a:solidFill>
                          <a:effectLst/>
                          <a:latin typeface="+mn-lt"/>
                          <a:ea typeface="Meiryo UI" panose="020B0604030504040204" pitchFamily="50" charset="-128"/>
                          <a:cs typeface="Times New Roman" panose="02020603050405020304" pitchFamily="18" charset="0"/>
                        </a:rPr>
                        <a:t> うち</a:t>
                      </a:r>
                      <a:r>
                        <a:rPr lang="ja-JP" altLang="ja-JP" sz="1400" kern="100" dirty="0" smtClean="0">
                          <a:solidFill>
                            <a:srgbClr val="000000"/>
                          </a:solidFill>
                          <a:effectLst/>
                          <a:latin typeface="+mn-lt"/>
                          <a:ea typeface="Meiryo UI" panose="020B0604030504040204" pitchFamily="50" charset="-128"/>
                          <a:cs typeface="Times New Roman" panose="02020603050405020304" pitchFamily="18" charset="0"/>
                        </a:rPr>
                        <a:t>インターネット</a:t>
                      </a:r>
                      <a:endParaRPr lang="ja-JP" altLang="ja-JP" sz="1400" kern="100" dirty="0" smtClean="0">
                        <a:effectLst/>
                        <a:latin typeface="+mn-lt"/>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a:txBody>
                    <a:bodyPr/>
                    <a:lstStyle/>
                    <a:p>
                      <a:pPr lvl="1" algn="ctr">
                        <a:lnSpc>
                          <a:spcPct val="100000"/>
                        </a:lnSpc>
                      </a:pPr>
                      <a:r>
                        <a:rPr lang="ja-JP" altLang="en-US" sz="1800" kern="100" dirty="0" smtClean="0">
                          <a:effectLst/>
                          <a:latin typeface="+mn-lt"/>
                          <a:ea typeface="Meiryo UI" panose="020B0604030504040204" pitchFamily="50" charset="-128"/>
                          <a:cs typeface="Times New Roman" panose="02020603050405020304" pitchFamily="18" charset="0"/>
                        </a:rPr>
                        <a:t>　　</a:t>
                      </a:r>
                      <a:r>
                        <a:rPr lang="en-US" altLang="ja-JP" sz="1800" kern="100" dirty="0" smtClean="0">
                          <a:effectLst/>
                          <a:latin typeface="+mn-lt"/>
                          <a:ea typeface="Meiryo UI" panose="020B0604030504040204" pitchFamily="50" charset="-128"/>
                          <a:cs typeface="Times New Roman" panose="02020603050405020304" pitchFamily="18" charset="0"/>
                        </a:rPr>
                        <a:t>4</a:t>
                      </a:r>
                      <a:endParaRPr lang="ja-JP" sz="1800" kern="100" dirty="0">
                        <a:effectLst/>
                        <a:latin typeface="+mn-lt"/>
                        <a:ea typeface="Meiryo UI" panose="020B0604030504040204" pitchFamily="50" charset="-128"/>
                        <a:cs typeface="Times New Roman" panose="02020603050405020304" pitchFamily="18" charset="0"/>
                      </a:endParaRPr>
                    </a:p>
                  </a:txBody>
                  <a:tcPr marL="68580" marR="68580"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pPr>
                      <a:r>
                        <a:rPr lang="ja-JP" altLang="en-US" sz="1800" kern="100" dirty="0">
                          <a:solidFill>
                            <a:srgbClr val="000000"/>
                          </a:solidFill>
                          <a:effectLst/>
                          <a:latin typeface="+mn-lt"/>
                          <a:ea typeface="Meiryo UI" panose="020B0604030504040204" pitchFamily="50" charset="-128"/>
                          <a:cs typeface="Times New Roman" panose="02020603050405020304" pitchFamily="18" charset="0"/>
                        </a:rPr>
                        <a:t>　　　　</a:t>
                      </a:r>
                      <a:r>
                        <a:rPr lang="ja-JP" altLang="en-US" sz="1800" kern="100" dirty="0" smtClean="0">
                          <a:solidFill>
                            <a:srgbClr val="000000"/>
                          </a:solidFill>
                          <a:effectLst/>
                          <a:latin typeface="+mn-lt"/>
                          <a:ea typeface="Meiryo UI" panose="020B0604030504040204" pitchFamily="50" charset="-128"/>
                          <a:cs typeface="Times New Roman" panose="02020603050405020304" pitchFamily="18" charset="0"/>
                        </a:rPr>
                        <a:t>　</a:t>
                      </a:r>
                      <a:r>
                        <a:rPr lang="en-US" sz="1800" kern="100" dirty="0" smtClean="0">
                          <a:solidFill>
                            <a:srgbClr val="000000"/>
                          </a:solidFill>
                          <a:effectLst/>
                          <a:latin typeface="+mn-lt"/>
                          <a:ea typeface="Meiryo UI" panose="020B0604030504040204" pitchFamily="50" charset="-128"/>
                          <a:cs typeface="Times New Roman" panose="02020603050405020304" pitchFamily="18" charset="0"/>
                        </a:rPr>
                        <a:t>14</a:t>
                      </a:r>
                      <a:endParaRPr lang="ja-JP" sz="1800" kern="100" dirty="0">
                        <a:effectLst/>
                        <a:latin typeface="+mn-lt"/>
                        <a:ea typeface="Meiryo UI" panose="020B0604030504040204" pitchFamily="50" charset="-128"/>
                        <a:cs typeface="Times New Roman" panose="02020603050405020304" pitchFamily="18" charset="0"/>
                      </a:endParaRPr>
                    </a:p>
                  </a:txBody>
                  <a:tcPr marL="68580" marR="68580"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pPr>
                      <a:r>
                        <a:rPr lang="ja-JP" altLang="en-US" sz="1800" kern="100" dirty="0">
                          <a:solidFill>
                            <a:srgbClr val="000000"/>
                          </a:solidFill>
                          <a:effectLst/>
                          <a:latin typeface="+mn-lt"/>
                          <a:ea typeface="Meiryo UI" panose="020B0604030504040204" pitchFamily="50" charset="-128"/>
                          <a:cs typeface="Times New Roman" panose="02020603050405020304" pitchFamily="18" charset="0"/>
                        </a:rPr>
                        <a:t>　　　　　</a:t>
                      </a:r>
                      <a:r>
                        <a:rPr lang="en-US" sz="1800" kern="100" dirty="0" smtClean="0">
                          <a:solidFill>
                            <a:srgbClr val="000000"/>
                          </a:solidFill>
                          <a:effectLst/>
                          <a:latin typeface="+mn-lt"/>
                          <a:ea typeface="Meiryo UI" panose="020B0604030504040204" pitchFamily="50" charset="-128"/>
                          <a:cs typeface="Times New Roman" panose="02020603050405020304" pitchFamily="18" charset="0"/>
                        </a:rPr>
                        <a:t>29</a:t>
                      </a:r>
                      <a:endParaRPr lang="ja-JP" sz="1800" kern="100" dirty="0">
                        <a:effectLst/>
                        <a:latin typeface="+mn-lt"/>
                        <a:ea typeface="Meiryo UI" panose="020B0604030504040204" pitchFamily="50" charset="-128"/>
                        <a:cs typeface="Times New Roman" panose="02020603050405020304" pitchFamily="18" charset="0"/>
                      </a:endParaRPr>
                    </a:p>
                  </a:txBody>
                  <a:tcPr marL="68580" marR="68580"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pPr>
                      <a:r>
                        <a:rPr lang="ja-JP" altLang="en-US" sz="1800" kern="100" dirty="0">
                          <a:solidFill>
                            <a:srgbClr val="000000"/>
                          </a:solidFill>
                          <a:effectLst/>
                          <a:latin typeface="+mn-lt"/>
                          <a:ea typeface="Meiryo UI" panose="020B0604030504040204" pitchFamily="50" charset="-128"/>
                          <a:cs typeface="Times New Roman" panose="02020603050405020304" pitchFamily="18" charset="0"/>
                        </a:rPr>
                        <a:t>　　　　</a:t>
                      </a:r>
                      <a:r>
                        <a:rPr lang="ja-JP" altLang="en-US" sz="1800" kern="100" dirty="0" smtClean="0">
                          <a:solidFill>
                            <a:srgbClr val="000000"/>
                          </a:solidFill>
                          <a:effectLst/>
                          <a:latin typeface="+mn-lt"/>
                          <a:ea typeface="Meiryo UI" panose="020B0604030504040204" pitchFamily="50" charset="-128"/>
                          <a:cs typeface="Times New Roman" panose="02020603050405020304" pitchFamily="18" charset="0"/>
                        </a:rPr>
                        <a:t> </a:t>
                      </a:r>
                      <a:r>
                        <a:rPr lang="ja-JP" altLang="en-US" sz="1800" kern="100" baseline="0" dirty="0" smtClean="0">
                          <a:solidFill>
                            <a:srgbClr val="000000"/>
                          </a:solidFill>
                          <a:effectLst/>
                          <a:latin typeface="+mn-lt"/>
                          <a:ea typeface="Meiryo UI" panose="020B0604030504040204" pitchFamily="50" charset="-128"/>
                          <a:cs typeface="Times New Roman" panose="02020603050405020304" pitchFamily="18" charset="0"/>
                        </a:rPr>
                        <a:t> </a:t>
                      </a:r>
                      <a:r>
                        <a:rPr lang="en-US" sz="1800" kern="100" dirty="0" smtClean="0">
                          <a:solidFill>
                            <a:srgbClr val="000000"/>
                          </a:solidFill>
                          <a:effectLst/>
                          <a:latin typeface="+mn-lt"/>
                          <a:ea typeface="Meiryo UI" panose="020B0604030504040204" pitchFamily="50" charset="-128"/>
                          <a:cs typeface="Times New Roman" panose="02020603050405020304" pitchFamily="18" charset="0"/>
                        </a:rPr>
                        <a:t>42</a:t>
                      </a:r>
                      <a:endParaRPr lang="ja-JP" sz="1800" kern="100" dirty="0">
                        <a:effectLst/>
                        <a:latin typeface="+mn-lt"/>
                        <a:ea typeface="Meiryo UI" panose="020B0604030504040204" pitchFamily="50" charset="-128"/>
                        <a:cs typeface="Times New Roman" panose="02020603050405020304" pitchFamily="18" charset="0"/>
                      </a:endParaRPr>
                    </a:p>
                  </a:txBody>
                  <a:tcPr marL="68580" marR="68580"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571459"/>
                  </a:ext>
                </a:extLst>
              </a:tr>
              <a:tr h="318893">
                <a:tc vMerge="1">
                  <a:txBody>
                    <a:bodyPr/>
                    <a:lstStyle/>
                    <a:p>
                      <a:pPr marL="0" marR="76200" lvl="0" indent="0" algn="just" defTabSz="1028700" rtl="0" eaLnBrk="1" fontAlgn="auto" latinLnBrk="0" hangingPunct="1">
                        <a:lnSpc>
                          <a:spcPts val="1800"/>
                        </a:lnSpc>
                        <a:spcBef>
                          <a:spcPts val="0"/>
                        </a:spcBef>
                        <a:spcAft>
                          <a:spcPts val="0"/>
                        </a:spcAft>
                        <a:buClrTx/>
                        <a:buSzTx/>
                        <a:buFontTx/>
                        <a:buNone/>
                        <a:tabLst/>
                        <a:defRPr/>
                      </a:pPr>
                      <a:endParaRPr 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ja-JP" altLang="en-US" sz="1400" kern="100" baseline="0" dirty="0" smtClean="0">
                          <a:effectLst/>
                          <a:latin typeface="Meiryo UI" panose="020B0604030504040204" pitchFamily="50" charset="-128"/>
                          <a:ea typeface="Meiryo UI" panose="020B0604030504040204" pitchFamily="50" charset="-128"/>
                          <a:cs typeface="Times New Roman" panose="02020603050405020304" pitchFamily="18" charset="0"/>
                        </a:rPr>
                        <a:t> うち</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同和問題</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（同和地区の摘示）</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13</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40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30363"/>
                  </a:ext>
                </a:extLst>
              </a:tr>
              <a:tr h="318893">
                <a:tc vMerge="1">
                  <a:txBody>
                    <a:bodyPr/>
                    <a:lstStyle/>
                    <a:p>
                      <a:pPr marL="0" marR="76200" lvl="0" indent="0" algn="l" defTabSz="1028700" rtl="0" eaLnBrk="1" fontAlgn="auto" latinLnBrk="0" hangingPunct="1">
                        <a:lnSpc>
                          <a:spcPts val="1800"/>
                        </a:lnSpc>
                        <a:spcBef>
                          <a:spcPts val="0"/>
                        </a:spcBef>
                        <a:spcAft>
                          <a:spcPts val="0"/>
                        </a:spcAft>
                        <a:buClrTx/>
                        <a:buSzTx/>
                        <a:buFontTx/>
                        <a:buNone/>
                        <a:tabLst/>
                        <a:defRPr/>
                      </a:pPr>
                      <a:endParaRPr 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同和問題</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（誹謗中傷等）</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0287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7075117"/>
                  </a:ext>
                </a:extLst>
              </a:tr>
              <a:tr h="318893">
                <a:tc vMerge="1">
                  <a:txBody>
                    <a:bodyPr/>
                    <a:lstStyle/>
                    <a:p>
                      <a:pPr marL="0" marR="76200" lvl="0" indent="0" algn="just" defTabSz="1028700" rtl="0" eaLnBrk="1" fontAlgn="auto" latinLnBrk="0" hangingPunct="1">
                        <a:lnSpc>
                          <a:spcPts val="1800"/>
                        </a:lnSpc>
                        <a:spcBef>
                          <a:spcPts val="0"/>
                        </a:spcBef>
                        <a:spcAft>
                          <a:spcPts val="0"/>
                        </a:spcAft>
                        <a:buClrTx/>
                        <a:buSzTx/>
                        <a:buFontTx/>
                        <a:buNone/>
                        <a:tabLst/>
                        <a:defRPr/>
                      </a:pPr>
                      <a:endParaRPr 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baseline="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女性・子ども・</a:t>
                      </a:r>
                      <a:r>
                        <a:rPr lang="ja-JP" altLang="en-US" sz="1400" kern="100" dirty="0" err="1" smtClean="0">
                          <a:effectLst/>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者</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0287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0287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0287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1019032"/>
                  </a:ext>
                </a:extLst>
              </a:tr>
              <a:tr h="318893">
                <a:tc vMerge="1">
                  <a:txBody>
                    <a:bodyPr/>
                    <a:lstStyle/>
                    <a:p>
                      <a:pPr marL="0" marR="76200" lvl="0" indent="0" algn="just" defTabSz="1028700" rtl="0" eaLnBrk="1" fontAlgn="auto" latinLnBrk="0" hangingPunct="1">
                        <a:lnSpc>
                          <a:spcPts val="1800"/>
                        </a:lnSpc>
                        <a:spcBef>
                          <a:spcPts val="0"/>
                        </a:spcBef>
                        <a:spcAft>
                          <a:spcPts val="0"/>
                        </a:spcAft>
                        <a:buClrTx/>
                        <a:buSzTx/>
                        <a:buFontTx/>
                        <a:buNone/>
                        <a:tabLst/>
                        <a:defRPr/>
                      </a:pPr>
                      <a:endParaRPr 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外国人</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0287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1282444"/>
                  </a:ext>
                </a:extLst>
              </a:tr>
              <a:tr h="318893">
                <a:tc>
                  <a:txBody>
                    <a:bodyPr/>
                    <a:lstStyle/>
                    <a:p>
                      <a:pPr marL="0" marR="76200" lvl="0" indent="0" algn="just" defTabSz="1028700" rtl="0" eaLnBrk="1" fontAlgn="auto" latinLnBrk="0" hangingPunct="1">
                        <a:lnSpc>
                          <a:spcPts val="1800"/>
                        </a:lnSpc>
                        <a:spcBef>
                          <a:spcPts val="0"/>
                        </a:spcBef>
                        <a:spcAft>
                          <a:spcPts val="0"/>
                        </a:spcAft>
                        <a:buClrTx/>
                        <a:buSzTx/>
                        <a:buFontTx/>
                        <a:buNone/>
                        <a:tabLst/>
                        <a:defRPr/>
                      </a:pPr>
                      <a:endParaRPr 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ja-JP" alt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その他</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0287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0287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00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r" defTabSz="1028700" rtl="0" eaLnBrk="1" fontAlgn="auto" latinLnBrk="0" hangingPunct="1">
                        <a:lnSpc>
                          <a:spcPct val="1000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4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9709925"/>
                  </a:ext>
                </a:extLst>
              </a:tr>
            </a:tbl>
          </a:graphicData>
        </a:graphic>
      </p:graphicFrame>
      <p:graphicFrame>
        <p:nvGraphicFramePr>
          <p:cNvPr id="7" name="表 6">
            <a:extLst>
              <a:ext uri="{FF2B5EF4-FFF2-40B4-BE49-F238E27FC236}">
                <a16:creationId xmlns:a16="http://schemas.microsoft.com/office/drawing/2014/main" id="{3731305F-D2F6-4E18-A20C-4A2C9694CBF6}"/>
              </a:ext>
            </a:extLst>
          </p:cNvPr>
          <p:cNvGraphicFramePr>
            <a:graphicFrameLocks noGrp="1"/>
          </p:cNvGraphicFramePr>
          <p:nvPr>
            <p:extLst>
              <p:ext uri="{D42A27DB-BD31-4B8C-83A1-F6EECF244321}">
                <p14:modId xmlns:p14="http://schemas.microsoft.com/office/powerpoint/2010/main" val="3402515447"/>
              </p:ext>
            </p:extLst>
          </p:nvPr>
        </p:nvGraphicFramePr>
        <p:xfrm>
          <a:off x="467967" y="6156895"/>
          <a:ext cx="9632943" cy="1248140"/>
        </p:xfrm>
        <a:graphic>
          <a:graphicData uri="http://schemas.openxmlformats.org/drawingml/2006/table">
            <a:tbl>
              <a:tblPr firstRow="1" firstCol="1" bandRow="1"/>
              <a:tblGrid>
                <a:gridCol w="399863">
                  <a:extLst>
                    <a:ext uri="{9D8B030D-6E8A-4147-A177-3AD203B41FA5}">
                      <a16:colId xmlns:a16="http://schemas.microsoft.com/office/drawing/2014/main" val="4170471441"/>
                    </a:ext>
                  </a:extLst>
                </a:gridCol>
                <a:gridCol w="3513906">
                  <a:extLst>
                    <a:ext uri="{9D8B030D-6E8A-4147-A177-3AD203B41FA5}">
                      <a16:colId xmlns:a16="http://schemas.microsoft.com/office/drawing/2014/main" val="687300731"/>
                    </a:ext>
                  </a:extLst>
                </a:gridCol>
                <a:gridCol w="1484944">
                  <a:extLst>
                    <a:ext uri="{9D8B030D-6E8A-4147-A177-3AD203B41FA5}">
                      <a16:colId xmlns:a16="http://schemas.microsoft.com/office/drawing/2014/main" val="1589600352"/>
                    </a:ext>
                  </a:extLst>
                </a:gridCol>
                <a:gridCol w="1411410">
                  <a:extLst>
                    <a:ext uri="{9D8B030D-6E8A-4147-A177-3AD203B41FA5}">
                      <a16:colId xmlns:a16="http://schemas.microsoft.com/office/drawing/2014/main" val="3304025030"/>
                    </a:ext>
                  </a:extLst>
                </a:gridCol>
                <a:gridCol w="1411410">
                  <a:extLst>
                    <a:ext uri="{9D8B030D-6E8A-4147-A177-3AD203B41FA5}">
                      <a16:colId xmlns:a16="http://schemas.microsoft.com/office/drawing/2014/main" val="995029663"/>
                    </a:ext>
                  </a:extLst>
                </a:gridCol>
                <a:gridCol w="1411410">
                  <a:extLst>
                    <a:ext uri="{9D8B030D-6E8A-4147-A177-3AD203B41FA5}">
                      <a16:colId xmlns:a16="http://schemas.microsoft.com/office/drawing/2014/main" val="2050759449"/>
                    </a:ext>
                  </a:extLst>
                </a:gridCol>
              </a:tblGrid>
              <a:tr h="312035">
                <a:tc gridSpan="2">
                  <a:txBody>
                    <a:bodyPr/>
                    <a:lstStyle/>
                    <a:p>
                      <a:pPr algn="ctr">
                        <a:lnSpc>
                          <a:spcPts val="1600"/>
                        </a:lnSpc>
                      </a:pPr>
                      <a:r>
                        <a:rPr lang="ja-JP" altLang="en-US"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法務省・</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法務局等へ</a:t>
                      </a:r>
                      <a:r>
                        <a:rPr lang="ja-JP" altLang="en-US"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の削除要請件数</a:t>
                      </a:r>
                      <a:endParaRPr lang="en-US"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algn="ctr">
                        <a:lnSpc>
                          <a:spcPct val="100000"/>
                        </a:lnSpc>
                      </a:pP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4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pPr>
                      <a:r>
                        <a:rPr lang="ja-JP" altLang="en-US" sz="14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令和元年</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pPr>
                      <a:r>
                        <a:rPr lang="ja-JP" altLang="en-US" sz="14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令和２年</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a:lnSpc>
                          <a:spcPct val="100000"/>
                        </a:lnSpc>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25470963"/>
                  </a:ext>
                </a:extLst>
              </a:tr>
              <a:tr h="312035">
                <a:tc gridSpan="2">
                  <a:txBody>
                    <a:bodyPr/>
                    <a:lstStyle/>
                    <a:p>
                      <a:pPr marR="304800" algn="just">
                        <a:lnSpc>
                          <a:spcPts val="1600"/>
                        </a:lnSpc>
                      </a:pPr>
                      <a:r>
                        <a:rPr lang="ja-JP" altLang="en-US"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削除要請</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ウェブページ数</a:t>
                      </a:r>
                      <a:r>
                        <a:rPr lang="ja-JP" altLang="en-US"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（法務省・法務局）</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marR="304800" algn="r">
                        <a:lnSpc>
                          <a:spcPts val="1600"/>
                        </a:lnSpc>
                      </a:pPr>
                      <a:r>
                        <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rPr>
                        <a:t>19</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04800" algn="r">
                        <a:lnSpc>
                          <a:spcPts val="1600"/>
                        </a:lnSpc>
                      </a:pPr>
                      <a:r>
                        <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rPr>
                        <a:t>20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04800" algn="r">
                        <a:lnSpc>
                          <a:spcPts val="1600"/>
                        </a:lnSpc>
                      </a:pPr>
                      <a:r>
                        <a:rPr lang="en-US" sz="1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69</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04800" lvl="1" algn="r" defTabSz="900113">
                        <a:lnSpc>
                          <a:spcPts val="1600"/>
                        </a:lnSpc>
                        <a:tabLst/>
                      </a:pPr>
                      <a:r>
                        <a:rPr lang="en-US" sz="1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198</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822478"/>
                  </a:ext>
                </a:extLst>
              </a:tr>
              <a:tr h="312035">
                <a:tc gridSpan="2">
                  <a:txBody>
                    <a:bodyPr/>
                    <a:lstStyle/>
                    <a:p>
                      <a:pPr marR="304800" algn="just">
                        <a:lnSpc>
                          <a:spcPts val="1600"/>
                        </a:lnSpc>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baseline="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（プロバイダ等）</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hMerge="1">
                  <a:txBody>
                    <a:bodyPr/>
                    <a:lstStyle/>
                    <a:p>
                      <a:endParaRPr kumimoji="1" lang="ja-JP" altLang="en-US"/>
                    </a:p>
                  </a:txBody>
                  <a:tcPr/>
                </a:tc>
                <a:tc>
                  <a:txBody>
                    <a:bodyPr/>
                    <a:lstStyle/>
                    <a:p>
                      <a:pPr marR="304800" algn="r">
                        <a:lnSpc>
                          <a:spcPts val="1600"/>
                        </a:lnSpc>
                      </a:pPr>
                      <a:r>
                        <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04800" algn="r">
                        <a:lnSpc>
                          <a:spcPts val="1600"/>
                        </a:lnSpc>
                      </a:pPr>
                      <a:r>
                        <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04800" algn="r">
                        <a:lnSpc>
                          <a:spcPts val="1600"/>
                        </a:lnSpc>
                      </a:pPr>
                      <a:r>
                        <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04800" lvl="1" algn="r" defTabSz="900113">
                        <a:lnSpc>
                          <a:spcPts val="1600"/>
                        </a:lnSpc>
                        <a:tabLst/>
                      </a:pPr>
                      <a:r>
                        <a:rPr lang="en-US" altLang="ja-JP" sz="18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230</a:t>
                      </a:r>
                      <a:endParaRPr 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1352242"/>
                  </a:ext>
                </a:extLst>
              </a:tr>
              <a:tr h="312035">
                <a:tc>
                  <a:txBody>
                    <a:bodyPr/>
                    <a:lstStyle/>
                    <a:p>
                      <a:pPr algn="just">
                        <a:lnSpc>
                          <a:spcPts val="16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12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a:lnSpc>
                          <a:spcPts val="1600"/>
                        </a:lnSpc>
                      </a:pPr>
                      <a:r>
                        <a:rPr lang="en-US" alt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4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うち</a:t>
                      </a:r>
                      <a:r>
                        <a:rPr lang="ja-JP" sz="14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閲覧できなくなったページ数</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04800" algn="r">
                        <a:lnSpc>
                          <a:spcPts val="1600"/>
                        </a:lnSpc>
                      </a:pPr>
                      <a:r>
                        <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04800" algn="r">
                        <a:lnSpc>
                          <a:spcPts val="1600"/>
                        </a:lnSpc>
                      </a:pPr>
                      <a:r>
                        <a:rPr lang="en-US" sz="18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16</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04800" algn="r">
                        <a:lnSpc>
                          <a:spcPts val="1600"/>
                        </a:lnSpc>
                      </a:pPr>
                      <a:r>
                        <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rPr>
                        <a:t>6</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04800" indent="0" algn="r">
                        <a:lnSpc>
                          <a:spcPts val="1600"/>
                        </a:lnSpc>
                      </a:pPr>
                      <a:r>
                        <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rPr>
                        <a:t>4</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485306"/>
                  </a:ext>
                </a:extLst>
              </a:tr>
            </a:tbl>
          </a:graphicData>
        </a:graphic>
      </p:graphicFrame>
      <p:sp>
        <p:nvSpPr>
          <p:cNvPr id="8" name="テキスト ボックス 7"/>
          <p:cNvSpPr txBox="1"/>
          <p:nvPr/>
        </p:nvSpPr>
        <p:spPr>
          <a:xfrm>
            <a:off x="345034" y="5234439"/>
            <a:ext cx="9731060" cy="786028"/>
          </a:xfrm>
          <a:prstGeom prst="roundRect">
            <a:avLst>
              <a:gd name="adj" fmla="val 8643"/>
            </a:avLst>
          </a:prstGeom>
          <a:noFill/>
          <a:ln>
            <a:noFill/>
            <a:prstDash val="dash"/>
          </a:ln>
        </p:spPr>
        <p:txBody>
          <a:bodyPr wrap="square" rtlCol="0" anchor="t">
            <a:noAutofit/>
          </a:bodyPr>
          <a:lstStyle/>
          <a:p>
            <a:pPr marL="177800" indent="-177800">
              <a:lnSpc>
                <a:spcPts val="1800"/>
              </a:lnSpc>
            </a:pPr>
            <a:r>
              <a:rPr lang="ja-JP" altLang="en-US" sz="1400" dirty="0">
                <a:solidFill>
                  <a:schemeClr val="tx1">
                    <a:lumMod val="95000"/>
                    <a:lumOff val="5000"/>
                  </a:schemeClr>
                </a:solidFill>
              </a:rPr>
              <a:t>○　いわゆる同和地区の摘示、賤称語や蔑称、侮辱的表現を用いた悪質な部落差別及びヘイトスピーチといった明らかに差別を助長するような差別書込みについて、法務省・</a:t>
            </a:r>
            <a:r>
              <a:rPr lang="ja-JP" altLang="en-US" sz="1400" dirty="0" smtClean="0">
                <a:solidFill>
                  <a:schemeClr val="tx1">
                    <a:lumMod val="95000"/>
                    <a:lumOff val="5000"/>
                  </a:schemeClr>
                </a:solidFill>
              </a:rPr>
              <a:t>法務局及びプロバイダ</a:t>
            </a:r>
            <a:r>
              <a:rPr lang="ja-JP" altLang="en-US" sz="1400" dirty="0">
                <a:solidFill>
                  <a:schemeClr val="tx1">
                    <a:lumMod val="95000"/>
                    <a:lumOff val="5000"/>
                  </a:schemeClr>
                </a:solidFill>
              </a:rPr>
              <a:t>等（</a:t>
            </a:r>
            <a:r>
              <a:rPr lang="en-US" altLang="ja-JP" sz="1400" dirty="0">
                <a:solidFill>
                  <a:schemeClr val="tx1">
                    <a:lumMod val="95000"/>
                    <a:lumOff val="5000"/>
                  </a:schemeClr>
                </a:solidFill>
              </a:rPr>
              <a:t>YouTube</a:t>
            </a:r>
            <a:r>
              <a:rPr lang="ja-JP" altLang="en-US" sz="1400" dirty="0" err="1">
                <a:solidFill>
                  <a:schemeClr val="tx1">
                    <a:lumMod val="95000"/>
                    <a:lumOff val="5000"/>
                  </a:schemeClr>
                </a:solidFill>
              </a:rPr>
              <a:t>、</a:t>
            </a:r>
            <a:r>
              <a:rPr lang="en-US" altLang="ja-JP" sz="1400" dirty="0" smtClean="0">
                <a:solidFill>
                  <a:schemeClr val="tx1">
                    <a:lumMod val="95000"/>
                    <a:lumOff val="5000"/>
                  </a:schemeClr>
                </a:solidFill>
              </a:rPr>
              <a:t>twitter</a:t>
            </a:r>
            <a:r>
              <a:rPr lang="ja-JP" altLang="en-US" sz="1400" dirty="0" err="1" smtClean="0">
                <a:solidFill>
                  <a:schemeClr val="tx1">
                    <a:lumMod val="95000"/>
                    <a:lumOff val="5000"/>
                  </a:schemeClr>
                </a:solidFill>
              </a:rPr>
              <a:t>、</a:t>
            </a:r>
            <a:r>
              <a:rPr lang="ja-JP" altLang="en-US" sz="1400" dirty="0">
                <a:solidFill>
                  <a:schemeClr val="tx1">
                    <a:lumMod val="95000"/>
                    <a:lumOff val="5000"/>
                  </a:schemeClr>
                </a:solidFill>
              </a:rPr>
              <a:t>爆</a:t>
            </a:r>
            <a:r>
              <a:rPr lang="ja-JP" altLang="en-US" sz="1400" dirty="0" smtClean="0">
                <a:solidFill>
                  <a:schemeClr val="tx1">
                    <a:lumMod val="95000"/>
                    <a:lumOff val="5000"/>
                  </a:schemeClr>
                </a:solidFill>
              </a:rPr>
              <a:t>サイ等）</a:t>
            </a:r>
            <a:r>
              <a:rPr lang="ja-JP" altLang="en-US" sz="1400" dirty="0">
                <a:solidFill>
                  <a:schemeClr val="tx1">
                    <a:lumMod val="95000"/>
                    <a:lumOff val="5000"/>
                  </a:schemeClr>
                </a:solidFill>
              </a:rPr>
              <a:t>に対して削除要請を行っている。</a:t>
            </a:r>
          </a:p>
        </p:txBody>
      </p:sp>
    </p:spTree>
    <p:extLst>
      <p:ext uri="{BB962C8B-B14F-4D97-AF65-F5344CB8AC3E}">
        <p14:creationId xmlns:p14="http://schemas.microsoft.com/office/powerpoint/2010/main" val="1065597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1"/>
            <a:ext cx="10440988" cy="651032"/>
          </a:xfrm>
        </p:spPr>
        <p:txBody>
          <a:bodyPr>
            <a:normAutofit/>
          </a:bodyPr>
          <a:lstStyle/>
          <a:p>
            <a:pPr>
              <a:lnSpc>
                <a:spcPts val="4300"/>
              </a:lnSpc>
            </a:pPr>
            <a:r>
              <a:rPr lang="en-US" altLang="ja-JP" sz="2200" b="1" dirty="0" smtClean="0"/>
              <a:t>  【</a:t>
            </a:r>
            <a:r>
              <a:rPr lang="ja-JP" altLang="en-US" sz="2200" b="1" dirty="0" smtClean="0"/>
              <a:t>参考</a:t>
            </a:r>
            <a:r>
              <a:rPr lang="en-US" altLang="ja-JP" sz="2200" b="1" dirty="0"/>
              <a:t>】</a:t>
            </a:r>
            <a:r>
              <a:rPr lang="ja-JP" altLang="en-US" sz="2200" b="1" dirty="0"/>
              <a:t>大阪府における取組①</a:t>
            </a:r>
          </a:p>
        </p:txBody>
      </p:sp>
      <p:sp>
        <p:nvSpPr>
          <p:cNvPr id="3" name="コンテンツ プレースホルダー 2"/>
          <p:cNvSpPr>
            <a:spLocks noGrp="1"/>
          </p:cNvSpPr>
          <p:nvPr>
            <p:ph idx="1"/>
          </p:nvPr>
        </p:nvSpPr>
        <p:spPr>
          <a:xfrm>
            <a:off x="0" y="718320"/>
            <a:ext cx="10440988" cy="6842943"/>
          </a:xfrm>
        </p:spPr>
        <p:txBody>
          <a:bodyPr>
            <a:noAutofit/>
          </a:bodyPr>
          <a:lstStyle/>
          <a:p>
            <a:pPr>
              <a:lnSpc>
                <a:spcPts val="600"/>
              </a:lnSpc>
            </a:pPr>
            <a:endParaRPr lang="en-US" altLang="ja-JP" sz="2000" dirty="0">
              <a:solidFill>
                <a:schemeClr val="tx1">
                  <a:lumMod val="95000"/>
                  <a:lumOff val="5000"/>
                </a:schemeClr>
              </a:solidFill>
            </a:endParaRPr>
          </a:p>
          <a:p>
            <a:pPr>
              <a:lnSpc>
                <a:spcPts val="600"/>
              </a:lnSpc>
            </a:pPr>
            <a:endParaRPr lang="en-US" altLang="ja-JP" sz="2000" dirty="0">
              <a:solidFill>
                <a:schemeClr val="tx1">
                  <a:lumMod val="95000"/>
                  <a:lumOff val="5000"/>
                </a:schemeClr>
              </a:solidFill>
            </a:endParaRPr>
          </a:p>
          <a:p>
            <a:r>
              <a:rPr lang="ja-JP" altLang="en-US" sz="2000" dirty="0">
                <a:solidFill>
                  <a:schemeClr val="tx1">
                    <a:lumMod val="95000"/>
                    <a:lumOff val="5000"/>
                  </a:schemeClr>
                </a:solidFill>
              </a:rPr>
              <a:t>　</a:t>
            </a:r>
            <a:r>
              <a:rPr lang="ja-JP" altLang="en-US" sz="2000" dirty="0" smtClean="0">
                <a:solidFill>
                  <a:schemeClr val="tx1">
                    <a:lumMod val="95000"/>
                    <a:lumOff val="5000"/>
                  </a:schemeClr>
                </a:solidFill>
              </a:rPr>
              <a:t> </a:t>
            </a:r>
            <a:r>
              <a:rPr lang="ja-JP" altLang="en-US" sz="2000" b="1" dirty="0" smtClean="0">
                <a:solidFill>
                  <a:schemeClr val="tx1">
                    <a:lumMod val="95000"/>
                    <a:lumOff val="5000"/>
                  </a:schemeClr>
                </a:solidFill>
              </a:rPr>
              <a:t>インターネット上</a:t>
            </a:r>
            <a:r>
              <a:rPr lang="ja-JP" altLang="en-US" sz="2000" b="1" dirty="0">
                <a:solidFill>
                  <a:schemeClr val="tx1">
                    <a:lumMod val="95000"/>
                    <a:lumOff val="5000"/>
                  </a:schemeClr>
                </a:solidFill>
              </a:rPr>
              <a:t>の人権侵害事象に対処するための提案（国への提案）</a:t>
            </a:r>
            <a:endParaRPr lang="en-US" altLang="ja-JP" sz="2000" b="1" dirty="0">
              <a:solidFill>
                <a:schemeClr val="tx1">
                  <a:lumMod val="95000"/>
                  <a:lumOff val="5000"/>
                </a:schemeClr>
              </a:solidFill>
            </a:endParaRPr>
          </a:p>
          <a:p>
            <a:pPr marL="630238" indent="-630238">
              <a:lnSpc>
                <a:spcPts val="500"/>
              </a:lnSpc>
            </a:pPr>
            <a:endParaRPr lang="en-US" altLang="ja-JP" dirty="0">
              <a:solidFill>
                <a:schemeClr val="tx1">
                  <a:lumMod val="95000"/>
                  <a:lumOff val="5000"/>
                </a:schemeClr>
              </a:solidFill>
            </a:endParaRPr>
          </a:p>
          <a:p>
            <a:pPr marL="630238" indent="-630238">
              <a:lnSpc>
                <a:spcPts val="2200"/>
              </a:lnSpc>
            </a:pPr>
            <a:r>
              <a:rPr lang="ja-JP" altLang="en-US" sz="1400" dirty="0">
                <a:solidFill>
                  <a:schemeClr val="tx1">
                    <a:lumMod val="95000"/>
                    <a:lumOff val="5000"/>
                  </a:schemeClr>
                </a:solidFill>
              </a:rPr>
              <a:t>　　</a:t>
            </a:r>
            <a:endParaRPr lang="en-US" altLang="ja-JP" dirty="0">
              <a:solidFill>
                <a:schemeClr val="tx1">
                  <a:lumMod val="95000"/>
                  <a:lumOff val="5000"/>
                </a:schemeClr>
              </a:solidFill>
            </a:endParaRPr>
          </a:p>
          <a:p>
            <a:r>
              <a:rPr lang="ja-JP" altLang="en-US" dirty="0">
                <a:solidFill>
                  <a:schemeClr val="tx1">
                    <a:lumMod val="95000"/>
                    <a:lumOff val="5000"/>
                  </a:schemeClr>
                </a:solidFill>
              </a:rPr>
              <a:t>　　　　</a:t>
            </a:r>
            <a:endParaRPr lang="ja-JP" altLang="en-US" sz="1800" dirty="0">
              <a:solidFill>
                <a:schemeClr val="tx1">
                  <a:lumMod val="95000"/>
                  <a:lumOff val="5000"/>
                </a:schemeClr>
              </a:solidFill>
            </a:endParaRPr>
          </a:p>
        </p:txBody>
      </p:sp>
      <p:sp>
        <p:nvSpPr>
          <p:cNvPr id="4" name="スライド番号プレースホルダー 3"/>
          <p:cNvSpPr>
            <a:spLocks noGrp="1"/>
          </p:cNvSpPr>
          <p:nvPr>
            <p:ph type="sldNum" sz="quarter" idx="12"/>
          </p:nvPr>
        </p:nvSpPr>
        <p:spPr>
          <a:xfrm>
            <a:off x="9468966" y="108225"/>
            <a:ext cx="792088" cy="474575"/>
          </a:xfrm>
          <a:ln w="38100">
            <a:solidFill>
              <a:schemeClr val="tx1"/>
            </a:solidFill>
          </a:ln>
        </p:spPr>
        <p:txBody>
          <a:bodyPr/>
          <a:lstStyle/>
          <a:p>
            <a:pPr algn="ctr">
              <a:lnSpc>
                <a:spcPts val="4000"/>
              </a:lnSpc>
            </a:pPr>
            <a:fld id="{298ADCCA-84D9-4069-9BB0-304B67134722}" type="slidenum">
              <a:rPr lang="ja-JP" altLang="en-US" smtClean="0">
                <a:solidFill>
                  <a:schemeClr val="tx1">
                    <a:lumMod val="95000"/>
                    <a:lumOff val="5000"/>
                  </a:schemeClr>
                </a:solidFill>
              </a:rPr>
              <a:pPr algn="ctr">
                <a:lnSpc>
                  <a:spcPts val="4000"/>
                </a:lnSpc>
              </a:pPr>
              <a:t>8</a:t>
            </a:fld>
            <a:endParaRPr lang="ja-JP" altLang="en-US" dirty="0">
              <a:solidFill>
                <a:schemeClr val="tx1">
                  <a:lumMod val="95000"/>
                  <a:lumOff val="5000"/>
                </a:schemeClr>
              </a:solidFill>
            </a:endParaRPr>
          </a:p>
        </p:txBody>
      </p:sp>
      <p:sp>
        <p:nvSpPr>
          <p:cNvPr id="6" name="テキスト ボックス 5"/>
          <p:cNvSpPr txBox="1"/>
          <p:nvPr/>
        </p:nvSpPr>
        <p:spPr>
          <a:xfrm>
            <a:off x="395958" y="2124447"/>
            <a:ext cx="9690066" cy="5328592"/>
          </a:xfrm>
          <a:prstGeom prst="roundRect">
            <a:avLst>
              <a:gd name="adj" fmla="val 5507"/>
            </a:avLst>
          </a:prstGeom>
          <a:solidFill>
            <a:schemeClr val="accent3">
              <a:lumMod val="20000"/>
              <a:lumOff val="80000"/>
            </a:schemeClr>
          </a:solidFill>
          <a:ln>
            <a:noFill/>
            <a:prstDash val="dash"/>
          </a:ln>
        </p:spPr>
        <p:txBody>
          <a:bodyPr wrap="square" rtlCol="0" anchor="ctr">
            <a:noAutofit/>
          </a:bodyPr>
          <a:lstStyle/>
          <a:p>
            <a:r>
              <a:rPr lang="ja-JP" altLang="en-US" sz="1800" dirty="0">
                <a:solidFill>
                  <a:schemeClr val="tx1">
                    <a:lumMod val="95000"/>
                    <a:lumOff val="5000"/>
                  </a:schemeClr>
                </a:solidFill>
              </a:rPr>
              <a:t> </a:t>
            </a:r>
            <a:r>
              <a:rPr lang="ja-JP" altLang="en-US" sz="1800" dirty="0" smtClean="0">
                <a:solidFill>
                  <a:schemeClr val="tx1">
                    <a:lumMod val="95000"/>
                    <a:lumOff val="5000"/>
                  </a:schemeClr>
                </a:solidFill>
              </a:rPr>
              <a:t> </a:t>
            </a:r>
            <a:r>
              <a:rPr lang="ja-JP" altLang="en-US" sz="1600" b="1" dirty="0" smtClean="0">
                <a:solidFill>
                  <a:schemeClr val="tx1">
                    <a:lumMod val="95000"/>
                    <a:lumOff val="5000"/>
                  </a:schemeClr>
                </a:solidFill>
              </a:rPr>
              <a:t>提案</a:t>
            </a:r>
            <a:r>
              <a:rPr lang="ja-JP" altLang="en-US" sz="1600" b="1" dirty="0">
                <a:solidFill>
                  <a:schemeClr val="tx1">
                    <a:lumMod val="95000"/>
                    <a:lumOff val="5000"/>
                  </a:schemeClr>
                </a:solidFill>
              </a:rPr>
              <a:t>１　プロバイダ等が人権侵害情報の削除等を行った場合における賠償責任の免責</a:t>
            </a:r>
            <a:endParaRPr lang="en-US" altLang="ja-JP" sz="1600" b="1" dirty="0">
              <a:solidFill>
                <a:schemeClr val="tx1">
                  <a:lumMod val="95000"/>
                  <a:lumOff val="5000"/>
                </a:schemeClr>
              </a:solidFill>
            </a:endParaRPr>
          </a:p>
          <a:p>
            <a:pPr>
              <a:lnSpc>
                <a:spcPts val="500"/>
              </a:lnSpc>
            </a:pPr>
            <a:r>
              <a:rPr lang="en-US" altLang="ja-JP" sz="1600" dirty="0">
                <a:solidFill>
                  <a:schemeClr val="tx1">
                    <a:lumMod val="95000"/>
                    <a:lumOff val="5000"/>
                  </a:schemeClr>
                </a:solidFill>
              </a:rPr>
              <a:t> </a:t>
            </a:r>
            <a:endParaRPr lang="ja-JP" altLang="en-US" sz="1600" dirty="0">
              <a:solidFill>
                <a:schemeClr val="tx1">
                  <a:lumMod val="95000"/>
                  <a:lumOff val="5000"/>
                </a:schemeClr>
              </a:solidFill>
            </a:endParaRPr>
          </a:p>
          <a:p>
            <a:pPr marL="765175" indent="-765175">
              <a:lnSpc>
                <a:spcPts val="2000"/>
              </a:lnSpc>
            </a:pPr>
            <a:r>
              <a:rPr lang="ja-JP" altLang="en-US" sz="1400" dirty="0">
                <a:solidFill>
                  <a:schemeClr val="tx1">
                    <a:lumMod val="95000"/>
                    <a:lumOff val="5000"/>
                  </a:schemeClr>
                </a:solidFill>
              </a:rPr>
              <a:t> 　　　　　プロバイダ等がインターネット上の情報の削除等を行おうとする場合、プロバイダ等自身が違法性を判断する必要があり、さらに、削除等を行った場合、発信者から提訴されるリスクもある。</a:t>
            </a:r>
          </a:p>
          <a:p>
            <a:pPr marL="765175" indent="-765175">
              <a:lnSpc>
                <a:spcPts val="2000"/>
              </a:lnSpc>
            </a:pPr>
            <a:r>
              <a:rPr lang="ja-JP" altLang="en-US" sz="1400" dirty="0">
                <a:solidFill>
                  <a:schemeClr val="tx1">
                    <a:lumMod val="95000"/>
                    <a:lumOff val="5000"/>
                  </a:schemeClr>
                </a:solidFill>
              </a:rPr>
              <a:t>　　　　 　そこで、プロバイダ等の負担を軽減し、迅速な対応がとられるようにするため、</a:t>
            </a:r>
            <a:r>
              <a:rPr lang="ja-JP" altLang="en-US" sz="1400" dirty="0" smtClean="0">
                <a:solidFill>
                  <a:schemeClr val="tx1">
                    <a:lumMod val="95000"/>
                    <a:lumOff val="5000"/>
                  </a:schemeClr>
                </a:solidFill>
              </a:rPr>
              <a:t>法務省人権</a:t>
            </a:r>
            <a:r>
              <a:rPr lang="ja-JP" altLang="en-US" sz="1400" dirty="0">
                <a:solidFill>
                  <a:schemeClr val="tx1">
                    <a:lumMod val="95000"/>
                    <a:lumOff val="5000"/>
                  </a:schemeClr>
                </a:solidFill>
              </a:rPr>
              <a:t>擁護機関が違法性のある情報と判断し、削除要請を行った場合については、発信者に生じた損害について賠償責任を免責する旨をプロバイダ責任制限法に規定されたい。（プロバイダ責任制限法第３条第２項の改正）</a:t>
            </a:r>
          </a:p>
          <a:p>
            <a:pPr>
              <a:lnSpc>
                <a:spcPct val="150000"/>
              </a:lnSpc>
            </a:pPr>
            <a:endParaRPr lang="ja-JP" altLang="en-US" sz="1400" dirty="0">
              <a:solidFill>
                <a:schemeClr val="tx1">
                  <a:lumMod val="95000"/>
                  <a:lumOff val="5000"/>
                </a:schemeClr>
              </a:solidFill>
            </a:endParaRPr>
          </a:p>
          <a:p>
            <a:r>
              <a:rPr lang="ja-JP" altLang="en-US" sz="1800" dirty="0">
                <a:solidFill>
                  <a:schemeClr val="tx1">
                    <a:lumMod val="95000"/>
                    <a:lumOff val="5000"/>
                  </a:schemeClr>
                </a:solidFill>
              </a:rPr>
              <a:t> </a:t>
            </a:r>
            <a:r>
              <a:rPr lang="ja-JP" altLang="en-US" sz="1800" dirty="0" smtClean="0">
                <a:solidFill>
                  <a:schemeClr val="tx1">
                    <a:lumMod val="95000"/>
                    <a:lumOff val="5000"/>
                  </a:schemeClr>
                </a:solidFill>
              </a:rPr>
              <a:t> </a:t>
            </a:r>
            <a:r>
              <a:rPr lang="ja-JP" altLang="en-US" sz="1600" b="1" dirty="0" smtClean="0">
                <a:solidFill>
                  <a:schemeClr val="tx1">
                    <a:lumMod val="95000"/>
                    <a:lumOff val="5000"/>
                  </a:schemeClr>
                </a:solidFill>
              </a:rPr>
              <a:t>提案</a:t>
            </a:r>
            <a:r>
              <a:rPr lang="ja-JP" altLang="en-US" sz="1600" b="1" dirty="0">
                <a:solidFill>
                  <a:schemeClr val="tx1">
                    <a:lumMod val="95000"/>
                    <a:lumOff val="5000"/>
                  </a:schemeClr>
                </a:solidFill>
              </a:rPr>
              <a:t>２　サイトブロッキングの実施</a:t>
            </a:r>
            <a:endParaRPr lang="en-US" altLang="ja-JP" sz="1600" b="1" dirty="0">
              <a:solidFill>
                <a:schemeClr val="tx1">
                  <a:lumMod val="95000"/>
                  <a:lumOff val="5000"/>
                </a:schemeClr>
              </a:solidFill>
            </a:endParaRPr>
          </a:p>
          <a:p>
            <a:pPr>
              <a:lnSpc>
                <a:spcPts val="500"/>
              </a:lnSpc>
            </a:pPr>
            <a:endParaRPr lang="ja-JP" altLang="en-US" sz="1400" dirty="0">
              <a:solidFill>
                <a:schemeClr val="tx1">
                  <a:lumMod val="95000"/>
                  <a:lumOff val="5000"/>
                </a:schemeClr>
              </a:solidFill>
            </a:endParaRPr>
          </a:p>
          <a:p>
            <a:pPr>
              <a:lnSpc>
                <a:spcPts val="2000"/>
              </a:lnSpc>
            </a:pPr>
            <a:r>
              <a:rPr lang="ja-JP" altLang="en-US" sz="1400" dirty="0">
                <a:solidFill>
                  <a:schemeClr val="tx1">
                    <a:lumMod val="95000"/>
                    <a:lumOff val="5000"/>
                  </a:schemeClr>
                </a:solidFill>
              </a:rPr>
              <a:t> 　　　　　人権侵害情報を例えば海外サーバから直接発信されている場合などは、提案１では対処できない。</a:t>
            </a:r>
          </a:p>
          <a:p>
            <a:pPr marL="765175" indent="-765175">
              <a:lnSpc>
                <a:spcPts val="2000"/>
              </a:lnSpc>
            </a:pPr>
            <a:r>
              <a:rPr lang="ja-JP" altLang="en-US" sz="1400" dirty="0">
                <a:solidFill>
                  <a:schemeClr val="tx1">
                    <a:lumMod val="95000"/>
                    <a:lumOff val="5000"/>
                  </a:schemeClr>
                </a:solidFill>
              </a:rPr>
              <a:t>　　　　 　そこで、人権上、極めて悪質と判断される情報の発信に限った上で、表現の自由の保障に配慮しつつ、サイトブロッキングを実施できるよう、事業者団体と協議の上、制度整備を行っていただきたい。</a:t>
            </a:r>
          </a:p>
          <a:p>
            <a:pPr>
              <a:lnSpc>
                <a:spcPct val="150000"/>
              </a:lnSpc>
            </a:pPr>
            <a:endParaRPr lang="ja-JP" altLang="en-US" sz="1400" dirty="0">
              <a:solidFill>
                <a:schemeClr val="tx1">
                  <a:lumMod val="95000"/>
                  <a:lumOff val="5000"/>
                </a:schemeClr>
              </a:solidFill>
            </a:endParaRPr>
          </a:p>
          <a:p>
            <a:r>
              <a:rPr lang="ja-JP" altLang="en-US" sz="1800" b="1" dirty="0">
                <a:solidFill>
                  <a:schemeClr val="tx1">
                    <a:lumMod val="95000"/>
                    <a:lumOff val="5000"/>
                  </a:schemeClr>
                </a:solidFill>
              </a:rPr>
              <a:t> </a:t>
            </a:r>
            <a:r>
              <a:rPr lang="ja-JP" altLang="en-US" sz="1800" b="1" dirty="0" smtClean="0">
                <a:solidFill>
                  <a:schemeClr val="tx1">
                    <a:lumMod val="95000"/>
                    <a:lumOff val="5000"/>
                  </a:schemeClr>
                </a:solidFill>
              </a:rPr>
              <a:t> </a:t>
            </a:r>
            <a:r>
              <a:rPr lang="ja-JP" altLang="en-US" sz="1600" b="1" dirty="0" smtClean="0">
                <a:solidFill>
                  <a:schemeClr val="tx1">
                    <a:lumMod val="95000"/>
                    <a:lumOff val="5000"/>
                  </a:schemeClr>
                </a:solidFill>
              </a:rPr>
              <a:t>提案</a:t>
            </a:r>
            <a:r>
              <a:rPr lang="ja-JP" altLang="en-US" sz="1600" b="1" dirty="0">
                <a:solidFill>
                  <a:schemeClr val="tx1">
                    <a:lumMod val="95000"/>
                    <a:lumOff val="5000"/>
                  </a:schemeClr>
                </a:solidFill>
              </a:rPr>
              <a:t>３　第三者機関（人権救済機関）の設置</a:t>
            </a:r>
            <a:endParaRPr lang="en-US" altLang="ja-JP" sz="1600" b="1" dirty="0">
              <a:solidFill>
                <a:schemeClr val="tx1">
                  <a:lumMod val="95000"/>
                  <a:lumOff val="5000"/>
                </a:schemeClr>
              </a:solidFill>
            </a:endParaRPr>
          </a:p>
          <a:p>
            <a:pPr>
              <a:lnSpc>
                <a:spcPts val="500"/>
              </a:lnSpc>
            </a:pPr>
            <a:r>
              <a:rPr lang="en-US" altLang="ja-JP" sz="1800" dirty="0">
                <a:solidFill>
                  <a:schemeClr val="tx1">
                    <a:lumMod val="95000"/>
                    <a:lumOff val="5000"/>
                  </a:schemeClr>
                </a:solidFill>
              </a:rPr>
              <a:t> </a:t>
            </a:r>
            <a:endParaRPr lang="ja-JP" altLang="en-US" sz="1800" dirty="0">
              <a:solidFill>
                <a:schemeClr val="tx1">
                  <a:lumMod val="95000"/>
                  <a:lumOff val="5000"/>
                </a:schemeClr>
              </a:solidFill>
            </a:endParaRPr>
          </a:p>
          <a:p>
            <a:pPr>
              <a:lnSpc>
                <a:spcPts val="2000"/>
              </a:lnSpc>
            </a:pPr>
            <a:r>
              <a:rPr lang="ja-JP" altLang="en-US" sz="1400" dirty="0">
                <a:solidFill>
                  <a:schemeClr val="tx1">
                    <a:lumMod val="95000"/>
                    <a:lumOff val="5000"/>
                  </a:schemeClr>
                </a:solidFill>
              </a:rPr>
              <a:t> 　　　　　提案１及び２の実施に当たり、対象とする人権侵害情報の適否の判断が難しい課題となる。</a:t>
            </a:r>
          </a:p>
          <a:p>
            <a:pPr marL="765175" indent="-765175">
              <a:lnSpc>
                <a:spcPts val="2000"/>
              </a:lnSpc>
            </a:pPr>
            <a:r>
              <a:rPr lang="ja-JP" altLang="en-US" sz="1400" dirty="0">
                <a:solidFill>
                  <a:schemeClr val="tx1">
                    <a:lumMod val="95000"/>
                    <a:lumOff val="5000"/>
                  </a:schemeClr>
                </a:solidFill>
              </a:rPr>
              <a:t> 　　　　　そこで、表現の自由の制限のあり方や具体的な対処方策について検討協議し、また、インターネット上の人権侵害をはじめとする様々な人権侵害に対して迅速に人権救済を図ることができる、独立性を有する第三者機関を国に設置されたい。</a:t>
            </a:r>
          </a:p>
        </p:txBody>
      </p:sp>
      <p:sp>
        <p:nvSpPr>
          <p:cNvPr id="7" name="テキスト ボックス 6"/>
          <p:cNvSpPr txBox="1"/>
          <p:nvPr/>
        </p:nvSpPr>
        <p:spPr>
          <a:xfrm>
            <a:off x="354964" y="1376784"/>
            <a:ext cx="9731060" cy="786028"/>
          </a:xfrm>
          <a:prstGeom prst="roundRect">
            <a:avLst>
              <a:gd name="adj" fmla="val 8643"/>
            </a:avLst>
          </a:prstGeom>
          <a:noFill/>
          <a:ln>
            <a:noFill/>
            <a:prstDash val="dash"/>
          </a:ln>
        </p:spPr>
        <p:txBody>
          <a:bodyPr wrap="square" rtlCol="0" anchor="t">
            <a:noAutofit/>
          </a:bodyPr>
          <a:lstStyle/>
          <a:p>
            <a:pPr marL="177800" indent="-177800">
              <a:lnSpc>
                <a:spcPts val="2200"/>
              </a:lnSpc>
            </a:pPr>
            <a:r>
              <a:rPr lang="ja-JP" altLang="en-US" sz="1400" dirty="0">
                <a:solidFill>
                  <a:schemeClr val="tx1">
                    <a:lumMod val="95000"/>
                    <a:lumOff val="5000"/>
                  </a:schemeClr>
                </a:solidFill>
              </a:rPr>
              <a:t>○　当面の緊急的な措置として、重大かつ深刻な被害を及ぼす人権上、極めて悪質な情報に絞り、実効性のある事後的対処方策を提案したもの。（令和３年７月 知事から総務大臣・法務大臣へ提案）</a:t>
            </a:r>
            <a:endParaRPr lang="en-US" altLang="ja-JP" sz="1400" dirty="0">
              <a:solidFill>
                <a:schemeClr val="tx1">
                  <a:lumMod val="95000"/>
                  <a:lumOff val="5000"/>
                </a:schemeClr>
              </a:solidFill>
            </a:endParaRPr>
          </a:p>
        </p:txBody>
      </p:sp>
    </p:spTree>
    <p:extLst>
      <p:ext uri="{BB962C8B-B14F-4D97-AF65-F5344CB8AC3E}">
        <p14:creationId xmlns:p14="http://schemas.microsoft.com/office/powerpoint/2010/main" val="1261411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ﾒｲﾘｵ（設定）">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4892</TotalTime>
  <Words>5389</Words>
  <Application>Microsoft Office PowerPoint</Application>
  <PresentationFormat>ユーザー設定</PresentationFormat>
  <Paragraphs>585</Paragraphs>
  <Slides>15</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15</vt:i4>
      </vt:variant>
    </vt:vector>
  </HeadingPairs>
  <TitlesOfParts>
    <vt:vector size="25" baseType="lpstr">
      <vt:lpstr>Meiryo UI</vt:lpstr>
      <vt:lpstr>ＭＳ Ｐゴシック</vt:lpstr>
      <vt:lpstr>ＭＳ ゴシック</vt:lpstr>
      <vt:lpstr>メイリオ</vt:lpstr>
      <vt:lpstr>游ゴシック</vt:lpstr>
      <vt:lpstr>Arial</vt:lpstr>
      <vt:lpstr>Calibri</vt:lpstr>
      <vt:lpstr>Times New Roman</vt:lpstr>
      <vt:lpstr>Office ​​テーマ</vt:lpstr>
      <vt:lpstr>デザインの設定</vt:lpstr>
      <vt:lpstr>大阪府インターネット上の人権侵害の 解消に関する有識者会議資料</vt:lpstr>
      <vt:lpstr>目　次</vt:lpstr>
      <vt:lpstr>    インターネット上の人権侵害の解消対策に関する検討の背景</vt:lpstr>
      <vt:lpstr>    検討の方向性</vt:lpstr>
      <vt:lpstr>   主な論点（案）</vt:lpstr>
      <vt:lpstr>   今後のスケジュール（案）</vt:lpstr>
      <vt:lpstr>  【参考】大阪府におけるインターネット上の人権侵害の現状①</vt:lpstr>
      <vt:lpstr>  【参考】大阪府におけるインターネット上の人権侵害の現状②</vt:lpstr>
      <vt:lpstr>  【参考】大阪府における取組①</vt:lpstr>
      <vt:lpstr>  【参考】大阪府における取組②</vt:lpstr>
      <vt:lpstr>  【参考】総務省における取組①</vt:lpstr>
      <vt:lpstr>  【参考】総務省における取組②</vt:lpstr>
      <vt:lpstr>  【参考】法務省における取組①</vt:lpstr>
      <vt:lpstr>  【参考】法務省における取組②</vt:lpstr>
      <vt:lpstr>  【参考】国・他の自治体における施策例</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慎一</dc:creator>
  <cp:lastModifiedBy>東　太滋</cp:lastModifiedBy>
  <cp:revision>3690</cp:revision>
  <cp:lastPrinted>2022-05-24T05:04:35Z</cp:lastPrinted>
  <dcterms:created xsi:type="dcterms:W3CDTF">2014-01-23T06:20:14Z</dcterms:created>
  <dcterms:modified xsi:type="dcterms:W3CDTF">2022-05-24T05:07:00Z</dcterms:modified>
</cp:coreProperties>
</file>