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60" r:id="rId2"/>
  </p:sldMasterIdLst>
  <p:notesMasterIdLst>
    <p:notesMasterId r:id="rId4"/>
  </p:notesMasterIdLst>
  <p:sldIdLst>
    <p:sldId id="329" r:id="rId3"/>
  </p:sldIdLst>
  <p:sldSz cx="15122525" cy="10693400"/>
  <p:notesSz cx="6807200" cy="9939338"/>
  <p:defaultTextStyle>
    <a:defPPr>
      <a:defRPr lang="ja-JP"/>
    </a:defPPr>
    <a:lvl1pPr marL="0" algn="l" defTabSz="1475129" rtl="0" eaLnBrk="1" latinLnBrk="0" hangingPunct="1">
      <a:defRPr kumimoji="1" sz="2900" kern="1200">
        <a:solidFill>
          <a:schemeClr val="tx1"/>
        </a:solidFill>
        <a:latin typeface="+mn-lt"/>
        <a:ea typeface="+mn-ea"/>
        <a:cs typeface="+mn-cs"/>
      </a:defRPr>
    </a:lvl1pPr>
    <a:lvl2pPr marL="737565" algn="l" defTabSz="1475129" rtl="0" eaLnBrk="1" latinLnBrk="0" hangingPunct="1">
      <a:defRPr kumimoji="1" sz="2900" kern="1200">
        <a:solidFill>
          <a:schemeClr val="tx1"/>
        </a:solidFill>
        <a:latin typeface="+mn-lt"/>
        <a:ea typeface="+mn-ea"/>
        <a:cs typeface="+mn-cs"/>
      </a:defRPr>
    </a:lvl2pPr>
    <a:lvl3pPr marL="1475129" algn="l" defTabSz="1475129" rtl="0" eaLnBrk="1" latinLnBrk="0" hangingPunct="1">
      <a:defRPr kumimoji="1" sz="2900" kern="1200">
        <a:solidFill>
          <a:schemeClr val="tx1"/>
        </a:solidFill>
        <a:latin typeface="+mn-lt"/>
        <a:ea typeface="+mn-ea"/>
        <a:cs typeface="+mn-cs"/>
      </a:defRPr>
    </a:lvl3pPr>
    <a:lvl4pPr marL="2212694" algn="l" defTabSz="1475129" rtl="0" eaLnBrk="1" latinLnBrk="0" hangingPunct="1">
      <a:defRPr kumimoji="1" sz="2900" kern="1200">
        <a:solidFill>
          <a:schemeClr val="tx1"/>
        </a:solidFill>
        <a:latin typeface="+mn-lt"/>
        <a:ea typeface="+mn-ea"/>
        <a:cs typeface="+mn-cs"/>
      </a:defRPr>
    </a:lvl4pPr>
    <a:lvl5pPr marL="2950259" algn="l" defTabSz="1475129" rtl="0" eaLnBrk="1" latinLnBrk="0" hangingPunct="1">
      <a:defRPr kumimoji="1" sz="2900" kern="1200">
        <a:solidFill>
          <a:schemeClr val="tx1"/>
        </a:solidFill>
        <a:latin typeface="+mn-lt"/>
        <a:ea typeface="+mn-ea"/>
        <a:cs typeface="+mn-cs"/>
      </a:defRPr>
    </a:lvl5pPr>
    <a:lvl6pPr marL="3687823" algn="l" defTabSz="1475129" rtl="0" eaLnBrk="1" latinLnBrk="0" hangingPunct="1">
      <a:defRPr kumimoji="1" sz="2900" kern="1200">
        <a:solidFill>
          <a:schemeClr val="tx1"/>
        </a:solidFill>
        <a:latin typeface="+mn-lt"/>
        <a:ea typeface="+mn-ea"/>
        <a:cs typeface="+mn-cs"/>
      </a:defRPr>
    </a:lvl6pPr>
    <a:lvl7pPr marL="4425388" algn="l" defTabSz="1475129" rtl="0" eaLnBrk="1" latinLnBrk="0" hangingPunct="1">
      <a:defRPr kumimoji="1" sz="2900" kern="1200">
        <a:solidFill>
          <a:schemeClr val="tx1"/>
        </a:solidFill>
        <a:latin typeface="+mn-lt"/>
        <a:ea typeface="+mn-ea"/>
        <a:cs typeface="+mn-cs"/>
      </a:defRPr>
    </a:lvl7pPr>
    <a:lvl8pPr marL="5162953" algn="l" defTabSz="1475129" rtl="0" eaLnBrk="1" latinLnBrk="0" hangingPunct="1">
      <a:defRPr kumimoji="1" sz="2900" kern="1200">
        <a:solidFill>
          <a:schemeClr val="tx1"/>
        </a:solidFill>
        <a:latin typeface="+mn-lt"/>
        <a:ea typeface="+mn-ea"/>
        <a:cs typeface="+mn-cs"/>
      </a:defRPr>
    </a:lvl8pPr>
    <a:lvl9pPr marL="5900517" algn="l" defTabSz="1475129"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48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FFFFE5"/>
    <a:srgbClr val="003300"/>
    <a:srgbClr val="D0A172"/>
    <a:srgbClr val="FFFFD5"/>
    <a:srgbClr val="FFFFC6"/>
    <a:srgbClr val="FFFFCA"/>
    <a:srgbClr val="E2FAAF"/>
    <a:srgbClr val="CCFF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1615" autoAdjust="0"/>
  </p:normalViewPr>
  <p:slideViewPr>
    <p:cSldViewPr>
      <p:cViewPr>
        <p:scale>
          <a:sx n="50" d="100"/>
          <a:sy n="50" d="100"/>
        </p:scale>
        <p:origin x="1434" y="48"/>
      </p:cViewPr>
      <p:guideLst>
        <p:guide orient="horz" pos="3368"/>
        <p:guide pos="4854"/>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8"/>
            <a:ext cx="2949575" cy="496886"/>
          </a:xfrm>
          <a:prstGeom prst="rect">
            <a:avLst/>
          </a:prstGeom>
        </p:spPr>
        <p:txBody>
          <a:bodyPr vert="horz" lIns="89347" tIns="44674" rIns="89347" bIns="4467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53" y="8"/>
            <a:ext cx="2949575" cy="496886"/>
          </a:xfrm>
          <a:prstGeom prst="rect">
            <a:avLst/>
          </a:prstGeom>
        </p:spPr>
        <p:txBody>
          <a:bodyPr vert="horz" lIns="89347" tIns="44674" rIns="89347" bIns="44674" rtlCol="0"/>
          <a:lstStyle>
            <a:lvl1pPr algn="r">
              <a:defRPr sz="1200"/>
            </a:lvl1pPr>
          </a:lstStyle>
          <a:p>
            <a:fld id="{B6B491B3-7652-478A-9428-9B352928167D}" type="datetimeFigureOut">
              <a:rPr kumimoji="1" lang="ja-JP" altLang="en-US" smtClean="0"/>
              <a:t>2020/12/16</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4275"/>
          </a:xfrm>
          <a:prstGeom prst="rect">
            <a:avLst/>
          </a:prstGeom>
          <a:noFill/>
          <a:ln w="12700">
            <a:solidFill>
              <a:prstClr val="black"/>
            </a:solidFill>
          </a:ln>
        </p:spPr>
        <p:txBody>
          <a:bodyPr vert="horz" lIns="89347" tIns="44674" rIns="89347" bIns="44674" rtlCol="0" anchor="ctr"/>
          <a:lstStyle/>
          <a:p>
            <a:endParaRPr lang="ja-JP" altLang="en-US"/>
          </a:p>
        </p:txBody>
      </p:sp>
      <p:sp>
        <p:nvSpPr>
          <p:cNvPr id="5" name="ノート プレースホルダー 4"/>
          <p:cNvSpPr>
            <a:spLocks noGrp="1"/>
          </p:cNvSpPr>
          <p:nvPr>
            <p:ph type="body" sz="quarter" idx="3"/>
          </p:nvPr>
        </p:nvSpPr>
        <p:spPr>
          <a:xfrm>
            <a:off x="681045" y="4721227"/>
            <a:ext cx="5445125" cy="4471988"/>
          </a:xfrm>
          <a:prstGeom prst="rect">
            <a:avLst/>
          </a:prstGeom>
        </p:spPr>
        <p:txBody>
          <a:bodyPr vert="horz" lIns="89347" tIns="44674" rIns="89347" bIns="4467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4" y="9440868"/>
            <a:ext cx="2949575" cy="496886"/>
          </a:xfrm>
          <a:prstGeom prst="rect">
            <a:avLst/>
          </a:prstGeom>
        </p:spPr>
        <p:txBody>
          <a:bodyPr vert="horz" lIns="89347" tIns="44674" rIns="89347" bIns="4467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53" y="9440868"/>
            <a:ext cx="2949575" cy="496886"/>
          </a:xfrm>
          <a:prstGeom prst="rect">
            <a:avLst/>
          </a:prstGeom>
        </p:spPr>
        <p:txBody>
          <a:bodyPr vert="horz" lIns="89347" tIns="44674" rIns="89347" bIns="44674" rtlCol="0" anchor="b"/>
          <a:lstStyle>
            <a:lvl1pPr algn="r">
              <a:defRPr sz="1200"/>
            </a:lvl1pPr>
          </a:lstStyle>
          <a:p>
            <a:fld id="{3DD8EB67-7B70-4324-9F84-FC7CB2E5E78C}" type="slidenum">
              <a:rPr kumimoji="1" lang="ja-JP" altLang="en-US" smtClean="0"/>
              <a:t>‹#›</a:t>
            </a:fld>
            <a:endParaRPr kumimoji="1" lang="ja-JP" altLang="en-US"/>
          </a:p>
        </p:txBody>
      </p:sp>
    </p:spTree>
    <p:extLst>
      <p:ext uri="{BB962C8B-B14F-4D97-AF65-F5344CB8AC3E}">
        <p14:creationId xmlns:p14="http://schemas.microsoft.com/office/powerpoint/2010/main" val="516600939"/>
      </p:ext>
    </p:extLst>
  </p:cSld>
  <p:clrMap bg1="lt1" tx1="dk1" bg2="lt2" tx2="dk2" accent1="accent1" accent2="accent2" accent3="accent3" accent4="accent4" accent5="accent5" accent6="accent6" hlink="hlink" folHlink="folHlink"/>
  <p:notesStyle>
    <a:lvl1pPr marL="0" algn="l" defTabSz="1475129" rtl="0" eaLnBrk="1" latinLnBrk="0" hangingPunct="1">
      <a:defRPr kumimoji="1" sz="1900" kern="1200">
        <a:solidFill>
          <a:schemeClr val="tx1"/>
        </a:solidFill>
        <a:latin typeface="+mn-lt"/>
        <a:ea typeface="+mn-ea"/>
        <a:cs typeface="+mn-cs"/>
      </a:defRPr>
    </a:lvl1pPr>
    <a:lvl2pPr marL="737565" algn="l" defTabSz="1475129" rtl="0" eaLnBrk="1" latinLnBrk="0" hangingPunct="1">
      <a:defRPr kumimoji="1" sz="1900" kern="1200">
        <a:solidFill>
          <a:schemeClr val="tx1"/>
        </a:solidFill>
        <a:latin typeface="+mn-lt"/>
        <a:ea typeface="+mn-ea"/>
        <a:cs typeface="+mn-cs"/>
      </a:defRPr>
    </a:lvl2pPr>
    <a:lvl3pPr marL="1475129" algn="l" defTabSz="1475129" rtl="0" eaLnBrk="1" latinLnBrk="0" hangingPunct="1">
      <a:defRPr kumimoji="1" sz="1900" kern="1200">
        <a:solidFill>
          <a:schemeClr val="tx1"/>
        </a:solidFill>
        <a:latin typeface="+mn-lt"/>
        <a:ea typeface="+mn-ea"/>
        <a:cs typeface="+mn-cs"/>
      </a:defRPr>
    </a:lvl3pPr>
    <a:lvl4pPr marL="2212694" algn="l" defTabSz="1475129" rtl="0" eaLnBrk="1" latinLnBrk="0" hangingPunct="1">
      <a:defRPr kumimoji="1" sz="1900" kern="1200">
        <a:solidFill>
          <a:schemeClr val="tx1"/>
        </a:solidFill>
        <a:latin typeface="+mn-lt"/>
        <a:ea typeface="+mn-ea"/>
        <a:cs typeface="+mn-cs"/>
      </a:defRPr>
    </a:lvl4pPr>
    <a:lvl5pPr marL="2950259" algn="l" defTabSz="1475129" rtl="0" eaLnBrk="1" latinLnBrk="0" hangingPunct="1">
      <a:defRPr kumimoji="1" sz="1900" kern="1200">
        <a:solidFill>
          <a:schemeClr val="tx1"/>
        </a:solidFill>
        <a:latin typeface="+mn-lt"/>
        <a:ea typeface="+mn-ea"/>
        <a:cs typeface="+mn-cs"/>
      </a:defRPr>
    </a:lvl5pPr>
    <a:lvl6pPr marL="3687823" algn="l" defTabSz="1475129" rtl="0" eaLnBrk="1" latinLnBrk="0" hangingPunct="1">
      <a:defRPr kumimoji="1" sz="1900" kern="1200">
        <a:solidFill>
          <a:schemeClr val="tx1"/>
        </a:solidFill>
        <a:latin typeface="+mn-lt"/>
        <a:ea typeface="+mn-ea"/>
        <a:cs typeface="+mn-cs"/>
      </a:defRPr>
    </a:lvl6pPr>
    <a:lvl7pPr marL="4425388" algn="l" defTabSz="1475129" rtl="0" eaLnBrk="1" latinLnBrk="0" hangingPunct="1">
      <a:defRPr kumimoji="1" sz="1900" kern="1200">
        <a:solidFill>
          <a:schemeClr val="tx1"/>
        </a:solidFill>
        <a:latin typeface="+mn-lt"/>
        <a:ea typeface="+mn-ea"/>
        <a:cs typeface="+mn-cs"/>
      </a:defRPr>
    </a:lvl7pPr>
    <a:lvl8pPr marL="5162953" algn="l" defTabSz="1475129" rtl="0" eaLnBrk="1" latinLnBrk="0" hangingPunct="1">
      <a:defRPr kumimoji="1" sz="1900" kern="1200">
        <a:solidFill>
          <a:schemeClr val="tx1"/>
        </a:solidFill>
        <a:latin typeface="+mn-lt"/>
        <a:ea typeface="+mn-ea"/>
        <a:cs typeface="+mn-cs"/>
      </a:defRPr>
    </a:lvl8pPr>
    <a:lvl9pPr marL="5900517" algn="l" defTabSz="1475129" rtl="0" eaLnBrk="1" latinLnBrk="0" hangingPunct="1">
      <a:defRPr kumimoji="1"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8EB67-7B70-4324-9F84-FC7CB2E5E78C}" type="slidenum">
              <a:rPr kumimoji="1" lang="ja-JP" altLang="en-US" smtClean="0"/>
              <a:t>0</a:t>
            </a:fld>
            <a:endParaRPr kumimoji="1" lang="ja-JP" altLang="en-US"/>
          </a:p>
        </p:txBody>
      </p:sp>
    </p:spTree>
    <p:extLst>
      <p:ext uri="{BB962C8B-B14F-4D97-AF65-F5344CB8AC3E}">
        <p14:creationId xmlns:p14="http://schemas.microsoft.com/office/powerpoint/2010/main" val="960010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7"/>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565" indent="0" algn="ctr">
              <a:buNone/>
              <a:defRPr>
                <a:solidFill>
                  <a:schemeClr val="tx1">
                    <a:tint val="75000"/>
                  </a:schemeClr>
                </a:solidFill>
              </a:defRPr>
            </a:lvl2pPr>
            <a:lvl3pPr marL="1475129" indent="0" algn="ctr">
              <a:buNone/>
              <a:defRPr>
                <a:solidFill>
                  <a:schemeClr val="tx1">
                    <a:tint val="75000"/>
                  </a:schemeClr>
                </a:solidFill>
              </a:defRPr>
            </a:lvl3pPr>
            <a:lvl4pPr marL="2212694" indent="0" algn="ctr">
              <a:buNone/>
              <a:defRPr>
                <a:solidFill>
                  <a:schemeClr val="tx1">
                    <a:tint val="75000"/>
                  </a:schemeClr>
                </a:solidFill>
              </a:defRPr>
            </a:lvl4pPr>
            <a:lvl5pPr marL="2950259" indent="0" algn="ctr">
              <a:buNone/>
              <a:defRPr>
                <a:solidFill>
                  <a:schemeClr val="tx1">
                    <a:tint val="75000"/>
                  </a:schemeClr>
                </a:solidFill>
              </a:defRPr>
            </a:lvl5pPr>
            <a:lvl6pPr marL="3687823" indent="0" algn="ctr">
              <a:buNone/>
              <a:defRPr>
                <a:solidFill>
                  <a:schemeClr val="tx1">
                    <a:tint val="75000"/>
                  </a:schemeClr>
                </a:solidFill>
              </a:defRPr>
            </a:lvl6pPr>
            <a:lvl7pPr marL="4425388" indent="0" algn="ctr">
              <a:buNone/>
              <a:defRPr>
                <a:solidFill>
                  <a:schemeClr val="tx1">
                    <a:tint val="75000"/>
                  </a:schemeClr>
                </a:solidFill>
              </a:defRPr>
            </a:lvl7pPr>
            <a:lvl8pPr marL="5162953" indent="0" algn="ctr">
              <a:buNone/>
              <a:defRPr>
                <a:solidFill>
                  <a:schemeClr val="tx1">
                    <a:tint val="75000"/>
                  </a:schemeClr>
                </a:solidFill>
              </a:defRPr>
            </a:lvl8pPr>
            <a:lvl9pPr marL="590051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E72ECCFA-41ED-4C46-AF83-72373DAC442E}" type="datetime1">
              <a:rPr kumimoji="1" lang="ja-JP" altLang="en-US" smtClean="0"/>
              <a:t>2020/12/16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11737726" y="10124078"/>
            <a:ext cx="3528589" cy="569325"/>
          </a:xfrm>
        </p:spPr>
        <p:txBody>
          <a:bodyPr/>
          <a:lstStyle/>
          <a:p>
            <a:fld id="{00E28FCB-C700-49A0-8701-0AE96B4F9BF5}" type="slidenum">
              <a:rPr lang="ja-JP" altLang="en-US" smtClean="0"/>
              <a:pPr/>
              <a:t>‹#›</a:t>
            </a:fld>
            <a:endParaRPr lang="ja-JP" altLang="en-US"/>
          </a:p>
        </p:txBody>
      </p:sp>
    </p:spTree>
    <p:extLst>
      <p:ext uri="{BB962C8B-B14F-4D97-AF65-F5344CB8AC3E}">
        <p14:creationId xmlns:p14="http://schemas.microsoft.com/office/powerpoint/2010/main" val="37292766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02DC1C-35B6-4CB9-B5F7-7F94FE39BB98}"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41012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4"/>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7" y="428234"/>
            <a:ext cx="9955662"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F9AED4-EA47-4252-A2AF-141D4D16722B}"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782760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565" y="3322239"/>
            <a:ext cx="12853397" cy="229144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9130" y="6059241"/>
            <a:ext cx="10584267" cy="2733465"/>
          </a:xfrm>
        </p:spPr>
        <p:txBody>
          <a:bodyPr/>
          <a:lstStyle>
            <a:lvl1pPr marL="0" indent="0" algn="ctr">
              <a:buNone/>
              <a:defRPr>
                <a:solidFill>
                  <a:schemeClr val="tx1">
                    <a:tint val="75000"/>
                  </a:schemeClr>
                </a:solidFill>
              </a:defRPr>
            </a:lvl1pPr>
            <a:lvl2pPr marL="526832" indent="0" algn="ctr">
              <a:buNone/>
              <a:defRPr>
                <a:solidFill>
                  <a:schemeClr val="tx1">
                    <a:tint val="75000"/>
                  </a:schemeClr>
                </a:solidFill>
              </a:defRPr>
            </a:lvl2pPr>
            <a:lvl3pPr marL="1053664" indent="0" algn="ctr">
              <a:buNone/>
              <a:defRPr>
                <a:solidFill>
                  <a:schemeClr val="tx1">
                    <a:tint val="75000"/>
                  </a:schemeClr>
                </a:solidFill>
              </a:defRPr>
            </a:lvl3pPr>
            <a:lvl4pPr marL="1580496" indent="0" algn="ctr">
              <a:buNone/>
              <a:defRPr>
                <a:solidFill>
                  <a:schemeClr val="tx1">
                    <a:tint val="75000"/>
                  </a:schemeClr>
                </a:solidFill>
              </a:defRPr>
            </a:lvl4pPr>
            <a:lvl5pPr marL="2107327" indent="0" algn="ctr">
              <a:buNone/>
              <a:defRPr>
                <a:solidFill>
                  <a:schemeClr val="tx1">
                    <a:tint val="75000"/>
                  </a:schemeClr>
                </a:solidFill>
              </a:defRPr>
            </a:lvl5pPr>
            <a:lvl6pPr marL="2634160" indent="0" algn="ctr">
              <a:buNone/>
              <a:defRPr>
                <a:solidFill>
                  <a:schemeClr val="tx1">
                    <a:tint val="75000"/>
                  </a:schemeClr>
                </a:solidFill>
              </a:defRPr>
            </a:lvl6pPr>
            <a:lvl7pPr marL="3160992" indent="0" algn="ctr">
              <a:buNone/>
              <a:defRPr>
                <a:solidFill>
                  <a:schemeClr val="tx1">
                    <a:tint val="75000"/>
                  </a:schemeClr>
                </a:solidFill>
              </a:defRPr>
            </a:lvl7pPr>
            <a:lvl8pPr marL="3687823" indent="0" algn="ctr">
              <a:buNone/>
              <a:defRPr>
                <a:solidFill>
                  <a:schemeClr val="tx1">
                    <a:tint val="75000"/>
                  </a:schemeClr>
                </a:solidFill>
              </a:defRPr>
            </a:lvl8pPr>
            <a:lvl9pPr marL="4214656"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2201374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838586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0794"/>
            <a:ext cx="12853397" cy="2125242"/>
          </a:xfrm>
        </p:spPr>
        <p:txBody>
          <a:bodyPr anchor="t"/>
          <a:lstStyle>
            <a:lvl1pPr algn="l">
              <a:defRPr sz="47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1611"/>
            <a:ext cx="12853397" cy="2339181"/>
          </a:xfrm>
        </p:spPr>
        <p:txBody>
          <a:bodyPr anchor="b"/>
          <a:lstStyle>
            <a:lvl1pPr marL="0" indent="0">
              <a:buNone/>
              <a:defRPr sz="2300">
                <a:solidFill>
                  <a:schemeClr val="tx1">
                    <a:tint val="75000"/>
                  </a:schemeClr>
                </a:solidFill>
              </a:defRPr>
            </a:lvl1pPr>
            <a:lvl2pPr marL="526832" indent="0">
              <a:buNone/>
              <a:defRPr sz="2100">
                <a:solidFill>
                  <a:schemeClr val="tx1">
                    <a:tint val="75000"/>
                  </a:schemeClr>
                </a:solidFill>
              </a:defRPr>
            </a:lvl2pPr>
            <a:lvl3pPr marL="1053664" indent="0">
              <a:buNone/>
              <a:defRPr sz="1800">
                <a:solidFill>
                  <a:schemeClr val="tx1">
                    <a:tint val="75000"/>
                  </a:schemeClr>
                </a:solidFill>
              </a:defRPr>
            </a:lvl3pPr>
            <a:lvl4pPr marL="1580496" indent="0">
              <a:buNone/>
              <a:defRPr sz="1600">
                <a:solidFill>
                  <a:schemeClr val="tx1">
                    <a:tint val="75000"/>
                  </a:schemeClr>
                </a:solidFill>
              </a:defRPr>
            </a:lvl4pPr>
            <a:lvl5pPr marL="2107327" indent="0">
              <a:buNone/>
              <a:defRPr sz="1600">
                <a:solidFill>
                  <a:schemeClr val="tx1">
                    <a:tint val="75000"/>
                  </a:schemeClr>
                </a:solidFill>
              </a:defRPr>
            </a:lvl5pPr>
            <a:lvl6pPr marL="2634160" indent="0">
              <a:buNone/>
              <a:defRPr sz="1600">
                <a:solidFill>
                  <a:schemeClr val="tx1">
                    <a:tint val="75000"/>
                  </a:schemeClr>
                </a:solidFill>
              </a:defRPr>
            </a:lvl6pPr>
            <a:lvl7pPr marL="3160992" indent="0">
              <a:buNone/>
              <a:defRPr sz="1600">
                <a:solidFill>
                  <a:schemeClr val="tx1">
                    <a:tint val="75000"/>
                  </a:schemeClr>
                </a:solidFill>
              </a:defRPr>
            </a:lvl7pPr>
            <a:lvl8pPr marL="3687823" indent="0">
              <a:buNone/>
              <a:defRPr sz="1600">
                <a:solidFill>
                  <a:schemeClr val="tx1">
                    <a:tint val="75000"/>
                  </a:schemeClr>
                </a:solidFill>
              </a:defRPr>
            </a:lvl8pPr>
            <a:lvl9pPr marL="4214656"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1940048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5752" y="2494774"/>
            <a:ext cx="6715496" cy="7058210"/>
          </a:xfrm>
        </p:spPr>
        <p:txBody>
          <a:bodyPr/>
          <a:lstStyle>
            <a:lvl1pPr>
              <a:defRPr sz="32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51278" y="2494774"/>
            <a:ext cx="6715497" cy="7058210"/>
          </a:xfrm>
        </p:spPr>
        <p:txBody>
          <a:bodyPr/>
          <a:lstStyle>
            <a:lvl1pPr>
              <a:defRPr sz="32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289688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752" y="2393992"/>
            <a:ext cx="6681740" cy="997203"/>
          </a:xfrm>
        </p:spPr>
        <p:txBody>
          <a:bodyPr anchor="b"/>
          <a:lstStyle>
            <a:lvl1pPr marL="0" indent="0">
              <a:buNone/>
              <a:defRPr sz="2800" b="1"/>
            </a:lvl1pPr>
            <a:lvl2pPr marL="526832" indent="0">
              <a:buNone/>
              <a:defRPr sz="2300" b="1"/>
            </a:lvl2pPr>
            <a:lvl3pPr marL="1053664" indent="0">
              <a:buNone/>
              <a:defRPr sz="2100" b="1"/>
            </a:lvl3pPr>
            <a:lvl4pPr marL="1580496" indent="0">
              <a:buNone/>
              <a:defRPr sz="1800" b="1"/>
            </a:lvl4pPr>
            <a:lvl5pPr marL="2107327" indent="0">
              <a:buNone/>
              <a:defRPr sz="1800" b="1"/>
            </a:lvl5pPr>
            <a:lvl6pPr marL="2634160" indent="0">
              <a:buNone/>
              <a:defRPr sz="1800" b="1"/>
            </a:lvl6pPr>
            <a:lvl7pPr marL="3160992" indent="0">
              <a:buNone/>
              <a:defRPr sz="1800" b="1"/>
            </a:lvl7pPr>
            <a:lvl8pPr marL="3687823" indent="0">
              <a:buNone/>
              <a:defRPr sz="1800" b="1"/>
            </a:lvl8pPr>
            <a:lvl9pPr marL="4214656"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5752" y="3391195"/>
            <a:ext cx="6681740" cy="6161790"/>
          </a:xfrm>
        </p:spPr>
        <p:txBody>
          <a:bodyPr/>
          <a:lstStyle>
            <a:lvl1pPr>
              <a:defRPr sz="28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1283" y="2393992"/>
            <a:ext cx="6685492" cy="997203"/>
          </a:xfrm>
        </p:spPr>
        <p:txBody>
          <a:bodyPr anchor="b"/>
          <a:lstStyle>
            <a:lvl1pPr marL="0" indent="0">
              <a:buNone/>
              <a:defRPr sz="2800" b="1"/>
            </a:lvl1pPr>
            <a:lvl2pPr marL="526832" indent="0">
              <a:buNone/>
              <a:defRPr sz="2300" b="1"/>
            </a:lvl2pPr>
            <a:lvl3pPr marL="1053664" indent="0">
              <a:buNone/>
              <a:defRPr sz="2100" b="1"/>
            </a:lvl3pPr>
            <a:lvl4pPr marL="1580496" indent="0">
              <a:buNone/>
              <a:defRPr sz="1800" b="1"/>
            </a:lvl4pPr>
            <a:lvl5pPr marL="2107327" indent="0">
              <a:buNone/>
              <a:defRPr sz="1800" b="1"/>
            </a:lvl5pPr>
            <a:lvl6pPr marL="2634160" indent="0">
              <a:buNone/>
              <a:defRPr sz="1800" b="1"/>
            </a:lvl6pPr>
            <a:lvl7pPr marL="3160992" indent="0">
              <a:buNone/>
              <a:defRPr sz="1800" b="1"/>
            </a:lvl7pPr>
            <a:lvl8pPr marL="3687823" indent="0">
              <a:buNone/>
              <a:defRPr sz="1800" b="1"/>
            </a:lvl8pPr>
            <a:lvl9pPr marL="4214656"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1283" y="3391195"/>
            <a:ext cx="6685492" cy="6161790"/>
          </a:xfrm>
        </p:spPr>
        <p:txBody>
          <a:bodyPr/>
          <a:lstStyle>
            <a:lvl1pPr>
              <a:defRPr sz="28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2020385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738092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289960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5752" y="426110"/>
            <a:ext cx="4975206" cy="1812291"/>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864" y="426111"/>
            <a:ext cx="8453911" cy="9126874"/>
          </a:xfrm>
        </p:spPr>
        <p:txBody>
          <a:bodyPr/>
          <a:lstStyle>
            <a:lvl1pPr>
              <a:defRPr sz="3700"/>
            </a:lvl1pPr>
            <a:lvl2pPr>
              <a:defRPr sz="32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5752" y="2238401"/>
            <a:ext cx="4975206" cy="7314583"/>
          </a:xfrm>
        </p:spPr>
        <p:txBody>
          <a:bodyPr/>
          <a:lstStyle>
            <a:lvl1pPr marL="0" indent="0">
              <a:buNone/>
              <a:defRPr sz="1600"/>
            </a:lvl1pPr>
            <a:lvl2pPr marL="526832" indent="0">
              <a:buNone/>
              <a:defRPr sz="1400"/>
            </a:lvl2pPr>
            <a:lvl3pPr marL="1053664" indent="0">
              <a:buNone/>
              <a:defRPr sz="1200"/>
            </a:lvl3pPr>
            <a:lvl4pPr marL="1580496" indent="0">
              <a:buNone/>
              <a:defRPr sz="1100"/>
            </a:lvl4pPr>
            <a:lvl5pPr marL="2107327" indent="0">
              <a:buNone/>
              <a:defRPr sz="1100"/>
            </a:lvl5pPr>
            <a:lvl6pPr marL="2634160" indent="0">
              <a:buNone/>
              <a:defRPr sz="1100"/>
            </a:lvl6pPr>
            <a:lvl7pPr marL="3160992" indent="0">
              <a:buNone/>
              <a:defRPr sz="1100"/>
            </a:lvl7pPr>
            <a:lvl8pPr marL="3687823" indent="0">
              <a:buNone/>
              <a:defRPr sz="1100"/>
            </a:lvl8pPr>
            <a:lvl9pPr marL="4214656"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854350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D095C0-45BC-49EF-8EAE-64AD18855103}"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11737726" y="10124078"/>
            <a:ext cx="3528589" cy="569325"/>
          </a:xfrm>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426526287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871" y="7486088"/>
            <a:ext cx="9072765" cy="88227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871" y="954769"/>
            <a:ext cx="9072765" cy="6416394"/>
          </a:xfrm>
        </p:spPr>
        <p:txBody>
          <a:bodyPr/>
          <a:lstStyle>
            <a:lvl1pPr marL="0" indent="0">
              <a:buNone/>
              <a:defRPr sz="3700"/>
            </a:lvl1pPr>
            <a:lvl2pPr marL="526832" indent="0">
              <a:buNone/>
              <a:defRPr sz="3200"/>
            </a:lvl2pPr>
            <a:lvl3pPr marL="1053664" indent="0">
              <a:buNone/>
              <a:defRPr sz="2800"/>
            </a:lvl3pPr>
            <a:lvl4pPr marL="1580496" indent="0">
              <a:buNone/>
              <a:defRPr sz="2300"/>
            </a:lvl4pPr>
            <a:lvl5pPr marL="2107327" indent="0">
              <a:buNone/>
              <a:defRPr sz="2300"/>
            </a:lvl5pPr>
            <a:lvl6pPr marL="2634160" indent="0">
              <a:buNone/>
              <a:defRPr sz="2300"/>
            </a:lvl6pPr>
            <a:lvl7pPr marL="3160992" indent="0">
              <a:buNone/>
              <a:defRPr sz="2300"/>
            </a:lvl7pPr>
            <a:lvl8pPr marL="3687823" indent="0">
              <a:buNone/>
              <a:defRPr sz="2300"/>
            </a:lvl8pPr>
            <a:lvl9pPr marL="4214656" indent="0">
              <a:buNone/>
              <a:defRPr sz="2300"/>
            </a:lvl9pPr>
          </a:lstStyle>
          <a:p>
            <a:endParaRPr kumimoji="1" lang="ja-JP" altLang="en-US"/>
          </a:p>
        </p:txBody>
      </p:sp>
      <p:sp>
        <p:nvSpPr>
          <p:cNvPr id="4" name="テキスト プレースホルダー 3"/>
          <p:cNvSpPr>
            <a:spLocks noGrp="1"/>
          </p:cNvSpPr>
          <p:nvPr>
            <p:ph type="body" sz="half" idx="2"/>
          </p:nvPr>
        </p:nvSpPr>
        <p:spPr>
          <a:xfrm>
            <a:off x="2964871" y="8368365"/>
            <a:ext cx="9072765" cy="1255343"/>
          </a:xfrm>
        </p:spPr>
        <p:txBody>
          <a:bodyPr/>
          <a:lstStyle>
            <a:lvl1pPr marL="0" indent="0">
              <a:buNone/>
              <a:defRPr sz="1600"/>
            </a:lvl1pPr>
            <a:lvl2pPr marL="526832" indent="0">
              <a:buNone/>
              <a:defRPr sz="1400"/>
            </a:lvl2pPr>
            <a:lvl3pPr marL="1053664" indent="0">
              <a:buNone/>
              <a:defRPr sz="1200"/>
            </a:lvl3pPr>
            <a:lvl4pPr marL="1580496" indent="0">
              <a:buNone/>
              <a:defRPr sz="1100"/>
            </a:lvl4pPr>
            <a:lvl5pPr marL="2107327" indent="0">
              <a:buNone/>
              <a:defRPr sz="1100"/>
            </a:lvl5pPr>
            <a:lvl6pPr marL="2634160" indent="0">
              <a:buNone/>
              <a:defRPr sz="1100"/>
            </a:lvl6pPr>
            <a:lvl7pPr marL="3160992" indent="0">
              <a:buNone/>
              <a:defRPr sz="1100"/>
            </a:lvl7pPr>
            <a:lvl8pPr marL="3687823" indent="0">
              <a:buNone/>
              <a:defRPr sz="1100"/>
            </a:lvl8pPr>
            <a:lvl9pPr marL="4214656"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586448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966105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4958" y="427878"/>
            <a:ext cx="3401818" cy="912510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5751" y="427878"/>
            <a:ext cx="10029175" cy="912510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173374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2"/>
            <a:ext cx="12854146" cy="212382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2320"/>
            <a:ext cx="12854146" cy="2339181"/>
          </a:xfrm>
        </p:spPr>
        <p:txBody>
          <a:bodyPr anchor="b"/>
          <a:lstStyle>
            <a:lvl1pPr marL="0" indent="0">
              <a:buNone/>
              <a:defRPr sz="3200">
                <a:solidFill>
                  <a:schemeClr val="tx1">
                    <a:tint val="75000"/>
                  </a:schemeClr>
                </a:solidFill>
              </a:defRPr>
            </a:lvl1pPr>
            <a:lvl2pPr marL="737565" indent="0">
              <a:buNone/>
              <a:defRPr sz="2900">
                <a:solidFill>
                  <a:schemeClr val="tx1">
                    <a:tint val="75000"/>
                  </a:schemeClr>
                </a:solidFill>
              </a:defRPr>
            </a:lvl2pPr>
            <a:lvl3pPr marL="1475129" indent="0">
              <a:buNone/>
              <a:defRPr sz="2500">
                <a:solidFill>
                  <a:schemeClr val="tx1">
                    <a:tint val="75000"/>
                  </a:schemeClr>
                </a:solidFill>
              </a:defRPr>
            </a:lvl3pPr>
            <a:lvl4pPr marL="2212694" indent="0">
              <a:buNone/>
              <a:defRPr sz="2300">
                <a:solidFill>
                  <a:schemeClr val="tx1">
                    <a:tint val="75000"/>
                  </a:schemeClr>
                </a:solidFill>
              </a:defRPr>
            </a:lvl4pPr>
            <a:lvl5pPr marL="2950259" indent="0">
              <a:buNone/>
              <a:defRPr sz="2300">
                <a:solidFill>
                  <a:schemeClr val="tx1">
                    <a:tint val="75000"/>
                  </a:schemeClr>
                </a:solidFill>
              </a:defRPr>
            </a:lvl5pPr>
            <a:lvl6pPr marL="3687823" indent="0">
              <a:buNone/>
              <a:defRPr sz="2300">
                <a:solidFill>
                  <a:schemeClr val="tx1">
                    <a:tint val="75000"/>
                  </a:schemeClr>
                </a:solidFill>
              </a:defRPr>
            </a:lvl6pPr>
            <a:lvl7pPr marL="4425388" indent="0">
              <a:buNone/>
              <a:defRPr sz="2300">
                <a:solidFill>
                  <a:schemeClr val="tx1">
                    <a:tint val="75000"/>
                  </a:schemeClr>
                </a:solidFill>
              </a:defRPr>
            </a:lvl7pPr>
            <a:lvl8pPr marL="5162953" indent="0">
              <a:buNone/>
              <a:defRPr sz="2300">
                <a:solidFill>
                  <a:schemeClr val="tx1">
                    <a:tint val="75000"/>
                  </a:schemeClr>
                </a:solidFill>
              </a:defRPr>
            </a:lvl8pPr>
            <a:lvl9pPr marL="5900517"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AADCC4-C814-4C52-A257-A45ADCE82DD9}" type="datetime1">
              <a:rPr kumimoji="1" lang="ja-JP" altLang="en-US" smtClean="0"/>
              <a:t>2020/12/16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439715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7" y="2495128"/>
            <a:ext cx="6679115" cy="7057149"/>
          </a:xfrm>
        </p:spPr>
        <p:txBody>
          <a:bodyPr/>
          <a:lstStyle>
            <a:lvl1pPr>
              <a:defRPr sz="44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8"/>
            <a:ext cx="6679115" cy="7057149"/>
          </a:xfrm>
        </p:spPr>
        <p:txBody>
          <a:bodyPr/>
          <a:lstStyle>
            <a:lvl1pPr>
              <a:defRPr sz="44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3AC9B3E-7768-4E79-9564-6291ECF8B0EA}" type="datetime1">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225330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7" y="2393640"/>
            <a:ext cx="6681741" cy="997555"/>
          </a:xfrm>
        </p:spPr>
        <p:txBody>
          <a:bodyPr anchor="b"/>
          <a:lstStyle>
            <a:lvl1pPr marL="0" indent="0">
              <a:buNone/>
              <a:defRPr sz="3900" b="1"/>
            </a:lvl1pPr>
            <a:lvl2pPr marL="737565" indent="0">
              <a:buNone/>
              <a:defRPr sz="3200" b="1"/>
            </a:lvl2pPr>
            <a:lvl3pPr marL="1475129" indent="0">
              <a:buNone/>
              <a:defRPr sz="2900" b="1"/>
            </a:lvl3pPr>
            <a:lvl4pPr marL="2212694" indent="0">
              <a:buNone/>
              <a:defRPr sz="2500" b="1"/>
            </a:lvl4pPr>
            <a:lvl5pPr marL="2950259" indent="0">
              <a:buNone/>
              <a:defRPr sz="2500" b="1"/>
            </a:lvl5pPr>
            <a:lvl6pPr marL="3687823" indent="0">
              <a:buNone/>
              <a:defRPr sz="2500" b="1"/>
            </a:lvl6pPr>
            <a:lvl7pPr marL="4425388" indent="0">
              <a:buNone/>
              <a:defRPr sz="2500" b="1"/>
            </a:lvl7pPr>
            <a:lvl8pPr marL="5162953" indent="0">
              <a:buNone/>
              <a:defRPr sz="2500" b="1"/>
            </a:lvl8pPr>
            <a:lvl9pPr marL="5900517"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7" y="3391195"/>
            <a:ext cx="6681741"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5" y="2393640"/>
            <a:ext cx="6684366" cy="997555"/>
          </a:xfrm>
        </p:spPr>
        <p:txBody>
          <a:bodyPr anchor="b"/>
          <a:lstStyle>
            <a:lvl1pPr marL="0" indent="0">
              <a:buNone/>
              <a:defRPr sz="3900" b="1"/>
            </a:lvl1pPr>
            <a:lvl2pPr marL="737565" indent="0">
              <a:buNone/>
              <a:defRPr sz="3200" b="1"/>
            </a:lvl2pPr>
            <a:lvl3pPr marL="1475129" indent="0">
              <a:buNone/>
              <a:defRPr sz="2900" b="1"/>
            </a:lvl3pPr>
            <a:lvl4pPr marL="2212694" indent="0">
              <a:buNone/>
              <a:defRPr sz="2500" b="1"/>
            </a:lvl4pPr>
            <a:lvl5pPr marL="2950259" indent="0">
              <a:buNone/>
              <a:defRPr sz="2500" b="1"/>
            </a:lvl5pPr>
            <a:lvl6pPr marL="3687823" indent="0">
              <a:buNone/>
              <a:defRPr sz="2500" b="1"/>
            </a:lvl6pPr>
            <a:lvl7pPr marL="4425388" indent="0">
              <a:buNone/>
              <a:defRPr sz="2500" b="1"/>
            </a:lvl7pPr>
            <a:lvl8pPr marL="5162953" indent="0">
              <a:buNone/>
              <a:defRPr sz="2500" b="1"/>
            </a:lvl8pPr>
            <a:lvl9pPr marL="5900517"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5" y="3391195"/>
            <a:ext cx="6684366"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1B865FA-EC92-49CB-9ABE-7C5025002BEF}" type="datetime1">
              <a:rPr kumimoji="1" lang="ja-JP" altLang="en-US" smtClean="0"/>
              <a:t>2020/12/16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70864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C582052-E228-4021-8B45-562BD1A65ECF}" type="datetime1">
              <a:rPr kumimoji="1" lang="ja-JP" altLang="en-US" smtClean="0"/>
              <a:t>2020/12/16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250989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4B385F-047E-4D43-A07C-3C90E5929315}" type="datetime1">
              <a:rPr kumimoji="1" lang="ja-JP" altLang="en-US" smtClean="0"/>
              <a:t>2020/12/16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325986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25755"/>
            <a:ext cx="4975207" cy="181193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7"/>
            <a:ext cx="8453911" cy="9126521"/>
          </a:xfrm>
        </p:spPr>
        <p:txBody>
          <a:bodyPr/>
          <a:lstStyle>
            <a:lvl1pPr>
              <a:defRPr sz="5200"/>
            </a:lvl1pPr>
            <a:lvl2pPr>
              <a:defRPr sz="44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8" y="2237695"/>
            <a:ext cx="4975207" cy="7314583"/>
          </a:xfrm>
        </p:spPr>
        <p:txBody>
          <a:bodyPr/>
          <a:lstStyle>
            <a:lvl1pPr marL="0" indent="0">
              <a:buNone/>
              <a:defRPr sz="2300"/>
            </a:lvl1pPr>
            <a:lvl2pPr marL="737565" indent="0">
              <a:buNone/>
              <a:defRPr sz="1900"/>
            </a:lvl2pPr>
            <a:lvl3pPr marL="1475129" indent="0">
              <a:buNone/>
              <a:defRPr sz="1600"/>
            </a:lvl3pPr>
            <a:lvl4pPr marL="2212694" indent="0">
              <a:buNone/>
              <a:defRPr sz="1500"/>
            </a:lvl4pPr>
            <a:lvl5pPr marL="2950259" indent="0">
              <a:buNone/>
              <a:defRPr sz="1500"/>
            </a:lvl5pPr>
            <a:lvl6pPr marL="3687823" indent="0">
              <a:buNone/>
              <a:defRPr sz="1500"/>
            </a:lvl6pPr>
            <a:lvl7pPr marL="4425388" indent="0">
              <a:buNone/>
              <a:defRPr sz="1500"/>
            </a:lvl7pPr>
            <a:lvl8pPr marL="5162953" indent="0">
              <a:buNone/>
              <a:defRPr sz="1500"/>
            </a:lvl8pPr>
            <a:lvl9pPr marL="5900517"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DD03B7-8AD0-4BB9-A8CE-CD8ED610E49B}" type="datetime1">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466283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0" y="7485381"/>
            <a:ext cx="9073515" cy="88369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0" y="955476"/>
            <a:ext cx="9073515" cy="6416040"/>
          </a:xfrm>
        </p:spPr>
        <p:txBody>
          <a:bodyPr/>
          <a:lstStyle>
            <a:lvl1pPr marL="0" indent="0">
              <a:buNone/>
              <a:defRPr sz="5200"/>
            </a:lvl1pPr>
            <a:lvl2pPr marL="737565" indent="0">
              <a:buNone/>
              <a:defRPr sz="4400"/>
            </a:lvl2pPr>
            <a:lvl3pPr marL="1475129" indent="0">
              <a:buNone/>
              <a:defRPr sz="3900"/>
            </a:lvl3pPr>
            <a:lvl4pPr marL="2212694" indent="0">
              <a:buNone/>
              <a:defRPr sz="3200"/>
            </a:lvl4pPr>
            <a:lvl5pPr marL="2950259" indent="0">
              <a:buNone/>
              <a:defRPr sz="3200"/>
            </a:lvl5pPr>
            <a:lvl6pPr marL="3687823" indent="0">
              <a:buNone/>
              <a:defRPr sz="3200"/>
            </a:lvl6pPr>
            <a:lvl7pPr marL="4425388" indent="0">
              <a:buNone/>
              <a:defRPr sz="3200"/>
            </a:lvl7pPr>
            <a:lvl8pPr marL="5162953" indent="0">
              <a:buNone/>
              <a:defRPr sz="3200"/>
            </a:lvl8pPr>
            <a:lvl9pPr marL="5900517"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0" y="8369072"/>
            <a:ext cx="9073515" cy="1254989"/>
          </a:xfrm>
        </p:spPr>
        <p:txBody>
          <a:bodyPr/>
          <a:lstStyle>
            <a:lvl1pPr marL="0" indent="0">
              <a:buNone/>
              <a:defRPr sz="2300"/>
            </a:lvl1pPr>
            <a:lvl2pPr marL="737565" indent="0">
              <a:buNone/>
              <a:defRPr sz="1900"/>
            </a:lvl2pPr>
            <a:lvl3pPr marL="1475129" indent="0">
              <a:buNone/>
              <a:defRPr sz="1600"/>
            </a:lvl3pPr>
            <a:lvl4pPr marL="2212694" indent="0">
              <a:buNone/>
              <a:defRPr sz="1500"/>
            </a:lvl4pPr>
            <a:lvl5pPr marL="2950259" indent="0">
              <a:buNone/>
              <a:defRPr sz="1500"/>
            </a:lvl5pPr>
            <a:lvl6pPr marL="3687823" indent="0">
              <a:buNone/>
              <a:defRPr sz="1500"/>
            </a:lvl6pPr>
            <a:lvl7pPr marL="4425388" indent="0">
              <a:buNone/>
              <a:defRPr sz="1500"/>
            </a:lvl7pPr>
            <a:lvl8pPr marL="5162953" indent="0">
              <a:buNone/>
              <a:defRPr sz="1500"/>
            </a:lvl8pPr>
            <a:lvl9pPr marL="5900517"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B277B7-B5EE-4ABF-9925-B81A9AD23DC3}" type="datetime1">
              <a:rPr kumimoji="1" lang="ja-JP" altLang="en-US" smtClean="0"/>
              <a:t>2020/12/16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92601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4"/>
          </a:xfrm>
          <a:prstGeom prst="rect">
            <a:avLst/>
          </a:prstGeom>
        </p:spPr>
        <p:txBody>
          <a:bodyPr vert="horz" lIns="147513" tIns="73757" rIns="147513" bIns="7375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8"/>
            <a:ext cx="13610273" cy="7057149"/>
          </a:xfrm>
          <a:prstGeom prst="rect">
            <a:avLst/>
          </a:prstGeom>
        </p:spPr>
        <p:txBody>
          <a:bodyPr vert="horz" lIns="147513" tIns="73757" rIns="147513" bIns="7375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9911200"/>
            <a:ext cx="3528589" cy="569325"/>
          </a:xfrm>
          <a:prstGeom prst="rect">
            <a:avLst/>
          </a:prstGeom>
        </p:spPr>
        <p:txBody>
          <a:bodyPr vert="horz" lIns="147513" tIns="73757" rIns="147513" bIns="73757" rtlCol="0" anchor="ctr"/>
          <a:lstStyle>
            <a:lvl1pPr algn="l">
              <a:defRPr sz="1900">
                <a:solidFill>
                  <a:schemeClr val="tx1">
                    <a:tint val="75000"/>
                  </a:schemeClr>
                </a:solidFill>
              </a:defRPr>
            </a:lvl1pPr>
          </a:lstStyle>
          <a:p>
            <a:fld id="{E72ECCFA-41ED-4C46-AF83-72373DAC442E}" type="datetime1">
              <a:rPr kumimoji="1" lang="ja-JP" altLang="en-US" smtClean="0"/>
              <a:t>2020/12/16</a:t>
            </a:fld>
            <a:endParaRPr kumimoji="1" lang="ja-JP" altLang="en-US"/>
          </a:p>
        </p:txBody>
      </p:sp>
      <p:sp>
        <p:nvSpPr>
          <p:cNvPr id="5" name="フッター プレースホルダー 4"/>
          <p:cNvSpPr>
            <a:spLocks noGrp="1"/>
          </p:cNvSpPr>
          <p:nvPr>
            <p:ph type="ftr" sz="quarter" idx="3"/>
          </p:nvPr>
        </p:nvSpPr>
        <p:spPr>
          <a:xfrm>
            <a:off x="5166863" y="9911200"/>
            <a:ext cx="4788800" cy="569325"/>
          </a:xfrm>
          <a:prstGeom prst="rect">
            <a:avLst/>
          </a:prstGeom>
        </p:spPr>
        <p:txBody>
          <a:bodyPr vert="horz" lIns="147513" tIns="73757" rIns="147513" bIns="73757"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569486" y="10124078"/>
            <a:ext cx="3528589" cy="569325"/>
          </a:xfrm>
          <a:prstGeom prst="rect">
            <a:avLst/>
          </a:prstGeom>
        </p:spPr>
        <p:txBody>
          <a:bodyPr vert="horz" lIns="147513" tIns="0" rIns="147513" bIns="0" rtlCol="0" anchor="b" anchorCtr="0"/>
          <a:lstStyle>
            <a:lvl1pPr algn="r">
              <a:defRPr sz="1700">
                <a:solidFill>
                  <a:schemeClr val="tx1">
                    <a:tint val="75000"/>
                  </a:schemeClr>
                </a:solidFill>
                <a:latin typeface="+mj-ea"/>
                <a:ea typeface="+mj-ea"/>
              </a:defRPr>
            </a:lvl1pPr>
          </a:lstStyle>
          <a:p>
            <a:fld id="{00E28FCB-C700-49A0-8701-0AE96B4F9BF5}" type="slidenum">
              <a:rPr lang="ja-JP" altLang="en-US" smtClean="0"/>
              <a:pPr/>
              <a:t>‹#›</a:t>
            </a:fld>
            <a:endParaRPr lang="ja-JP" altLang="en-US"/>
          </a:p>
        </p:txBody>
      </p:sp>
    </p:spTree>
    <p:extLst>
      <p:ext uri="{BB962C8B-B14F-4D97-AF65-F5344CB8AC3E}">
        <p14:creationId xmlns:p14="http://schemas.microsoft.com/office/powerpoint/2010/main" val="324751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1475129" rtl="0" eaLnBrk="1" latinLnBrk="0" hangingPunct="1">
        <a:spcBef>
          <a:spcPct val="0"/>
        </a:spcBef>
        <a:buNone/>
        <a:defRPr kumimoji="1" sz="7100" kern="1200">
          <a:solidFill>
            <a:schemeClr val="tx1"/>
          </a:solidFill>
          <a:latin typeface="+mj-lt"/>
          <a:ea typeface="+mj-ea"/>
          <a:cs typeface="+mj-cs"/>
        </a:defRPr>
      </a:lvl1pPr>
    </p:titleStyle>
    <p:bodyStyle>
      <a:lvl1pPr marL="553173" indent="-553173" algn="l" defTabSz="1475129"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42" indent="-460978" algn="l" defTabSz="1475129"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43912" indent="-368783" algn="l" defTabSz="1475129"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77"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9041"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606"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71"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735"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300"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29" rtl="0" eaLnBrk="1" latinLnBrk="0" hangingPunct="1">
        <a:defRPr kumimoji="1" sz="2900" kern="1200">
          <a:solidFill>
            <a:schemeClr val="tx1"/>
          </a:solidFill>
          <a:latin typeface="+mn-lt"/>
          <a:ea typeface="+mn-ea"/>
          <a:cs typeface="+mn-cs"/>
        </a:defRPr>
      </a:lvl1pPr>
      <a:lvl2pPr marL="737565" algn="l" defTabSz="1475129" rtl="0" eaLnBrk="1" latinLnBrk="0" hangingPunct="1">
        <a:defRPr kumimoji="1" sz="2900" kern="1200">
          <a:solidFill>
            <a:schemeClr val="tx1"/>
          </a:solidFill>
          <a:latin typeface="+mn-lt"/>
          <a:ea typeface="+mn-ea"/>
          <a:cs typeface="+mn-cs"/>
        </a:defRPr>
      </a:lvl2pPr>
      <a:lvl3pPr marL="1475129" algn="l" defTabSz="1475129" rtl="0" eaLnBrk="1" latinLnBrk="0" hangingPunct="1">
        <a:defRPr kumimoji="1" sz="2900" kern="1200">
          <a:solidFill>
            <a:schemeClr val="tx1"/>
          </a:solidFill>
          <a:latin typeface="+mn-lt"/>
          <a:ea typeface="+mn-ea"/>
          <a:cs typeface="+mn-cs"/>
        </a:defRPr>
      </a:lvl3pPr>
      <a:lvl4pPr marL="2212694" algn="l" defTabSz="1475129" rtl="0" eaLnBrk="1" latinLnBrk="0" hangingPunct="1">
        <a:defRPr kumimoji="1" sz="2900" kern="1200">
          <a:solidFill>
            <a:schemeClr val="tx1"/>
          </a:solidFill>
          <a:latin typeface="+mn-lt"/>
          <a:ea typeface="+mn-ea"/>
          <a:cs typeface="+mn-cs"/>
        </a:defRPr>
      </a:lvl4pPr>
      <a:lvl5pPr marL="2950259" algn="l" defTabSz="1475129" rtl="0" eaLnBrk="1" latinLnBrk="0" hangingPunct="1">
        <a:defRPr kumimoji="1" sz="2900" kern="1200">
          <a:solidFill>
            <a:schemeClr val="tx1"/>
          </a:solidFill>
          <a:latin typeface="+mn-lt"/>
          <a:ea typeface="+mn-ea"/>
          <a:cs typeface="+mn-cs"/>
        </a:defRPr>
      </a:lvl5pPr>
      <a:lvl6pPr marL="3687823" algn="l" defTabSz="1475129" rtl="0" eaLnBrk="1" latinLnBrk="0" hangingPunct="1">
        <a:defRPr kumimoji="1" sz="2900" kern="1200">
          <a:solidFill>
            <a:schemeClr val="tx1"/>
          </a:solidFill>
          <a:latin typeface="+mn-lt"/>
          <a:ea typeface="+mn-ea"/>
          <a:cs typeface="+mn-cs"/>
        </a:defRPr>
      </a:lvl6pPr>
      <a:lvl7pPr marL="4425388" algn="l" defTabSz="1475129" rtl="0" eaLnBrk="1" latinLnBrk="0" hangingPunct="1">
        <a:defRPr kumimoji="1" sz="2900" kern="1200">
          <a:solidFill>
            <a:schemeClr val="tx1"/>
          </a:solidFill>
          <a:latin typeface="+mn-lt"/>
          <a:ea typeface="+mn-ea"/>
          <a:cs typeface="+mn-cs"/>
        </a:defRPr>
      </a:lvl7pPr>
      <a:lvl8pPr marL="5162953" algn="l" defTabSz="1475129" rtl="0" eaLnBrk="1" latinLnBrk="0" hangingPunct="1">
        <a:defRPr kumimoji="1" sz="2900" kern="1200">
          <a:solidFill>
            <a:schemeClr val="tx1"/>
          </a:solidFill>
          <a:latin typeface="+mn-lt"/>
          <a:ea typeface="+mn-ea"/>
          <a:cs typeface="+mn-cs"/>
        </a:defRPr>
      </a:lvl8pPr>
      <a:lvl9pPr marL="5900517" algn="l" defTabSz="1475129" rtl="0" eaLnBrk="1" latinLnBrk="0" hangingPunct="1">
        <a:defRPr kumimoji="1" sz="2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5753" y="427878"/>
            <a:ext cx="13611022" cy="1782234"/>
          </a:xfrm>
          <a:prstGeom prst="rect">
            <a:avLst/>
          </a:prstGeom>
        </p:spPr>
        <p:txBody>
          <a:bodyPr vert="horz" lIns="105367" tIns="52683" rIns="105367" bIns="5268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753" y="2494774"/>
            <a:ext cx="13611022" cy="7058210"/>
          </a:xfrm>
          <a:prstGeom prst="rect">
            <a:avLst/>
          </a:prstGeom>
        </p:spPr>
        <p:txBody>
          <a:bodyPr vert="horz" lIns="105367" tIns="52683" rIns="105367" bIns="5268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5752" y="9911905"/>
            <a:ext cx="3529339" cy="569325"/>
          </a:xfrm>
          <a:prstGeom prst="rect">
            <a:avLst/>
          </a:prstGeom>
        </p:spPr>
        <p:txBody>
          <a:bodyPr vert="horz" lIns="105367" tIns="52683" rIns="105367" bIns="52683" rtlCol="0" anchor="ctr"/>
          <a:lstStyle>
            <a:lvl1pPr algn="l">
              <a:defRPr sz="1400">
                <a:solidFill>
                  <a:schemeClr val="tx1">
                    <a:tint val="75000"/>
                  </a:schemeClr>
                </a:solidFill>
              </a:defRPr>
            </a:lvl1pPr>
          </a:lstStyle>
          <a:p>
            <a:fld id="{582DB734-8280-4F07-BA70-79A92D7333A1}" type="datetimeFigureOut">
              <a:rPr kumimoji="1" lang="ja-JP" altLang="en-US" smtClean="0"/>
              <a:t>2020/12/16</a:t>
            </a:fld>
            <a:endParaRPr kumimoji="1" lang="ja-JP" altLang="en-US"/>
          </a:p>
        </p:txBody>
      </p:sp>
      <p:sp>
        <p:nvSpPr>
          <p:cNvPr id="5" name="フッター プレースホルダー 4"/>
          <p:cNvSpPr>
            <a:spLocks noGrp="1"/>
          </p:cNvSpPr>
          <p:nvPr>
            <p:ph type="ftr" sz="quarter" idx="3"/>
          </p:nvPr>
        </p:nvSpPr>
        <p:spPr>
          <a:xfrm>
            <a:off x="5166489" y="9911905"/>
            <a:ext cx="4789549" cy="569325"/>
          </a:xfrm>
          <a:prstGeom prst="rect">
            <a:avLst/>
          </a:prstGeom>
        </p:spPr>
        <p:txBody>
          <a:bodyPr vert="horz" lIns="105367" tIns="52683" rIns="105367" bIns="5268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436" y="9911905"/>
            <a:ext cx="3529339" cy="569325"/>
          </a:xfrm>
          <a:prstGeom prst="rect">
            <a:avLst/>
          </a:prstGeom>
        </p:spPr>
        <p:txBody>
          <a:bodyPr vert="horz" lIns="105367" tIns="52683" rIns="105367" bIns="52683" rtlCol="0" anchor="ctr"/>
          <a:lstStyle>
            <a:lvl1pPr algn="r">
              <a:defRPr sz="1400">
                <a:solidFill>
                  <a:schemeClr val="tx1">
                    <a:tint val="75000"/>
                  </a:schemeClr>
                </a:solidFill>
              </a:defRPr>
            </a:lvl1p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507880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1053664" rtl="0" eaLnBrk="1" latinLnBrk="0" hangingPunct="1">
        <a:spcBef>
          <a:spcPct val="0"/>
        </a:spcBef>
        <a:buNone/>
        <a:defRPr kumimoji="1" sz="5100" kern="1200">
          <a:solidFill>
            <a:schemeClr val="tx1"/>
          </a:solidFill>
          <a:latin typeface="+mj-lt"/>
          <a:ea typeface="+mj-ea"/>
          <a:cs typeface="+mj-cs"/>
        </a:defRPr>
      </a:lvl1pPr>
    </p:titleStyle>
    <p:bodyStyle>
      <a:lvl1pPr marL="395124" indent="-395124" algn="l" defTabSz="1053664"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56102" indent="-329270" algn="l" defTabSz="1053664"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17080" indent="-263416" algn="l" defTabSz="1053664"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3pPr>
      <a:lvl4pPr marL="1843912"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70743"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97576"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424407"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51239"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78072"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53664" rtl="0" eaLnBrk="1" latinLnBrk="0" hangingPunct="1">
        <a:defRPr kumimoji="1" sz="2100" kern="1200">
          <a:solidFill>
            <a:schemeClr val="tx1"/>
          </a:solidFill>
          <a:latin typeface="+mn-lt"/>
          <a:ea typeface="+mn-ea"/>
          <a:cs typeface="+mn-cs"/>
        </a:defRPr>
      </a:lvl1pPr>
      <a:lvl2pPr marL="526832" algn="l" defTabSz="1053664" rtl="0" eaLnBrk="1" latinLnBrk="0" hangingPunct="1">
        <a:defRPr kumimoji="1" sz="2100" kern="1200">
          <a:solidFill>
            <a:schemeClr val="tx1"/>
          </a:solidFill>
          <a:latin typeface="+mn-lt"/>
          <a:ea typeface="+mn-ea"/>
          <a:cs typeface="+mn-cs"/>
        </a:defRPr>
      </a:lvl2pPr>
      <a:lvl3pPr marL="1053664" algn="l" defTabSz="1053664" rtl="0" eaLnBrk="1" latinLnBrk="0" hangingPunct="1">
        <a:defRPr kumimoji="1" sz="2100" kern="1200">
          <a:solidFill>
            <a:schemeClr val="tx1"/>
          </a:solidFill>
          <a:latin typeface="+mn-lt"/>
          <a:ea typeface="+mn-ea"/>
          <a:cs typeface="+mn-cs"/>
        </a:defRPr>
      </a:lvl3pPr>
      <a:lvl4pPr marL="1580496" algn="l" defTabSz="1053664" rtl="0" eaLnBrk="1" latinLnBrk="0" hangingPunct="1">
        <a:defRPr kumimoji="1" sz="2100" kern="1200">
          <a:solidFill>
            <a:schemeClr val="tx1"/>
          </a:solidFill>
          <a:latin typeface="+mn-lt"/>
          <a:ea typeface="+mn-ea"/>
          <a:cs typeface="+mn-cs"/>
        </a:defRPr>
      </a:lvl4pPr>
      <a:lvl5pPr marL="2107327" algn="l" defTabSz="1053664" rtl="0" eaLnBrk="1" latinLnBrk="0" hangingPunct="1">
        <a:defRPr kumimoji="1" sz="2100" kern="1200">
          <a:solidFill>
            <a:schemeClr val="tx1"/>
          </a:solidFill>
          <a:latin typeface="+mn-lt"/>
          <a:ea typeface="+mn-ea"/>
          <a:cs typeface="+mn-cs"/>
        </a:defRPr>
      </a:lvl5pPr>
      <a:lvl6pPr marL="2634160" algn="l" defTabSz="1053664" rtl="0" eaLnBrk="1" latinLnBrk="0" hangingPunct="1">
        <a:defRPr kumimoji="1" sz="2100" kern="1200">
          <a:solidFill>
            <a:schemeClr val="tx1"/>
          </a:solidFill>
          <a:latin typeface="+mn-lt"/>
          <a:ea typeface="+mn-ea"/>
          <a:cs typeface="+mn-cs"/>
        </a:defRPr>
      </a:lvl6pPr>
      <a:lvl7pPr marL="3160992" algn="l" defTabSz="1053664" rtl="0" eaLnBrk="1" latinLnBrk="0" hangingPunct="1">
        <a:defRPr kumimoji="1" sz="2100" kern="1200">
          <a:solidFill>
            <a:schemeClr val="tx1"/>
          </a:solidFill>
          <a:latin typeface="+mn-lt"/>
          <a:ea typeface="+mn-ea"/>
          <a:cs typeface="+mn-cs"/>
        </a:defRPr>
      </a:lvl7pPr>
      <a:lvl8pPr marL="3687823" algn="l" defTabSz="1053664" rtl="0" eaLnBrk="1" latinLnBrk="0" hangingPunct="1">
        <a:defRPr kumimoji="1" sz="2100" kern="1200">
          <a:solidFill>
            <a:schemeClr val="tx1"/>
          </a:solidFill>
          <a:latin typeface="+mn-lt"/>
          <a:ea typeface="+mn-ea"/>
          <a:cs typeface="+mn-cs"/>
        </a:defRPr>
      </a:lvl8pPr>
      <a:lvl9pPr marL="4214656" algn="l" defTabSz="1053664"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jpeg"/><Relationship Id="rId10" Type="http://schemas.openxmlformats.org/officeDocument/2006/relationships/hyperlink" Target="https://www.irasutoya.com/2018/05/blog-post_426.html" TargetMode="External"/><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角丸四角形 232"/>
          <p:cNvSpPr/>
          <p:nvPr/>
        </p:nvSpPr>
        <p:spPr>
          <a:xfrm>
            <a:off x="63848" y="7669058"/>
            <a:ext cx="6891136" cy="2988828"/>
          </a:xfrm>
          <a:prstGeom prst="roundRect">
            <a:avLst>
              <a:gd name="adj" fmla="val 6196"/>
            </a:avLst>
          </a:prstGeom>
          <a:noFill/>
          <a:ln w="9525"/>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232" name="角丸四角形 231"/>
          <p:cNvSpPr/>
          <p:nvPr/>
        </p:nvSpPr>
        <p:spPr>
          <a:xfrm>
            <a:off x="105765" y="5335185"/>
            <a:ext cx="6867756" cy="2147213"/>
          </a:xfrm>
          <a:prstGeom prst="roundRect">
            <a:avLst>
              <a:gd name="adj" fmla="val 5318"/>
            </a:avLst>
          </a:prstGeom>
          <a:noFill/>
          <a:ln w="12700"/>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17" name="角丸四角形 16"/>
          <p:cNvSpPr/>
          <p:nvPr/>
        </p:nvSpPr>
        <p:spPr>
          <a:xfrm>
            <a:off x="7081254" y="8779703"/>
            <a:ext cx="7983171" cy="1878183"/>
          </a:xfrm>
          <a:prstGeom prst="roundRect">
            <a:avLst>
              <a:gd name="adj" fmla="val 10106"/>
            </a:avLst>
          </a:prstGeom>
          <a:noFill/>
          <a:ln w="9525"/>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noFill/>
            </a:endParaRPr>
          </a:p>
          <a:p>
            <a:endParaRPr lang="en-US" altLang="ja-JP" sz="1100" dirty="0">
              <a:noFill/>
              <a:latin typeface="+mn-ea"/>
            </a:endParaRPr>
          </a:p>
          <a:p>
            <a:endParaRPr lang="en-US" altLang="ja-JP" sz="2300" dirty="0">
              <a:noFill/>
            </a:endParaRPr>
          </a:p>
          <a:p>
            <a:endParaRPr lang="ja-JP" altLang="en-US" sz="2300" dirty="0">
              <a:noFill/>
            </a:endParaRPr>
          </a:p>
          <a:p>
            <a:endParaRPr lang="ja-JP" altLang="en-US" sz="2300" dirty="0">
              <a:noFill/>
            </a:endParaRPr>
          </a:p>
        </p:txBody>
      </p:sp>
      <p:sp>
        <p:nvSpPr>
          <p:cNvPr id="9" name="Rectangle 6"/>
          <p:cNvSpPr>
            <a:spLocks noChangeArrowheads="1"/>
          </p:cNvSpPr>
          <p:nvPr/>
        </p:nvSpPr>
        <p:spPr bwMode="auto">
          <a:xfrm>
            <a:off x="252042" y="206833"/>
            <a:ext cx="295427" cy="148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7513" tIns="73757" rIns="147513" bIns="73757" numCol="1" anchor="ctr" anchorCtr="0" compatLnSpc="1">
            <a:prstTxWarp prst="textNoShape">
              <a:avLst/>
            </a:prstTxWarp>
            <a:spAutoFit/>
          </a:bodyPr>
          <a:lstStyle>
            <a:lvl1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9pPr>
          </a:lstStyle>
          <a:p>
            <a:pPr>
              <a:tabLst>
                <a:tab pos="6679058" algn="l"/>
              </a:tabLst>
            </a:pPr>
            <a:r>
              <a:rPr lang="ja-JP" altLang="ja-JP"/>
              <a:t/>
            </a:r>
            <a:br>
              <a:rPr lang="ja-JP" altLang="ja-JP"/>
            </a:br>
            <a:endParaRPr lang="ja-JP" altLang="ja-JP"/>
          </a:p>
          <a:p>
            <a:pPr eaLnBrk="0" hangingPunct="0">
              <a:tabLst>
                <a:tab pos="6679058" algn="l"/>
              </a:tabLst>
            </a:pPr>
            <a:endParaRPr lang="ja-JP" altLang="ja-JP"/>
          </a:p>
        </p:txBody>
      </p:sp>
      <p:sp>
        <p:nvSpPr>
          <p:cNvPr id="3" name="テキスト ボックス 2"/>
          <p:cNvSpPr txBox="1"/>
          <p:nvPr/>
        </p:nvSpPr>
        <p:spPr>
          <a:xfrm>
            <a:off x="63848" y="5364704"/>
            <a:ext cx="6836072" cy="2145954"/>
          </a:xfrm>
          <a:prstGeom prst="rect">
            <a:avLst/>
          </a:prstGeom>
          <a:noFill/>
        </p:spPr>
        <p:txBody>
          <a:bodyPr wrap="square" lIns="72000" tIns="72000" rIns="72000" bIns="72000" rtlCol="0">
            <a:spAutoFit/>
          </a:bodyPr>
          <a:lstStyle/>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計画の位置づけ</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a:t>
            </a:r>
            <a:r>
              <a:rPr lang="ja-JP" altLang="en-US" sz="1200" dirty="0">
                <a:latin typeface="Meiryo UI" panose="020B0604030504040204" pitchFamily="50" charset="-128"/>
                <a:ea typeface="Meiryo UI" panose="020B0604030504040204" pitchFamily="50" charset="-128"/>
              </a:rPr>
              <a:t>食品ロスの削減の推進に関する法律」第</a:t>
            </a:r>
            <a:r>
              <a:rPr lang="en-US" altLang="ja-JP" sz="1200" dirty="0">
                <a:latin typeface="Meiryo UI" panose="020B0604030504040204" pitchFamily="50" charset="-128"/>
                <a:ea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rPr>
              <a:t>条に基づく「食品ロスの削減の推進に関する基本的な方針」</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を踏まえ</a:t>
            </a:r>
            <a:r>
              <a:rPr lang="ja-JP" altLang="en-US" sz="1200" dirty="0">
                <a:latin typeface="Meiryo UI" panose="020B0604030504040204" pitchFamily="50" charset="-128"/>
                <a:ea typeface="Meiryo UI" panose="020B0604030504040204" pitchFamily="50" charset="-128"/>
              </a:rPr>
              <a:t>、同法第</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条の規定に基づく</a:t>
            </a:r>
            <a:r>
              <a:rPr lang="ja-JP" altLang="en-US" sz="1200" dirty="0" smtClean="0">
                <a:latin typeface="Meiryo UI" panose="020B0604030504040204" pitchFamily="50" charset="-128"/>
                <a:ea typeface="Meiryo UI" panose="020B0604030504040204" pitchFamily="50" charset="-128"/>
              </a:rPr>
              <a:t>都道府県</a:t>
            </a:r>
            <a:r>
              <a:rPr lang="ja-JP" altLang="en-US" sz="1200" dirty="0">
                <a:latin typeface="Meiryo UI" panose="020B0604030504040204" pitchFamily="50" charset="-128"/>
                <a:ea typeface="Meiryo UI" panose="020B0604030504040204" pitchFamily="50" charset="-128"/>
              </a:rPr>
              <a:t>計画と</a:t>
            </a:r>
            <a:r>
              <a:rPr lang="ja-JP" altLang="en-US" sz="1200" dirty="0" smtClean="0">
                <a:latin typeface="Meiryo UI" panose="020B0604030504040204" pitchFamily="50" charset="-128"/>
                <a:ea typeface="Meiryo UI" panose="020B0604030504040204" pitchFamily="50" charset="-128"/>
              </a:rPr>
              <a:t>して本計画を策定</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rPr>
              <a:t>まだ食べることができる食品が廃棄されないようにするための「食品ロスの削減」を推進</a:t>
            </a:r>
            <a:r>
              <a:rPr lang="ja-JP" altLang="en-US" sz="1200" dirty="0">
                <a:solidFill>
                  <a:srgbClr val="FF0000"/>
                </a:solidFill>
                <a:latin typeface="Meiryo UI" panose="020B0604030504040204" pitchFamily="50" charset="-128"/>
                <a:ea typeface="Meiryo UI" panose="020B0604030504040204" pitchFamily="50" charset="-128"/>
              </a:rPr>
              <a:t>　</a:t>
            </a:r>
            <a:endParaRPr lang="en-US" altLang="ja-JP" sz="1200" dirty="0" smtClean="0">
              <a:solidFill>
                <a:srgbClr val="FF0000"/>
              </a:solidFill>
              <a:latin typeface="Meiryo UI" panose="020B0604030504040204" pitchFamily="50" charset="-128"/>
              <a:ea typeface="Meiryo UI" panose="020B0604030504040204" pitchFamily="50" charset="-128"/>
            </a:endParaRPr>
          </a:p>
          <a:p>
            <a:pPr>
              <a:spcAft>
                <a:spcPts val="600"/>
              </a:spcAft>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〇計画は、「</a:t>
            </a:r>
            <a:r>
              <a:rPr lang="zh-TW" altLang="en-US" sz="1200" dirty="0" smtClean="0">
                <a:latin typeface="Meiryo UI" panose="020B0604030504040204" pitchFamily="50" charset="-128"/>
                <a:ea typeface="Meiryo UI" panose="020B0604030504040204" pitchFamily="50" charset="-128"/>
              </a:rPr>
              <a:t>大阪府循環型</a:t>
            </a:r>
            <a:r>
              <a:rPr lang="zh-TW" altLang="en-US" sz="1200" dirty="0">
                <a:latin typeface="Meiryo UI" panose="020B0604030504040204" pitchFamily="50" charset="-128"/>
                <a:ea typeface="Meiryo UI" panose="020B0604030504040204" pitchFamily="50" charset="-128"/>
              </a:rPr>
              <a:t>社会推進</a:t>
            </a:r>
            <a:r>
              <a:rPr lang="zh-TW" altLang="en-US" sz="1200" dirty="0" smtClean="0">
                <a:latin typeface="Meiryo UI" panose="020B0604030504040204" pitchFamily="50" charset="-128"/>
                <a:ea typeface="Meiryo UI" panose="020B0604030504040204" pitchFamily="50" charset="-128"/>
              </a:rPr>
              <a:t>計画</a:t>
            </a:r>
            <a:r>
              <a:rPr lang="ja-JP" altLang="en-US" sz="1200" dirty="0" smtClean="0">
                <a:latin typeface="Meiryo UI" panose="020B0604030504040204" pitchFamily="50" charset="-128"/>
                <a:ea typeface="Meiryo UI" panose="020B0604030504040204" pitchFamily="50" charset="-128"/>
              </a:rPr>
              <a:t>」等との調和を図り、「大阪府環境総合計画」の考え方を踏まえる</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計画期間</a:t>
            </a:r>
            <a:r>
              <a:rPr lang="en-US" altLang="ja-JP" sz="1200"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〇国の基本方針及び</a:t>
            </a:r>
            <a:r>
              <a:rPr lang="en-US" altLang="ja-JP" sz="1200" dirty="0" smtClean="0">
                <a:latin typeface="Meiryo UI" panose="020B0604030504040204" pitchFamily="50" charset="-128"/>
                <a:ea typeface="Meiryo UI" panose="020B0604030504040204" pitchFamily="50" charset="-128"/>
              </a:rPr>
              <a:t>SDG</a:t>
            </a:r>
            <a:r>
              <a:rPr lang="ja-JP" altLang="en-US" sz="1200" dirty="0" err="1" smtClean="0">
                <a:latin typeface="Meiryo UI" panose="020B0604030504040204" pitchFamily="50" charset="-128"/>
                <a:ea typeface="Meiryo UI" panose="020B0604030504040204" pitchFamily="50" charset="-128"/>
              </a:rPr>
              <a:t>ｓ</a:t>
            </a:r>
            <a:r>
              <a:rPr lang="ja-JP" altLang="en-US" sz="1200" dirty="0" smtClean="0">
                <a:latin typeface="Meiryo UI" panose="020B0604030504040204" pitchFamily="50" charset="-128"/>
                <a:ea typeface="Meiryo UI" panose="020B0604030504040204" pitchFamily="50" charset="-128"/>
              </a:rPr>
              <a:t>のゴールを踏まえ、</a:t>
            </a:r>
            <a:r>
              <a:rPr lang="en-US" altLang="ja-JP" sz="1200" dirty="0" smtClean="0">
                <a:latin typeface="Meiryo UI" panose="020B0604030504040204" pitchFamily="50" charset="-128"/>
                <a:ea typeface="Meiryo UI" panose="020B0604030504040204" pitchFamily="50" charset="-128"/>
              </a:rPr>
              <a:t>2021</a:t>
            </a:r>
            <a:r>
              <a:rPr lang="ja-JP" altLang="en-US" sz="1200" dirty="0" smtClean="0">
                <a:latin typeface="Meiryo UI" panose="020B0604030504040204" pitchFamily="50" charset="-128"/>
                <a:ea typeface="Meiryo UI" panose="020B0604030504040204" pitchFamily="50" charset="-128"/>
              </a:rPr>
              <a:t>年度から</a:t>
            </a:r>
            <a:r>
              <a:rPr lang="en-US" altLang="ja-JP" sz="1200" dirty="0" smtClean="0">
                <a:latin typeface="Meiryo UI" panose="020B0604030504040204" pitchFamily="50" charset="-128"/>
                <a:ea typeface="Meiryo UI" panose="020B0604030504040204" pitchFamily="50" charset="-128"/>
              </a:rPr>
              <a:t>2030</a:t>
            </a:r>
            <a:r>
              <a:rPr lang="ja-JP" altLang="en-US" sz="1200" dirty="0" smtClean="0">
                <a:latin typeface="Meiryo UI" panose="020B0604030504040204" pitchFamily="50" charset="-128"/>
                <a:ea typeface="Meiryo UI" panose="020B0604030504040204" pitchFamily="50" charset="-128"/>
              </a:rPr>
              <a:t>年度までの</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年計画</a:t>
            </a:r>
            <a:endParaRPr lang="en-US" altLang="ja-JP" sz="1200" dirty="0" smtClean="0">
              <a:latin typeface="Meiryo UI" panose="020B0604030504040204" pitchFamily="50" charset="-128"/>
              <a:ea typeface="Meiryo UI" panose="020B0604030504040204" pitchFamily="50" charset="-128"/>
            </a:endParaRPr>
          </a:p>
          <a:p>
            <a:pPr>
              <a:spcAft>
                <a:spcPts val="600"/>
              </a:spcAft>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〇計画の中間年である</a:t>
            </a:r>
            <a:r>
              <a:rPr lang="en-US" altLang="ja-JP" sz="1200" dirty="0" smtClean="0">
                <a:latin typeface="Meiryo UI" panose="020B0604030504040204" pitchFamily="50" charset="-128"/>
                <a:ea typeface="Meiryo UI" panose="020B0604030504040204" pitchFamily="50" charset="-128"/>
              </a:rPr>
              <a:t>2025</a:t>
            </a:r>
            <a:r>
              <a:rPr lang="ja-JP" altLang="en-US" sz="1200" dirty="0" smtClean="0">
                <a:latin typeface="Meiryo UI" panose="020B0604030504040204" pitchFamily="50" charset="-128"/>
                <a:ea typeface="Meiryo UI" panose="020B0604030504040204" pitchFamily="50" charset="-128"/>
              </a:rPr>
              <a:t>年度を目途に、社会情勢や施策の進捗状況等を見極め、見直しを検討</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計画の実施</a:t>
            </a:r>
            <a:r>
              <a:rPr lang="ja-JP" altLang="en-US" sz="1200" dirty="0">
                <a:latin typeface="Meiryo UI" panose="020B0604030504040204" pitchFamily="50" charset="-128"/>
                <a:ea typeface="Meiryo UI" panose="020B0604030504040204" pitchFamily="50" charset="-128"/>
              </a:rPr>
              <a:t>主体</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府、市町村、事業者、消費者が主体となり、連携</a:t>
            </a:r>
            <a:r>
              <a:rPr lang="ja-JP" altLang="en-US" sz="1200" dirty="0">
                <a:latin typeface="Meiryo UI" panose="020B0604030504040204" pitchFamily="50" charset="-128"/>
                <a:ea typeface="Meiryo UI" panose="020B0604030504040204" pitchFamily="50" charset="-128"/>
              </a:rPr>
              <a:t>・協働して</a:t>
            </a:r>
            <a:r>
              <a:rPr lang="ja-JP" altLang="en-US" sz="1200" dirty="0" smtClean="0">
                <a:latin typeface="Meiryo UI" panose="020B0604030504040204" pitchFamily="50" charset="-128"/>
                <a:ea typeface="Meiryo UI" panose="020B0604030504040204" pitchFamily="50" charset="-128"/>
              </a:rPr>
              <a:t>、取組を進めてい</a:t>
            </a:r>
            <a:r>
              <a:rPr lang="ja-JP" altLang="en-US" sz="1200" dirty="0">
                <a:latin typeface="Meiryo UI" panose="020B0604030504040204" pitchFamily="50" charset="-128"/>
                <a:ea typeface="Meiryo UI" panose="020B0604030504040204" pitchFamily="50" charset="-128"/>
              </a:rPr>
              <a:t>く</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p:txBody>
      </p:sp>
      <p:sp>
        <p:nvSpPr>
          <p:cNvPr id="14" name="正方形/長方形 13"/>
          <p:cNvSpPr/>
          <p:nvPr/>
        </p:nvSpPr>
        <p:spPr>
          <a:xfrm>
            <a:off x="245021" y="5083365"/>
            <a:ext cx="1771626" cy="2865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b="1" dirty="0" smtClean="0"/>
              <a:t>計画の基本的事項</a:t>
            </a:r>
            <a:endParaRPr kumimoji="1" lang="ja-JP" altLang="en-US" sz="1400" b="1" dirty="0"/>
          </a:p>
        </p:txBody>
      </p:sp>
      <p:sp>
        <p:nvSpPr>
          <p:cNvPr id="312" name="正方形/長方形 311"/>
          <p:cNvSpPr/>
          <p:nvPr/>
        </p:nvSpPr>
        <p:spPr>
          <a:xfrm>
            <a:off x="237519" y="7563458"/>
            <a:ext cx="2499207" cy="3035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b="1" dirty="0" smtClean="0"/>
              <a:t>食品ロスの現状と将来目標</a:t>
            </a:r>
            <a:endParaRPr kumimoji="1" lang="ja-JP" altLang="en-US" sz="1400" b="1" dirty="0"/>
          </a:p>
        </p:txBody>
      </p:sp>
      <p:sp>
        <p:nvSpPr>
          <p:cNvPr id="316" name="正方形/長方形 315"/>
          <p:cNvSpPr/>
          <p:nvPr/>
        </p:nvSpPr>
        <p:spPr>
          <a:xfrm>
            <a:off x="7128789" y="8752175"/>
            <a:ext cx="1795173" cy="25365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b="1" dirty="0" smtClean="0"/>
              <a:t>計画の</a:t>
            </a:r>
            <a:r>
              <a:rPr lang="ja-JP" altLang="en-US" sz="1400" b="1" dirty="0"/>
              <a:t>効果的</a:t>
            </a:r>
            <a:r>
              <a:rPr lang="ja-JP" altLang="en-US" sz="1400" b="1" dirty="0" smtClean="0"/>
              <a:t>な推進</a:t>
            </a:r>
            <a:endParaRPr kumimoji="1" lang="ja-JP" altLang="en-US" sz="1400" b="1" dirty="0"/>
          </a:p>
        </p:txBody>
      </p:sp>
      <p:sp>
        <p:nvSpPr>
          <p:cNvPr id="317" name="テキスト ボックス 316"/>
          <p:cNvSpPr txBox="1"/>
          <p:nvPr/>
        </p:nvSpPr>
        <p:spPr>
          <a:xfrm>
            <a:off x="107109" y="7903508"/>
            <a:ext cx="6852363" cy="2789892"/>
          </a:xfrm>
          <a:prstGeom prst="rect">
            <a:avLst/>
          </a:prstGeom>
          <a:noFill/>
        </p:spPr>
        <p:txBody>
          <a:bodyPr wrap="square" lIns="72000" tIns="72000" rIns="72000" bIns="72000" rtlCol="0">
            <a:noAutofit/>
          </a:bodyPr>
          <a:lstStyle/>
          <a:p>
            <a:pPr algn="just"/>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全国の状況</a:t>
            </a:r>
            <a:r>
              <a:rPr lang="en-US" altLang="ja-JP" sz="1200" dirty="0">
                <a:latin typeface="Meiryo UI" panose="020B0604030504040204" pitchFamily="50" charset="-128"/>
                <a:ea typeface="Meiryo UI" panose="020B0604030504040204" pitchFamily="50" charset="-128"/>
              </a:rPr>
              <a:t>】</a:t>
            </a:r>
          </a:p>
          <a:p>
            <a:pPr algn="just"/>
            <a:r>
              <a:rPr lang="ja-JP" altLang="en-US" sz="1200" dirty="0">
                <a:latin typeface="Meiryo UI" panose="020B0604030504040204" pitchFamily="50" charset="-128"/>
                <a:ea typeface="Meiryo UI" panose="020B0604030504040204" pitchFamily="50" charset="-128"/>
              </a:rPr>
              <a:t>　年間発生量　</a:t>
            </a:r>
            <a:r>
              <a:rPr lang="en-US" altLang="ja-JP" sz="1200" dirty="0">
                <a:latin typeface="Meiryo UI" panose="020B0604030504040204" pitchFamily="50" charset="-128"/>
                <a:ea typeface="Meiryo UI" panose="020B0604030504040204" pitchFamily="50" charset="-128"/>
              </a:rPr>
              <a:t>612</a:t>
            </a:r>
            <a:r>
              <a:rPr lang="ja-JP" altLang="en-US" sz="1200" dirty="0">
                <a:latin typeface="Meiryo UI" panose="020B0604030504040204" pitchFamily="50" charset="-128"/>
                <a:ea typeface="Meiryo UI" panose="020B0604030504040204" pitchFamily="50" charset="-128"/>
              </a:rPr>
              <a:t>万トン（</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年度推計）</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事業系</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328</a:t>
            </a:r>
            <a:r>
              <a:rPr lang="ja-JP" altLang="en-US" sz="1200" dirty="0">
                <a:latin typeface="Meiryo UI" panose="020B0604030504040204" pitchFamily="50" charset="-128"/>
                <a:ea typeface="Meiryo UI" panose="020B0604030504040204" pitchFamily="50" charset="-128"/>
              </a:rPr>
              <a:t>万</a:t>
            </a:r>
            <a:r>
              <a:rPr lang="ja-JP" altLang="en-US" sz="1200" dirty="0" smtClean="0">
                <a:latin typeface="Meiryo UI" panose="020B0604030504040204" pitchFamily="50" charset="-128"/>
                <a:ea typeface="Meiryo UI" panose="020B0604030504040204" pitchFamily="50" charset="-128"/>
              </a:rPr>
              <a:t>トン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家庭系</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284</a:t>
            </a:r>
            <a:r>
              <a:rPr lang="ja-JP" altLang="en-US" sz="1200" dirty="0" smtClean="0">
                <a:latin typeface="Meiryo UI" panose="020B0604030504040204" pitchFamily="50" charset="-128"/>
                <a:ea typeface="Meiryo UI" panose="020B0604030504040204" pitchFamily="50" charset="-128"/>
              </a:rPr>
              <a:t>万トン</a:t>
            </a:r>
            <a:endParaRPr lang="en-US" altLang="ja-JP" sz="1200" dirty="0" smtClean="0">
              <a:latin typeface="Meiryo UI" panose="020B0604030504040204" pitchFamily="50" charset="-128"/>
              <a:ea typeface="Meiryo UI" panose="020B0604030504040204" pitchFamily="50" charset="-128"/>
            </a:endParaRPr>
          </a:p>
          <a:p>
            <a:pPr algn="just"/>
            <a:endParaRPr lang="en-US" altLang="ja-JP" sz="1200" dirty="0" smtClean="0">
              <a:latin typeface="Meiryo UI" panose="020B0604030504040204" pitchFamily="50" charset="-128"/>
              <a:ea typeface="Meiryo UI" panose="020B0604030504040204" pitchFamily="50" charset="-128"/>
            </a:endParaRPr>
          </a:p>
          <a:p>
            <a:pPr algn="just"/>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大阪府の</a:t>
            </a:r>
            <a:r>
              <a:rPr lang="ja-JP" altLang="en-US" sz="1200" dirty="0" smtClean="0">
                <a:latin typeface="Meiryo UI" panose="020B0604030504040204" pitchFamily="50" charset="-128"/>
                <a:ea typeface="Meiryo UI" panose="020B0604030504040204" pitchFamily="50" charset="-128"/>
              </a:rPr>
              <a:t>状況と目標</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rPr>
              <a:t>実施</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「大阪府食品</a:t>
            </a:r>
            <a:r>
              <a:rPr lang="ja-JP" altLang="en-US" sz="1200" dirty="0">
                <a:latin typeface="Meiryo UI" panose="020B0604030504040204" pitchFamily="50" charset="-128"/>
                <a:ea typeface="Meiryo UI" panose="020B0604030504040204" pitchFamily="50" charset="-128"/>
              </a:rPr>
              <a:t>ロス発生動向等解析調査」に</a:t>
            </a:r>
            <a:r>
              <a:rPr lang="ja-JP" altLang="en-US" sz="1200" dirty="0" smtClean="0">
                <a:latin typeface="Meiryo UI" panose="020B0604030504040204" pitchFamily="50" charset="-128"/>
                <a:ea typeface="Meiryo UI" panose="020B0604030504040204" pitchFamily="50" charset="-128"/>
              </a:rPr>
              <a:t>より事業系、家庭系の食品ロス量を把握</a:t>
            </a:r>
            <a:endParaRPr lang="en-US" altLang="zh-CN" sz="1200" dirty="0">
              <a:latin typeface="Meiryo UI" panose="020B0604030504040204" pitchFamily="50" charset="-128"/>
              <a:ea typeface="Meiryo UI" panose="020B0604030504040204" pitchFamily="50" charset="-128"/>
            </a:endParaRPr>
          </a:p>
          <a:p>
            <a:pPr lvl="0"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・本計画においても</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、国</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の基本方針を踏まえ、</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系、</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家庭</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系ともに、</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2000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年度比で</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年度までに食品</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ロス量の半減を目指す。</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30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30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120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spc="-9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200" kern="100" spc="-90" dirty="0">
                <a:latin typeface="Meiryo UI" panose="020B0604030504040204" pitchFamily="50" charset="-128"/>
                <a:ea typeface="Meiryo UI" panose="020B0604030504040204" pitchFamily="50" charset="-128"/>
                <a:cs typeface="Times New Roman" panose="02020603050405020304" pitchFamily="18" charset="0"/>
              </a:rPr>
              <a:t>年度まで</a:t>
            </a:r>
            <a:r>
              <a:rPr lang="ja-JP" altLang="en-US" sz="1200" kern="100" spc="-90" dirty="0" smtClean="0">
                <a:latin typeface="Meiryo UI" panose="020B0604030504040204" pitchFamily="50" charset="-128"/>
                <a:ea typeface="Meiryo UI" panose="020B0604030504040204" pitchFamily="50" charset="-128"/>
                <a:cs typeface="Times New Roman" panose="02020603050405020304" pitchFamily="18" charset="0"/>
              </a:rPr>
              <a:t>に、食品</a:t>
            </a:r>
            <a:r>
              <a:rPr lang="ja-JP" altLang="en-US" sz="1200" kern="100" spc="-90" dirty="0">
                <a:latin typeface="Meiryo UI" panose="020B0604030504040204" pitchFamily="50" charset="-128"/>
                <a:ea typeface="Meiryo UI" panose="020B0604030504040204" pitchFamily="50" charset="-128"/>
                <a:cs typeface="Times New Roman" panose="02020603050405020304" pitchFamily="18" charset="0"/>
              </a:rPr>
              <a:t>ロス問題を認知</a:t>
            </a:r>
            <a:r>
              <a:rPr lang="ja-JP" altLang="en-US" sz="1200" kern="100" spc="-90" dirty="0" smtClean="0">
                <a:latin typeface="Meiryo UI" panose="020B0604030504040204" pitchFamily="50" charset="-128"/>
                <a:ea typeface="Meiryo UI" panose="020B0604030504040204" pitchFamily="50" charset="-128"/>
                <a:cs typeface="Times New Roman" panose="02020603050405020304" pitchFamily="18" charset="0"/>
              </a:rPr>
              <a:t>して、削減</a:t>
            </a:r>
            <a:r>
              <a:rPr lang="ja-JP" altLang="en-US" sz="1200" kern="100" spc="-90" dirty="0">
                <a:latin typeface="Meiryo UI" panose="020B0604030504040204" pitchFamily="50" charset="-128"/>
                <a:ea typeface="Meiryo UI" panose="020B0604030504040204" pitchFamily="50" charset="-128"/>
                <a:cs typeface="Times New Roman" panose="02020603050405020304" pitchFamily="18" charset="0"/>
              </a:rPr>
              <a:t>のための具体的な行動を起こす大阪府民の割合を</a:t>
            </a:r>
            <a:r>
              <a:rPr lang="en-US" altLang="ja-JP" sz="1200" kern="100" spc="-90" dirty="0" smtClean="0">
                <a:latin typeface="Meiryo UI" panose="020B0604030504040204" pitchFamily="50" charset="-128"/>
                <a:ea typeface="Meiryo UI" panose="020B0604030504040204" pitchFamily="50" charset="-128"/>
                <a:cs typeface="Times New Roman" panose="02020603050405020304" pitchFamily="18" charset="0"/>
              </a:rPr>
              <a:t>90</a:t>
            </a:r>
            <a:r>
              <a:rPr lang="ja-JP" altLang="en-US" sz="1200" kern="100" spc="-9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spc="-90" dirty="0">
                <a:latin typeface="Meiryo UI" panose="020B0604030504040204" pitchFamily="50" charset="-128"/>
                <a:ea typeface="Meiryo UI" panose="020B0604030504040204" pitchFamily="50" charset="-128"/>
                <a:cs typeface="Times New Roman" panose="02020603050405020304" pitchFamily="18" charset="0"/>
              </a:rPr>
              <a:t>とする</a:t>
            </a:r>
            <a:r>
              <a:rPr lang="ja-JP" altLang="en-US" sz="1200" kern="100" spc="-9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spc="-9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年度時点の大阪府民への調査では約</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83.3</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smtClean="0">
              <a:latin typeface="Meiryo UI" panose="020B0604030504040204" pitchFamily="50" charset="-128"/>
              <a:ea typeface="Meiryo UI" panose="020B0604030504040204" pitchFamily="50" charset="-128"/>
            </a:endParaRPr>
          </a:p>
        </p:txBody>
      </p:sp>
      <p:sp>
        <p:nvSpPr>
          <p:cNvPr id="322" name="テキスト ボックス 321"/>
          <p:cNvSpPr txBox="1"/>
          <p:nvPr/>
        </p:nvSpPr>
        <p:spPr>
          <a:xfrm>
            <a:off x="7128789" y="9005825"/>
            <a:ext cx="7996162" cy="1652061"/>
          </a:xfrm>
          <a:prstGeom prst="rect">
            <a:avLst/>
          </a:prstGeom>
          <a:noFill/>
        </p:spPr>
        <p:txBody>
          <a:bodyPr wrap="square" lIns="96844" tIns="48422" rIns="96844" bIns="48422"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推進体制</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rPr>
              <a:t>食品</a:t>
            </a:r>
            <a:r>
              <a:rPr lang="ja-JP" altLang="en-US" sz="1200" dirty="0">
                <a:latin typeface="Meiryo UI" panose="020B0604030504040204" pitchFamily="50" charset="-128"/>
                <a:ea typeface="Meiryo UI" panose="020B0604030504040204" pitchFamily="50" charset="-128"/>
              </a:rPr>
              <a:t>ロス削減のためには、流通全体及び消費者が一体となってコミュニケーション</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強化</a:t>
            </a:r>
            <a:r>
              <a:rPr lang="ja-JP" altLang="en-US" sz="1200" dirty="0">
                <a:latin typeface="Meiryo UI" panose="020B0604030504040204" pitchFamily="50" charset="-128"/>
                <a:ea typeface="Meiryo UI" panose="020B0604030504040204" pitchFamily="50" charset="-128"/>
              </a:rPr>
              <a:t>し、取組を推進</a:t>
            </a:r>
            <a:r>
              <a:rPr lang="ja-JP" altLang="en-US" sz="1200" dirty="0" smtClean="0">
                <a:latin typeface="Meiryo UI" panose="020B0604030504040204" pitchFamily="50" charset="-128"/>
                <a:ea typeface="Meiryo UI" panose="020B0604030504040204" pitchFamily="50" charset="-128"/>
              </a:rPr>
              <a:t>するため、食品</a:t>
            </a:r>
            <a:r>
              <a:rPr lang="ja-JP" altLang="en-US" sz="1200" dirty="0">
                <a:latin typeface="Meiryo UI" panose="020B0604030504040204" pitchFamily="50" charset="-128"/>
                <a:ea typeface="Meiryo UI" panose="020B0604030504040204" pitchFamily="50" charset="-128"/>
              </a:rPr>
              <a:t>製造業者</a:t>
            </a:r>
            <a:r>
              <a:rPr lang="ja-JP" altLang="en-US" sz="1200" dirty="0" smtClean="0">
                <a:latin typeface="Meiryo UI" panose="020B0604030504040204" pitchFamily="50" charset="-128"/>
                <a:ea typeface="Meiryo UI" panose="020B0604030504040204" pitchFamily="50" charset="-128"/>
              </a:rPr>
              <a:t>、食品卸売・</a:t>
            </a:r>
            <a:r>
              <a:rPr lang="ja-JP" altLang="en-US" sz="1200" dirty="0">
                <a:latin typeface="Meiryo UI" panose="020B0604030504040204" pitchFamily="50" charset="-128"/>
                <a:ea typeface="Meiryo UI" panose="020B0604030504040204" pitchFamily="50" charset="-128"/>
              </a:rPr>
              <a:t>小売業者、外</a:t>
            </a:r>
            <a:r>
              <a:rPr lang="ja-JP" altLang="en-US" sz="1200" dirty="0" smtClean="0">
                <a:latin typeface="Meiryo UI" panose="020B0604030504040204" pitchFamily="50" charset="-128"/>
                <a:ea typeface="Meiryo UI" panose="020B0604030504040204" pitchFamily="50" charset="-128"/>
              </a:rPr>
              <a:t>食事</a:t>
            </a:r>
            <a:r>
              <a:rPr lang="ja-JP" altLang="en-US" sz="1200" dirty="0">
                <a:latin typeface="Meiryo UI" panose="020B0604030504040204" pitchFamily="50" charset="-128"/>
                <a:ea typeface="Meiryo UI" panose="020B0604030504040204" pitchFamily="50" charset="-128"/>
              </a:rPr>
              <a:t>業者</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消費者</a:t>
            </a:r>
            <a:r>
              <a:rPr lang="ja-JP" altLang="en-US" sz="1200" dirty="0">
                <a:latin typeface="Meiryo UI" panose="020B0604030504040204" pitchFamily="50" charset="-128"/>
                <a:ea typeface="Meiryo UI" panose="020B0604030504040204" pitchFamily="50" charset="-128"/>
              </a:rPr>
              <a:t>、行政等多様な主体で構成するネットワーク懇話会と</a:t>
            </a:r>
            <a:r>
              <a:rPr lang="ja-JP" altLang="en-US" sz="1200" dirty="0" smtClean="0">
                <a:latin typeface="Meiryo UI" panose="020B0604030504040204" pitchFamily="50" charset="-128"/>
                <a:ea typeface="Meiryo UI" panose="020B0604030504040204" pitchFamily="50" charset="-128"/>
              </a:rPr>
              <a:t>いった体制</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築く。</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rPr>
              <a:t>庁内</a:t>
            </a:r>
            <a:r>
              <a:rPr lang="ja-JP" altLang="en-US" sz="1200" dirty="0">
                <a:latin typeface="Meiryo UI" panose="020B0604030504040204" pitchFamily="50" charset="-128"/>
                <a:ea typeface="Meiryo UI" panose="020B0604030504040204" pitchFamily="50" charset="-128"/>
              </a:rPr>
              <a:t>関係部局との連携や、市町村担当者会議等を活用することにより</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spcAft>
                <a:spcPts val="600"/>
              </a:spcAft>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オール大阪で</a:t>
            </a:r>
            <a:r>
              <a:rPr lang="ja-JP" altLang="en-US" sz="1200" dirty="0">
                <a:latin typeface="Meiryo UI" panose="020B0604030504040204" pitchFamily="50" charset="-128"/>
                <a:ea typeface="Meiryo UI" panose="020B0604030504040204" pitchFamily="50" charset="-128"/>
              </a:rPr>
              <a:t>取組を</a:t>
            </a:r>
            <a:r>
              <a:rPr lang="ja-JP" altLang="en-US" sz="1200" dirty="0" smtClean="0">
                <a:latin typeface="Meiryo UI" panose="020B0604030504040204" pitchFamily="50" charset="-128"/>
                <a:ea typeface="Meiryo UI" panose="020B0604030504040204" pitchFamily="50" charset="-128"/>
              </a:rPr>
              <a:t>進める。</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進捗管理</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rPr>
              <a:t>ネットワーク</a:t>
            </a:r>
            <a:r>
              <a:rPr lang="ja-JP" altLang="en-US" sz="1200" dirty="0">
                <a:latin typeface="Meiryo UI" panose="020B0604030504040204" pitchFamily="50" charset="-128"/>
                <a:ea typeface="Meiryo UI" panose="020B0604030504040204" pitchFamily="50" charset="-128"/>
              </a:rPr>
              <a:t>懇話会等により</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継続</a:t>
            </a:r>
            <a:r>
              <a:rPr lang="ja-JP" altLang="en-US" sz="1200" dirty="0" smtClean="0">
                <a:latin typeface="Meiryo UI" panose="020B0604030504040204" pitchFamily="50" charset="-128"/>
                <a:ea typeface="Meiryo UI" panose="020B0604030504040204" pitchFamily="50" charset="-128"/>
              </a:rPr>
              <a:t>的</a:t>
            </a:r>
            <a:r>
              <a:rPr lang="ja-JP" altLang="en-US" sz="1200" dirty="0">
                <a:latin typeface="Meiryo UI" panose="020B0604030504040204" pitchFamily="50" charset="-128"/>
                <a:ea typeface="Meiryo UI" panose="020B0604030504040204" pitchFamily="50" charset="-128"/>
              </a:rPr>
              <a:t>に取組状況等の成果を検証し、より効果的な取組</a:t>
            </a:r>
            <a:r>
              <a:rPr lang="ja-JP" altLang="en-US" sz="1200" dirty="0" smtClean="0">
                <a:latin typeface="Meiryo UI" panose="020B0604030504040204" pitchFamily="50" charset="-128"/>
                <a:ea typeface="Meiryo UI" panose="020B0604030504040204" pitchFamily="50" charset="-128"/>
              </a:rPr>
              <a:t>を検討。さら</a:t>
            </a:r>
            <a:r>
              <a:rPr lang="ja-JP" altLang="en-US" sz="1200" dirty="0">
                <a:latin typeface="Meiryo UI" panose="020B0604030504040204" pitchFamily="50" charset="-128"/>
                <a:ea typeface="Meiryo UI" panose="020B0604030504040204" pitchFamily="50" charset="-128"/>
              </a:rPr>
              <a:t>なる食品ロス削減を</a:t>
            </a:r>
            <a:r>
              <a:rPr lang="ja-JP" altLang="en-US" sz="1200" dirty="0" smtClean="0">
                <a:latin typeface="Meiryo UI" panose="020B0604030504040204" pitchFamily="50" charset="-128"/>
                <a:ea typeface="Meiryo UI" panose="020B0604030504040204" pitchFamily="50" charset="-128"/>
              </a:rPr>
              <a:t>目指す。</a:t>
            </a:r>
            <a:endParaRPr lang="ja-JP" altLang="en-US" sz="1200" dirty="0">
              <a:latin typeface="Meiryo UI" panose="020B0604030504040204" pitchFamily="50" charset="-128"/>
              <a:ea typeface="Meiryo UI" panose="020B0604030504040204" pitchFamily="50" charset="-128"/>
            </a:endParaRPr>
          </a:p>
        </p:txBody>
      </p:sp>
      <p:sp>
        <p:nvSpPr>
          <p:cNvPr id="44" name="角丸四角形 43"/>
          <p:cNvSpPr/>
          <p:nvPr/>
        </p:nvSpPr>
        <p:spPr>
          <a:xfrm>
            <a:off x="109072" y="750655"/>
            <a:ext cx="6848439" cy="1501538"/>
          </a:xfrm>
          <a:prstGeom prst="roundRect">
            <a:avLst>
              <a:gd name="adj" fmla="val 6820"/>
            </a:avLst>
          </a:prstGeom>
          <a:noFill/>
          <a:ln w="12700"/>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51" name="正方形/長方形 50"/>
          <p:cNvSpPr/>
          <p:nvPr/>
        </p:nvSpPr>
        <p:spPr>
          <a:xfrm>
            <a:off x="245020" y="522347"/>
            <a:ext cx="1771627" cy="2647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400" b="1" dirty="0" smtClean="0"/>
              <a:t>審議の経過について</a:t>
            </a:r>
            <a:endParaRPr kumimoji="1" lang="ja-JP" altLang="en-US" sz="1400" b="1" dirty="0"/>
          </a:p>
        </p:txBody>
      </p:sp>
      <p:sp>
        <p:nvSpPr>
          <p:cNvPr id="52" name="テキスト ボックス 51"/>
          <p:cNvSpPr txBox="1"/>
          <p:nvPr/>
        </p:nvSpPr>
        <p:spPr>
          <a:xfrm>
            <a:off x="185730" y="819210"/>
            <a:ext cx="6808670" cy="1334587"/>
          </a:xfrm>
          <a:prstGeom prst="rect">
            <a:avLst/>
          </a:prstGeom>
          <a:noFill/>
        </p:spPr>
        <p:txBody>
          <a:bodyPr wrap="square" lIns="36000" tIns="36000" rIns="36000" bIns="36000" rtlCol="0">
            <a:spAutoFit/>
          </a:bodyPr>
          <a:lstStyle/>
          <a:p>
            <a:r>
              <a:rPr lang="ja-JP" altLang="en-US" sz="1200" dirty="0">
                <a:latin typeface="Meiryo UI" panose="020B0604030504040204" pitchFamily="50" charset="-128"/>
                <a:ea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rPr>
              <a:t>食品ロスの削減は</a:t>
            </a:r>
            <a:r>
              <a:rPr lang="en-US" altLang="ja-JP" sz="1200" dirty="0" smtClean="0">
                <a:latin typeface="Meiryo UI" panose="020B0604030504040204" pitchFamily="50" charset="-128"/>
                <a:ea typeface="Meiryo UI" panose="020B0604030504040204" pitchFamily="50" charset="-128"/>
              </a:rPr>
              <a:t>2015</a:t>
            </a:r>
            <a:r>
              <a:rPr lang="ja-JP" altLang="en-US" sz="1200" dirty="0">
                <a:latin typeface="Meiryo UI" panose="020B0604030504040204" pitchFamily="50" charset="-128"/>
                <a:ea typeface="Meiryo UI" panose="020B0604030504040204" pitchFamily="50" charset="-128"/>
              </a:rPr>
              <a:t>年に国連で採択された「持続可能な開発のための</a:t>
            </a:r>
            <a:r>
              <a:rPr lang="en-US" altLang="ja-JP" sz="1200" dirty="0">
                <a:latin typeface="Meiryo UI" panose="020B0604030504040204" pitchFamily="50" charset="-128"/>
                <a:ea typeface="Meiryo UI" panose="020B0604030504040204" pitchFamily="50" charset="-128"/>
              </a:rPr>
              <a:t>2030</a:t>
            </a:r>
            <a:r>
              <a:rPr lang="ja-JP" altLang="en-US" sz="1200" dirty="0">
                <a:latin typeface="Meiryo UI" panose="020B0604030504040204" pitchFamily="50" charset="-128"/>
                <a:ea typeface="Meiryo UI" panose="020B0604030504040204" pitchFamily="50" charset="-128"/>
              </a:rPr>
              <a:t>アジェンダ</a:t>
            </a:r>
            <a:r>
              <a:rPr lang="en-US" altLang="ja-JP" sz="1200" dirty="0">
                <a:latin typeface="Meiryo UI" panose="020B0604030504040204" pitchFamily="50" charset="-128"/>
                <a:ea typeface="Meiryo UI" panose="020B0604030504040204" pitchFamily="50" charset="-128"/>
              </a:rPr>
              <a:t>(SDG</a:t>
            </a:r>
            <a:r>
              <a:rPr lang="ja-JP" altLang="en-US" sz="1200" dirty="0" err="1">
                <a:latin typeface="Meiryo UI" panose="020B0604030504040204" pitchFamily="50" charset="-128"/>
                <a:ea typeface="Meiryo UI" panose="020B0604030504040204" pitchFamily="50" charset="-128"/>
              </a:rPr>
              <a:t>ｓ</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におい</a:t>
            </a:r>
            <a:endParaRPr lang="en-US" altLang="ja-JP" sz="1200" dirty="0" smtClean="0">
              <a:latin typeface="Meiryo UI" panose="020B0604030504040204" pitchFamily="50" charset="-128"/>
              <a:ea typeface="Meiryo UI" panose="020B0604030504040204" pitchFamily="50" charset="-128"/>
            </a:endParaRPr>
          </a:p>
          <a:p>
            <a:pPr>
              <a:spcAft>
                <a:spcPts val="600"/>
              </a:spcAft>
            </a:pPr>
            <a:r>
              <a:rPr lang="ja-JP" altLang="en-US" sz="1200" dirty="0">
                <a:latin typeface="Meiryo UI" panose="020B0604030504040204" pitchFamily="50" charset="-128"/>
                <a:ea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rPr>
              <a:t>て</a:t>
            </a:r>
            <a:r>
              <a:rPr lang="ja-JP" altLang="en-US" sz="1200" dirty="0">
                <a:latin typeface="Meiryo UI" panose="020B0604030504040204" pitchFamily="50" charset="-128"/>
                <a:ea typeface="Meiryo UI" panose="020B0604030504040204" pitchFamily="50" charset="-128"/>
              </a:rPr>
              <a:t>言及されるなど</a:t>
            </a:r>
            <a:r>
              <a:rPr lang="ja-JP" altLang="en-US" sz="1200" dirty="0" smtClean="0">
                <a:latin typeface="Meiryo UI" panose="020B0604030504040204" pitchFamily="50" charset="-128"/>
                <a:ea typeface="Meiryo UI" panose="020B0604030504040204" pitchFamily="50" charset="-128"/>
              </a:rPr>
              <a:t>、世界的</a:t>
            </a:r>
            <a:r>
              <a:rPr lang="ja-JP" altLang="en-US" sz="1200" dirty="0">
                <a:latin typeface="Meiryo UI" panose="020B0604030504040204" pitchFamily="50" charset="-128"/>
                <a:ea typeface="Meiryo UI" panose="020B0604030504040204" pitchFamily="50" charset="-128"/>
              </a:rPr>
              <a:t>にも大きな課題</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〇食品</a:t>
            </a:r>
            <a:r>
              <a:rPr lang="ja-JP" altLang="en-US" sz="1200" dirty="0">
                <a:latin typeface="Meiryo UI" panose="020B0604030504040204" pitchFamily="50" charset="-128"/>
                <a:ea typeface="Meiryo UI" panose="020B0604030504040204" pitchFamily="50" charset="-128"/>
              </a:rPr>
              <a:t>ロス削減の取組を総合的</a:t>
            </a:r>
            <a:r>
              <a:rPr lang="ja-JP" altLang="en-US" sz="1200" dirty="0" smtClean="0">
                <a:latin typeface="Meiryo UI" panose="020B0604030504040204" pitchFamily="50" charset="-128"/>
                <a:ea typeface="Meiryo UI" panose="020B0604030504040204" pitchFamily="50" charset="-128"/>
              </a:rPr>
              <a:t>かつ</a:t>
            </a:r>
            <a:r>
              <a:rPr lang="ja-JP" altLang="en-US" sz="1200" dirty="0">
                <a:latin typeface="Meiryo UI" panose="020B0604030504040204" pitchFamily="50" charset="-128"/>
                <a:ea typeface="Meiryo UI" panose="020B0604030504040204" pitchFamily="50" charset="-128"/>
              </a:rPr>
              <a:t>効果</a:t>
            </a:r>
            <a:r>
              <a:rPr lang="ja-JP" altLang="en-US" sz="1200" dirty="0" smtClean="0">
                <a:latin typeface="Meiryo UI" panose="020B0604030504040204" pitchFamily="50" charset="-128"/>
                <a:ea typeface="Meiryo UI" panose="020B0604030504040204" pitchFamily="50" charset="-128"/>
              </a:rPr>
              <a:t>的</a:t>
            </a:r>
            <a:r>
              <a:rPr lang="ja-JP" altLang="en-US" sz="1200" dirty="0">
                <a:latin typeface="Meiryo UI" panose="020B0604030504040204" pitchFamily="50" charset="-128"/>
                <a:ea typeface="Meiryo UI" panose="020B0604030504040204" pitchFamily="50" charset="-128"/>
              </a:rPr>
              <a:t>に推進する</a:t>
            </a:r>
            <a:r>
              <a:rPr lang="ja-JP" altLang="en-US" sz="1200" dirty="0" smtClean="0">
                <a:latin typeface="Meiryo UI" panose="020B0604030504040204" pitchFamily="50" charset="-128"/>
                <a:ea typeface="Meiryo UI" panose="020B0604030504040204" pitchFamily="50" charset="-128"/>
              </a:rPr>
              <a:t>ためには、</a:t>
            </a:r>
            <a:r>
              <a:rPr lang="ja-JP" altLang="en-US" sz="1200" dirty="0">
                <a:latin typeface="Meiryo UI" panose="020B0604030504040204" pitchFamily="50" charset="-128"/>
                <a:ea typeface="Meiryo UI" panose="020B0604030504040204" pitchFamily="50" charset="-128"/>
              </a:rPr>
              <a:t>食品ロスの発生等の実態、</a:t>
            </a:r>
            <a:r>
              <a:rPr lang="ja-JP" altLang="en-US" sz="1200" dirty="0" smtClean="0">
                <a:latin typeface="Meiryo UI" panose="020B0604030504040204" pitchFamily="50" charset="-128"/>
                <a:ea typeface="Meiryo UI" panose="020B0604030504040204" pitchFamily="50" charset="-128"/>
              </a:rPr>
              <a:t>課題等</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踏まえ</a:t>
            </a:r>
            <a:endParaRPr lang="en-US" altLang="ja-JP" sz="1200" dirty="0" smtClean="0">
              <a:latin typeface="Meiryo UI" panose="020B0604030504040204" pitchFamily="50" charset="-128"/>
              <a:ea typeface="Meiryo UI" panose="020B0604030504040204" pitchFamily="50" charset="-128"/>
            </a:endParaRPr>
          </a:p>
          <a:p>
            <a:pPr>
              <a:spcAft>
                <a:spcPts val="600"/>
              </a:spcAft>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ながら</a:t>
            </a:r>
            <a:r>
              <a:rPr lang="ja-JP" altLang="en-US" sz="1200" dirty="0">
                <a:latin typeface="Meiryo UI" panose="020B0604030504040204" pitchFamily="50" charset="-128"/>
                <a:ea typeface="Meiryo UI" panose="020B0604030504040204" pitchFamily="50" charset="-128"/>
              </a:rPr>
              <a:t>、食品ロス削減推進計画を策定する必要が</a:t>
            </a:r>
            <a:r>
              <a:rPr lang="ja-JP" altLang="en-US" sz="1200" dirty="0" smtClean="0">
                <a:latin typeface="Meiryo UI" panose="020B0604030504040204" pitchFamily="50" charset="-128"/>
                <a:ea typeface="Meiryo UI" panose="020B0604030504040204" pitchFamily="50" charset="-128"/>
              </a:rPr>
              <a:t>ある。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○令和</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rPr>
              <a:t>月に大阪府から諮問を受け、令和</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rPr>
              <a:t>月よ</a:t>
            </a:r>
            <a:r>
              <a:rPr lang="ja-JP" altLang="en-US" sz="1200" dirty="0">
                <a:latin typeface="Meiryo UI" panose="020B0604030504040204" pitchFamily="50" charset="-128"/>
                <a:ea typeface="Meiryo UI" panose="020B0604030504040204" pitchFamily="50" charset="-128"/>
              </a:rPr>
              <a:t>り</a:t>
            </a:r>
            <a:r>
              <a:rPr lang="ja-JP" altLang="en-US" sz="1200" dirty="0" smtClean="0">
                <a:latin typeface="Meiryo UI" panose="020B0604030504040204" pitchFamily="50" charset="-128"/>
                <a:ea typeface="Meiryo UI" panose="020B0604030504040204" pitchFamily="50" charset="-128"/>
              </a:rPr>
              <a:t>計</a:t>
            </a:r>
            <a:r>
              <a:rPr lang="en-US" altLang="ja-JP" sz="1200" dirty="0" smtClean="0">
                <a:latin typeface="Meiryo UI" panose="020B0604030504040204" pitchFamily="50" charset="-128"/>
                <a:ea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rPr>
              <a:t>回の食品ロス削減推進計画部会に</a:t>
            </a:r>
            <a:r>
              <a:rPr lang="ja-JP" altLang="en-US" sz="1200" dirty="0">
                <a:latin typeface="Meiryo UI" panose="020B0604030504040204" pitchFamily="50" charset="-128"/>
                <a:ea typeface="Meiryo UI" panose="020B0604030504040204" pitchFamily="50" charset="-128"/>
              </a:rPr>
              <a:t>おいて</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計画の</a:t>
            </a:r>
            <a:r>
              <a:rPr lang="ja-JP" altLang="en-US" sz="1200" dirty="0">
                <a:latin typeface="Meiryo UI" panose="020B0604030504040204" pitchFamily="50" charset="-128"/>
                <a:ea typeface="Meiryo UI" panose="020B0604030504040204" pitchFamily="50" charset="-128"/>
              </a:rPr>
              <a:t>目標や基本的施策の推進についての考え方</a:t>
            </a:r>
            <a:r>
              <a:rPr lang="ja-JP" altLang="en-US" sz="1200" dirty="0" smtClean="0">
                <a:latin typeface="Meiryo UI" panose="020B0604030504040204" pitchFamily="50" charset="-128"/>
                <a:ea typeface="Meiryo UI" panose="020B0604030504040204" pitchFamily="50" charset="-128"/>
              </a:rPr>
              <a:t>などの審議を行った。</a:t>
            </a:r>
            <a:endParaRPr lang="en-US" altLang="ja-JP" sz="1200" dirty="0" smtClean="0">
              <a:latin typeface="Meiryo UI" panose="020B0604030504040204" pitchFamily="50" charset="-128"/>
              <a:ea typeface="Meiryo UI" panose="020B0604030504040204" pitchFamily="50" charset="-128"/>
            </a:endParaRPr>
          </a:p>
        </p:txBody>
      </p:sp>
      <p:pic>
        <p:nvPicPr>
          <p:cNvPr id="33" name="図 32"/>
          <p:cNvPicPr/>
          <p:nvPr/>
        </p:nvPicPr>
        <p:blipFill>
          <a:blip r:embed="rId3">
            <a:extLst>
              <a:ext uri="{28A0092B-C50C-407E-A947-70E740481C1C}">
                <a14:useLocalDpi xmlns:a14="http://schemas.microsoft.com/office/drawing/2010/main" val="0"/>
              </a:ext>
            </a:extLst>
          </a:blip>
          <a:srcRect/>
          <a:stretch>
            <a:fillRect/>
          </a:stretch>
        </p:blipFill>
        <p:spPr bwMode="auto">
          <a:xfrm>
            <a:off x="12457807" y="56269"/>
            <a:ext cx="648071" cy="588745"/>
          </a:xfrm>
          <a:prstGeom prst="rect">
            <a:avLst/>
          </a:prstGeom>
          <a:noFill/>
          <a:ln>
            <a:noFill/>
          </a:ln>
        </p:spPr>
      </p:pic>
      <p:graphicFrame>
        <p:nvGraphicFramePr>
          <p:cNvPr id="19" name="表 18"/>
          <p:cNvGraphicFramePr>
            <a:graphicFrameLocks noGrp="1"/>
          </p:cNvGraphicFramePr>
          <p:nvPr>
            <p:extLst>
              <p:ext uri="{D42A27DB-BD31-4B8C-83A1-F6EECF244321}">
                <p14:modId xmlns:p14="http://schemas.microsoft.com/office/powerpoint/2010/main" val="3676850293"/>
              </p:ext>
            </p:extLst>
          </p:nvPr>
        </p:nvGraphicFramePr>
        <p:xfrm>
          <a:off x="7067441" y="841544"/>
          <a:ext cx="7983171" cy="5086611"/>
        </p:xfrm>
        <a:graphic>
          <a:graphicData uri="http://schemas.openxmlformats.org/drawingml/2006/table">
            <a:tbl>
              <a:tblPr firstRow="1" bandRow="1">
                <a:tableStyleId>{7DF18680-E054-41AD-8BC1-D1AEF772440D}</a:tableStyleId>
              </a:tblPr>
              <a:tblGrid>
                <a:gridCol w="680007">
                  <a:extLst>
                    <a:ext uri="{9D8B030D-6E8A-4147-A177-3AD203B41FA5}">
                      <a16:colId xmlns:a16="http://schemas.microsoft.com/office/drawing/2014/main" val="1227560485"/>
                    </a:ext>
                  </a:extLst>
                </a:gridCol>
                <a:gridCol w="3564413">
                  <a:extLst>
                    <a:ext uri="{9D8B030D-6E8A-4147-A177-3AD203B41FA5}">
                      <a16:colId xmlns:a16="http://schemas.microsoft.com/office/drawing/2014/main" val="3241766134"/>
                    </a:ext>
                  </a:extLst>
                </a:gridCol>
                <a:gridCol w="3738751">
                  <a:extLst>
                    <a:ext uri="{9D8B030D-6E8A-4147-A177-3AD203B41FA5}">
                      <a16:colId xmlns:a16="http://schemas.microsoft.com/office/drawing/2014/main" val="4230220939"/>
                    </a:ext>
                  </a:extLst>
                </a:gridCol>
              </a:tblGrid>
              <a:tr h="236162">
                <a:tc>
                  <a:txBody>
                    <a:bodyPr/>
                    <a:lstStyle/>
                    <a:p>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ja-JP" altLang="en-US" sz="1100" dirty="0" smtClean="0">
                          <a:latin typeface="Meiryo UI" panose="020B0604030504040204" pitchFamily="50" charset="-128"/>
                          <a:ea typeface="Meiryo UI" panose="020B0604030504040204" pitchFamily="50" charset="-128"/>
                        </a:rPr>
                        <a:t>事　業　者 </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消　費　者  </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904749161"/>
                  </a:ext>
                </a:extLst>
              </a:tr>
              <a:tr h="1888229">
                <a:tc>
                  <a:txBody>
                    <a:bodyPr/>
                    <a:lstStyle/>
                    <a:p>
                      <a:pPr algn="ctr"/>
                      <a:r>
                        <a:rPr kumimoji="1" lang="ja-JP" altLang="en-US" sz="1100" b="1" dirty="0" smtClean="0">
                          <a:latin typeface="Meiryo UI" panose="020B0604030504040204" pitchFamily="50" charset="-128"/>
                          <a:ea typeface="Meiryo UI" panose="020B0604030504040204" pitchFamily="50" charset="-128"/>
                        </a:rPr>
                        <a:t>大阪府における</a:t>
                      </a:r>
                      <a:endParaRPr kumimoji="1" lang="en-US" altLang="ja-JP" sz="1100" b="1" dirty="0" smtClean="0">
                        <a:latin typeface="Meiryo UI" panose="020B0604030504040204" pitchFamily="50" charset="-128"/>
                        <a:ea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rPr>
                        <a:t>これまでの主な取組</a:t>
                      </a:r>
                      <a:endParaRPr kumimoji="1" lang="en-US" altLang="ja-JP" sz="1100" b="1"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dirty="0" smtClean="0">
                          <a:latin typeface="Meiryo UI" panose="020B0604030504040204" pitchFamily="50" charset="-128"/>
                          <a:ea typeface="Meiryo UI" panose="020B0604030504040204" pitchFamily="50" charset="-128"/>
                        </a:rPr>
                        <a:t>・「おおさか食品ロス削減パートナーシップ制度」の創設</a:t>
                      </a:r>
                      <a:endParaRPr kumimoji="1" lang="en-US" altLang="ja-JP" sz="1100" b="1" dirty="0" smtClean="0">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dirty="0" smtClean="0">
                          <a:latin typeface="Meiryo UI" panose="020B0604030504040204" pitchFamily="50" charset="-128"/>
                          <a:ea typeface="Meiryo UI" panose="020B0604030504040204" pitchFamily="50" charset="-128"/>
                        </a:rPr>
                        <a:t>・食品ロス削減に向けたアドバイザー派遣の実施</a:t>
                      </a:r>
                      <a:endParaRPr kumimoji="1" lang="en-US" altLang="ja-JP" sz="1100" b="1" dirty="0" smtClean="0">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eiryo UI" panose="020B0604030504040204" pitchFamily="50" charset="-128"/>
                          <a:ea typeface="Meiryo UI" panose="020B0604030504040204" pitchFamily="50" charset="-128"/>
                        </a:rPr>
                        <a:t>・「フードバンクガイドライン」</a:t>
                      </a:r>
                      <a:endParaRPr kumimoji="1" lang="en-US" altLang="ja-JP" sz="1100" b="1" dirty="0" smtClean="0">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dirty="0" smtClean="0">
                          <a:latin typeface="Meiryo UI" panose="020B0604030504040204" pitchFamily="50" charset="-128"/>
                          <a:ea typeface="Meiryo UI" panose="020B0604030504040204" pitchFamily="50" charset="-128"/>
                        </a:rPr>
                        <a:t>　の作成</a:t>
                      </a:r>
                      <a:endParaRPr kumimoji="1" lang="en-US" altLang="ja-JP" sz="1100" b="1" dirty="0" smtClean="0">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eiryo UI" panose="020B0604030504040204" pitchFamily="50" charset="-128"/>
                          <a:ea typeface="Meiryo UI" panose="020B0604030504040204" pitchFamily="50" charset="-128"/>
                        </a:rPr>
                        <a:t>・飲食店における食べきり</a:t>
                      </a:r>
                      <a:endParaRPr kumimoji="1" lang="en-US" altLang="ja-JP" sz="1100" b="1" dirty="0" smtClean="0">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eiryo UI" panose="020B0604030504040204" pitchFamily="50" charset="-128"/>
                          <a:ea typeface="Meiryo UI" panose="020B0604030504040204" pitchFamily="50" charset="-128"/>
                        </a:rPr>
                        <a:t>　モデル実証実験の実施</a:t>
                      </a:r>
                      <a:endParaRPr kumimoji="1" lang="en-US" altLang="ja-JP" sz="1100" b="1" dirty="0" smtClean="0">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latin typeface="Meiryo UI" panose="020B0604030504040204" pitchFamily="50" charset="-128"/>
                          <a:ea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・家庭の食品ロス実態調査の実施</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・リーフレット「今日からはじめる冷蔵庫革命」の作成</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10</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月食品ロス削減月間に</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おける</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PR</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の実施　</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10</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月</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30</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日（食品ロス削減</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の日）におけるイベントの</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開催</a:t>
                      </a: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a:t>
                      </a: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300476507"/>
                  </a:ext>
                </a:extLst>
              </a:tr>
              <a:tr h="2930931">
                <a:tc>
                  <a:txBody>
                    <a:bodyPr/>
                    <a:lstStyle/>
                    <a:p>
                      <a:pPr algn="ctr"/>
                      <a:r>
                        <a:rPr kumimoji="1" lang="ja-JP" altLang="en-US" sz="1100" b="1" dirty="0" smtClean="0">
                          <a:latin typeface="Meiryo UI" panose="020B0604030504040204" pitchFamily="50" charset="-128"/>
                          <a:ea typeface="Meiryo UI" panose="020B0604030504040204" pitchFamily="50" charset="-128"/>
                        </a:rPr>
                        <a:t>大阪府が進める</a:t>
                      </a:r>
                      <a:endParaRPr kumimoji="1" lang="en-US" altLang="ja-JP" sz="1100" b="1" dirty="0" smtClean="0">
                        <a:latin typeface="Meiryo UI" panose="020B0604030504040204" pitchFamily="50" charset="-128"/>
                        <a:ea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rPr>
                        <a:t>基本的</a:t>
                      </a:r>
                      <a:endParaRPr kumimoji="1" lang="en-US" altLang="ja-JP" sz="1100" b="1" dirty="0" smtClean="0">
                        <a:latin typeface="Meiryo UI" panose="020B0604030504040204" pitchFamily="50" charset="-128"/>
                        <a:ea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rPr>
                        <a:t>施策</a:t>
                      </a:r>
                      <a:endParaRPr kumimoji="1" lang="en-US" altLang="ja-JP" sz="1100" b="1" dirty="0" smtClean="0">
                        <a:latin typeface="Meiryo UI" panose="020B0604030504040204" pitchFamily="50" charset="-128"/>
                        <a:ea typeface="Meiryo UI" panose="020B0604030504040204" pitchFamily="50" charset="-128"/>
                      </a:endParaRPr>
                    </a:p>
                    <a:p>
                      <a:pPr algn="ctr"/>
                      <a:endParaRPr kumimoji="1" lang="en-US" altLang="ja-JP" sz="1100" b="1"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■ネットワーク懇話会等の検討の場で各立場からの意見</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1200"/>
                        </a:spcAft>
                        <a:buClrTx/>
                        <a:buSzTx/>
                        <a:buFontTx/>
                        <a:buNone/>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交換により流通の各段階の施策を具体化する取組を展開</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「おおさか食品ロス削減パートナーシップ制度」の推進</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広く多業種への働きかけを行い、パートナーシップ事業者</a:t>
                      </a:r>
                      <a:endParaRPr kumimoji="1" lang="en-US" altLang="ja-JP"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の増加と、効果的な消費者啓発を推進</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食品ロス削減の取組事例の共有・周知</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優良事例について共有・周知を図り、横展開を促進</a:t>
                      </a:r>
                      <a:endParaRPr kumimoji="1" lang="en-US" altLang="ja-JP"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・国の表彰制度等の活用などにより、広く周知</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「フードバンクガイドライン」の活用</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未利用食品を提供する事業者の増加を図り、有効活用の　</a:t>
                      </a:r>
                      <a:endParaRPr kumimoji="1" lang="en-US" altLang="ja-JP"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取組を推進</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飲食店の“食べきり・持ち帰り“の取組への支援</a:t>
                      </a:r>
                      <a:endPar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“食べきり”と、残ってしまった場合の“持ち帰り”を普及</a:t>
                      </a:r>
                      <a:endParaRPr kumimoji="1" lang="en-US" altLang="ja-JP" sz="11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■ネットワーク懇話会等の場を活用し、消費者と事業者のコミュ</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120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ニケーションを図り、消費者の認知度向上や行動変化を促す</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食品ロス削減月間（</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10</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月）の取組</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・事業者や市町村の取組を大阪府民に発信　　　</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・大阪府民の食品ロス削減に関する認知度向上及び関心の</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増大を図る</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事例集リーフレットやデジタルコンテンツ</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等の活用</a:t>
                      </a:r>
                      <a:endPar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・家庭における食品ロス削減の推進や　　　</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小中学校等での食育や地域の環境</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教育等の取組を支援　</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大学</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府内栄養士養成課程の大学等</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との連携</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・社食や学校給食等、幅広い食品ロス</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削減の取組を推進</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270901083"/>
                  </a:ext>
                </a:extLst>
              </a:tr>
            </a:tbl>
          </a:graphicData>
        </a:graphic>
      </p:graphicFrame>
      <p:sp>
        <p:nvSpPr>
          <p:cNvPr id="313" name="正方形/長方形 312"/>
          <p:cNvSpPr/>
          <p:nvPr/>
        </p:nvSpPr>
        <p:spPr>
          <a:xfrm>
            <a:off x="7100481" y="522164"/>
            <a:ext cx="2803285" cy="25535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b="1" dirty="0" smtClean="0"/>
              <a:t>食品ロス削減に向けた施策の推進</a:t>
            </a:r>
            <a:endParaRPr kumimoji="1" lang="ja-JP" altLang="en-US" sz="1400" b="1" dirty="0"/>
          </a:p>
        </p:txBody>
      </p:sp>
      <p:pic>
        <p:nvPicPr>
          <p:cNvPr id="57" name="図 56" descr="https://www.unic.or.jp/files/sdg_icon_wheel_rgb-290x290.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41653" y="90116"/>
            <a:ext cx="540289" cy="532970"/>
          </a:xfrm>
          <a:prstGeom prst="rect">
            <a:avLst/>
          </a:prstGeom>
          <a:noFill/>
          <a:ln>
            <a:noFill/>
          </a:ln>
        </p:spPr>
      </p:pic>
      <p:sp>
        <p:nvSpPr>
          <p:cNvPr id="48" name="サブタイトル 2"/>
          <p:cNvSpPr txBox="1">
            <a:spLocks/>
          </p:cNvSpPr>
          <p:nvPr/>
        </p:nvSpPr>
        <p:spPr bwMode="auto">
          <a:xfrm>
            <a:off x="13715794" y="90116"/>
            <a:ext cx="1360337" cy="36933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1800" kern="0" dirty="0" smtClean="0">
                <a:latin typeface="Meiryo UI" panose="020B0604030504040204" pitchFamily="50" charset="-128"/>
                <a:ea typeface="Meiryo UI" panose="020B0604030504040204" pitchFamily="50" charset="-128"/>
              </a:rPr>
              <a:t>資料１－１</a:t>
            </a:r>
            <a:endParaRPr kumimoji="1" lang="ja-JP" altLang="en-US" sz="1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26" name="テキスト ボックス 6"/>
          <p:cNvSpPr txBox="1">
            <a:spLocks noChangeArrowheads="1"/>
          </p:cNvSpPr>
          <p:nvPr/>
        </p:nvSpPr>
        <p:spPr bwMode="auto">
          <a:xfrm>
            <a:off x="160158" y="2641744"/>
            <a:ext cx="6815474" cy="2180695"/>
          </a:xfrm>
          <a:prstGeom prst="rect">
            <a:avLst/>
          </a:prstGeom>
          <a:noFill/>
          <a:ln w="22225" cmpd="dbl">
            <a:no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lvl="0" defTabSz="914400" fontAlgn="base">
              <a:spcBef>
                <a:spcPct val="0"/>
              </a:spcBef>
              <a:spcAft>
                <a:spcPct val="0"/>
              </a:spcAft>
              <a:buNone/>
            </a:pPr>
            <a:r>
              <a:rPr lang="en-US" altLang="ja-JP" sz="1400" b="1" kern="0" dirty="0" smtClean="0">
                <a:solidFill>
                  <a:srgbClr val="000000"/>
                </a:solidFill>
                <a:latin typeface="Meiryo UI" panose="020B0604030504040204" pitchFamily="50" charset="-128"/>
                <a:ea typeface="Meiryo UI" panose="020B0604030504040204" pitchFamily="50" charset="-128"/>
              </a:rPr>
              <a:t>『</a:t>
            </a:r>
            <a:r>
              <a:rPr lang="ja-JP" altLang="en-US" sz="1400" b="1" kern="0" dirty="0">
                <a:solidFill>
                  <a:srgbClr val="000000"/>
                </a:solidFill>
                <a:latin typeface="Meiryo UI" panose="020B0604030504040204" pitchFamily="50" charset="-128"/>
                <a:ea typeface="Meiryo UI" panose="020B0604030504040204" pitchFamily="50" charset="-128"/>
              </a:rPr>
              <a:t>　“もったいない</a:t>
            </a:r>
            <a:r>
              <a:rPr lang="ja-JP" altLang="en-US" sz="1400" b="1" kern="0" dirty="0" err="1">
                <a:solidFill>
                  <a:srgbClr val="000000"/>
                </a:solidFill>
                <a:latin typeface="Meiryo UI" panose="020B0604030504040204" pitchFamily="50" charset="-128"/>
                <a:ea typeface="Meiryo UI" panose="020B0604030504040204" pitchFamily="50" charset="-128"/>
              </a:rPr>
              <a:t>やん</a:t>
            </a:r>
            <a:r>
              <a:rPr lang="ja-JP" altLang="en-US" sz="1400" b="1" kern="0" dirty="0" smtClean="0">
                <a:solidFill>
                  <a:srgbClr val="000000"/>
                </a:solidFill>
                <a:latin typeface="Meiryo UI" panose="020B0604030504040204" pitchFamily="50" charset="-128"/>
                <a:ea typeface="Meiryo UI" panose="020B0604030504040204" pitchFamily="50" charset="-128"/>
              </a:rPr>
              <a:t>！”</a:t>
            </a:r>
            <a:r>
              <a:rPr lang="ja-JP" altLang="en-US" sz="1400" b="1" kern="0" dirty="0">
                <a:solidFill>
                  <a:srgbClr val="000000"/>
                </a:solidFill>
                <a:latin typeface="Meiryo UI" panose="020B0604030504040204" pitchFamily="50" charset="-128"/>
                <a:ea typeface="Meiryo UI" panose="020B0604030504040204" pitchFamily="50" charset="-128"/>
              </a:rPr>
              <a:t>　食の都大阪でおいしく食べきろう　</a:t>
            </a:r>
            <a:r>
              <a:rPr lang="en-US" altLang="ja-JP" sz="1400" b="1" kern="0" dirty="0">
                <a:solidFill>
                  <a:srgbClr val="000000"/>
                </a:solidFill>
                <a:latin typeface="Meiryo UI" panose="020B0604030504040204" pitchFamily="50" charset="-128"/>
                <a:ea typeface="Meiryo UI" panose="020B0604030504040204" pitchFamily="50" charset="-128"/>
              </a:rPr>
              <a:t>』</a:t>
            </a:r>
          </a:p>
          <a:p>
            <a:pPr lvl="0" defTabSz="914400" fontAlgn="base">
              <a:spcBef>
                <a:spcPct val="0"/>
              </a:spcBef>
              <a:spcAft>
                <a:spcPct val="0"/>
              </a:spcAft>
              <a:buNone/>
            </a:pPr>
            <a:r>
              <a:rPr lang="ja-JP" altLang="en-US" sz="1400" b="1" kern="0" dirty="0" smtClean="0">
                <a:solidFill>
                  <a:srgbClr val="000000"/>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天下の台所」として栄えた大阪には、全国から産物が集まり、市場が活況を呈し</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smtClean="0">
                <a:solidFill>
                  <a:prstClr val="black"/>
                </a:solidFill>
                <a:latin typeface="Meiryo UI" panose="020B0604030504040204" pitchFamily="50" charset="-128"/>
                <a:ea typeface="Meiryo UI" panose="020B0604030504040204" pitchFamily="50" charset="-128"/>
              </a:rPr>
              <a:t>大阪</a:t>
            </a:r>
            <a:r>
              <a:rPr lang="ja-JP" altLang="en-US" sz="1100" dirty="0">
                <a:solidFill>
                  <a:prstClr val="black"/>
                </a:solidFill>
                <a:latin typeface="Meiryo UI" panose="020B0604030504040204" pitchFamily="50" charset="-128"/>
                <a:ea typeface="Meiryo UI" panose="020B0604030504040204" pitchFamily="50" charset="-128"/>
              </a:rPr>
              <a:t>商人によって厳しくチェックされた安くておいしい食べもの屋が軒を連ねていた</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smtClean="0">
                <a:solidFill>
                  <a:prstClr val="black"/>
                </a:solidFill>
                <a:latin typeface="Meiryo UI" panose="020B0604030504040204" pitchFamily="50" charset="-128"/>
                <a:ea typeface="Meiryo UI" panose="020B0604030504040204" pitchFamily="50" charset="-128"/>
              </a:rPr>
              <a:t>庶民</a:t>
            </a:r>
            <a:r>
              <a:rPr lang="ja-JP" altLang="en-US" sz="1100" dirty="0">
                <a:solidFill>
                  <a:prstClr val="black"/>
                </a:solidFill>
                <a:latin typeface="Meiryo UI" panose="020B0604030504040204" pitchFamily="50" charset="-128"/>
                <a:ea typeface="Meiryo UI" panose="020B0604030504040204" pitchFamily="50" charset="-128"/>
              </a:rPr>
              <a:t>の食べものは、「船場汁</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きゅうりのざくざく」</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天</a:t>
            </a:r>
            <a:r>
              <a:rPr lang="ja-JP" altLang="en-US" sz="1100" dirty="0" smtClean="0">
                <a:solidFill>
                  <a:prstClr val="black"/>
                </a:solidFill>
                <a:latin typeface="Meiryo UI" panose="020B0604030504040204" pitchFamily="50" charset="-128"/>
                <a:ea typeface="Meiryo UI" panose="020B0604030504040204" pitchFamily="50" charset="-128"/>
              </a:rPr>
              <a:t>かすと</a:t>
            </a:r>
            <a:r>
              <a:rPr lang="ja-JP" altLang="en-US" sz="1100" dirty="0">
                <a:solidFill>
                  <a:prstClr val="black"/>
                </a:solidFill>
                <a:latin typeface="Meiryo UI" panose="020B0604030504040204" pitchFamily="50" charset="-128"/>
                <a:ea typeface="Meiryo UI" panose="020B0604030504040204" pitchFamily="50" charset="-128"/>
              </a:rPr>
              <a:t>大阪しろなの煮物」など</a:t>
            </a:r>
            <a:r>
              <a:rPr lang="ja-JP" altLang="en-US" sz="1100" dirty="0" smtClean="0">
                <a:solidFill>
                  <a:prstClr val="black"/>
                </a:solidFill>
                <a:latin typeface="Meiryo UI" panose="020B0604030504040204" pitchFamily="50" charset="-128"/>
                <a:ea typeface="Meiryo UI" panose="020B0604030504040204" pitchFamily="50" charset="-128"/>
              </a:rPr>
              <a:t>に</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smtClean="0">
                <a:solidFill>
                  <a:prstClr val="black"/>
                </a:solidFill>
                <a:latin typeface="Meiryo UI" panose="020B0604030504040204" pitchFamily="50" charset="-128"/>
                <a:ea typeface="Meiryo UI" panose="020B0604030504040204" pitchFamily="50" charset="-128"/>
              </a:rPr>
              <a:t>代表</a:t>
            </a:r>
            <a:r>
              <a:rPr lang="ja-JP" altLang="en-US" sz="1100" dirty="0">
                <a:solidFill>
                  <a:prstClr val="black"/>
                </a:solidFill>
                <a:latin typeface="Meiryo UI" panose="020B0604030504040204" pitchFamily="50" charset="-128"/>
                <a:ea typeface="Meiryo UI" panose="020B0604030504040204" pitchFamily="50" charset="-128"/>
              </a:rPr>
              <a:t>される、つつましいものであるが、食材は驚くほど立派に生かし、味にも</a:t>
            </a:r>
            <a:r>
              <a:rPr lang="ja-JP" altLang="en-US" sz="1100" dirty="0" smtClean="0">
                <a:solidFill>
                  <a:prstClr val="black"/>
                </a:solidFill>
                <a:latin typeface="Meiryo UI" panose="020B0604030504040204" pitchFamily="50" charset="-128"/>
                <a:ea typeface="Meiryo UI" panose="020B0604030504040204" pitchFamily="50" charset="-128"/>
              </a:rPr>
              <a:t>こだわり</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smtClean="0">
                <a:solidFill>
                  <a:prstClr val="black"/>
                </a:solidFill>
                <a:latin typeface="Meiryo UI" panose="020B0604030504040204" pitchFamily="50" charset="-128"/>
                <a:ea typeface="Meiryo UI" panose="020B0604030504040204" pitchFamily="50" charset="-128"/>
              </a:rPr>
              <a:t>工夫</a:t>
            </a:r>
            <a:r>
              <a:rPr lang="ja-JP" altLang="en-US" sz="1100" dirty="0">
                <a:solidFill>
                  <a:prstClr val="black"/>
                </a:solidFill>
                <a:latin typeface="Meiryo UI" panose="020B0604030504040204" pitchFamily="50" charset="-128"/>
                <a:ea typeface="Meiryo UI" panose="020B0604030504040204" pitchFamily="50" charset="-128"/>
              </a:rPr>
              <a:t>されたものであった</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天</a:t>
            </a:r>
            <a:r>
              <a:rPr lang="ja-JP" altLang="en-US" sz="1100" dirty="0" smtClean="0">
                <a:solidFill>
                  <a:prstClr val="black"/>
                </a:solidFill>
                <a:latin typeface="Meiryo UI" panose="020B0604030504040204" pitchFamily="50" charset="-128"/>
                <a:ea typeface="Meiryo UI" panose="020B0604030504040204" pitchFamily="50" charset="-128"/>
              </a:rPr>
              <a:t>かす</a:t>
            </a:r>
            <a:r>
              <a:rPr lang="ja-JP" altLang="en-US" sz="1100" dirty="0">
                <a:solidFill>
                  <a:prstClr val="black"/>
                </a:solidFill>
                <a:latin typeface="Meiryo UI" panose="020B0604030504040204" pitchFamily="50" charset="-128"/>
                <a:ea typeface="Meiryo UI" panose="020B0604030504040204" pitchFamily="50" charset="-128"/>
              </a:rPr>
              <a:t>」は今</a:t>
            </a:r>
            <a:r>
              <a:rPr lang="ja-JP" altLang="en-US" sz="1100" dirty="0" smtClean="0">
                <a:solidFill>
                  <a:prstClr val="black"/>
                </a:solidFill>
                <a:latin typeface="Meiryo UI" panose="020B0604030504040204" pitchFamily="50" charset="-128"/>
                <a:ea typeface="Meiryo UI" panose="020B0604030504040204" pitchFamily="50" charset="-128"/>
              </a:rPr>
              <a:t>でも大阪府民</a:t>
            </a:r>
            <a:r>
              <a:rPr lang="ja-JP" altLang="en-US" sz="1100" dirty="0">
                <a:solidFill>
                  <a:prstClr val="black"/>
                </a:solidFill>
                <a:latin typeface="Meiryo UI" panose="020B0604030504040204" pitchFamily="50" charset="-128"/>
                <a:ea typeface="Meiryo UI" panose="020B0604030504040204" pitchFamily="50" charset="-128"/>
              </a:rPr>
              <a:t>に身近なもので、うどんに入れたり</a:t>
            </a:r>
            <a:r>
              <a:rPr lang="ja-JP" altLang="en-US" sz="1100" dirty="0" smtClean="0">
                <a:solidFill>
                  <a:prstClr val="black"/>
                </a:solidFill>
                <a:latin typeface="Meiryo UI" panose="020B0604030504040204" pitchFamily="50" charset="-128"/>
                <a:ea typeface="Meiryo UI" panose="020B0604030504040204" pitchFamily="50" charset="-128"/>
              </a:rPr>
              <a:t>、お好み</a:t>
            </a:r>
            <a:r>
              <a:rPr lang="ja-JP" altLang="en-US" sz="1100" dirty="0">
                <a:solidFill>
                  <a:prstClr val="black"/>
                </a:solidFill>
                <a:latin typeface="Meiryo UI" panose="020B0604030504040204" pitchFamily="50" charset="-128"/>
                <a:ea typeface="Meiryo UI" panose="020B0604030504040204" pitchFamily="50" charset="-128"/>
              </a:rPr>
              <a:t>焼き、たこ</a:t>
            </a:r>
            <a:r>
              <a:rPr lang="ja-JP" altLang="en-US" sz="1100" dirty="0" smtClean="0">
                <a:solidFill>
                  <a:prstClr val="black"/>
                </a:solidFill>
                <a:latin typeface="Meiryo UI" panose="020B0604030504040204" pitchFamily="50" charset="-128"/>
                <a:ea typeface="Meiryo UI" panose="020B0604030504040204" pitchFamily="50" charset="-128"/>
              </a:rPr>
              <a:t>焼き</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err="1" smtClean="0">
                <a:solidFill>
                  <a:prstClr val="black"/>
                </a:solidFill>
                <a:latin typeface="Meiryo UI" panose="020B0604030504040204" pitchFamily="50" charset="-128"/>
                <a:ea typeface="Meiryo UI" panose="020B0604030504040204" pitchFamily="50" charset="-128"/>
              </a:rPr>
              <a:t>にも</a:t>
            </a:r>
            <a:r>
              <a:rPr lang="ja-JP" altLang="en-US" sz="1100" dirty="0" smtClean="0">
                <a:solidFill>
                  <a:prstClr val="black"/>
                </a:solidFill>
                <a:latin typeface="Meiryo UI" panose="020B0604030504040204" pitchFamily="50" charset="-128"/>
                <a:ea typeface="Meiryo UI" panose="020B0604030504040204" pitchFamily="50" charset="-128"/>
              </a:rPr>
              <a:t>利用</a:t>
            </a:r>
            <a:r>
              <a:rPr lang="ja-JP" altLang="en-US" sz="1100" dirty="0">
                <a:solidFill>
                  <a:prstClr val="black"/>
                </a:solidFill>
                <a:latin typeface="Meiryo UI" panose="020B0604030504040204" pitchFamily="50" charset="-128"/>
                <a:ea typeface="Meiryo UI" panose="020B0604030504040204" pitchFamily="50" charset="-128"/>
              </a:rPr>
              <a:t>され</a:t>
            </a:r>
            <a:r>
              <a:rPr lang="ja-JP" altLang="en-US" sz="1100" dirty="0" smtClean="0">
                <a:solidFill>
                  <a:prstClr val="black"/>
                </a:solidFill>
                <a:latin typeface="Meiryo UI" panose="020B0604030504040204" pitchFamily="50" charset="-128"/>
                <a:ea typeface="Meiryo UI" panose="020B0604030504040204" pitchFamily="50" charset="-128"/>
              </a:rPr>
              <a:t>、味</a:t>
            </a:r>
            <a:r>
              <a:rPr lang="ja-JP" altLang="en-US" sz="1100" dirty="0">
                <a:solidFill>
                  <a:prstClr val="black"/>
                </a:solidFill>
                <a:latin typeface="Meiryo UI" panose="020B0604030504040204" pitchFamily="50" charset="-128"/>
                <a:ea typeface="Meiryo UI" panose="020B0604030504040204" pitchFamily="50" charset="-128"/>
              </a:rPr>
              <a:t>の面からも好んで使われている。</a:t>
            </a:r>
          </a:p>
          <a:p>
            <a:pPr lvl="0" defTabSz="914400" fontAlgn="base">
              <a:spcBef>
                <a:spcPct val="0"/>
              </a:spcBef>
              <a:spcAft>
                <a:spcPct val="0"/>
              </a:spcAft>
              <a:buNone/>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捨てる</a:t>
            </a:r>
            <a:r>
              <a:rPr lang="ja-JP" altLang="en-US" sz="1100" dirty="0">
                <a:solidFill>
                  <a:prstClr val="black"/>
                </a:solidFill>
                <a:latin typeface="Meiryo UI" panose="020B0604030504040204" pitchFamily="50" charset="-128"/>
                <a:ea typeface="Meiryo UI" panose="020B0604030504040204" pitchFamily="50" charset="-128"/>
              </a:rPr>
              <a:t>ようなものでも立派に生産的に</a:t>
            </a:r>
            <a:r>
              <a:rPr lang="ja-JP" altLang="en-US" sz="1100" dirty="0" smtClean="0">
                <a:solidFill>
                  <a:prstClr val="black"/>
                </a:solidFill>
                <a:latin typeface="Meiryo UI" panose="020B0604030504040204" pitchFamily="50" charset="-128"/>
                <a:ea typeface="Meiryo UI" panose="020B0604030504040204" pitchFamily="50" charset="-128"/>
              </a:rPr>
              <a:t>生かし、合理性</a:t>
            </a:r>
            <a:r>
              <a:rPr lang="ja-JP" altLang="en-US" sz="1100" dirty="0">
                <a:solidFill>
                  <a:prstClr val="black"/>
                </a:solidFill>
                <a:latin typeface="Meiryo UI" panose="020B0604030504040204" pitchFamily="50" charset="-128"/>
                <a:ea typeface="Meiryo UI" panose="020B0604030504040204" pitchFamily="50" charset="-128"/>
              </a:rPr>
              <a:t>と始末を美徳とする</a:t>
            </a:r>
            <a:r>
              <a:rPr lang="ja-JP" altLang="en-US" sz="1100" dirty="0" smtClean="0">
                <a:solidFill>
                  <a:prstClr val="black"/>
                </a:solidFill>
                <a:latin typeface="Meiryo UI" panose="020B0604030504040204" pitchFamily="50" charset="-128"/>
                <a:ea typeface="Meiryo UI" panose="020B0604030504040204" pitchFamily="50" charset="-128"/>
              </a:rPr>
              <a:t>だけでなく、</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defTabSz="914400" fontAlgn="base">
              <a:spcBef>
                <a:spcPct val="0"/>
              </a:spcBef>
              <a:spcAft>
                <a:spcPct val="0"/>
              </a:spcAft>
              <a:buNone/>
            </a:pPr>
            <a:r>
              <a:rPr lang="ja-JP"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まったり」とした</a:t>
            </a:r>
            <a:r>
              <a:rPr lang="ja-JP" altLang="en-US" sz="1100" dirty="0" smtClean="0">
                <a:solidFill>
                  <a:prstClr val="black"/>
                </a:solidFill>
                <a:latin typeface="Meiryo UI" panose="020B0604030504040204" pitchFamily="50" charset="-128"/>
                <a:ea typeface="Meiryo UI" panose="020B0604030504040204" pitchFamily="50" charset="-128"/>
              </a:rPr>
              <a:t>味わいやおいしさを追求</a:t>
            </a:r>
            <a:r>
              <a:rPr lang="ja-JP" altLang="en-US" sz="1100" dirty="0">
                <a:solidFill>
                  <a:prstClr val="black"/>
                </a:solidFill>
                <a:latin typeface="Meiryo UI" panose="020B0604030504040204" pitchFamily="50" charset="-128"/>
                <a:ea typeface="Meiryo UI" panose="020B0604030504040204" pitchFamily="50" charset="-128"/>
              </a:rPr>
              <a:t>する</a:t>
            </a:r>
            <a:r>
              <a:rPr lang="ja-JP" altLang="en-US" sz="1100" dirty="0" smtClean="0">
                <a:solidFill>
                  <a:prstClr val="black"/>
                </a:solidFill>
                <a:latin typeface="Meiryo UI" panose="020B0604030504040204" pitchFamily="50" charset="-128"/>
                <a:ea typeface="Meiryo UI" panose="020B0604030504040204" pitchFamily="50" charset="-128"/>
              </a:rPr>
              <a:t>熱意が大阪</a:t>
            </a:r>
            <a:r>
              <a:rPr lang="ja-JP" altLang="en-US" sz="1100" dirty="0">
                <a:solidFill>
                  <a:prstClr val="black"/>
                </a:solidFill>
                <a:latin typeface="Meiryo UI" panose="020B0604030504040204" pitchFamily="50" charset="-128"/>
                <a:ea typeface="Meiryo UI" panose="020B0604030504040204" pitchFamily="50" charset="-128"/>
              </a:rPr>
              <a:t>には受け継がれている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eaLnBrk="1" hangingPunct="1">
              <a:spcBef>
                <a:spcPts val="0"/>
              </a:spcBef>
              <a:buNone/>
            </a:pPr>
            <a:r>
              <a:rPr lang="ja-JP" altLang="en-US" sz="1100" dirty="0">
                <a:solidFill>
                  <a:prstClr val="black"/>
                </a:solidFill>
                <a:latin typeface="Meiryo UI" panose="020B0604030504040204" pitchFamily="50" charset="-128"/>
                <a:ea typeface="Meiryo UI" panose="020B0604030504040204" pitchFamily="50" charset="-128"/>
              </a:rPr>
              <a:t>　このような大阪府民に培われた精神をもとに、食品ロス削減についても</a:t>
            </a:r>
            <a:r>
              <a:rPr lang="ja-JP" altLang="en-US" sz="1100" dirty="0" smtClean="0">
                <a:solidFill>
                  <a:prstClr val="black"/>
                </a:solidFill>
                <a:latin typeface="Meiryo UI" panose="020B0604030504040204" pitchFamily="50" charset="-128"/>
                <a:ea typeface="Meiryo UI" panose="020B0604030504040204" pitchFamily="50" charset="-128"/>
              </a:rPr>
              <a:t>、府民</a:t>
            </a:r>
            <a:r>
              <a:rPr lang="ja-JP" altLang="en-US" sz="1100" dirty="0">
                <a:solidFill>
                  <a:prstClr val="black"/>
                </a:solidFill>
                <a:latin typeface="Meiryo UI" panose="020B0604030504040204" pitchFamily="50" charset="-128"/>
                <a:ea typeface="Meiryo UI" panose="020B0604030504040204" pitchFamily="50" charset="-128"/>
              </a:rPr>
              <a:t>の「もったいない」と、「おいしさを追求する」心を大切にし、事業者、消費者</a:t>
            </a:r>
            <a:r>
              <a:rPr lang="ja-JP" altLang="en-US" sz="1100" dirty="0" smtClean="0">
                <a:solidFill>
                  <a:prstClr val="black"/>
                </a:solidFill>
                <a:latin typeface="Meiryo UI" panose="020B0604030504040204" pitchFamily="50" charset="-128"/>
                <a:ea typeface="Meiryo UI" panose="020B0604030504040204" pitchFamily="50" charset="-128"/>
              </a:rPr>
              <a:t>、行政</a:t>
            </a:r>
            <a:r>
              <a:rPr lang="ja-JP" altLang="en-US" sz="1100" dirty="0">
                <a:solidFill>
                  <a:prstClr val="black"/>
                </a:solidFill>
                <a:latin typeface="Meiryo UI" panose="020B0604030504040204" pitchFamily="50" charset="-128"/>
                <a:ea typeface="Meiryo UI" panose="020B0604030504040204" pitchFamily="50" charset="-128"/>
              </a:rPr>
              <a:t>が一体となって</a:t>
            </a:r>
            <a:r>
              <a:rPr lang="ja-JP" altLang="en-US" sz="1100" dirty="0"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もったいない</a:t>
            </a:r>
            <a:r>
              <a:rPr lang="ja-JP" altLang="en-US" sz="1100" dirty="0" err="1">
                <a:solidFill>
                  <a:prstClr val="black"/>
                </a:solidFill>
                <a:latin typeface="Meiryo UI" panose="020B0604030504040204" pitchFamily="50" charset="-128"/>
                <a:ea typeface="Meiryo UI" panose="020B0604030504040204" pitchFamily="50" charset="-128"/>
              </a:rPr>
              <a:t>やん</a:t>
            </a:r>
            <a:r>
              <a:rPr lang="ja-JP" altLang="en-US" sz="1100" dirty="0">
                <a:solidFill>
                  <a:prstClr val="black"/>
                </a:solidFill>
                <a:latin typeface="Meiryo UI" panose="020B0604030504040204" pitchFamily="50" charset="-128"/>
                <a:ea typeface="Meiryo UI" panose="020B0604030504040204" pitchFamily="50" charset="-128"/>
              </a:rPr>
              <a:t>！”食の都大阪でおいしく食べきろう</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を</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eaLnBrk="1" hangingPunct="1">
              <a:spcBef>
                <a:spcPts val="0"/>
              </a:spcBef>
              <a:buNone/>
            </a:pPr>
            <a:r>
              <a:rPr lang="ja-JP" altLang="en-US" sz="1100" dirty="0" smtClean="0">
                <a:solidFill>
                  <a:prstClr val="black"/>
                </a:solidFill>
                <a:latin typeface="Meiryo UI" panose="020B0604030504040204" pitchFamily="50" charset="-128"/>
                <a:ea typeface="Meiryo UI" panose="020B0604030504040204" pitchFamily="50" charset="-128"/>
              </a:rPr>
              <a:t>スローガン</a:t>
            </a:r>
            <a:r>
              <a:rPr lang="ja-JP" altLang="en-US" sz="1100" dirty="0">
                <a:solidFill>
                  <a:prstClr val="black"/>
                </a:solidFill>
                <a:latin typeface="Meiryo UI" panose="020B0604030504040204" pitchFamily="50" charset="-128"/>
                <a:ea typeface="Meiryo UI" panose="020B0604030504040204" pitchFamily="50" charset="-128"/>
              </a:rPr>
              <a:t>に取組を進める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7" name="角丸四角形 26"/>
          <p:cNvSpPr/>
          <p:nvPr/>
        </p:nvSpPr>
        <p:spPr>
          <a:xfrm>
            <a:off x="124901" y="2550524"/>
            <a:ext cx="6830083" cy="2424304"/>
          </a:xfrm>
          <a:prstGeom prst="roundRect">
            <a:avLst>
              <a:gd name="adj" fmla="val 4686"/>
            </a:avLst>
          </a:prstGeom>
          <a:noFill/>
          <a:ln w="12700"/>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28" name="正方形/長方形 27"/>
          <p:cNvSpPr/>
          <p:nvPr/>
        </p:nvSpPr>
        <p:spPr>
          <a:xfrm>
            <a:off x="237519" y="2360840"/>
            <a:ext cx="3003263" cy="2443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t>食品ロス削減に向けた</a:t>
            </a:r>
            <a:r>
              <a:rPr lang="ja-JP" altLang="en-US" sz="1400" b="1" dirty="0"/>
              <a:t>基本的</a:t>
            </a:r>
            <a:r>
              <a:rPr lang="ja-JP" altLang="en-US" sz="1400" b="1" dirty="0" smtClean="0"/>
              <a:t>な</a:t>
            </a:r>
            <a:r>
              <a:rPr lang="ja-JP" altLang="en-US" sz="1400" b="1" dirty="0"/>
              <a:t>方向</a:t>
            </a:r>
            <a:endParaRPr kumimoji="1" lang="ja-JP" altLang="en-US" sz="1400" b="1" dirty="0"/>
          </a:p>
        </p:txBody>
      </p:sp>
      <p:sp>
        <p:nvSpPr>
          <p:cNvPr id="25" name="角丸四角形 24"/>
          <p:cNvSpPr/>
          <p:nvPr/>
        </p:nvSpPr>
        <p:spPr>
          <a:xfrm>
            <a:off x="864519" y="90116"/>
            <a:ext cx="11481260" cy="389988"/>
          </a:xfrm>
          <a:prstGeom prst="roundRect">
            <a:avLst/>
          </a:prstGeom>
          <a:solidFill>
            <a:schemeClr val="accent6">
              <a:lumMod val="20000"/>
              <a:lumOff val="80000"/>
            </a:schemeClr>
          </a:solidFill>
          <a:ln w="38100">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lIns="147513" tIns="73757" rIns="147513" bIns="73757" rtlCol="0" anchor="ctr"/>
          <a:lstStyle/>
          <a:p>
            <a:r>
              <a:rPr lang="ja-JP" altLang="en-US" sz="2400" b="1" spc="968" dirty="0" smtClean="0"/>
              <a:t>食品ロス削減推進計画のあり方について（部会報告案）概要</a:t>
            </a:r>
            <a:endParaRPr lang="ja-JP" altLang="en-US" sz="2400" b="1" spc="968" dirty="0"/>
          </a:p>
        </p:txBody>
      </p:sp>
      <p:graphicFrame>
        <p:nvGraphicFramePr>
          <p:cNvPr id="2" name="表 1"/>
          <p:cNvGraphicFramePr>
            <a:graphicFrameLocks noGrp="1"/>
          </p:cNvGraphicFramePr>
          <p:nvPr>
            <p:extLst>
              <p:ext uri="{D42A27DB-BD31-4B8C-83A1-F6EECF244321}">
                <p14:modId xmlns:p14="http://schemas.microsoft.com/office/powerpoint/2010/main" val="1792374413"/>
              </p:ext>
            </p:extLst>
          </p:nvPr>
        </p:nvGraphicFramePr>
        <p:xfrm>
          <a:off x="1664049" y="9423127"/>
          <a:ext cx="3807693" cy="640080"/>
        </p:xfrm>
        <a:graphic>
          <a:graphicData uri="http://schemas.openxmlformats.org/drawingml/2006/table">
            <a:tbl>
              <a:tblPr firstRow="1" firstCol="1" bandRow="1"/>
              <a:tblGrid>
                <a:gridCol w="654283">
                  <a:extLst>
                    <a:ext uri="{9D8B030D-6E8A-4147-A177-3AD203B41FA5}">
                      <a16:colId xmlns:a16="http://schemas.microsoft.com/office/drawing/2014/main" val="754977966"/>
                    </a:ext>
                  </a:extLst>
                </a:gridCol>
                <a:gridCol w="1000760">
                  <a:extLst>
                    <a:ext uri="{9D8B030D-6E8A-4147-A177-3AD203B41FA5}">
                      <a16:colId xmlns:a16="http://schemas.microsoft.com/office/drawing/2014/main" val="1631947911"/>
                    </a:ext>
                  </a:extLst>
                </a:gridCol>
                <a:gridCol w="1076325">
                  <a:extLst>
                    <a:ext uri="{9D8B030D-6E8A-4147-A177-3AD203B41FA5}">
                      <a16:colId xmlns:a16="http://schemas.microsoft.com/office/drawing/2014/main" val="1263409122"/>
                    </a:ext>
                  </a:extLst>
                </a:gridCol>
                <a:gridCol w="1076325">
                  <a:extLst>
                    <a:ext uri="{9D8B030D-6E8A-4147-A177-3AD203B41FA5}">
                      <a16:colId xmlns:a16="http://schemas.microsoft.com/office/drawing/2014/main" val="301450163"/>
                    </a:ext>
                  </a:extLst>
                </a:gridCol>
              </a:tblGrid>
              <a:tr h="0">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2000</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（基準値）</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2019</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（現状値）</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（目標値）</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2921166221"/>
                  </a:ext>
                </a:extLst>
              </a:tr>
              <a:tr h="0">
                <a:tc>
                  <a:txBody>
                    <a:bodyPr/>
                    <a:lstStyle/>
                    <a:p>
                      <a:pPr algn="ctr">
                        <a:spcAft>
                          <a:spcPts val="0"/>
                        </a:spcAft>
                      </a:pPr>
                      <a:r>
                        <a:rPr lang="ja-JP" sz="1100" kern="100">
                          <a:effectLst/>
                          <a:latin typeface="Meiryo UI" panose="020B0604030504040204" pitchFamily="50" charset="-128"/>
                          <a:ea typeface="Meiryo UI" panose="020B0604030504040204" pitchFamily="50" charset="-128"/>
                          <a:cs typeface="Times New Roman" panose="02020603050405020304" pitchFamily="18" charset="0"/>
                        </a:rPr>
                        <a:t>事業系</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Meiryo UI" panose="020B0604030504040204" pitchFamily="50" charset="-128"/>
                          <a:ea typeface="Meiryo UI" panose="020B0604030504040204" pitchFamily="50" charset="-128"/>
                          <a:cs typeface="Times New Roman" panose="02020603050405020304" pitchFamily="18" charset="0"/>
                        </a:rPr>
                        <a:t>約</a:t>
                      </a:r>
                      <a:r>
                        <a:rPr lang="en-US" sz="1100" kern="100">
                          <a:effectLst/>
                          <a:latin typeface="Meiryo UI" panose="020B0604030504040204" pitchFamily="50" charset="-128"/>
                          <a:ea typeface="Meiryo UI" panose="020B0604030504040204" pitchFamily="50" charset="-128"/>
                          <a:cs typeface="Times New Roman" panose="02020603050405020304" pitchFamily="18" charset="0"/>
                        </a:rPr>
                        <a:t>33.2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Meiryo UI" panose="020B0604030504040204" pitchFamily="50" charset="-128"/>
                          <a:ea typeface="Meiryo UI" panose="020B0604030504040204" pitchFamily="50" charset="-128"/>
                          <a:cs typeface="Times New Roman" panose="02020603050405020304" pitchFamily="18" charset="0"/>
                        </a:rPr>
                        <a:t>約</a:t>
                      </a:r>
                      <a:r>
                        <a:rPr lang="en-US" sz="1100" kern="100">
                          <a:effectLst/>
                          <a:latin typeface="Meiryo UI" panose="020B0604030504040204" pitchFamily="50" charset="-128"/>
                          <a:ea typeface="Meiryo UI" panose="020B0604030504040204" pitchFamily="50" charset="-128"/>
                          <a:cs typeface="Times New Roman" panose="02020603050405020304" pitchFamily="18" charset="0"/>
                        </a:rPr>
                        <a:t>22.3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約</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16.6</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624191434"/>
                  </a:ext>
                </a:extLst>
              </a:tr>
              <a:tr h="0">
                <a:tc>
                  <a:txBody>
                    <a:bodyPr/>
                    <a:lstStyle/>
                    <a:p>
                      <a:pPr algn="ctr">
                        <a:spcAft>
                          <a:spcPts val="0"/>
                        </a:spcAft>
                      </a:pPr>
                      <a:r>
                        <a:rPr lang="ja-JP" sz="1100" kern="100">
                          <a:effectLst/>
                          <a:latin typeface="Meiryo UI" panose="020B0604030504040204" pitchFamily="50" charset="-128"/>
                          <a:ea typeface="Meiryo UI" panose="020B0604030504040204" pitchFamily="50" charset="-128"/>
                          <a:cs typeface="Times New Roman" panose="02020603050405020304" pitchFamily="18" charset="0"/>
                        </a:rPr>
                        <a:t>家庭系</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約</a:t>
                      </a:r>
                      <a:r>
                        <a:rPr 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32.2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約</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20.8</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約</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16.1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695091832"/>
                  </a:ext>
                </a:extLst>
              </a:tr>
            </a:tbl>
          </a:graphicData>
        </a:graphic>
      </p:graphicFrame>
      <p:sp>
        <p:nvSpPr>
          <p:cNvPr id="29" name="テキスト ボックス 28"/>
          <p:cNvSpPr txBox="1"/>
          <p:nvPr/>
        </p:nvSpPr>
        <p:spPr>
          <a:xfrm>
            <a:off x="4767260" y="9197509"/>
            <a:ext cx="936104" cy="329316"/>
          </a:xfrm>
          <a:prstGeom prst="rect">
            <a:avLst/>
          </a:prstGeom>
          <a:noFill/>
        </p:spPr>
        <p:txBody>
          <a:bodyPr wrap="square" lIns="72000" tIns="72000" rIns="72000" bIns="72000" rtlCol="0">
            <a:noAutofit/>
          </a:bodyPr>
          <a:lstStyle/>
          <a:p>
            <a:pPr algn="just"/>
            <a:r>
              <a:rPr lang="ja-JP" altLang="en-US" sz="1000" dirty="0" smtClean="0">
                <a:latin typeface="Meiryo UI" panose="020B0604030504040204" pitchFamily="50" charset="-128"/>
                <a:ea typeface="Meiryo UI" panose="020B0604030504040204" pitchFamily="50" charset="-128"/>
              </a:rPr>
              <a:t>（万トン</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年）</a:t>
            </a:r>
            <a:endParaRPr lang="en-US" altLang="ja-JP" sz="1000" dirty="0">
              <a:latin typeface="Meiryo UI" panose="020B0604030504040204" pitchFamily="50" charset="-128"/>
              <a:ea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123787969"/>
              </p:ext>
            </p:extLst>
          </p:nvPr>
        </p:nvGraphicFramePr>
        <p:xfrm>
          <a:off x="7103826" y="6284139"/>
          <a:ext cx="7938028" cy="2384280"/>
        </p:xfrm>
        <a:graphic>
          <a:graphicData uri="http://schemas.openxmlformats.org/drawingml/2006/table">
            <a:tbl>
              <a:tblPr firstRow="1" bandRow="1">
                <a:tableStyleId>{7DF18680-E054-41AD-8BC1-D1AEF772440D}</a:tableStyleId>
              </a:tblPr>
              <a:tblGrid>
                <a:gridCol w="676162">
                  <a:extLst>
                    <a:ext uri="{9D8B030D-6E8A-4147-A177-3AD203B41FA5}">
                      <a16:colId xmlns:a16="http://schemas.microsoft.com/office/drawing/2014/main" val="1227560485"/>
                    </a:ext>
                  </a:extLst>
                </a:gridCol>
                <a:gridCol w="3544257">
                  <a:extLst>
                    <a:ext uri="{9D8B030D-6E8A-4147-A177-3AD203B41FA5}">
                      <a16:colId xmlns:a16="http://schemas.microsoft.com/office/drawing/2014/main" val="3241766134"/>
                    </a:ext>
                  </a:extLst>
                </a:gridCol>
                <a:gridCol w="3717609">
                  <a:extLst>
                    <a:ext uri="{9D8B030D-6E8A-4147-A177-3AD203B41FA5}">
                      <a16:colId xmlns:a16="http://schemas.microsoft.com/office/drawing/2014/main" val="4230220939"/>
                    </a:ext>
                  </a:extLst>
                </a:gridCol>
              </a:tblGrid>
              <a:tr h="228973">
                <a:tc>
                  <a:txBody>
                    <a:bodyPr/>
                    <a:lstStyle/>
                    <a:p>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ja-JP" altLang="en-US" sz="1100" dirty="0" smtClean="0">
                          <a:latin typeface="Meiryo UI" panose="020B0604030504040204" pitchFamily="50" charset="-128"/>
                          <a:ea typeface="Meiryo UI" panose="020B0604030504040204" pitchFamily="50" charset="-128"/>
                        </a:rPr>
                        <a:t>事　業　者 </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消　費　者  </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904749161"/>
                  </a:ext>
                </a:extLst>
              </a:tr>
              <a:tr h="2131015">
                <a:tc>
                  <a:txBody>
                    <a:bodyPr/>
                    <a:lstStyle/>
                    <a:p>
                      <a:pPr algn="ctr"/>
                      <a:r>
                        <a:rPr kumimoji="1" lang="ja-JP" altLang="en-US" sz="1100" dirty="0" smtClean="0">
                          <a:latin typeface="Meiryo UI" panose="020B0604030504040204" pitchFamily="50" charset="-128"/>
                          <a:ea typeface="Meiryo UI" panose="020B0604030504040204" pitchFamily="50" charset="-128"/>
                        </a:rPr>
                        <a:t>求められる</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役割</a:t>
                      </a:r>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tc>
                <a:tc>
                  <a:txBody>
                    <a:bodyPr/>
                    <a:lstStyle/>
                    <a:p>
                      <a:pPr marL="0" indent="0">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食品製造業者</a:t>
                      </a:r>
                      <a:r>
                        <a:rPr kumimoji="1" lang="en-US" altLang="ja-JP" sz="1100" b="1" dirty="0" smtClean="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賞味期限の延長・表示の大括り化</a:t>
                      </a:r>
                      <a:endParaRPr kumimoji="1" lang="en-US" altLang="ja-JP" sz="1100" dirty="0" smtClean="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適正受注の推進</a:t>
                      </a:r>
                    </a:p>
                    <a:p>
                      <a:pPr marL="0" indent="0">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食品卸売・小売業者</a:t>
                      </a:r>
                      <a:r>
                        <a:rPr kumimoji="1" lang="en-US" altLang="ja-JP" sz="1100" b="1" dirty="0" smtClean="0">
                          <a:latin typeface="Meiryo UI" panose="020B0604030504040204" pitchFamily="50" charset="-128"/>
                          <a:ea typeface="Meiryo UI" panose="020B0604030504040204" pitchFamily="50" charset="-128"/>
                        </a:rPr>
                        <a:t>》</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商慣習の見直しの検討</a:t>
                      </a:r>
                      <a:endParaRPr kumimoji="1" lang="en-US" altLang="ja-JP" sz="1100" dirty="0" smtClean="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適正受発注の推進</a:t>
                      </a:r>
                      <a:endParaRPr kumimoji="1" lang="en-US" altLang="ja-JP" sz="1100" dirty="0" smtClean="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小分け・少量販売等の工夫</a:t>
                      </a:r>
                    </a:p>
                    <a:p>
                      <a:pPr marL="0" indent="0">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外食事業者等</a:t>
                      </a:r>
                      <a:r>
                        <a:rPr kumimoji="1" lang="en-US" altLang="ja-JP" sz="1100" b="1" dirty="0" smtClean="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適正発注や提供の推進</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食べきり・持ち帰り</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の推進</a:t>
                      </a:r>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tc>
                <a:tc>
                  <a:txBody>
                    <a:bodyPr/>
                    <a:lstStyle/>
                    <a:p>
                      <a:pPr marL="0" indent="0">
                        <a:spcAft>
                          <a:spcPts val="0"/>
                        </a:spcAft>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買物の際</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smtClean="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事前に家にある食材をチェックし、使い切れる分だけ購入</a:t>
                      </a:r>
                    </a:p>
                    <a:p>
                      <a:pPr marL="171450" indent="-171450">
                        <a:spcAft>
                          <a:spcPts val="60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欠品を許容する意識を持つ</a:t>
                      </a:r>
                    </a:p>
                    <a:p>
                      <a:pPr marL="0" indent="0">
                        <a:spcAft>
                          <a:spcPts val="0"/>
                        </a:spcAft>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食品の保存の際</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smtClean="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食材に応じた適切な保存、冷蔵庫内の在庫管理等</a:t>
                      </a:r>
                    </a:p>
                    <a:p>
                      <a:pPr marL="171450" indent="-171450">
                        <a:spcAft>
                          <a:spcPts val="60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消費期限と賞味期限の理解等</a:t>
                      </a:r>
                    </a:p>
                    <a:p>
                      <a:pPr marL="0" indent="0">
                        <a:spcAft>
                          <a:spcPts val="0"/>
                        </a:spcAft>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調理の際</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smtClean="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余った食材の活用、無駄のない調理等</a:t>
                      </a:r>
                    </a:p>
                    <a:p>
                      <a:pPr marL="0" indent="0">
                        <a:spcAft>
                          <a:spcPts val="0"/>
                        </a:spcAft>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外食の際</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smtClean="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食べきれる量を注文し、料理が残ってしまった場合、食べ残しの“持ち帰り”等</a:t>
                      </a:r>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82638439"/>
                  </a:ext>
                </a:extLst>
              </a:tr>
            </a:tbl>
          </a:graphicData>
        </a:graphic>
      </p:graphicFrame>
      <p:sp>
        <p:nvSpPr>
          <p:cNvPr id="31" name="正方形/長方形 30"/>
          <p:cNvSpPr/>
          <p:nvPr/>
        </p:nvSpPr>
        <p:spPr>
          <a:xfrm>
            <a:off x="7100481" y="5980621"/>
            <a:ext cx="1324877" cy="2762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b="1" dirty="0" smtClean="0"/>
              <a:t>各主体の役割</a:t>
            </a:r>
            <a:endParaRPr kumimoji="1" lang="ja-JP" altLang="en-US" sz="1400" b="1" dirty="0"/>
          </a:p>
        </p:txBody>
      </p:sp>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8425" y="2620302"/>
            <a:ext cx="1628208" cy="1626487"/>
          </a:xfrm>
          <a:prstGeom prst="rect">
            <a:avLst/>
          </a:prstGeom>
        </p:spPr>
      </p:pic>
      <p:grpSp>
        <p:nvGrpSpPr>
          <p:cNvPr id="32" name="グループ化 31"/>
          <p:cNvGrpSpPr/>
          <p:nvPr/>
        </p:nvGrpSpPr>
        <p:grpSpPr>
          <a:xfrm>
            <a:off x="9353540" y="1561679"/>
            <a:ext cx="1930591" cy="1381027"/>
            <a:chOff x="0" y="0"/>
            <a:chExt cx="2183130" cy="1503680"/>
          </a:xfrm>
        </p:grpSpPr>
        <p:pic>
          <p:nvPicPr>
            <p:cNvPr id="34" name="図 33"/>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085850" y="9525"/>
              <a:ext cx="1097280" cy="1485900"/>
            </a:xfrm>
            <a:prstGeom prst="rect">
              <a:avLst/>
            </a:prstGeom>
          </p:spPr>
        </p:pic>
        <p:pic>
          <p:nvPicPr>
            <p:cNvPr id="35" name="図 34"/>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0" y="9525"/>
              <a:ext cx="1097915" cy="1494155"/>
            </a:xfrm>
            <a:prstGeom prst="rect">
              <a:avLst/>
            </a:prstGeom>
          </p:spPr>
        </p:pic>
        <p:sp>
          <p:nvSpPr>
            <p:cNvPr id="36" name="正方形/長方形 35"/>
            <p:cNvSpPr/>
            <p:nvPr/>
          </p:nvSpPr>
          <p:spPr>
            <a:xfrm>
              <a:off x="0" y="0"/>
              <a:ext cx="2169746" cy="1494155"/>
            </a:xfrm>
            <a:prstGeom prst="rect">
              <a:avLst/>
            </a:prstGeom>
            <a:noFill/>
            <a:ln w="63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pic>
        <p:nvPicPr>
          <p:cNvPr id="37" name="図 36"/>
          <p:cNvPicPr/>
          <p:nvPr/>
        </p:nvPicPr>
        <p:blipFill>
          <a:blip r:embed="rId8">
            <a:extLst>
              <a:ext uri="{28A0092B-C50C-407E-A947-70E740481C1C}">
                <a14:useLocalDpi xmlns:a14="http://schemas.microsoft.com/office/drawing/2010/main"/>
              </a:ext>
            </a:extLst>
          </a:blip>
          <a:srcRect/>
          <a:stretch>
            <a:fillRect/>
          </a:stretch>
        </p:blipFill>
        <p:spPr bwMode="auto">
          <a:xfrm>
            <a:off x="13105878" y="1566044"/>
            <a:ext cx="1898988" cy="1363548"/>
          </a:xfrm>
          <a:prstGeom prst="rect">
            <a:avLst/>
          </a:prstGeom>
          <a:noFill/>
          <a:ln w="3175">
            <a:solidFill>
              <a:schemeClr val="tx1"/>
            </a:solidFill>
          </a:ln>
        </p:spPr>
      </p:pic>
      <p:pic>
        <p:nvPicPr>
          <p:cNvPr id="38" name="図 37"/>
          <p:cNvPicPr/>
          <p:nvPr/>
        </p:nvPicPr>
        <p:blipFill>
          <a:blip r:embed="rId9" cstate="print">
            <a:extLst>
              <a:ext uri="{28A0092B-C50C-407E-A947-70E740481C1C}">
                <a14:useLocalDpi xmlns:a14="http://schemas.microsoft.com/office/drawing/2010/main"/>
              </a:ext>
            </a:extLst>
          </a:blip>
          <a:stretch>
            <a:fillRect/>
          </a:stretch>
        </p:blipFill>
        <p:spPr>
          <a:xfrm>
            <a:off x="13776837" y="4143876"/>
            <a:ext cx="1238250" cy="1680845"/>
          </a:xfrm>
          <a:prstGeom prst="rect">
            <a:avLst/>
          </a:prstGeom>
          <a:ln w="3175">
            <a:solidFill>
              <a:schemeClr val="tx1"/>
            </a:solidFill>
          </a:ln>
        </p:spPr>
      </p:pic>
      <p:sp>
        <p:nvSpPr>
          <p:cNvPr id="39" name="楕円 38"/>
          <p:cNvSpPr/>
          <p:nvPr/>
        </p:nvSpPr>
        <p:spPr bwMode="gray">
          <a:xfrm>
            <a:off x="12629279" y="8952485"/>
            <a:ext cx="2218989" cy="1355583"/>
          </a:xfrm>
          <a:prstGeom prst="ellipse">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0" name="角丸四角形 39"/>
          <p:cNvSpPr/>
          <p:nvPr/>
        </p:nvSpPr>
        <p:spPr>
          <a:xfrm>
            <a:off x="12930182" y="8879000"/>
            <a:ext cx="1648361" cy="4138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dirty="0">
                <a:solidFill>
                  <a:srgbClr val="000000"/>
                </a:solidFill>
                <a:effectLst/>
                <a:ea typeface="ＭＳ 明朝" panose="02020609040205080304" pitchFamily="17" charset="-128"/>
                <a:cs typeface="Times New Roman" panose="02020603050405020304" pitchFamily="18" charset="0"/>
              </a:rPr>
              <a:t>食品関連事業者</a:t>
            </a:r>
            <a:endParaRPr lang="ja-JP" sz="1050" kern="100" dirty="0">
              <a:effectLst/>
              <a:ea typeface="游明朝" panose="02020400000000000000" pitchFamily="18" charset="-128"/>
              <a:cs typeface="Times New Roman" panose="02020603050405020304" pitchFamily="18" charset="0"/>
            </a:endParaRPr>
          </a:p>
          <a:p>
            <a:pPr algn="just">
              <a:spcAft>
                <a:spcPts val="0"/>
              </a:spcAft>
            </a:pPr>
            <a:r>
              <a:rPr lang="ja-JP" sz="800" kern="100" dirty="0">
                <a:solidFill>
                  <a:srgbClr val="000000"/>
                </a:solidFill>
                <a:effectLst/>
                <a:ea typeface="ＭＳ 明朝" panose="02020609040205080304" pitchFamily="17" charset="-128"/>
                <a:cs typeface="Times New Roman" panose="02020603050405020304" pitchFamily="18" charset="0"/>
              </a:rPr>
              <a:t>（製造、卸、小売、外食等）</a:t>
            </a:r>
            <a:endParaRPr lang="ja-JP" sz="1050" kern="100" dirty="0">
              <a:effectLst/>
              <a:ea typeface="游明朝" panose="02020400000000000000" pitchFamily="18" charset="-128"/>
              <a:cs typeface="Times New Roman" panose="02020603050405020304" pitchFamily="18" charset="0"/>
            </a:endParaRPr>
          </a:p>
        </p:txBody>
      </p:sp>
      <p:sp>
        <p:nvSpPr>
          <p:cNvPr id="41" name="角丸四角形 40"/>
          <p:cNvSpPr/>
          <p:nvPr/>
        </p:nvSpPr>
        <p:spPr>
          <a:xfrm>
            <a:off x="12392405" y="9654872"/>
            <a:ext cx="651562" cy="4138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50" kern="100" dirty="0">
                <a:solidFill>
                  <a:srgbClr val="000000"/>
                </a:solidFill>
                <a:effectLst/>
                <a:ea typeface="ＭＳ 明朝" panose="02020609040205080304" pitchFamily="17" charset="-128"/>
                <a:cs typeface="Times New Roman" panose="02020603050405020304" pitchFamily="18" charset="0"/>
              </a:rPr>
              <a:t>消費者</a:t>
            </a:r>
            <a:endParaRPr lang="ja-JP" sz="1050" kern="100" dirty="0">
              <a:effectLst/>
              <a:ea typeface="游明朝" panose="02020400000000000000" pitchFamily="18" charset="-128"/>
              <a:cs typeface="Times New Roman" panose="02020603050405020304" pitchFamily="18" charset="0"/>
            </a:endParaRPr>
          </a:p>
        </p:txBody>
      </p:sp>
      <p:sp>
        <p:nvSpPr>
          <p:cNvPr id="42" name="角丸四角形 41"/>
          <p:cNvSpPr/>
          <p:nvPr/>
        </p:nvSpPr>
        <p:spPr>
          <a:xfrm flipH="1">
            <a:off x="14537927" y="9611966"/>
            <a:ext cx="501256" cy="3624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50" kern="100" dirty="0">
                <a:solidFill>
                  <a:srgbClr val="000000"/>
                </a:solidFill>
                <a:effectLst/>
                <a:ea typeface="ＭＳ 明朝" panose="02020609040205080304" pitchFamily="17" charset="-128"/>
                <a:cs typeface="Times New Roman" panose="02020603050405020304" pitchFamily="18" charset="0"/>
              </a:rPr>
              <a:t>行政</a:t>
            </a:r>
            <a:endParaRPr lang="ja-JP" sz="1050" kern="100" dirty="0">
              <a:effectLst/>
              <a:ea typeface="游明朝" panose="02020400000000000000" pitchFamily="18" charset="-128"/>
              <a:cs typeface="Times New Roman" panose="02020603050405020304" pitchFamily="18" charset="0"/>
            </a:endParaRPr>
          </a:p>
        </p:txBody>
      </p:sp>
      <p:pic>
        <p:nvPicPr>
          <p:cNvPr id="43" name="図 42" descr="真剣な会議のイラスト（老若男女）">
            <a:hlinkClick r:id="rId10"/>
          </p:cNvPr>
          <p:cNvPicPr/>
          <p:nvPr/>
        </p:nvPicPr>
        <p:blipFill>
          <a:blip r:embed="rId11">
            <a:extLst>
              <a:ext uri="{28A0092B-C50C-407E-A947-70E740481C1C}">
                <a14:useLocalDpi xmlns:a14="http://schemas.microsoft.com/office/drawing/2010/main"/>
              </a:ext>
            </a:extLst>
          </a:blip>
          <a:srcRect/>
          <a:stretch>
            <a:fillRect/>
          </a:stretch>
        </p:blipFill>
        <p:spPr bwMode="auto">
          <a:xfrm>
            <a:off x="13400422" y="9283099"/>
            <a:ext cx="781050" cy="781050"/>
          </a:xfrm>
          <a:prstGeom prst="rect">
            <a:avLst/>
          </a:prstGeom>
          <a:noFill/>
          <a:ln>
            <a:noFill/>
          </a:ln>
        </p:spPr>
      </p:pic>
      <p:sp>
        <p:nvSpPr>
          <p:cNvPr id="45" name="テキスト ボックス 2"/>
          <p:cNvSpPr txBox="1">
            <a:spLocks noChangeArrowheads="1"/>
          </p:cNvSpPr>
          <p:nvPr/>
        </p:nvSpPr>
        <p:spPr bwMode="auto">
          <a:xfrm>
            <a:off x="12914592" y="10015167"/>
            <a:ext cx="1757451" cy="292901"/>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ja-JP" sz="900" b="1" kern="100" dirty="0">
                <a:effectLst/>
                <a:latin typeface="Meiryo UI" panose="020B0604030504040204" pitchFamily="50" charset="-128"/>
                <a:ea typeface="Meiryo UI" panose="020B0604030504040204" pitchFamily="50" charset="-128"/>
                <a:cs typeface="Times New Roman" panose="02020603050405020304" pitchFamily="18" charset="0"/>
              </a:rPr>
              <a:t>ネットワーク懇話会等のイメージ</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627776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1614</Words>
  <Application>Microsoft Office PowerPoint</Application>
  <PresentationFormat>ユーザー設定</PresentationFormat>
  <Paragraphs>174</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Meiryo UI</vt:lpstr>
      <vt:lpstr>ＭＳ Ｐゴシック</vt:lpstr>
      <vt:lpstr>ＭＳ 明朝</vt:lpstr>
      <vt:lpstr>游明朝</vt:lpstr>
      <vt:lpstr>Arial</vt:lpstr>
      <vt:lpstr>Calibri</vt:lpstr>
      <vt:lpstr>Times New Roman</vt:lpstr>
      <vt:lpstr>Wingdings</vt:lpstr>
      <vt:lpstr>Office ​​テーマ</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2016-04-28T01:01:36Z</dcterms:created>
  <dcterms:modified xsi:type="dcterms:W3CDTF">2020-12-16T07:22:52Z</dcterms:modified>
</cp:coreProperties>
</file>