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60" r:id="rId2"/>
  </p:sldMasterIdLst>
  <p:notesMasterIdLst>
    <p:notesMasterId r:id="rId4"/>
  </p:notesMasterIdLst>
  <p:sldIdLst>
    <p:sldId id="329" r:id="rId3"/>
  </p:sldIdLst>
  <p:sldSz cx="15122525" cy="10693400"/>
  <p:notesSz cx="9939338" cy="14368463"/>
  <p:defaultTextStyle>
    <a:defPPr>
      <a:defRPr lang="ja-JP"/>
    </a:defPPr>
    <a:lvl1pPr marL="0" algn="l" defTabSz="1475129" rtl="0" eaLnBrk="1" latinLnBrk="0" hangingPunct="1">
      <a:defRPr kumimoji="1" sz="2900" kern="1200">
        <a:solidFill>
          <a:schemeClr val="tx1"/>
        </a:solidFill>
        <a:latin typeface="+mn-lt"/>
        <a:ea typeface="+mn-ea"/>
        <a:cs typeface="+mn-cs"/>
      </a:defRPr>
    </a:lvl1pPr>
    <a:lvl2pPr marL="737565" algn="l" defTabSz="1475129" rtl="0" eaLnBrk="1" latinLnBrk="0" hangingPunct="1">
      <a:defRPr kumimoji="1" sz="2900" kern="1200">
        <a:solidFill>
          <a:schemeClr val="tx1"/>
        </a:solidFill>
        <a:latin typeface="+mn-lt"/>
        <a:ea typeface="+mn-ea"/>
        <a:cs typeface="+mn-cs"/>
      </a:defRPr>
    </a:lvl2pPr>
    <a:lvl3pPr marL="1475129" algn="l" defTabSz="1475129" rtl="0" eaLnBrk="1" latinLnBrk="0" hangingPunct="1">
      <a:defRPr kumimoji="1" sz="2900" kern="1200">
        <a:solidFill>
          <a:schemeClr val="tx1"/>
        </a:solidFill>
        <a:latin typeface="+mn-lt"/>
        <a:ea typeface="+mn-ea"/>
        <a:cs typeface="+mn-cs"/>
      </a:defRPr>
    </a:lvl3pPr>
    <a:lvl4pPr marL="2212694" algn="l" defTabSz="1475129" rtl="0" eaLnBrk="1" latinLnBrk="0" hangingPunct="1">
      <a:defRPr kumimoji="1" sz="2900" kern="1200">
        <a:solidFill>
          <a:schemeClr val="tx1"/>
        </a:solidFill>
        <a:latin typeface="+mn-lt"/>
        <a:ea typeface="+mn-ea"/>
        <a:cs typeface="+mn-cs"/>
      </a:defRPr>
    </a:lvl4pPr>
    <a:lvl5pPr marL="2950259" algn="l" defTabSz="1475129" rtl="0" eaLnBrk="1" latinLnBrk="0" hangingPunct="1">
      <a:defRPr kumimoji="1" sz="2900" kern="1200">
        <a:solidFill>
          <a:schemeClr val="tx1"/>
        </a:solidFill>
        <a:latin typeface="+mn-lt"/>
        <a:ea typeface="+mn-ea"/>
        <a:cs typeface="+mn-cs"/>
      </a:defRPr>
    </a:lvl5pPr>
    <a:lvl6pPr marL="3687823" algn="l" defTabSz="1475129" rtl="0" eaLnBrk="1" latinLnBrk="0" hangingPunct="1">
      <a:defRPr kumimoji="1" sz="2900" kern="1200">
        <a:solidFill>
          <a:schemeClr val="tx1"/>
        </a:solidFill>
        <a:latin typeface="+mn-lt"/>
        <a:ea typeface="+mn-ea"/>
        <a:cs typeface="+mn-cs"/>
      </a:defRPr>
    </a:lvl6pPr>
    <a:lvl7pPr marL="4425388" algn="l" defTabSz="1475129" rtl="0" eaLnBrk="1" latinLnBrk="0" hangingPunct="1">
      <a:defRPr kumimoji="1" sz="2900" kern="1200">
        <a:solidFill>
          <a:schemeClr val="tx1"/>
        </a:solidFill>
        <a:latin typeface="+mn-lt"/>
        <a:ea typeface="+mn-ea"/>
        <a:cs typeface="+mn-cs"/>
      </a:defRPr>
    </a:lvl7pPr>
    <a:lvl8pPr marL="5162953" algn="l" defTabSz="1475129" rtl="0" eaLnBrk="1" latinLnBrk="0" hangingPunct="1">
      <a:defRPr kumimoji="1" sz="2900" kern="1200">
        <a:solidFill>
          <a:schemeClr val="tx1"/>
        </a:solidFill>
        <a:latin typeface="+mn-lt"/>
        <a:ea typeface="+mn-ea"/>
        <a:cs typeface="+mn-cs"/>
      </a:defRPr>
    </a:lvl8pPr>
    <a:lvl9pPr marL="5900517" algn="l" defTabSz="1475129"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4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FFFFE5"/>
    <a:srgbClr val="003300"/>
    <a:srgbClr val="D0A172"/>
    <a:srgbClr val="FFFFD5"/>
    <a:srgbClr val="FFFFC6"/>
    <a:srgbClr val="FFFFCA"/>
    <a:srgbClr val="E2FAAF"/>
    <a:srgbClr val="CCFF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21" autoAdjust="0"/>
    <p:restoredTop sz="91615" autoAdjust="0"/>
  </p:normalViewPr>
  <p:slideViewPr>
    <p:cSldViewPr>
      <p:cViewPr>
        <p:scale>
          <a:sx n="82" d="100"/>
          <a:sy n="82" d="100"/>
        </p:scale>
        <p:origin x="-168" y="108"/>
      </p:cViewPr>
      <p:guideLst>
        <p:guide orient="horz" pos="3368"/>
        <p:guide pos="4854"/>
      </p:guideLst>
    </p:cSldViewPr>
  </p:slideViewPr>
  <p:outlineViewPr>
    <p:cViewPr>
      <p:scale>
        <a:sx n="33" d="100"/>
        <a:sy n="33" d="100"/>
      </p:scale>
      <p:origin x="0" y="0"/>
    </p:cViewPr>
  </p:outlin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10"/>
            <a:ext cx="4306737" cy="718306"/>
          </a:xfrm>
          <a:prstGeom prst="rect">
            <a:avLst/>
          </a:prstGeom>
        </p:spPr>
        <p:txBody>
          <a:bodyPr vert="horz" lIns="129705" tIns="64853" rIns="129705" bIns="6485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303" y="10"/>
            <a:ext cx="4306737" cy="718306"/>
          </a:xfrm>
          <a:prstGeom prst="rect">
            <a:avLst/>
          </a:prstGeom>
        </p:spPr>
        <p:txBody>
          <a:bodyPr vert="horz" lIns="129705" tIns="64853" rIns="129705" bIns="64853" rtlCol="0"/>
          <a:lstStyle>
            <a:lvl1pPr algn="r">
              <a:defRPr sz="1700"/>
            </a:lvl1pPr>
          </a:lstStyle>
          <a:p>
            <a:fld id="{B6B491B3-7652-478A-9428-9B352928167D}" type="datetimeFigureOut">
              <a:rPr kumimoji="1" lang="ja-JP" altLang="en-US" smtClean="0"/>
              <a:t>2020/10/14</a:t>
            </a:fld>
            <a:endParaRPr kumimoji="1" lang="ja-JP" altLang="en-US"/>
          </a:p>
        </p:txBody>
      </p:sp>
      <p:sp>
        <p:nvSpPr>
          <p:cNvPr id="4" name="スライド イメージ プレースホルダー 3"/>
          <p:cNvSpPr>
            <a:spLocks noGrp="1" noRot="1" noChangeAspect="1"/>
          </p:cNvSpPr>
          <p:nvPr>
            <p:ph type="sldImg" idx="2"/>
          </p:nvPr>
        </p:nvSpPr>
        <p:spPr>
          <a:xfrm>
            <a:off x="1162050" y="1077913"/>
            <a:ext cx="7615238" cy="5384800"/>
          </a:xfrm>
          <a:prstGeom prst="rect">
            <a:avLst/>
          </a:prstGeom>
          <a:noFill/>
          <a:ln w="12700">
            <a:solidFill>
              <a:prstClr val="black"/>
            </a:solidFill>
          </a:ln>
        </p:spPr>
        <p:txBody>
          <a:bodyPr vert="horz" lIns="129705" tIns="64853" rIns="129705" bIns="64853" rtlCol="0" anchor="ctr"/>
          <a:lstStyle/>
          <a:p>
            <a:endParaRPr lang="ja-JP" altLang="en-US"/>
          </a:p>
        </p:txBody>
      </p:sp>
      <p:sp>
        <p:nvSpPr>
          <p:cNvPr id="5" name="ノート プレースホルダー 4"/>
          <p:cNvSpPr>
            <a:spLocks noGrp="1"/>
          </p:cNvSpPr>
          <p:nvPr>
            <p:ph type="body" sz="quarter" idx="3"/>
          </p:nvPr>
        </p:nvSpPr>
        <p:spPr>
          <a:xfrm>
            <a:off x="994408" y="6825080"/>
            <a:ext cx="7950543" cy="6464776"/>
          </a:xfrm>
          <a:prstGeom prst="rect">
            <a:avLst/>
          </a:prstGeom>
        </p:spPr>
        <p:txBody>
          <a:bodyPr vert="horz" lIns="129705" tIns="64853" rIns="129705" bIns="6485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8" y="13647866"/>
            <a:ext cx="4306737" cy="718306"/>
          </a:xfrm>
          <a:prstGeom prst="rect">
            <a:avLst/>
          </a:prstGeom>
        </p:spPr>
        <p:txBody>
          <a:bodyPr vert="horz" lIns="129705" tIns="64853" rIns="129705" bIns="6485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303" y="13647866"/>
            <a:ext cx="4306737" cy="718306"/>
          </a:xfrm>
          <a:prstGeom prst="rect">
            <a:avLst/>
          </a:prstGeom>
        </p:spPr>
        <p:txBody>
          <a:bodyPr vert="horz" lIns="129705" tIns="64853" rIns="129705" bIns="64853" rtlCol="0" anchor="b"/>
          <a:lstStyle>
            <a:lvl1pPr algn="r">
              <a:defRPr sz="1700"/>
            </a:lvl1pPr>
          </a:lstStyle>
          <a:p>
            <a:fld id="{3DD8EB67-7B70-4324-9F84-FC7CB2E5E78C}" type="slidenum">
              <a:rPr kumimoji="1" lang="ja-JP" altLang="en-US" smtClean="0"/>
              <a:t>‹#›</a:t>
            </a:fld>
            <a:endParaRPr kumimoji="1" lang="ja-JP" altLang="en-US"/>
          </a:p>
        </p:txBody>
      </p:sp>
    </p:spTree>
    <p:extLst>
      <p:ext uri="{BB962C8B-B14F-4D97-AF65-F5344CB8AC3E}">
        <p14:creationId xmlns:p14="http://schemas.microsoft.com/office/powerpoint/2010/main" val="516600939"/>
      </p:ext>
    </p:extLst>
  </p:cSld>
  <p:clrMap bg1="lt1" tx1="dk1" bg2="lt2" tx2="dk2" accent1="accent1" accent2="accent2" accent3="accent3" accent4="accent4" accent5="accent5" accent6="accent6" hlink="hlink" folHlink="folHlink"/>
  <p:notesStyle>
    <a:lvl1pPr marL="0" algn="l" defTabSz="1475129" rtl="0" eaLnBrk="1" latinLnBrk="0" hangingPunct="1">
      <a:defRPr kumimoji="1" sz="1900" kern="1200">
        <a:solidFill>
          <a:schemeClr val="tx1"/>
        </a:solidFill>
        <a:latin typeface="+mn-lt"/>
        <a:ea typeface="+mn-ea"/>
        <a:cs typeface="+mn-cs"/>
      </a:defRPr>
    </a:lvl1pPr>
    <a:lvl2pPr marL="737565" algn="l" defTabSz="1475129" rtl="0" eaLnBrk="1" latinLnBrk="0" hangingPunct="1">
      <a:defRPr kumimoji="1" sz="1900" kern="1200">
        <a:solidFill>
          <a:schemeClr val="tx1"/>
        </a:solidFill>
        <a:latin typeface="+mn-lt"/>
        <a:ea typeface="+mn-ea"/>
        <a:cs typeface="+mn-cs"/>
      </a:defRPr>
    </a:lvl2pPr>
    <a:lvl3pPr marL="1475129" algn="l" defTabSz="1475129" rtl="0" eaLnBrk="1" latinLnBrk="0" hangingPunct="1">
      <a:defRPr kumimoji="1" sz="1900" kern="1200">
        <a:solidFill>
          <a:schemeClr val="tx1"/>
        </a:solidFill>
        <a:latin typeface="+mn-lt"/>
        <a:ea typeface="+mn-ea"/>
        <a:cs typeface="+mn-cs"/>
      </a:defRPr>
    </a:lvl3pPr>
    <a:lvl4pPr marL="2212694" algn="l" defTabSz="1475129" rtl="0" eaLnBrk="1" latinLnBrk="0" hangingPunct="1">
      <a:defRPr kumimoji="1" sz="1900" kern="1200">
        <a:solidFill>
          <a:schemeClr val="tx1"/>
        </a:solidFill>
        <a:latin typeface="+mn-lt"/>
        <a:ea typeface="+mn-ea"/>
        <a:cs typeface="+mn-cs"/>
      </a:defRPr>
    </a:lvl4pPr>
    <a:lvl5pPr marL="2950259" algn="l" defTabSz="1475129" rtl="0" eaLnBrk="1" latinLnBrk="0" hangingPunct="1">
      <a:defRPr kumimoji="1" sz="1900" kern="1200">
        <a:solidFill>
          <a:schemeClr val="tx1"/>
        </a:solidFill>
        <a:latin typeface="+mn-lt"/>
        <a:ea typeface="+mn-ea"/>
        <a:cs typeface="+mn-cs"/>
      </a:defRPr>
    </a:lvl5pPr>
    <a:lvl6pPr marL="3687823" algn="l" defTabSz="1475129" rtl="0" eaLnBrk="1" latinLnBrk="0" hangingPunct="1">
      <a:defRPr kumimoji="1" sz="1900" kern="1200">
        <a:solidFill>
          <a:schemeClr val="tx1"/>
        </a:solidFill>
        <a:latin typeface="+mn-lt"/>
        <a:ea typeface="+mn-ea"/>
        <a:cs typeface="+mn-cs"/>
      </a:defRPr>
    </a:lvl6pPr>
    <a:lvl7pPr marL="4425388" algn="l" defTabSz="1475129" rtl="0" eaLnBrk="1" latinLnBrk="0" hangingPunct="1">
      <a:defRPr kumimoji="1" sz="1900" kern="1200">
        <a:solidFill>
          <a:schemeClr val="tx1"/>
        </a:solidFill>
        <a:latin typeface="+mn-lt"/>
        <a:ea typeface="+mn-ea"/>
        <a:cs typeface="+mn-cs"/>
      </a:defRPr>
    </a:lvl7pPr>
    <a:lvl8pPr marL="5162953" algn="l" defTabSz="1475129" rtl="0" eaLnBrk="1" latinLnBrk="0" hangingPunct="1">
      <a:defRPr kumimoji="1" sz="1900" kern="1200">
        <a:solidFill>
          <a:schemeClr val="tx1"/>
        </a:solidFill>
        <a:latin typeface="+mn-lt"/>
        <a:ea typeface="+mn-ea"/>
        <a:cs typeface="+mn-cs"/>
      </a:defRPr>
    </a:lvl8pPr>
    <a:lvl9pPr marL="5900517" algn="l" defTabSz="1475129" rtl="0" eaLnBrk="1" latinLnBrk="0" hangingPunct="1">
      <a:defRPr kumimoji="1"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DD8EB67-7B70-4324-9F84-FC7CB2E5E78C}" type="slidenum">
              <a:rPr kumimoji="1" lang="ja-JP" altLang="en-US" smtClean="0"/>
              <a:t>0</a:t>
            </a:fld>
            <a:endParaRPr kumimoji="1" lang="ja-JP" altLang="en-US"/>
          </a:p>
        </p:txBody>
      </p:sp>
    </p:spTree>
    <p:extLst>
      <p:ext uri="{BB962C8B-B14F-4D97-AF65-F5344CB8AC3E}">
        <p14:creationId xmlns:p14="http://schemas.microsoft.com/office/powerpoint/2010/main" val="960010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7"/>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565" indent="0" algn="ctr">
              <a:buNone/>
              <a:defRPr>
                <a:solidFill>
                  <a:schemeClr val="tx1">
                    <a:tint val="75000"/>
                  </a:schemeClr>
                </a:solidFill>
              </a:defRPr>
            </a:lvl2pPr>
            <a:lvl3pPr marL="1475129" indent="0" algn="ctr">
              <a:buNone/>
              <a:defRPr>
                <a:solidFill>
                  <a:schemeClr val="tx1">
                    <a:tint val="75000"/>
                  </a:schemeClr>
                </a:solidFill>
              </a:defRPr>
            </a:lvl3pPr>
            <a:lvl4pPr marL="2212694" indent="0" algn="ctr">
              <a:buNone/>
              <a:defRPr>
                <a:solidFill>
                  <a:schemeClr val="tx1">
                    <a:tint val="75000"/>
                  </a:schemeClr>
                </a:solidFill>
              </a:defRPr>
            </a:lvl4pPr>
            <a:lvl5pPr marL="2950259" indent="0" algn="ctr">
              <a:buNone/>
              <a:defRPr>
                <a:solidFill>
                  <a:schemeClr val="tx1">
                    <a:tint val="75000"/>
                  </a:schemeClr>
                </a:solidFill>
              </a:defRPr>
            </a:lvl5pPr>
            <a:lvl6pPr marL="3687823" indent="0" algn="ctr">
              <a:buNone/>
              <a:defRPr>
                <a:solidFill>
                  <a:schemeClr val="tx1">
                    <a:tint val="75000"/>
                  </a:schemeClr>
                </a:solidFill>
              </a:defRPr>
            </a:lvl6pPr>
            <a:lvl7pPr marL="4425388" indent="0" algn="ctr">
              <a:buNone/>
              <a:defRPr>
                <a:solidFill>
                  <a:schemeClr val="tx1">
                    <a:tint val="75000"/>
                  </a:schemeClr>
                </a:solidFill>
              </a:defRPr>
            </a:lvl7pPr>
            <a:lvl8pPr marL="5162953" indent="0" algn="ctr">
              <a:buNone/>
              <a:defRPr>
                <a:solidFill>
                  <a:schemeClr val="tx1">
                    <a:tint val="75000"/>
                  </a:schemeClr>
                </a:solidFill>
              </a:defRPr>
            </a:lvl8pPr>
            <a:lvl9pPr marL="590051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E72ECCFA-41ED-4C46-AF83-72373DAC442E}" type="datetime1">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a:xfrm>
            <a:off x="11737726" y="10124078"/>
            <a:ext cx="3528589" cy="569325"/>
          </a:xfrm>
        </p:spPr>
        <p:txBody>
          <a:body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72927663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602DC1C-35B6-4CB9-B5F7-7F94FE39BB98}"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10124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4"/>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7" y="428234"/>
            <a:ext cx="9955662"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6F9AED4-EA47-4252-A2AF-141D4D16722B}"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782760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565" y="3322239"/>
            <a:ext cx="12853397" cy="229144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9130" y="6059241"/>
            <a:ext cx="10584267" cy="2733465"/>
          </a:xfrm>
        </p:spPr>
        <p:txBody>
          <a:bodyPr/>
          <a:lstStyle>
            <a:lvl1pPr marL="0" indent="0" algn="ctr">
              <a:buNone/>
              <a:defRPr>
                <a:solidFill>
                  <a:schemeClr val="tx1">
                    <a:tint val="75000"/>
                  </a:schemeClr>
                </a:solidFill>
              </a:defRPr>
            </a:lvl1pPr>
            <a:lvl2pPr marL="526832" indent="0" algn="ctr">
              <a:buNone/>
              <a:defRPr>
                <a:solidFill>
                  <a:schemeClr val="tx1">
                    <a:tint val="75000"/>
                  </a:schemeClr>
                </a:solidFill>
              </a:defRPr>
            </a:lvl2pPr>
            <a:lvl3pPr marL="1053664" indent="0" algn="ctr">
              <a:buNone/>
              <a:defRPr>
                <a:solidFill>
                  <a:schemeClr val="tx1">
                    <a:tint val="75000"/>
                  </a:schemeClr>
                </a:solidFill>
              </a:defRPr>
            </a:lvl3pPr>
            <a:lvl4pPr marL="1580496" indent="0" algn="ctr">
              <a:buNone/>
              <a:defRPr>
                <a:solidFill>
                  <a:schemeClr val="tx1">
                    <a:tint val="75000"/>
                  </a:schemeClr>
                </a:solidFill>
              </a:defRPr>
            </a:lvl4pPr>
            <a:lvl5pPr marL="2107327" indent="0" algn="ctr">
              <a:buNone/>
              <a:defRPr>
                <a:solidFill>
                  <a:schemeClr val="tx1">
                    <a:tint val="75000"/>
                  </a:schemeClr>
                </a:solidFill>
              </a:defRPr>
            </a:lvl5pPr>
            <a:lvl6pPr marL="2634160" indent="0" algn="ctr">
              <a:buNone/>
              <a:defRPr>
                <a:solidFill>
                  <a:schemeClr val="tx1">
                    <a:tint val="75000"/>
                  </a:schemeClr>
                </a:solidFill>
              </a:defRPr>
            </a:lvl6pPr>
            <a:lvl7pPr marL="3160992" indent="0" algn="ctr">
              <a:buNone/>
              <a:defRPr>
                <a:solidFill>
                  <a:schemeClr val="tx1">
                    <a:tint val="75000"/>
                  </a:schemeClr>
                </a:solidFill>
              </a:defRPr>
            </a:lvl7pPr>
            <a:lvl8pPr marL="3687823" indent="0" algn="ctr">
              <a:buNone/>
              <a:defRPr>
                <a:solidFill>
                  <a:schemeClr val="tx1">
                    <a:tint val="75000"/>
                  </a:schemeClr>
                </a:solidFill>
              </a:defRPr>
            </a:lvl8pPr>
            <a:lvl9pPr marL="4214656"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201374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838586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0794"/>
            <a:ext cx="12853397" cy="2125242"/>
          </a:xfrm>
        </p:spPr>
        <p:txBody>
          <a:bodyPr anchor="t"/>
          <a:lstStyle>
            <a:lvl1pPr algn="l">
              <a:defRPr sz="47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1611"/>
            <a:ext cx="12853397" cy="2339181"/>
          </a:xfrm>
        </p:spPr>
        <p:txBody>
          <a:bodyPr anchor="b"/>
          <a:lstStyle>
            <a:lvl1pPr marL="0" indent="0">
              <a:buNone/>
              <a:defRPr sz="2300">
                <a:solidFill>
                  <a:schemeClr val="tx1">
                    <a:tint val="75000"/>
                  </a:schemeClr>
                </a:solidFill>
              </a:defRPr>
            </a:lvl1pPr>
            <a:lvl2pPr marL="526832" indent="0">
              <a:buNone/>
              <a:defRPr sz="2100">
                <a:solidFill>
                  <a:schemeClr val="tx1">
                    <a:tint val="75000"/>
                  </a:schemeClr>
                </a:solidFill>
              </a:defRPr>
            </a:lvl2pPr>
            <a:lvl3pPr marL="1053664" indent="0">
              <a:buNone/>
              <a:defRPr sz="1800">
                <a:solidFill>
                  <a:schemeClr val="tx1">
                    <a:tint val="75000"/>
                  </a:schemeClr>
                </a:solidFill>
              </a:defRPr>
            </a:lvl3pPr>
            <a:lvl4pPr marL="1580496" indent="0">
              <a:buNone/>
              <a:defRPr sz="1600">
                <a:solidFill>
                  <a:schemeClr val="tx1">
                    <a:tint val="75000"/>
                  </a:schemeClr>
                </a:solidFill>
              </a:defRPr>
            </a:lvl4pPr>
            <a:lvl5pPr marL="2107327" indent="0">
              <a:buNone/>
              <a:defRPr sz="1600">
                <a:solidFill>
                  <a:schemeClr val="tx1">
                    <a:tint val="75000"/>
                  </a:schemeClr>
                </a:solidFill>
              </a:defRPr>
            </a:lvl5pPr>
            <a:lvl6pPr marL="2634160" indent="0">
              <a:buNone/>
              <a:defRPr sz="1600">
                <a:solidFill>
                  <a:schemeClr val="tx1">
                    <a:tint val="75000"/>
                  </a:schemeClr>
                </a:solidFill>
              </a:defRPr>
            </a:lvl6pPr>
            <a:lvl7pPr marL="3160992" indent="0">
              <a:buNone/>
              <a:defRPr sz="1600">
                <a:solidFill>
                  <a:schemeClr val="tx1">
                    <a:tint val="75000"/>
                  </a:schemeClr>
                </a:solidFill>
              </a:defRPr>
            </a:lvl7pPr>
            <a:lvl8pPr marL="3687823" indent="0">
              <a:buNone/>
              <a:defRPr sz="1600">
                <a:solidFill>
                  <a:schemeClr val="tx1">
                    <a:tint val="75000"/>
                  </a:schemeClr>
                </a:solidFill>
              </a:defRPr>
            </a:lvl8pPr>
            <a:lvl9pPr marL="4214656"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9400489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5752" y="2494774"/>
            <a:ext cx="6715496" cy="7058210"/>
          </a:xfrm>
        </p:spPr>
        <p:txBody>
          <a:bodyPr/>
          <a:lstStyle>
            <a:lvl1pPr>
              <a:defRPr sz="32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51278" y="2494774"/>
            <a:ext cx="6715497" cy="7058210"/>
          </a:xfrm>
        </p:spPr>
        <p:txBody>
          <a:bodyPr/>
          <a:lstStyle>
            <a:lvl1pPr>
              <a:defRPr sz="32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688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752" y="2393992"/>
            <a:ext cx="6681740" cy="997203"/>
          </a:xfrm>
        </p:spPr>
        <p:txBody>
          <a:bodyPr anchor="b"/>
          <a:lstStyle>
            <a:lvl1pPr marL="0" indent="0">
              <a:buNone/>
              <a:defRPr sz="2800" b="1"/>
            </a:lvl1pPr>
            <a:lvl2pPr marL="526832" indent="0">
              <a:buNone/>
              <a:defRPr sz="2300" b="1"/>
            </a:lvl2pPr>
            <a:lvl3pPr marL="1053664" indent="0">
              <a:buNone/>
              <a:defRPr sz="2100" b="1"/>
            </a:lvl3pPr>
            <a:lvl4pPr marL="1580496" indent="0">
              <a:buNone/>
              <a:defRPr sz="1800" b="1"/>
            </a:lvl4pPr>
            <a:lvl5pPr marL="2107327" indent="0">
              <a:buNone/>
              <a:defRPr sz="1800" b="1"/>
            </a:lvl5pPr>
            <a:lvl6pPr marL="2634160" indent="0">
              <a:buNone/>
              <a:defRPr sz="1800" b="1"/>
            </a:lvl6pPr>
            <a:lvl7pPr marL="3160992" indent="0">
              <a:buNone/>
              <a:defRPr sz="1800" b="1"/>
            </a:lvl7pPr>
            <a:lvl8pPr marL="3687823" indent="0">
              <a:buNone/>
              <a:defRPr sz="1800" b="1"/>
            </a:lvl8pPr>
            <a:lvl9pPr marL="4214656"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5752" y="3391195"/>
            <a:ext cx="6681740" cy="6161790"/>
          </a:xfrm>
        </p:spPr>
        <p:txBody>
          <a:bodyPr/>
          <a:lstStyle>
            <a:lvl1pPr>
              <a:defRPr sz="28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1283" y="2393992"/>
            <a:ext cx="6685492" cy="997203"/>
          </a:xfrm>
        </p:spPr>
        <p:txBody>
          <a:bodyPr anchor="b"/>
          <a:lstStyle>
            <a:lvl1pPr marL="0" indent="0">
              <a:buNone/>
              <a:defRPr sz="2800" b="1"/>
            </a:lvl1pPr>
            <a:lvl2pPr marL="526832" indent="0">
              <a:buNone/>
              <a:defRPr sz="2300" b="1"/>
            </a:lvl2pPr>
            <a:lvl3pPr marL="1053664" indent="0">
              <a:buNone/>
              <a:defRPr sz="2100" b="1"/>
            </a:lvl3pPr>
            <a:lvl4pPr marL="1580496" indent="0">
              <a:buNone/>
              <a:defRPr sz="1800" b="1"/>
            </a:lvl4pPr>
            <a:lvl5pPr marL="2107327" indent="0">
              <a:buNone/>
              <a:defRPr sz="1800" b="1"/>
            </a:lvl5pPr>
            <a:lvl6pPr marL="2634160" indent="0">
              <a:buNone/>
              <a:defRPr sz="1800" b="1"/>
            </a:lvl6pPr>
            <a:lvl7pPr marL="3160992" indent="0">
              <a:buNone/>
              <a:defRPr sz="1800" b="1"/>
            </a:lvl7pPr>
            <a:lvl8pPr marL="3687823" indent="0">
              <a:buNone/>
              <a:defRPr sz="1800" b="1"/>
            </a:lvl8pPr>
            <a:lvl9pPr marL="4214656"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1283" y="3391195"/>
            <a:ext cx="6685492" cy="6161790"/>
          </a:xfrm>
        </p:spPr>
        <p:txBody>
          <a:bodyPr/>
          <a:lstStyle>
            <a:lvl1pPr>
              <a:defRPr sz="28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2020385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7380920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289960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5752" y="426110"/>
            <a:ext cx="4975206" cy="1812291"/>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864" y="426111"/>
            <a:ext cx="8453911" cy="9126874"/>
          </a:xfrm>
        </p:spPr>
        <p:txBody>
          <a:bodyPr/>
          <a:lstStyle>
            <a:lvl1pPr>
              <a:defRPr sz="3700"/>
            </a:lvl1pPr>
            <a:lvl2pPr>
              <a:defRPr sz="32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5752" y="2238401"/>
            <a:ext cx="4975206" cy="7314583"/>
          </a:xfrm>
        </p:spPr>
        <p:txBody>
          <a:bodyPr/>
          <a:lstStyle>
            <a:lvl1pPr marL="0" indent="0">
              <a:buNone/>
              <a:defRPr sz="1600"/>
            </a:lvl1pPr>
            <a:lvl2pPr marL="526832" indent="0">
              <a:buNone/>
              <a:defRPr sz="1400"/>
            </a:lvl2pPr>
            <a:lvl3pPr marL="1053664" indent="0">
              <a:buNone/>
              <a:defRPr sz="1200"/>
            </a:lvl3pPr>
            <a:lvl4pPr marL="1580496" indent="0">
              <a:buNone/>
              <a:defRPr sz="1100"/>
            </a:lvl4pPr>
            <a:lvl5pPr marL="2107327" indent="0">
              <a:buNone/>
              <a:defRPr sz="1100"/>
            </a:lvl5pPr>
            <a:lvl6pPr marL="2634160" indent="0">
              <a:buNone/>
              <a:defRPr sz="1100"/>
            </a:lvl6pPr>
            <a:lvl7pPr marL="3160992" indent="0">
              <a:buNone/>
              <a:defRPr sz="1100"/>
            </a:lvl7pPr>
            <a:lvl8pPr marL="3687823" indent="0">
              <a:buNone/>
              <a:defRPr sz="1100"/>
            </a:lvl8pPr>
            <a:lvl9pPr marL="4214656"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3854350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AD095C0-45BC-49EF-8EAE-64AD18855103}"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11737726" y="10124078"/>
            <a:ext cx="3528589" cy="569325"/>
          </a:xfrm>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426526287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871" y="7486088"/>
            <a:ext cx="9072765" cy="88227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871" y="954769"/>
            <a:ext cx="9072765" cy="6416394"/>
          </a:xfrm>
        </p:spPr>
        <p:txBody>
          <a:bodyPr/>
          <a:lstStyle>
            <a:lvl1pPr marL="0" indent="0">
              <a:buNone/>
              <a:defRPr sz="3700"/>
            </a:lvl1pPr>
            <a:lvl2pPr marL="526832" indent="0">
              <a:buNone/>
              <a:defRPr sz="3200"/>
            </a:lvl2pPr>
            <a:lvl3pPr marL="1053664" indent="0">
              <a:buNone/>
              <a:defRPr sz="2800"/>
            </a:lvl3pPr>
            <a:lvl4pPr marL="1580496" indent="0">
              <a:buNone/>
              <a:defRPr sz="2300"/>
            </a:lvl4pPr>
            <a:lvl5pPr marL="2107327" indent="0">
              <a:buNone/>
              <a:defRPr sz="2300"/>
            </a:lvl5pPr>
            <a:lvl6pPr marL="2634160" indent="0">
              <a:buNone/>
              <a:defRPr sz="2300"/>
            </a:lvl6pPr>
            <a:lvl7pPr marL="3160992" indent="0">
              <a:buNone/>
              <a:defRPr sz="2300"/>
            </a:lvl7pPr>
            <a:lvl8pPr marL="3687823" indent="0">
              <a:buNone/>
              <a:defRPr sz="2300"/>
            </a:lvl8pPr>
            <a:lvl9pPr marL="4214656" indent="0">
              <a:buNone/>
              <a:defRPr sz="2300"/>
            </a:lvl9pPr>
          </a:lstStyle>
          <a:p>
            <a:endParaRPr kumimoji="1" lang="ja-JP" altLang="en-US"/>
          </a:p>
        </p:txBody>
      </p:sp>
      <p:sp>
        <p:nvSpPr>
          <p:cNvPr id="4" name="テキスト プレースホルダー 3"/>
          <p:cNvSpPr>
            <a:spLocks noGrp="1"/>
          </p:cNvSpPr>
          <p:nvPr>
            <p:ph type="body" sz="half" idx="2"/>
          </p:nvPr>
        </p:nvSpPr>
        <p:spPr>
          <a:xfrm>
            <a:off x="2964871" y="8368365"/>
            <a:ext cx="9072765" cy="1255343"/>
          </a:xfrm>
        </p:spPr>
        <p:txBody>
          <a:bodyPr/>
          <a:lstStyle>
            <a:lvl1pPr marL="0" indent="0">
              <a:buNone/>
              <a:defRPr sz="1600"/>
            </a:lvl1pPr>
            <a:lvl2pPr marL="526832" indent="0">
              <a:buNone/>
              <a:defRPr sz="1400"/>
            </a:lvl2pPr>
            <a:lvl3pPr marL="1053664" indent="0">
              <a:buNone/>
              <a:defRPr sz="1200"/>
            </a:lvl3pPr>
            <a:lvl4pPr marL="1580496" indent="0">
              <a:buNone/>
              <a:defRPr sz="1100"/>
            </a:lvl4pPr>
            <a:lvl5pPr marL="2107327" indent="0">
              <a:buNone/>
              <a:defRPr sz="1100"/>
            </a:lvl5pPr>
            <a:lvl6pPr marL="2634160" indent="0">
              <a:buNone/>
              <a:defRPr sz="1100"/>
            </a:lvl6pPr>
            <a:lvl7pPr marL="3160992" indent="0">
              <a:buNone/>
              <a:defRPr sz="1100"/>
            </a:lvl7pPr>
            <a:lvl8pPr marL="3687823" indent="0">
              <a:buNone/>
              <a:defRPr sz="1100"/>
            </a:lvl8pPr>
            <a:lvl9pPr marL="4214656"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86448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9661057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4958" y="427878"/>
            <a:ext cx="3401818" cy="912510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5751" y="427878"/>
            <a:ext cx="10029175" cy="912510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173374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2"/>
            <a:ext cx="12854146" cy="212382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32320"/>
            <a:ext cx="12854146" cy="2339181"/>
          </a:xfrm>
        </p:spPr>
        <p:txBody>
          <a:bodyPr anchor="b"/>
          <a:lstStyle>
            <a:lvl1pPr marL="0" indent="0">
              <a:buNone/>
              <a:defRPr sz="3200">
                <a:solidFill>
                  <a:schemeClr val="tx1">
                    <a:tint val="75000"/>
                  </a:schemeClr>
                </a:solidFill>
              </a:defRPr>
            </a:lvl1pPr>
            <a:lvl2pPr marL="737565" indent="0">
              <a:buNone/>
              <a:defRPr sz="2900">
                <a:solidFill>
                  <a:schemeClr val="tx1">
                    <a:tint val="75000"/>
                  </a:schemeClr>
                </a:solidFill>
              </a:defRPr>
            </a:lvl2pPr>
            <a:lvl3pPr marL="1475129" indent="0">
              <a:buNone/>
              <a:defRPr sz="2500">
                <a:solidFill>
                  <a:schemeClr val="tx1">
                    <a:tint val="75000"/>
                  </a:schemeClr>
                </a:solidFill>
              </a:defRPr>
            </a:lvl3pPr>
            <a:lvl4pPr marL="2212694" indent="0">
              <a:buNone/>
              <a:defRPr sz="2300">
                <a:solidFill>
                  <a:schemeClr val="tx1">
                    <a:tint val="75000"/>
                  </a:schemeClr>
                </a:solidFill>
              </a:defRPr>
            </a:lvl4pPr>
            <a:lvl5pPr marL="2950259" indent="0">
              <a:buNone/>
              <a:defRPr sz="2300">
                <a:solidFill>
                  <a:schemeClr val="tx1">
                    <a:tint val="75000"/>
                  </a:schemeClr>
                </a:solidFill>
              </a:defRPr>
            </a:lvl5pPr>
            <a:lvl6pPr marL="3687823" indent="0">
              <a:buNone/>
              <a:defRPr sz="2300">
                <a:solidFill>
                  <a:schemeClr val="tx1">
                    <a:tint val="75000"/>
                  </a:schemeClr>
                </a:solidFill>
              </a:defRPr>
            </a:lvl6pPr>
            <a:lvl7pPr marL="4425388" indent="0">
              <a:buNone/>
              <a:defRPr sz="2300">
                <a:solidFill>
                  <a:schemeClr val="tx1">
                    <a:tint val="75000"/>
                  </a:schemeClr>
                </a:solidFill>
              </a:defRPr>
            </a:lvl7pPr>
            <a:lvl8pPr marL="5162953" indent="0">
              <a:buNone/>
              <a:defRPr sz="2300">
                <a:solidFill>
                  <a:schemeClr val="tx1">
                    <a:tint val="75000"/>
                  </a:schemeClr>
                </a:solidFill>
              </a:defRPr>
            </a:lvl8pPr>
            <a:lvl9pPr marL="5900517"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AADCC4-C814-4C52-A257-A45ADCE82DD9}" type="datetime1">
              <a:rPr kumimoji="1" lang="ja-JP" altLang="en-US" smtClean="0"/>
              <a:t>2020/10/14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39715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7" y="2495128"/>
            <a:ext cx="6679115" cy="7057149"/>
          </a:xfrm>
        </p:spPr>
        <p:txBody>
          <a:bodyPr/>
          <a:lstStyle>
            <a:lvl1pPr>
              <a:defRPr sz="44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8"/>
            <a:ext cx="6679115" cy="7057149"/>
          </a:xfrm>
        </p:spPr>
        <p:txBody>
          <a:bodyPr/>
          <a:lstStyle>
            <a:lvl1pPr>
              <a:defRPr sz="44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3AC9B3E-7768-4E79-9564-6291ECF8B0EA}"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25330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7" y="2393640"/>
            <a:ext cx="6681741" cy="997555"/>
          </a:xfrm>
        </p:spPr>
        <p:txBody>
          <a:bodyPr anchor="b"/>
          <a:lstStyle>
            <a:lvl1pPr marL="0" indent="0">
              <a:buNone/>
              <a:defRPr sz="3900" b="1"/>
            </a:lvl1pPr>
            <a:lvl2pPr marL="737565" indent="0">
              <a:buNone/>
              <a:defRPr sz="3200" b="1"/>
            </a:lvl2pPr>
            <a:lvl3pPr marL="1475129" indent="0">
              <a:buNone/>
              <a:defRPr sz="2900" b="1"/>
            </a:lvl3pPr>
            <a:lvl4pPr marL="2212694" indent="0">
              <a:buNone/>
              <a:defRPr sz="2500" b="1"/>
            </a:lvl4pPr>
            <a:lvl5pPr marL="2950259" indent="0">
              <a:buNone/>
              <a:defRPr sz="2500" b="1"/>
            </a:lvl5pPr>
            <a:lvl6pPr marL="3687823" indent="0">
              <a:buNone/>
              <a:defRPr sz="2500" b="1"/>
            </a:lvl6pPr>
            <a:lvl7pPr marL="4425388" indent="0">
              <a:buNone/>
              <a:defRPr sz="2500" b="1"/>
            </a:lvl7pPr>
            <a:lvl8pPr marL="5162953" indent="0">
              <a:buNone/>
              <a:defRPr sz="2500" b="1"/>
            </a:lvl8pPr>
            <a:lvl9pPr marL="5900517" indent="0">
              <a:buNone/>
              <a:defRPr sz="25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7" y="3391195"/>
            <a:ext cx="6681741"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5" y="2393640"/>
            <a:ext cx="6684366" cy="997555"/>
          </a:xfrm>
        </p:spPr>
        <p:txBody>
          <a:bodyPr anchor="b"/>
          <a:lstStyle>
            <a:lvl1pPr marL="0" indent="0">
              <a:buNone/>
              <a:defRPr sz="3900" b="1"/>
            </a:lvl1pPr>
            <a:lvl2pPr marL="737565" indent="0">
              <a:buNone/>
              <a:defRPr sz="3200" b="1"/>
            </a:lvl2pPr>
            <a:lvl3pPr marL="1475129" indent="0">
              <a:buNone/>
              <a:defRPr sz="2900" b="1"/>
            </a:lvl3pPr>
            <a:lvl4pPr marL="2212694" indent="0">
              <a:buNone/>
              <a:defRPr sz="2500" b="1"/>
            </a:lvl4pPr>
            <a:lvl5pPr marL="2950259" indent="0">
              <a:buNone/>
              <a:defRPr sz="2500" b="1"/>
            </a:lvl5pPr>
            <a:lvl6pPr marL="3687823" indent="0">
              <a:buNone/>
              <a:defRPr sz="2500" b="1"/>
            </a:lvl6pPr>
            <a:lvl7pPr marL="4425388" indent="0">
              <a:buNone/>
              <a:defRPr sz="2500" b="1"/>
            </a:lvl7pPr>
            <a:lvl8pPr marL="5162953" indent="0">
              <a:buNone/>
              <a:defRPr sz="2500" b="1"/>
            </a:lvl8pPr>
            <a:lvl9pPr marL="5900517" indent="0">
              <a:buNone/>
              <a:defRPr sz="25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5" y="3391195"/>
            <a:ext cx="6684366"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1B865FA-EC92-49CB-9ABE-7C5025002BEF}" type="datetime1">
              <a:rPr kumimoji="1" lang="ja-JP" altLang="en-US" smtClean="0"/>
              <a:t>2020/10/14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70864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C582052-E228-4021-8B45-562BD1A65ECF}" type="datetime1">
              <a:rPr kumimoji="1" lang="ja-JP" altLang="en-US" smtClean="0"/>
              <a:t>2020/10/14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2509898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B385F-047E-4D43-A07C-3C90E5929315}" type="datetime1">
              <a:rPr kumimoji="1" lang="ja-JP" altLang="en-US" smtClean="0"/>
              <a:t>2020/10/14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325986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25755"/>
            <a:ext cx="4975207" cy="1811937"/>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7"/>
            <a:ext cx="8453911" cy="9126521"/>
          </a:xfrm>
        </p:spPr>
        <p:txBody>
          <a:bodyPr/>
          <a:lstStyle>
            <a:lvl1pPr>
              <a:defRPr sz="5200"/>
            </a:lvl1pPr>
            <a:lvl2pPr>
              <a:defRPr sz="44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8" y="2237695"/>
            <a:ext cx="4975207" cy="7314583"/>
          </a:xfrm>
        </p:spPr>
        <p:txBody>
          <a:bodyPr/>
          <a:lstStyle>
            <a:lvl1pPr marL="0" indent="0">
              <a:buNone/>
              <a:defRPr sz="2300"/>
            </a:lvl1pPr>
            <a:lvl2pPr marL="737565" indent="0">
              <a:buNone/>
              <a:defRPr sz="1900"/>
            </a:lvl2pPr>
            <a:lvl3pPr marL="1475129" indent="0">
              <a:buNone/>
              <a:defRPr sz="1600"/>
            </a:lvl3pPr>
            <a:lvl4pPr marL="2212694" indent="0">
              <a:buNone/>
              <a:defRPr sz="1500"/>
            </a:lvl4pPr>
            <a:lvl5pPr marL="2950259" indent="0">
              <a:buNone/>
              <a:defRPr sz="1500"/>
            </a:lvl5pPr>
            <a:lvl6pPr marL="3687823" indent="0">
              <a:buNone/>
              <a:defRPr sz="1500"/>
            </a:lvl6pPr>
            <a:lvl7pPr marL="4425388" indent="0">
              <a:buNone/>
              <a:defRPr sz="1500"/>
            </a:lvl7pPr>
            <a:lvl8pPr marL="5162953" indent="0">
              <a:buNone/>
              <a:defRPr sz="1500"/>
            </a:lvl8pPr>
            <a:lvl9pPr marL="5900517"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DD03B7-8AD0-4BB9-A8CE-CD8ED610E49B}"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1466283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0" y="7485381"/>
            <a:ext cx="9073515" cy="88369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0" y="955476"/>
            <a:ext cx="9073515" cy="6416040"/>
          </a:xfrm>
        </p:spPr>
        <p:txBody>
          <a:bodyPr/>
          <a:lstStyle>
            <a:lvl1pPr marL="0" indent="0">
              <a:buNone/>
              <a:defRPr sz="5200"/>
            </a:lvl1pPr>
            <a:lvl2pPr marL="737565" indent="0">
              <a:buNone/>
              <a:defRPr sz="4400"/>
            </a:lvl2pPr>
            <a:lvl3pPr marL="1475129" indent="0">
              <a:buNone/>
              <a:defRPr sz="3900"/>
            </a:lvl3pPr>
            <a:lvl4pPr marL="2212694" indent="0">
              <a:buNone/>
              <a:defRPr sz="3200"/>
            </a:lvl4pPr>
            <a:lvl5pPr marL="2950259" indent="0">
              <a:buNone/>
              <a:defRPr sz="3200"/>
            </a:lvl5pPr>
            <a:lvl6pPr marL="3687823" indent="0">
              <a:buNone/>
              <a:defRPr sz="3200"/>
            </a:lvl6pPr>
            <a:lvl7pPr marL="4425388" indent="0">
              <a:buNone/>
              <a:defRPr sz="3200"/>
            </a:lvl7pPr>
            <a:lvl8pPr marL="5162953" indent="0">
              <a:buNone/>
              <a:defRPr sz="3200"/>
            </a:lvl8pPr>
            <a:lvl9pPr marL="5900517"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0" y="8369072"/>
            <a:ext cx="9073515" cy="1254989"/>
          </a:xfrm>
        </p:spPr>
        <p:txBody>
          <a:bodyPr/>
          <a:lstStyle>
            <a:lvl1pPr marL="0" indent="0">
              <a:buNone/>
              <a:defRPr sz="2300"/>
            </a:lvl1pPr>
            <a:lvl2pPr marL="737565" indent="0">
              <a:buNone/>
              <a:defRPr sz="1900"/>
            </a:lvl2pPr>
            <a:lvl3pPr marL="1475129" indent="0">
              <a:buNone/>
              <a:defRPr sz="1600"/>
            </a:lvl3pPr>
            <a:lvl4pPr marL="2212694" indent="0">
              <a:buNone/>
              <a:defRPr sz="1500"/>
            </a:lvl4pPr>
            <a:lvl5pPr marL="2950259" indent="0">
              <a:buNone/>
              <a:defRPr sz="1500"/>
            </a:lvl5pPr>
            <a:lvl6pPr marL="3687823" indent="0">
              <a:buNone/>
              <a:defRPr sz="1500"/>
            </a:lvl6pPr>
            <a:lvl7pPr marL="4425388" indent="0">
              <a:buNone/>
              <a:defRPr sz="1500"/>
            </a:lvl7pPr>
            <a:lvl8pPr marL="5162953" indent="0">
              <a:buNone/>
              <a:defRPr sz="1500"/>
            </a:lvl8pPr>
            <a:lvl9pPr marL="5900517"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DB277B7-B5EE-4ABF-9925-B81A9AD23DC3}" type="datetime1">
              <a:rPr kumimoji="1" lang="ja-JP" altLang="en-US" smtClean="0"/>
              <a:t>2020/10/14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0E28FCB-C700-49A0-8701-0AE96B4F9BF5}" type="slidenum">
              <a:rPr kumimoji="1" lang="ja-JP" altLang="en-US" smtClean="0"/>
              <a:t>‹#›</a:t>
            </a:fld>
            <a:endParaRPr kumimoji="1" lang="ja-JP" altLang="en-US"/>
          </a:p>
        </p:txBody>
      </p:sp>
    </p:spTree>
    <p:extLst>
      <p:ext uri="{BB962C8B-B14F-4D97-AF65-F5344CB8AC3E}">
        <p14:creationId xmlns:p14="http://schemas.microsoft.com/office/powerpoint/2010/main" val="92601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4"/>
          </a:xfrm>
          <a:prstGeom prst="rect">
            <a:avLst/>
          </a:prstGeom>
        </p:spPr>
        <p:txBody>
          <a:bodyPr vert="horz" lIns="147513" tIns="73757" rIns="147513" bIns="7375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8"/>
            <a:ext cx="13610273" cy="7057149"/>
          </a:xfrm>
          <a:prstGeom prst="rect">
            <a:avLst/>
          </a:prstGeom>
        </p:spPr>
        <p:txBody>
          <a:bodyPr vert="horz" lIns="147513" tIns="73757" rIns="147513" bIns="7375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9911200"/>
            <a:ext cx="3528589" cy="569325"/>
          </a:xfrm>
          <a:prstGeom prst="rect">
            <a:avLst/>
          </a:prstGeom>
        </p:spPr>
        <p:txBody>
          <a:bodyPr vert="horz" lIns="147513" tIns="73757" rIns="147513" bIns="73757" rtlCol="0" anchor="ctr"/>
          <a:lstStyle>
            <a:lvl1pPr algn="l">
              <a:defRPr sz="1900">
                <a:solidFill>
                  <a:schemeClr val="tx1">
                    <a:tint val="75000"/>
                  </a:schemeClr>
                </a:solidFill>
              </a:defRPr>
            </a:lvl1pPr>
          </a:lstStyle>
          <a:p>
            <a:fld id="{E72ECCFA-41ED-4C46-AF83-72373DAC442E}" type="datetime1">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5166863" y="9911200"/>
            <a:ext cx="4788800" cy="569325"/>
          </a:xfrm>
          <a:prstGeom prst="rect">
            <a:avLst/>
          </a:prstGeom>
        </p:spPr>
        <p:txBody>
          <a:bodyPr vert="horz" lIns="147513" tIns="73757" rIns="147513" bIns="73757"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569486" y="10124078"/>
            <a:ext cx="3528589" cy="569325"/>
          </a:xfrm>
          <a:prstGeom prst="rect">
            <a:avLst/>
          </a:prstGeom>
        </p:spPr>
        <p:txBody>
          <a:bodyPr vert="horz" lIns="147513" tIns="0" rIns="147513" bIns="0" rtlCol="0" anchor="b" anchorCtr="0"/>
          <a:lstStyle>
            <a:lvl1pPr algn="r">
              <a:defRPr sz="1700">
                <a:solidFill>
                  <a:schemeClr val="tx1">
                    <a:tint val="75000"/>
                  </a:schemeClr>
                </a:solidFill>
                <a:latin typeface="+mj-ea"/>
                <a:ea typeface="+mj-ea"/>
              </a:defRPr>
            </a:lvl1pPr>
          </a:lstStyle>
          <a:p>
            <a:fld id="{00E28FCB-C700-49A0-8701-0AE96B4F9BF5}" type="slidenum">
              <a:rPr lang="ja-JP" altLang="en-US" smtClean="0"/>
              <a:pPr/>
              <a:t>‹#›</a:t>
            </a:fld>
            <a:endParaRPr lang="ja-JP" altLang="en-US"/>
          </a:p>
        </p:txBody>
      </p:sp>
    </p:spTree>
    <p:extLst>
      <p:ext uri="{BB962C8B-B14F-4D97-AF65-F5344CB8AC3E}">
        <p14:creationId xmlns:p14="http://schemas.microsoft.com/office/powerpoint/2010/main" val="324751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1475129" rtl="0" eaLnBrk="1" latinLnBrk="0" hangingPunct="1">
        <a:spcBef>
          <a:spcPct val="0"/>
        </a:spcBef>
        <a:buNone/>
        <a:defRPr kumimoji="1" sz="7100" kern="1200">
          <a:solidFill>
            <a:schemeClr val="tx1"/>
          </a:solidFill>
          <a:latin typeface="+mj-lt"/>
          <a:ea typeface="+mj-ea"/>
          <a:cs typeface="+mj-cs"/>
        </a:defRPr>
      </a:lvl1pPr>
    </p:titleStyle>
    <p:bodyStyle>
      <a:lvl1pPr marL="553173" indent="-553173" algn="l" defTabSz="1475129"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42" indent="-460978" algn="l" defTabSz="1475129"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43912" indent="-368783" algn="l" defTabSz="1475129"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77"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9041"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606"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71"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735"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300" indent="-368783" algn="l" defTabSz="1475129"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29" rtl="0" eaLnBrk="1" latinLnBrk="0" hangingPunct="1">
        <a:defRPr kumimoji="1" sz="2900" kern="1200">
          <a:solidFill>
            <a:schemeClr val="tx1"/>
          </a:solidFill>
          <a:latin typeface="+mn-lt"/>
          <a:ea typeface="+mn-ea"/>
          <a:cs typeface="+mn-cs"/>
        </a:defRPr>
      </a:lvl1pPr>
      <a:lvl2pPr marL="737565" algn="l" defTabSz="1475129" rtl="0" eaLnBrk="1" latinLnBrk="0" hangingPunct="1">
        <a:defRPr kumimoji="1" sz="2900" kern="1200">
          <a:solidFill>
            <a:schemeClr val="tx1"/>
          </a:solidFill>
          <a:latin typeface="+mn-lt"/>
          <a:ea typeface="+mn-ea"/>
          <a:cs typeface="+mn-cs"/>
        </a:defRPr>
      </a:lvl2pPr>
      <a:lvl3pPr marL="1475129" algn="l" defTabSz="1475129" rtl="0" eaLnBrk="1" latinLnBrk="0" hangingPunct="1">
        <a:defRPr kumimoji="1" sz="2900" kern="1200">
          <a:solidFill>
            <a:schemeClr val="tx1"/>
          </a:solidFill>
          <a:latin typeface="+mn-lt"/>
          <a:ea typeface="+mn-ea"/>
          <a:cs typeface="+mn-cs"/>
        </a:defRPr>
      </a:lvl3pPr>
      <a:lvl4pPr marL="2212694" algn="l" defTabSz="1475129" rtl="0" eaLnBrk="1" latinLnBrk="0" hangingPunct="1">
        <a:defRPr kumimoji="1" sz="2900" kern="1200">
          <a:solidFill>
            <a:schemeClr val="tx1"/>
          </a:solidFill>
          <a:latin typeface="+mn-lt"/>
          <a:ea typeface="+mn-ea"/>
          <a:cs typeface="+mn-cs"/>
        </a:defRPr>
      </a:lvl4pPr>
      <a:lvl5pPr marL="2950259" algn="l" defTabSz="1475129" rtl="0" eaLnBrk="1" latinLnBrk="0" hangingPunct="1">
        <a:defRPr kumimoji="1" sz="2900" kern="1200">
          <a:solidFill>
            <a:schemeClr val="tx1"/>
          </a:solidFill>
          <a:latin typeface="+mn-lt"/>
          <a:ea typeface="+mn-ea"/>
          <a:cs typeface="+mn-cs"/>
        </a:defRPr>
      </a:lvl5pPr>
      <a:lvl6pPr marL="3687823" algn="l" defTabSz="1475129" rtl="0" eaLnBrk="1" latinLnBrk="0" hangingPunct="1">
        <a:defRPr kumimoji="1" sz="2900" kern="1200">
          <a:solidFill>
            <a:schemeClr val="tx1"/>
          </a:solidFill>
          <a:latin typeface="+mn-lt"/>
          <a:ea typeface="+mn-ea"/>
          <a:cs typeface="+mn-cs"/>
        </a:defRPr>
      </a:lvl6pPr>
      <a:lvl7pPr marL="4425388" algn="l" defTabSz="1475129" rtl="0" eaLnBrk="1" latinLnBrk="0" hangingPunct="1">
        <a:defRPr kumimoji="1" sz="2900" kern="1200">
          <a:solidFill>
            <a:schemeClr val="tx1"/>
          </a:solidFill>
          <a:latin typeface="+mn-lt"/>
          <a:ea typeface="+mn-ea"/>
          <a:cs typeface="+mn-cs"/>
        </a:defRPr>
      </a:lvl7pPr>
      <a:lvl8pPr marL="5162953" algn="l" defTabSz="1475129" rtl="0" eaLnBrk="1" latinLnBrk="0" hangingPunct="1">
        <a:defRPr kumimoji="1" sz="2900" kern="1200">
          <a:solidFill>
            <a:schemeClr val="tx1"/>
          </a:solidFill>
          <a:latin typeface="+mn-lt"/>
          <a:ea typeface="+mn-ea"/>
          <a:cs typeface="+mn-cs"/>
        </a:defRPr>
      </a:lvl8pPr>
      <a:lvl9pPr marL="5900517" algn="l" defTabSz="1475129" rtl="0" eaLnBrk="1" latinLnBrk="0" hangingPunct="1">
        <a:defRPr kumimoji="1" sz="2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5753" y="427878"/>
            <a:ext cx="13611022" cy="1782234"/>
          </a:xfrm>
          <a:prstGeom prst="rect">
            <a:avLst/>
          </a:prstGeom>
        </p:spPr>
        <p:txBody>
          <a:bodyPr vert="horz" lIns="105367" tIns="52683" rIns="105367" bIns="5268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5753" y="2494774"/>
            <a:ext cx="13611022" cy="7058210"/>
          </a:xfrm>
          <a:prstGeom prst="rect">
            <a:avLst/>
          </a:prstGeom>
        </p:spPr>
        <p:txBody>
          <a:bodyPr vert="horz" lIns="105367" tIns="52683" rIns="105367" bIns="5268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5752" y="9911905"/>
            <a:ext cx="3529339" cy="569325"/>
          </a:xfrm>
          <a:prstGeom prst="rect">
            <a:avLst/>
          </a:prstGeom>
        </p:spPr>
        <p:txBody>
          <a:bodyPr vert="horz" lIns="105367" tIns="52683" rIns="105367" bIns="52683" rtlCol="0" anchor="ctr"/>
          <a:lstStyle>
            <a:lvl1pPr algn="l">
              <a:defRPr sz="1400">
                <a:solidFill>
                  <a:schemeClr val="tx1">
                    <a:tint val="75000"/>
                  </a:schemeClr>
                </a:solidFill>
              </a:defRPr>
            </a:lvl1pPr>
          </a:lstStyle>
          <a:p>
            <a:fld id="{582DB734-8280-4F07-BA70-79A92D7333A1}" type="datetimeFigureOut">
              <a:rPr kumimoji="1" lang="ja-JP" altLang="en-US" smtClean="0"/>
              <a:t>2020/10/14</a:t>
            </a:fld>
            <a:endParaRPr kumimoji="1" lang="ja-JP" altLang="en-US"/>
          </a:p>
        </p:txBody>
      </p:sp>
      <p:sp>
        <p:nvSpPr>
          <p:cNvPr id="5" name="フッター プレースホルダー 4"/>
          <p:cNvSpPr>
            <a:spLocks noGrp="1"/>
          </p:cNvSpPr>
          <p:nvPr>
            <p:ph type="ftr" sz="quarter" idx="3"/>
          </p:nvPr>
        </p:nvSpPr>
        <p:spPr>
          <a:xfrm>
            <a:off x="5166489" y="9911905"/>
            <a:ext cx="4789549" cy="569325"/>
          </a:xfrm>
          <a:prstGeom prst="rect">
            <a:avLst/>
          </a:prstGeom>
        </p:spPr>
        <p:txBody>
          <a:bodyPr vert="horz" lIns="105367" tIns="52683" rIns="105367" bIns="5268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436" y="9911905"/>
            <a:ext cx="3529339" cy="569325"/>
          </a:xfrm>
          <a:prstGeom prst="rect">
            <a:avLst/>
          </a:prstGeom>
        </p:spPr>
        <p:txBody>
          <a:bodyPr vert="horz" lIns="105367" tIns="52683" rIns="105367" bIns="52683" rtlCol="0" anchor="ctr"/>
          <a:lstStyle>
            <a:lvl1pPr algn="r">
              <a:defRPr sz="1400">
                <a:solidFill>
                  <a:schemeClr val="tx1">
                    <a:tint val="75000"/>
                  </a:schemeClr>
                </a:solidFill>
              </a:defRPr>
            </a:lvl1pPr>
          </a:lstStyle>
          <a:p>
            <a:fld id="{B636315A-C34F-4124-B208-A103BE5F9DED}" type="slidenum">
              <a:rPr kumimoji="1" lang="ja-JP" altLang="en-US" smtClean="0"/>
              <a:t>‹#›</a:t>
            </a:fld>
            <a:endParaRPr kumimoji="1" lang="ja-JP" altLang="en-US"/>
          </a:p>
        </p:txBody>
      </p:sp>
    </p:spTree>
    <p:extLst>
      <p:ext uri="{BB962C8B-B14F-4D97-AF65-F5344CB8AC3E}">
        <p14:creationId xmlns:p14="http://schemas.microsoft.com/office/powerpoint/2010/main" val="507880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1053664" rtl="0" eaLnBrk="1" latinLnBrk="0" hangingPunct="1">
        <a:spcBef>
          <a:spcPct val="0"/>
        </a:spcBef>
        <a:buNone/>
        <a:defRPr kumimoji="1" sz="5100" kern="1200">
          <a:solidFill>
            <a:schemeClr val="tx1"/>
          </a:solidFill>
          <a:latin typeface="+mj-lt"/>
          <a:ea typeface="+mj-ea"/>
          <a:cs typeface="+mj-cs"/>
        </a:defRPr>
      </a:lvl1pPr>
    </p:titleStyle>
    <p:bodyStyle>
      <a:lvl1pPr marL="395124" indent="-395124" algn="l" defTabSz="1053664"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56102" indent="-329270" algn="l" defTabSz="1053664"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17080" indent="-263416" algn="l" defTabSz="1053664"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3pPr>
      <a:lvl4pPr marL="1843912"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70743"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97576"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424407"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51239"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78072" indent="-263416" algn="l" defTabSz="1053664"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53664" rtl="0" eaLnBrk="1" latinLnBrk="0" hangingPunct="1">
        <a:defRPr kumimoji="1" sz="2100" kern="1200">
          <a:solidFill>
            <a:schemeClr val="tx1"/>
          </a:solidFill>
          <a:latin typeface="+mn-lt"/>
          <a:ea typeface="+mn-ea"/>
          <a:cs typeface="+mn-cs"/>
        </a:defRPr>
      </a:lvl1pPr>
      <a:lvl2pPr marL="526832" algn="l" defTabSz="1053664" rtl="0" eaLnBrk="1" latinLnBrk="0" hangingPunct="1">
        <a:defRPr kumimoji="1" sz="2100" kern="1200">
          <a:solidFill>
            <a:schemeClr val="tx1"/>
          </a:solidFill>
          <a:latin typeface="+mn-lt"/>
          <a:ea typeface="+mn-ea"/>
          <a:cs typeface="+mn-cs"/>
        </a:defRPr>
      </a:lvl2pPr>
      <a:lvl3pPr marL="1053664" algn="l" defTabSz="1053664" rtl="0" eaLnBrk="1" latinLnBrk="0" hangingPunct="1">
        <a:defRPr kumimoji="1" sz="2100" kern="1200">
          <a:solidFill>
            <a:schemeClr val="tx1"/>
          </a:solidFill>
          <a:latin typeface="+mn-lt"/>
          <a:ea typeface="+mn-ea"/>
          <a:cs typeface="+mn-cs"/>
        </a:defRPr>
      </a:lvl3pPr>
      <a:lvl4pPr marL="1580496" algn="l" defTabSz="1053664" rtl="0" eaLnBrk="1" latinLnBrk="0" hangingPunct="1">
        <a:defRPr kumimoji="1" sz="2100" kern="1200">
          <a:solidFill>
            <a:schemeClr val="tx1"/>
          </a:solidFill>
          <a:latin typeface="+mn-lt"/>
          <a:ea typeface="+mn-ea"/>
          <a:cs typeface="+mn-cs"/>
        </a:defRPr>
      </a:lvl4pPr>
      <a:lvl5pPr marL="2107327" algn="l" defTabSz="1053664" rtl="0" eaLnBrk="1" latinLnBrk="0" hangingPunct="1">
        <a:defRPr kumimoji="1" sz="2100" kern="1200">
          <a:solidFill>
            <a:schemeClr val="tx1"/>
          </a:solidFill>
          <a:latin typeface="+mn-lt"/>
          <a:ea typeface="+mn-ea"/>
          <a:cs typeface="+mn-cs"/>
        </a:defRPr>
      </a:lvl5pPr>
      <a:lvl6pPr marL="2634160" algn="l" defTabSz="1053664" rtl="0" eaLnBrk="1" latinLnBrk="0" hangingPunct="1">
        <a:defRPr kumimoji="1" sz="2100" kern="1200">
          <a:solidFill>
            <a:schemeClr val="tx1"/>
          </a:solidFill>
          <a:latin typeface="+mn-lt"/>
          <a:ea typeface="+mn-ea"/>
          <a:cs typeface="+mn-cs"/>
        </a:defRPr>
      </a:lvl6pPr>
      <a:lvl7pPr marL="3160992" algn="l" defTabSz="1053664" rtl="0" eaLnBrk="1" latinLnBrk="0" hangingPunct="1">
        <a:defRPr kumimoji="1" sz="2100" kern="1200">
          <a:solidFill>
            <a:schemeClr val="tx1"/>
          </a:solidFill>
          <a:latin typeface="+mn-lt"/>
          <a:ea typeface="+mn-ea"/>
          <a:cs typeface="+mn-cs"/>
        </a:defRPr>
      </a:lvl7pPr>
      <a:lvl8pPr marL="3687823" algn="l" defTabSz="1053664" rtl="0" eaLnBrk="1" latinLnBrk="0" hangingPunct="1">
        <a:defRPr kumimoji="1" sz="2100" kern="1200">
          <a:solidFill>
            <a:schemeClr val="tx1"/>
          </a:solidFill>
          <a:latin typeface="+mn-lt"/>
          <a:ea typeface="+mn-ea"/>
          <a:cs typeface="+mn-cs"/>
        </a:defRPr>
      </a:lvl8pPr>
      <a:lvl9pPr marL="4214656" algn="l" defTabSz="1053664"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角丸四角形 232"/>
          <p:cNvSpPr/>
          <p:nvPr/>
        </p:nvSpPr>
        <p:spPr>
          <a:xfrm>
            <a:off x="68880" y="6035421"/>
            <a:ext cx="6933337" cy="4623109"/>
          </a:xfrm>
          <a:prstGeom prst="roundRect">
            <a:avLst>
              <a:gd name="adj" fmla="val 2619"/>
            </a:avLst>
          </a:prstGeom>
          <a:noFill/>
          <a:ln w="9525"/>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232" name="角丸四角形 231"/>
          <p:cNvSpPr/>
          <p:nvPr/>
        </p:nvSpPr>
        <p:spPr>
          <a:xfrm>
            <a:off x="72959" y="2777757"/>
            <a:ext cx="6929258" cy="2980657"/>
          </a:xfrm>
          <a:prstGeom prst="roundRect">
            <a:avLst>
              <a:gd name="adj" fmla="val 4013"/>
            </a:avLst>
          </a:prstGeom>
          <a:noFill/>
          <a:ln w="12700"/>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17" name="角丸四角形 16"/>
          <p:cNvSpPr/>
          <p:nvPr/>
        </p:nvSpPr>
        <p:spPr>
          <a:xfrm>
            <a:off x="7053582" y="9486974"/>
            <a:ext cx="7988698" cy="1171556"/>
          </a:xfrm>
          <a:prstGeom prst="roundRect">
            <a:avLst>
              <a:gd name="adj" fmla="val 11632"/>
            </a:avLst>
          </a:prstGeom>
          <a:noFill/>
          <a:ln w="9525"/>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noFill/>
            </a:endParaRPr>
          </a:p>
          <a:p>
            <a:endParaRPr lang="en-US" altLang="ja-JP" sz="1100" dirty="0">
              <a:noFill/>
              <a:latin typeface="+mn-ea"/>
            </a:endParaRPr>
          </a:p>
          <a:p>
            <a:endParaRPr lang="en-US" altLang="ja-JP" sz="2300" dirty="0">
              <a:noFill/>
            </a:endParaRPr>
          </a:p>
          <a:p>
            <a:endParaRPr lang="ja-JP" altLang="en-US" sz="2300" dirty="0">
              <a:noFill/>
            </a:endParaRPr>
          </a:p>
          <a:p>
            <a:endParaRPr lang="ja-JP" altLang="en-US" sz="2300" dirty="0">
              <a:noFill/>
            </a:endParaRPr>
          </a:p>
        </p:txBody>
      </p:sp>
      <p:sp>
        <p:nvSpPr>
          <p:cNvPr id="9" name="Rectangle 6"/>
          <p:cNvSpPr>
            <a:spLocks noChangeArrowheads="1"/>
          </p:cNvSpPr>
          <p:nvPr/>
        </p:nvSpPr>
        <p:spPr bwMode="auto">
          <a:xfrm>
            <a:off x="252042" y="206833"/>
            <a:ext cx="295427" cy="1487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47513" tIns="73757" rIns="147513" bIns="73757" numCol="1" anchor="ctr" anchorCtr="0" compatLnSpc="1">
            <a:prstTxWarp prst="textNoShape">
              <a:avLst/>
            </a:prstTxWarp>
            <a:spAutoFit/>
          </a:bodyPr>
          <a:lstStyle>
            <a:lvl1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tabLst>
                <a:tab pos="4140200" algn="l"/>
              </a:tabLst>
              <a:defRPr kumimoji="1">
                <a:solidFill>
                  <a:schemeClr val="tx1"/>
                </a:solidFill>
                <a:latin typeface="Arial" pitchFamily="34" charset="0"/>
                <a:ea typeface="ＭＳ Ｐゴシック" pitchFamily="50" charset="-128"/>
                <a:cs typeface="ＭＳ Ｐゴシック" pitchFamily="50" charset="-128"/>
              </a:defRPr>
            </a:lvl9pPr>
          </a:lstStyle>
          <a:p>
            <a:pPr>
              <a:tabLst>
                <a:tab pos="6679058" algn="l"/>
              </a:tabLst>
            </a:pPr>
            <a:r>
              <a:rPr lang="ja-JP" altLang="ja-JP"/>
              <a:t/>
            </a:r>
            <a:br>
              <a:rPr lang="ja-JP" altLang="ja-JP"/>
            </a:br>
            <a:endParaRPr lang="ja-JP" altLang="ja-JP"/>
          </a:p>
          <a:p>
            <a:pPr eaLnBrk="0" hangingPunct="0">
              <a:tabLst>
                <a:tab pos="6679058" algn="l"/>
              </a:tabLst>
            </a:pPr>
            <a:endParaRPr lang="ja-JP" altLang="ja-JP"/>
          </a:p>
        </p:txBody>
      </p:sp>
      <p:sp>
        <p:nvSpPr>
          <p:cNvPr id="16" name="角丸四角形 15"/>
          <p:cNvSpPr/>
          <p:nvPr/>
        </p:nvSpPr>
        <p:spPr>
          <a:xfrm>
            <a:off x="4165308" y="-5673"/>
            <a:ext cx="6907118" cy="432000"/>
          </a:xfrm>
          <a:prstGeom prst="roundRect">
            <a:avLst/>
          </a:prstGeom>
          <a:solidFill>
            <a:schemeClr val="accent6">
              <a:lumMod val="20000"/>
              <a:lumOff val="80000"/>
            </a:schemeClr>
          </a:solidFill>
          <a:ln w="38100">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lIns="147513" tIns="73757" rIns="147513" bIns="73757" rtlCol="0" anchor="ctr"/>
          <a:lstStyle/>
          <a:p>
            <a:pPr algn="ctr"/>
            <a:r>
              <a:rPr lang="ja-JP" altLang="en-US" sz="2400" b="1" spc="968" dirty="0" smtClean="0"/>
              <a:t>部会報告の骨子案</a:t>
            </a:r>
            <a:endParaRPr lang="ja-JP" altLang="en-US" sz="2400" b="1" spc="968" dirty="0"/>
          </a:p>
        </p:txBody>
      </p:sp>
      <p:sp>
        <p:nvSpPr>
          <p:cNvPr id="3" name="テキスト ボックス 2"/>
          <p:cNvSpPr txBox="1"/>
          <p:nvPr/>
        </p:nvSpPr>
        <p:spPr>
          <a:xfrm>
            <a:off x="92962" y="2924852"/>
            <a:ext cx="6836072" cy="2858970"/>
          </a:xfrm>
          <a:prstGeom prst="rect">
            <a:avLst/>
          </a:prstGeom>
          <a:noFill/>
        </p:spPr>
        <p:txBody>
          <a:bodyPr wrap="square" lIns="72000" tIns="72000" rIns="72000" bIns="72000" rtlCol="0">
            <a:spAutoFit/>
          </a:bodyPr>
          <a:lstStyle/>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計画の位置づけ</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〇まだ食べることができる食品が廃棄されないようにするための「食品ロスの削減」を推進</a:t>
            </a:r>
            <a:endParaRPr lang="en-US" altLang="ja-JP" sz="1200" dirty="0" smtClean="0">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　</a:t>
            </a:r>
            <a:endParaRPr lang="en-US" altLang="ja-JP" sz="1200" dirty="0" smtClean="0">
              <a:solidFill>
                <a:srgbClr val="FF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〇大阪府における食品ロス削減の取組を総合的</a:t>
            </a:r>
            <a:r>
              <a:rPr lang="ja-JP" altLang="en-US" sz="1200" dirty="0">
                <a:latin typeface="Meiryo UI" panose="020B0604030504040204" pitchFamily="50" charset="-128"/>
                <a:ea typeface="Meiryo UI" panose="020B0604030504040204" pitchFamily="50" charset="-128"/>
              </a:rPr>
              <a:t>かつ計画的に推進する</a:t>
            </a:r>
            <a:r>
              <a:rPr lang="ja-JP" altLang="en-US" sz="1200" dirty="0" smtClean="0">
                <a:latin typeface="Meiryo UI" panose="020B0604030504040204" pitchFamily="50" charset="-128"/>
                <a:ea typeface="Meiryo UI" panose="020B0604030504040204" pitchFamily="50" charset="-128"/>
              </a:rPr>
              <a:t>ため</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食品</a:t>
            </a:r>
            <a:r>
              <a:rPr lang="ja-JP" altLang="en-US" sz="1200" dirty="0">
                <a:latin typeface="Meiryo UI" panose="020B0604030504040204" pitchFamily="50" charset="-128"/>
                <a:ea typeface="Meiryo UI" panose="020B0604030504040204" pitchFamily="50" charset="-128"/>
              </a:rPr>
              <a:t>ロスの削減の推進</a:t>
            </a:r>
            <a:r>
              <a:rPr lang="ja-JP" altLang="en-US" sz="1200" dirty="0" smtClean="0">
                <a:latin typeface="Meiryo UI" panose="020B0604030504040204" pitchFamily="50" charset="-128"/>
                <a:ea typeface="Meiryo UI" panose="020B0604030504040204" pitchFamily="50" charset="-128"/>
              </a:rPr>
              <a:t>に</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関する</a:t>
            </a:r>
            <a:r>
              <a:rPr lang="ja-JP" altLang="en-US" sz="1200" dirty="0">
                <a:latin typeface="Meiryo UI" panose="020B0604030504040204" pitchFamily="50" charset="-128"/>
                <a:ea typeface="Meiryo UI" panose="020B0604030504040204" pitchFamily="50" charset="-128"/>
              </a:rPr>
              <a:t>法律</a:t>
            </a:r>
            <a:r>
              <a:rPr lang="ja-JP" altLang="en-US" sz="1200" dirty="0" smtClean="0">
                <a:latin typeface="Meiryo UI" panose="020B0604030504040204" pitchFamily="50" charset="-128"/>
                <a:ea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rPr>
              <a:t>条の国の基本方針を踏まえ、同法第</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条の規定に基づく都道府県計画として作成。</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〇計画は、「</a:t>
            </a:r>
            <a:r>
              <a:rPr lang="zh-TW" altLang="en-US" sz="1200" dirty="0" smtClean="0">
                <a:latin typeface="Meiryo UI" panose="020B0604030504040204" pitchFamily="50" charset="-128"/>
                <a:ea typeface="Meiryo UI" panose="020B0604030504040204" pitchFamily="50" charset="-128"/>
              </a:rPr>
              <a:t>大阪府循環型</a:t>
            </a:r>
            <a:r>
              <a:rPr lang="zh-TW" altLang="en-US" sz="1200" dirty="0">
                <a:latin typeface="Meiryo UI" panose="020B0604030504040204" pitchFamily="50" charset="-128"/>
                <a:ea typeface="Meiryo UI" panose="020B0604030504040204" pitchFamily="50" charset="-128"/>
              </a:rPr>
              <a:t>社会推進</a:t>
            </a:r>
            <a:r>
              <a:rPr lang="zh-TW" altLang="en-US" sz="1200" dirty="0" smtClean="0">
                <a:latin typeface="Meiryo UI" panose="020B0604030504040204" pitchFamily="50" charset="-128"/>
                <a:ea typeface="Meiryo UI" panose="020B0604030504040204" pitchFamily="50" charset="-128"/>
              </a:rPr>
              <a:t>計画</a:t>
            </a:r>
            <a:r>
              <a:rPr lang="ja-JP" altLang="en-US" sz="1200" dirty="0" smtClean="0">
                <a:latin typeface="Meiryo UI" panose="020B0604030504040204" pitchFamily="50" charset="-128"/>
                <a:ea typeface="Meiryo UI" panose="020B0604030504040204" pitchFamily="50" charset="-128"/>
              </a:rPr>
              <a:t>」、</a:t>
            </a:r>
            <a:r>
              <a:rPr lang="zh-TW"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大阪府</a:t>
            </a:r>
            <a:r>
              <a:rPr lang="zh-TW" altLang="en-US" sz="1200" dirty="0" smtClean="0">
                <a:latin typeface="Meiryo UI" panose="020B0604030504040204" pitchFamily="50" charset="-128"/>
                <a:ea typeface="Meiryo UI" panose="020B0604030504040204" pitchFamily="50" charset="-128"/>
              </a:rPr>
              <a:t>環境</a:t>
            </a:r>
            <a:r>
              <a:rPr lang="zh-TW" altLang="en-US" sz="1200" dirty="0">
                <a:latin typeface="Meiryo UI" panose="020B0604030504040204" pitchFamily="50" charset="-128"/>
                <a:ea typeface="Meiryo UI" panose="020B0604030504040204" pitchFamily="50" charset="-128"/>
              </a:rPr>
              <a:t>総合計画</a:t>
            </a:r>
            <a:r>
              <a:rPr lang="zh-TW"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等との調和を図る。</a:t>
            </a:r>
            <a:endParaRPr lang="en-US" altLang="ja-JP" sz="1200" dirty="0" smtClean="0">
              <a:latin typeface="Meiryo UI" panose="020B0604030504040204" pitchFamily="50" charset="-128"/>
              <a:ea typeface="Meiryo UI" panose="020B0604030504040204" pitchFamily="50" charset="-128"/>
            </a:endParaRPr>
          </a:p>
          <a:p>
            <a:pPr>
              <a:lnSpc>
                <a:spcPts val="1000"/>
              </a:lnSpc>
            </a:pP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計画期間</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〇</a:t>
            </a:r>
            <a:r>
              <a:rPr lang="en-US" altLang="ja-JP" sz="1200" dirty="0" smtClean="0">
                <a:latin typeface="Meiryo UI" panose="020B0604030504040204" pitchFamily="50" charset="-128"/>
                <a:ea typeface="Meiryo UI" panose="020B0604030504040204" pitchFamily="50" charset="-128"/>
              </a:rPr>
              <a:t>SDG</a:t>
            </a:r>
            <a:r>
              <a:rPr lang="ja-JP" altLang="en-US" sz="1200" dirty="0" err="1" smtClean="0">
                <a:latin typeface="Meiryo UI" panose="020B0604030504040204" pitchFamily="50" charset="-128"/>
                <a:ea typeface="Meiryo UI" panose="020B0604030504040204" pitchFamily="50" charset="-128"/>
              </a:rPr>
              <a:t>ｓ</a:t>
            </a:r>
            <a:r>
              <a:rPr lang="ja-JP" altLang="en-US" sz="1200" dirty="0" smtClean="0">
                <a:latin typeface="Meiryo UI" panose="020B0604030504040204" pitchFamily="50" charset="-128"/>
                <a:ea typeface="Meiryo UI" panose="020B0604030504040204" pitchFamily="50" charset="-128"/>
              </a:rPr>
              <a:t>のゴールを踏まえ</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2021</a:t>
            </a:r>
            <a:r>
              <a:rPr lang="ja-JP" altLang="en-US" sz="1200" dirty="0" smtClean="0">
                <a:latin typeface="Meiryo UI" panose="020B0604030504040204" pitchFamily="50" charset="-128"/>
                <a:ea typeface="Meiryo UI" panose="020B0604030504040204" pitchFamily="50" charset="-128"/>
              </a:rPr>
              <a:t>年度から</a:t>
            </a:r>
            <a:r>
              <a:rPr lang="en-US" altLang="ja-JP" sz="1200" dirty="0" smtClean="0">
                <a:latin typeface="Meiryo UI" panose="020B0604030504040204" pitchFamily="50" charset="-128"/>
                <a:ea typeface="Meiryo UI" panose="020B0604030504040204" pitchFamily="50" charset="-128"/>
              </a:rPr>
              <a:t>2030</a:t>
            </a:r>
            <a:r>
              <a:rPr lang="ja-JP" altLang="en-US" sz="1200" dirty="0" smtClean="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までの</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年計画</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〇</a:t>
            </a:r>
            <a:r>
              <a:rPr lang="ja-JP" altLang="en-US" sz="1200" dirty="0" smtClean="0">
                <a:latin typeface="Meiryo UI" panose="020B0604030504040204" pitchFamily="50" charset="-128"/>
                <a:ea typeface="Meiryo UI" panose="020B0604030504040204" pitchFamily="50" charset="-128"/>
              </a:rPr>
              <a:t>計画中間年で</a:t>
            </a:r>
            <a:r>
              <a:rPr lang="ja-JP" altLang="en-US" sz="1200" dirty="0" smtClean="0">
                <a:latin typeface="Meiryo UI" panose="020B0604030504040204" pitchFamily="50" charset="-128"/>
                <a:ea typeface="Meiryo UI" panose="020B0604030504040204" pitchFamily="50" charset="-128"/>
              </a:rPr>
              <a:t>ある</a:t>
            </a:r>
            <a:r>
              <a:rPr lang="en-US" altLang="ja-JP" sz="1200" dirty="0" smtClean="0">
                <a:latin typeface="Meiryo UI" panose="020B0604030504040204" pitchFamily="50" charset="-128"/>
                <a:ea typeface="Meiryo UI" panose="020B0604030504040204" pitchFamily="50" charset="-128"/>
              </a:rPr>
              <a:t>2025</a:t>
            </a:r>
            <a:r>
              <a:rPr lang="ja-JP" altLang="en-US" sz="1200" dirty="0" smtClean="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に社会情勢や施策の進捗状況等を見極め見直しを検討</a:t>
            </a:r>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計画の実施</a:t>
            </a:r>
            <a:r>
              <a:rPr lang="ja-JP" altLang="en-US" sz="1200" dirty="0">
                <a:latin typeface="Meiryo UI" panose="020B0604030504040204" pitchFamily="50" charset="-128"/>
                <a:ea typeface="Meiryo UI" panose="020B0604030504040204" pitchFamily="50" charset="-128"/>
              </a:rPr>
              <a:t>主体</a:t>
            </a:r>
            <a:r>
              <a:rPr lang="en-US" altLang="ja-JP" sz="1200" dirty="0" smtClean="0">
                <a:latin typeface="Meiryo UI" panose="020B0604030504040204" pitchFamily="50" charset="-128"/>
                <a:ea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府、市町村、事業者、消費者が主体となり、連携</a:t>
            </a:r>
            <a:r>
              <a:rPr lang="ja-JP" altLang="en-US" sz="1200" dirty="0">
                <a:latin typeface="Meiryo UI" panose="020B0604030504040204" pitchFamily="50" charset="-128"/>
                <a:ea typeface="Meiryo UI" panose="020B0604030504040204" pitchFamily="50" charset="-128"/>
              </a:rPr>
              <a:t>・協働して</a:t>
            </a:r>
            <a:r>
              <a:rPr lang="ja-JP" altLang="en-US" sz="1200" dirty="0" smtClean="0">
                <a:latin typeface="Meiryo UI" panose="020B0604030504040204" pitchFamily="50" charset="-128"/>
                <a:ea typeface="Meiryo UI" panose="020B0604030504040204" pitchFamily="50" charset="-128"/>
              </a:rPr>
              <a:t>、取組を進めてい</a:t>
            </a:r>
            <a:r>
              <a:rPr lang="ja-JP" altLang="en-US" sz="1200" dirty="0">
                <a:latin typeface="Meiryo UI" panose="020B0604030504040204" pitchFamily="50" charset="-128"/>
                <a:ea typeface="Meiryo UI" panose="020B0604030504040204" pitchFamily="50" charset="-128"/>
              </a:rPr>
              <a:t>く</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p:txBody>
      </p:sp>
      <p:sp>
        <p:nvSpPr>
          <p:cNvPr id="14" name="正方形/長方形 13"/>
          <p:cNvSpPr/>
          <p:nvPr/>
        </p:nvSpPr>
        <p:spPr>
          <a:xfrm>
            <a:off x="205446" y="2643130"/>
            <a:ext cx="2276747" cy="31872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t>計画の基本的事項</a:t>
            </a:r>
            <a:endParaRPr kumimoji="1" lang="ja-JP" altLang="en-US" sz="1400" b="1" dirty="0"/>
          </a:p>
        </p:txBody>
      </p:sp>
      <p:sp>
        <p:nvSpPr>
          <p:cNvPr id="312" name="正方形/長方形 311"/>
          <p:cNvSpPr/>
          <p:nvPr/>
        </p:nvSpPr>
        <p:spPr>
          <a:xfrm>
            <a:off x="196543" y="5836973"/>
            <a:ext cx="2921522" cy="2740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t>食品ロスの現状と将来目標</a:t>
            </a:r>
            <a:endParaRPr kumimoji="1" lang="ja-JP" altLang="en-US" sz="1400" b="1" dirty="0"/>
          </a:p>
        </p:txBody>
      </p:sp>
      <p:sp>
        <p:nvSpPr>
          <p:cNvPr id="314" name="角丸四角形 313"/>
          <p:cNvSpPr/>
          <p:nvPr/>
        </p:nvSpPr>
        <p:spPr>
          <a:xfrm>
            <a:off x="7063425" y="692775"/>
            <a:ext cx="7978855" cy="8523730"/>
          </a:xfrm>
          <a:prstGeom prst="roundRect">
            <a:avLst>
              <a:gd name="adj" fmla="val 1188"/>
            </a:avLst>
          </a:prstGeom>
          <a:noFill/>
          <a:ln w="9525"/>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100" dirty="0">
              <a:latin typeface="+mn-ea"/>
            </a:endParaRPr>
          </a:p>
          <a:p>
            <a:endParaRPr lang="en-US" altLang="ja-JP" sz="2300" dirty="0"/>
          </a:p>
          <a:p>
            <a:endParaRPr lang="ja-JP" altLang="en-US" sz="2300" dirty="0"/>
          </a:p>
          <a:p>
            <a:endParaRPr lang="ja-JP" altLang="en-US" sz="2300" dirty="0"/>
          </a:p>
        </p:txBody>
      </p:sp>
      <p:sp>
        <p:nvSpPr>
          <p:cNvPr id="316" name="正方形/長方形 315"/>
          <p:cNvSpPr/>
          <p:nvPr/>
        </p:nvSpPr>
        <p:spPr>
          <a:xfrm>
            <a:off x="7206249" y="9396327"/>
            <a:ext cx="2043427" cy="30691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t>計画の</a:t>
            </a:r>
            <a:r>
              <a:rPr lang="ja-JP" altLang="en-US" sz="1400" b="1" dirty="0"/>
              <a:t>効果的</a:t>
            </a:r>
            <a:r>
              <a:rPr lang="ja-JP" altLang="en-US" sz="1400" b="1" dirty="0" smtClean="0"/>
              <a:t>な推進</a:t>
            </a:r>
            <a:endParaRPr kumimoji="1" lang="ja-JP" altLang="en-US" sz="1400" b="1" dirty="0"/>
          </a:p>
        </p:txBody>
      </p:sp>
      <p:sp>
        <p:nvSpPr>
          <p:cNvPr id="317" name="テキスト ボックス 316"/>
          <p:cNvSpPr txBox="1"/>
          <p:nvPr/>
        </p:nvSpPr>
        <p:spPr>
          <a:xfrm>
            <a:off x="161690" y="6116746"/>
            <a:ext cx="6767344" cy="4620342"/>
          </a:xfrm>
          <a:prstGeom prst="rect">
            <a:avLst/>
          </a:prstGeom>
          <a:noFill/>
        </p:spPr>
        <p:txBody>
          <a:bodyPr wrap="square" lIns="72000" tIns="72000" rIns="72000" bIns="72000" rtlCol="0">
            <a:no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全国の状況</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　年間発生量　</a:t>
            </a:r>
            <a:r>
              <a:rPr lang="en-US" altLang="ja-JP" sz="1200" dirty="0" smtClean="0">
                <a:latin typeface="Meiryo UI" panose="020B0604030504040204" pitchFamily="50" charset="-128"/>
                <a:ea typeface="Meiryo UI" panose="020B0604030504040204" pitchFamily="50" charset="-128"/>
              </a:rPr>
              <a:t>612</a:t>
            </a:r>
            <a:r>
              <a:rPr lang="ja-JP" altLang="en-US" sz="1200" dirty="0" smtClean="0">
                <a:latin typeface="Meiryo UI" panose="020B0604030504040204" pitchFamily="50" charset="-128"/>
                <a:ea typeface="Meiryo UI" panose="020B0604030504040204" pitchFamily="50" charset="-128"/>
              </a:rPr>
              <a:t>万トン</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2017</a:t>
            </a:r>
            <a:r>
              <a:rPr lang="ja-JP" altLang="en-US" sz="1200" dirty="0" smtClean="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推計）</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事業系</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328</a:t>
            </a:r>
            <a:r>
              <a:rPr lang="ja-JP" altLang="en-US" sz="1200" dirty="0" smtClean="0">
                <a:latin typeface="Meiryo UI" panose="020B0604030504040204" pitchFamily="50" charset="-128"/>
                <a:ea typeface="Meiryo UI" panose="020B0604030504040204" pitchFamily="50" charset="-128"/>
              </a:rPr>
              <a:t>万トン（食品製造業 </a:t>
            </a:r>
            <a:r>
              <a:rPr lang="en-US" altLang="ja-JP" sz="1200" dirty="0" smtClean="0">
                <a:latin typeface="Meiryo UI" panose="020B0604030504040204" pitchFamily="50" charset="-128"/>
                <a:ea typeface="Meiryo UI" panose="020B0604030504040204" pitchFamily="50" charset="-128"/>
              </a:rPr>
              <a:t>121</a:t>
            </a:r>
            <a:r>
              <a:rPr lang="ja-JP" altLang="en-US" sz="1200" dirty="0" smtClean="0">
                <a:latin typeface="Meiryo UI" panose="020B0604030504040204" pitchFamily="50" charset="-128"/>
                <a:ea typeface="Meiryo UI" panose="020B0604030504040204" pitchFamily="50" charset="-128"/>
              </a:rPr>
              <a:t>万トン、食品卸売業 </a:t>
            </a:r>
            <a:r>
              <a:rPr lang="en-US" altLang="ja-JP" sz="1200" dirty="0" smtClean="0">
                <a:latin typeface="Meiryo UI" panose="020B0604030504040204" pitchFamily="50" charset="-128"/>
                <a:ea typeface="Meiryo UI" panose="020B0604030504040204" pitchFamily="50" charset="-128"/>
              </a:rPr>
              <a:t>16</a:t>
            </a:r>
            <a:r>
              <a:rPr lang="ja-JP" altLang="en-US" sz="1200" dirty="0" smtClean="0">
                <a:latin typeface="Meiryo UI" panose="020B0604030504040204" pitchFamily="50" charset="-128"/>
                <a:ea typeface="Meiryo UI" panose="020B0604030504040204" pitchFamily="50" charset="-128"/>
              </a:rPr>
              <a:t>万トン、食品小売業 </a:t>
            </a:r>
            <a:r>
              <a:rPr lang="en-US" altLang="ja-JP" sz="1200" dirty="0" smtClean="0">
                <a:latin typeface="Meiryo UI" panose="020B0604030504040204" pitchFamily="50" charset="-128"/>
                <a:ea typeface="Meiryo UI" panose="020B0604030504040204" pitchFamily="50" charset="-128"/>
              </a:rPr>
              <a:t>64</a:t>
            </a:r>
            <a:r>
              <a:rPr lang="ja-JP" altLang="en-US" sz="1200" dirty="0" smtClean="0">
                <a:latin typeface="Meiryo UI" panose="020B0604030504040204" pitchFamily="50" charset="-128"/>
                <a:ea typeface="Meiryo UI" panose="020B0604030504040204" pitchFamily="50" charset="-128"/>
              </a:rPr>
              <a:t>万トン、</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外食産業 </a:t>
            </a:r>
            <a:r>
              <a:rPr lang="en-US" altLang="ja-JP" sz="1200" dirty="0" smtClean="0">
                <a:latin typeface="Meiryo UI" panose="020B0604030504040204" pitchFamily="50" charset="-128"/>
                <a:ea typeface="Meiryo UI" panose="020B0604030504040204" pitchFamily="50" charset="-128"/>
              </a:rPr>
              <a:t>127</a:t>
            </a:r>
            <a:r>
              <a:rPr lang="ja-JP" altLang="en-US" sz="1200" dirty="0" smtClean="0">
                <a:latin typeface="Meiryo UI" panose="020B0604030504040204" pitchFamily="50" charset="-128"/>
                <a:ea typeface="Meiryo UI" panose="020B0604030504040204" pitchFamily="50" charset="-128"/>
              </a:rPr>
              <a:t>万トン）</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家庭系</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284</a:t>
            </a:r>
            <a:r>
              <a:rPr lang="ja-JP" altLang="en-US" sz="1200" dirty="0" smtClean="0">
                <a:latin typeface="Meiryo UI" panose="020B0604030504040204" pitchFamily="50" charset="-128"/>
                <a:ea typeface="Meiryo UI" panose="020B0604030504040204" pitchFamily="50" charset="-128"/>
              </a:rPr>
              <a:t>万トン</a:t>
            </a:r>
            <a:endParaRPr lang="en-US" altLang="ja-JP" sz="1200" dirty="0" smtClean="0">
              <a:latin typeface="Meiryo UI" panose="020B0604030504040204" pitchFamily="50" charset="-128"/>
              <a:ea typeface="Meiryo UI" panose="020B0604030504040204" pitchFamily="50" charset="-128"/>
            </a:endParaRPr>
          </a:p>
          <a:p>
            <a:pPr>
              <a:lnSpc>
                <a:spcPts val="1200"/>
              </a:lnSpc>
            </a:pPr>
            <a:r>
              <a:rPr lang="ja-JP" altLang="en-US" sz="12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大阪府の状況</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a:t>
            </a:r>
            <a:r>
              <a:rPr lang="en-US" altLang="ja-JP" sz="1200" smtClean="0">
                <a:latin typeface="Meiryo UI" panose="020B0604030504040204" pitchFamily="50" charset="-128"/>
                <a:ea typeface="Meiryo UI" panose="020B0604030504040204" pitchFamily="50" charset="-128"/>
              </a:rPr>
              <a:t>2020</a:t>
            </a:r>
            <a:r>
              <a:rPr lang="ja-JP" altLang="en-US" sz="1200" smtClean="0">
                <a:latin typeface="Meiryo UI" panose="020B0604030504040204" pitchFamily="50" charset="-128"/>
                <a:ea typeface="Meiryo UI" panose="020B0604030504040204" pitchFamily="50" charset="-128"/>
              </a:rPr>
              <a:t>年度</a:t>
            </a:r>
            <a:r>
              <a:rPr lang="ja-JP" altLang="en-US" sz="1200" dirty="0" smtClean="0">
                <a:latin typeface="Meiryo UI" panose="020B0604030504040204" pitchFamily="50" charset="-128"/>
                <a:ea typeface="Meiryo UI" panose="020B0604030504040204" pitchFamily="50" charset="-128"/>
              </a:rPr>
              <a:t>実施する「食品ロス発生動向等解析調査」により把握する。</a:t>
            </a:r>
            <a:endParaRPr lang="en-US" altLang="ja-JP" sz="1200" dirty="0" smtClean="0">
              <a:latin typeface="Meiryo UI" panose="020B0604030504040204" pitchFamily="50" charset="-128"/>
              <a:ea typeface="Meiryo UI" panose="020B0604030504040204" pitchFamily="50" charset="-128"/>
            </a:endParaRPr>
          </a:p>
          <a:p>
            <a:pPr>
              <a:lnSpc>
                <a:spcPts val="1200"/>
              </a:lnSpc>
            </a:pPr>
            <a:endParaRPr lang="en-US" altLang="ja-JP" sz="1200" dirty="0">
              <a:latin typeface="Meiryo UI" panose="020B0604030504040204" pitchFamily="50" charset="-128"/>
              <a:ea typeface="Meiryo UI" panose="020B0604030504040204" pitchFamily="50" charset="-128"/>
            </a:endParaRPr>
          </a:p>
          <a:p>
            <a:pPr lvl="0" algn="just">
              <a:spcAft>
                <a:spcPts val="0"/>
              </a:spcAft>
            </a:pPr>
            <a:r>
              <a:rPr lang="en-US" altLang="ja-JP" sz="1200" dirty="0" smtClean="0">
                <a:latin typeface="Meiryo UI" panose="020B0604030504040204" pitchFamily="50" charset="-128"/>
                <a:ea typeface="Meiryo UI" panose="020B0604030504040204" pitchFamily="50" charset="-128"/>
              </a:rPr>
              <a:t>【</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将来</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数値</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目標</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p>
          <a:p>
            <a:pPr lvl="0"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  《SDG</a:t>
            </a:r>
            <a:r>
              <a:rPr lang="ja-JP" altLang="en-US" sz="1200" kern="100" dirty="0" err="1" smtClean="0">
                <a:latin typeface="Meiryo UI" panose="020B0604030504040204" pitchFamily="50" charset="-128"/>
                <a:ea typeface="Meiryo UI" panose="020B0604030504040204" pitchFamily="50" charset="-128"/>
                <a:cs typeface="Times New Roman" panose="02020603050405020304" pitchFamily="18" charset="0"/>
              </a:rPr>
              <a:t>ｓ</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sym typeface="Wingdings" panose="05000000000000000000" pitchFamily="2" charset="2"/>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ゴール</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持続可能な生産消費形態を確保</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する）</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までに小売・消費レベルにおける世界全体の一人当たりの食料の廃棄</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を半減させ、</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spcAft>
                <a:spcPts val="0"/>
              </a:spcAft>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収穫後損失</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などの生産・サプライチェーンにおける食料の損失を減少させる</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nSpc>
                <a:spcPts val="800"/>
              </a:lnSpc>
              <a:spcAft>
                <a:spcPts val="0"/>
              </a:spcAft>
            </a:pP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国</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事業系：サプライチェーン全体で</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年度に</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2000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年度比半減（食品リサイクル法 基本方針）</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家庭系：</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2030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年度に</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2000</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年度比半減（循環社会基本法 第</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次循環</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基本</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計画）　</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lnSpc>
                <a:spcPts val="800"/>
              </a:lnSpc>
              <a:spcAft>
                <a:spcPts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大阪府</a:t>
            </a:r>
            <a:r>
              <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国の削減目標を踏まえ、数値目標の設定</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食品ロス問題を認知して削減</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に取り組む</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府民の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割合の増加</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lvl="0" algn="just">
              <a:spcAft>
                <a:spcPts val="0"/>
              </a:spcAft>
            </a:pP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成果</a:t>
            </a:r>
            <a:r>
              <a:rPr lang="ja-JP" altLang="en-US" sz="1200" dirty="0">
                <a:solidFill>
                  <a:prstClr val="black"/>
                </a:solidFill>
                <a:latin typeface="Meiryo UI" panose="020B0604030504040204" pitchFamily="50" charset="-128"/>
                <a:ea typeface="Meiryo UI" panose="020B0604030504040204" pitchFamily="50" charset="-128"/>
              </a:rPr>
              <a:t>を実感できる</a:t>
            </a:r>
            <a:r>
              <a:rPr lang="ja-JP" altLang="en-US" sz="1200" dirty="0" smtClean="0">
                <a:solidFill>
                  <a:prstClr val="black"/>
                </a:solidFill>
                <a:latin typeface="Meiryo UI" panose="020B0604030504040204" pitchFamily="50" charset="-128"/>
                <a:ea typeface="Meiryo UI" panose="020B0604030504040204" pitchFamily="50" charset="-128"/>
              </a:rPr>
              <a:t>指標</a:t>
            </a:r>
            <a:r>
              <a:rPr lang="en-US" altLang="ja-JP" sz="1200" dirty="0" smtClean="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　　　　　　　　　　　　　　　　　　　　　　</a:t>
            </a:r>
            <a:endParaRPr lang="en-US" altLang="ja-JP" sz="1200" dirty="0" smtClean="0">
              <a:solidFill>
                <a:prstClr val="black"/>
              </a:solidFill>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　・食品ロス削減量</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　・おおさか食品ロス削減パートナーシップ事業者数</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ポートルサイト等</a:t>
            </a:r>
            <a:r>
              <a:rPr lang="en-US" altLang="ja-JP" sz="1200" dirty="0" smtClean="0">
                <a:latin typeface="Meiryo UI" panose="020B0604030504040204" pitchFamily="50" charset="-128"/>
                <a:ea typeface="Meiryo UI" panose="020B0604030504040204" pitchFamily="50" charset="-128"/>
              </a:rPr>
              <a:t>HP</a:t>
            </a:r>
            <a:r>
              <a:rPr lang="ja-JP" altLang="en-US" sz="1200" dirty="0" smtClean="0">
                <a:latin typeface="Meiryo UI" panose="020B0604030504040204" pitchFamily="50" charset="-128"/>
                <a:ea typeface="Meiryo UI" panose="020B0604030504040204" pitchFamily="50" charset="-128"/>
              </a:rPr>
              <a:t>閲覧数、教育現場におけるポータルサイトの活用数</a:t>
            </a:r>
            <a:endParaRPr lang="en-US" altLang="ja-JP" sz="1200" dirty="0" smtClean="0">
              <a:latin typeface="Meiryo UI" panose="020B0604030504040204" pitchFamily="50" charset="-128"/>
              <a:ea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月削減月間の事業者・市町村の取組数</a:t>
            </a:r>
            <a:endParaRPr lang="en-US" altLang="ja-JP" sz="1200" dirty="0">
              <a:latin typeface="Meiryo UI" panose="020B0604030504040204" pitchFamily="50" charset="-128"/>
              <a:ea typeface="Meiryo UI" panose="020B0604030504040204" pitchFamily="50" charset="-128"/>
            </a:endParaRPr>
          </a:p>
          <a:p>
            <a:pPr lvl="0"/>
            <a:r>
              <a:rPr lang="ja-JP" altLang="en-US" sz="1200" dirty="0" smtClean="0">
                <a:latin typeface="Meiryo UI" panose="020B0604030504040204" pitchFamily="50" charset="-128"/>
                <a:ea typeface="Meiryo UI" panose="020B0604030504040204" pitchFamily="50" charset="-128"/>
              </a:rPr>
              <a:t>　　食べきり・持ち帰りを実践する飲食店数　　等　</a:t>
            </a:r>
            <a:endParaRPr lang="en-US" altLang="ja-JP" sz="1200" dirty="0" smtClean="0">
              <a:latin typeface="Meiryo UI" panose="020B0604030504040204" pitchFamily="50" charset="-128"/>
              <a:ea typeface="Meiryo UI" panose="020B0604030504040204" pitchFamily="50" charset="-128"/>
            </a:endParaRPr>
          </a:p>
        </p:txBody>
      </p:sp>
      <p:sp>
        <p:nvSpPr>
          <p:cNvPr id="322" name="テキスト ボックス 321"/>
          <p:cNvSpPr txBox="1"/>
          <p:nvPr/>
        </p:nvSpPr>
        <p:spPr>
          <a:xfrm>
            <a:off x="7123606" y="9762135"/>
            <a:ext cx="7996162" cy="974953"/>
          </a:xfrm>
          <a:prstGeom prst="rect">
            <a:avLst/>
          </a:prstGeom>
          <a:noFill/>
        </p:spPr>
        <p:txBody>
          <a:bodyPr wrap="square" lIns="96844" tIns="48422" rIns="96844" bIns="48422" rtlCol="0">
            <a:spAutoFit/>
          </a:bodyPr>
          <a:lstStyle/>
          <a:p>
            <a:pPr>
              <a:lnSpc>
                <a:spcPts val="1800"/>
              </a:lnSpc>
            </a:pPr>
            <a:r>
              <a:rPr lang="ja-JP" altLang="en-US" sz="1200" dirty="0">
                <a:latin typeface="Meiryo UI" panose="020B0604030504040204" pitchFamily="50" charset="-128"/>
                <a:ea typeface="Meiryo UI" panose="020B0604030504040204" pitchFamily="50" charset="-128"/>
              </a:rPr>
              <a:t>○食品ロス削減ネットワーク</a:t>
            </a:r>
            <a:r>
              <a:rPr lang="ja-JP" altLang="en-US" sz="1200" dirty="0" smtClean="0">
                <a:latin typeface="Meiryo UI" panose="020B0604030504040204" pitchFamily="50" charset="-128"/>
                <a:ea typeface="Meiryo UI" panose="020B0604030504040204" pitchFamily="50" charset="-128"/>
              </a:rPr>
              <a:t>懇話会</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学識</a:t>
            </a:r>
            <a:r>
              <a:rPr lang="ja-JP" altLang="en-US" sz="1200" dirty="0">
                <a:latin typeface="Meiryo UI" panose="020B0604030504040204" pitchFamily="50" charset="-128"/>
                <a:ea typeface="Meiryo UI" panose="020B0604030504040204" pitchFamily="50" charset="-128"/>
              </a:rPr>
              <a:t>、製造、小売・卸、外食、消費者、</a:t>
            </a:r>
            <a:r>
              <a:rPr lang="ja-JP" altLang="en-US" sz="1200" dirty="0" smtClean="0">
                <a:latin typeface="Meiryo UI" panose="020B0604030504040204" pitchFamily="50" charset="-128"/>
                <a:ea typeface="Meiryo UI" panose="020B0604030504040204" pitchFamily="50" charset="-128"/>
              </a:rPr>
              <a:t>行政</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rPr>
              <a:t>より、計画の施策を</a:t>
            </a:r>
            <a:r>
              <a:rPr lang="ja-JP" altLang="en-US" sz="1200" dirty="0" smtClean="0">
                <a:latin typeface="Meiryo UI" panose="020B0604030504040204" pitchFamily="50" charset="-128"/>
                <a:ea typeface="Meiryo UI" panose="020B0604030504040204" pitchFamily="50" charset="-128"/>
              </a:rPr>
              <a:t>具体化</a:t>
            </a:r>
            <a:r>
              <a:rPr lang="ja-JP" altLang="en-US" sz="1200" dirty="0">
                <a:latin typeface="Meiryo UI" panose="020B0604030504040204" pitchFamily="50" charset="-128"/>
                <a:ea typeface="Meiryo UI" panose="020B0604030504040204" pitchFamily="50" charset="-128"/>
              </a:rPr>
              <a:t>する取組</a:t>
            </a:r>
            <a:r>
              <a:rPr lang="ja-JP" altLang="en-US" sz="1200" dirty="0" smtClean="0">
                <a:latin typeface="Meiryo UI" panose="020B0604030504040204" pitchFamily="50" charset="-128"/>
                <a:ea typeface="Meiryo UI" panose="020B0604030504040204" pitchFamily="50" charset="-128"/>
              </a:rPr>
              <a:t>を展開</a:t>
            </a:r>
          </a:p>
          <a:p>
            <a:pPr>
              <a:lnSpc>
                <a:spcPts val="1800"/>
              </a:lnSpc>
            </a:pPr>
            <a:r>
              <a:rPr lang="ja-JP" altLang="en-US" sz="1200" dirty="0" smtClean="0">
                <a:latin typeface="Meiryo UI" panose="020B0604030504040204" pitchFamily="50" charset="-128"/>
                <a:ea typeface="Meiryo UI" panose="020B0604030504040204" pitchFamily="50" charset="-128"/>
              </a:rPr>
              <a:t>○庁内関係部局との連携を強化するとともに、市町村連絡会議を活用してオール大阪として取組を推進</a:t>
            </a:r>
            <a:endParaRPr lang="en-US" altLang="ja-JP" sz="1200" dirty="0" smtClean="0">
              <a:latin typeface="Meiryo UI" panose="020B0604030504040204" pitchFamily="50" charset="-128"/>
              <a:ea typeface="Meiryo UI" panose="020B0604030504040204" pitchFamily="50" charset="-128"/>
            </a:endParaRPr>
          </a:p>
          <a:p>
            <a:pPr>
              <a:lnSpc>
                <a:spcPts val="1800"/>
              </a:lnSpc>
            </a:pPr>
            <a:r>
              <a:rPr lang="ja-JP" altLang="en-US" sz="1200" dirty="0" smtClean="0">
                <a:latin typeface="Meiryo UI" panose="020B0604030504040204" pitchFamily="50" charset="-128"/>
                <a:ea typeface="Meiryo UI" panose="020B0604030504040204" pitchFamily="50" charset="-128"/>
              </a:rPr>
              <a:t>○取組や活動の</a:t>
            </a:r>
            <a:r>
              <a:rPr lang="ja-JP" altLang="en-US" sz="1200" dirty="0">
                <a:latin typeface="Meiryo UI" panose="020B0604030504040204" pitchFamily="50" charset="-128"/>
                <a:ea typeface="Meiryo UI" panose="020B0604030504040204" pitchFamily="50" charset="-128"/>
              </a:rPr>
              <a:t>実施状況等について把握し公表するなど、計画の進行管理を行い、各主体の</a:t>
            </a:r>
            <a:r>
              <a:rPr lang="ja-JP" altLang="en-US" sz="1200" dirty="0" smtClean="0">
                <a:latin typeface="Meiryo UI" panose="020B0604030504040204" pitchFamily="50" charset="-128"/>
                <a:ea typeface="Meiryo UI" panose="020B0604030504040204" pitchFamily="50" charset="-128"/>
              </a:rPr>
              <a:t>取組を促進</a:t>
            </a:r>
            <a:endParaRPr lang="ja-JP" altLang="en-US"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p:txBody>
      </p:sp>
      <p:sp>
        <p:nvSpPr>
          <p:cNvPr id="44" name="角丸四角形 43"/>
          <p:cNvSpPr/>
          <p:nvPr/>
        </p:nvSpPr>
        <p:spPr>
          <a:xfrm>
            <a:off x="109072" y="678647"/>
            <a:ext cx="6882942" cy="1903991"/>
          </a:xfrm>
          <a:prstGeom prst="roundRect">
            <a:avLst>
              <a:gd name="adj" fmla="val 6820"/>
            </a:avLst>
          </a:prstGeom>
          <a:noFill/>
          <a:ln w="12700"/>
        </p:spPr>
        <p:style>
          <a:lnRef idx="2">
            <a:schemeClr val="accent6"/>
          </a:lnRef>
          <a:fillRef idx="1">
            <a:schemeClr val="lt1"/>
          </a:fillRef>
          <a:effectRef idx="0">
            <a:schemeClr val="accent6"/>
          </a:effectRef>
          <a:fontRef idx="minor">
            <a:schemeClr val="dk1"/>
          </a:fontRef>
        </p:style>
        <p:txBody>
          <a:bodyPr lIns="147513" tIns="73757" rIns="147513" bIns="73757" rtlCol="0" anchor="t" anchorCtr="0"/>
          <a:lstStyle/>
          <a:p>
            <a:endParaRPr lang="en-US" altLang="ja-JP" sz="1600" dirty="0"/>
          </a:p>
        </p:txBody>
      </p:sp>
      <p:sp>
        <p:nvSpPr>
          <p:cNvPr id="51" name="正方形/長方形 50"/>
          <p:cNvSpPr/>
          <p:nvPr/>
        </p:nvSpPr>
        <p:spPr>
          <a:xfrm>
            <a:off x="245020" y="450339"/>
            <a:ext cx="2039918" cy="32029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b="1" dirty="0" smtClean="0"/>
              <a:t>は じ め に</a:t>
            </a:r>
            <a:endParaRPr kumimoji="1" lang="ja-JP" altLang="en-US" sz="1400" b="1" dirty="0"/>
          </a:p>
        </p:txBody>
      </p:sp>
      <p:sp>
        <p:nvSpPr>
          <p:cNvPr id="52" name="テキスト ボックス 51"/>
          <p:cNvSpPr txBox="1"/>
          <p:nvPr/>
        </p:nvSpPr>
        <p:spPr>
          <a:xfrm>
            <a:off x="183344" y="796568"/>
            <a:ext cx="6808670" cy="1750085"/>
          </a:xfrm>
          <a:prstGeom prst="rect">
            <a:avLst/>
          </a:prstGeom>
          <a:noFill/>
        </p:spPr>
        <p:txBody>
          <a:bodyPr wrap="square" lIns="36000" tIns="36000" rIns="36000" bIns="36000" rtlCol="0">
            <a:spAutoFit/>
          </a:bodyPr>
          <a:lstStyle/>
          <a:p>
            <a:r>
              <a:rPr lang="ja-JP" altLang="en-US" sz="12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計画策定の意義</a:t>
            </a:r>
            <a:r>
              <a:rPr lang="en-US" altLang="ja-JP" sz="1200"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2015</a:t>
            </a:r>
            <a:r>
              <a:rPr lang="ja-JP" altLang="en-US" sz="1200" dirty="0" smtClean="0">
                <a:latin typeface="Meiryo UI" panose="020B0604030504040204" pitchFamily="50" charset="-128"/>
                <a:ea typeface="Meiryo UI" panose="020B0604030504040204" pitchFamily="50" charset="-128"/>
              </a:rPr>
              <a:t>年に国連で採択された「持続可能な開発のための</a:t>
            </a:r>
            <a:r>
              <a:rPr lang="en-US" altLang="ja-JP" sz="1200" dirty="0" smtClean="0">
                <a:latin typeface="Meiryo UI" panose="020B0604030504040204" pitchFamily="50" charset="-128"/>
                <a:ea typeface="Meiryo UI" panose="020B0604030504040204" pitchFamily="50" charset="-128"/>
              </a:rPr>
              <a:t>2030</a:t>
            </a:r>
            <a:r>
              <a:rPr lang="ja-JP" altLang="en-US" sz="1200" dirty="0" smtClean="0">
                <a:latin typeface="Meiryo UI" panose="020B0604030504040204" pitchFamily="50" charset="-128"/>
                <a:ea typeface="Meiryo UI" panose="020B0604030504040204" pitchFamily="50" charset="-128"/>
              </a:rPr>
              <a:t>アジェンダ</a:t>
            </a:r>
            <a:r>
              <a:rPr lang="en-US" altLang="ja-JP" sz="1200" dirty="0" smtClean="0">
                <a:latin typeface="Meiryo UI" panose="020B0604030504040204" pitchFamily="50" charset="-128"/>
                <a:ea typeface="Meiryo UI" panose="020B0604030504040204" pitchFamily="50" charset="-128"/>
              </a:rPr>
              <a:t>(SDG</a:t>
            </a:r>
            <a:r>
              <a:rPr lang="ja-JP" altLang="en-US" sz="1200" dirty="0" err="1" smtClean="0">
                <a:latin typeface="Meiryo UI" panose="020B0604030504040204" pitchFamily="50" charset="-128"/>
                <a:ea typeface="Meiryo UI" panose="020B0604030504040204" pitchFamily="50" charset="-128"/>
              </a:rPr>
              <a:t>ｓ</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において言及されるなど、</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世界的</a:t>
            </a:r>
            <a:r>
              <a:rPr lang="ja-JP" altLang="en-US" sz="1200" dirty="0">
                <a:latin typeface="Meiryo UI" panose="020B0604030504040204" pitchFamily="50" charset="-128"/>
                <a:ea typeface="Meiryo UI" panose="020B0604030504040204" pitchFamily="50" charset="-128"/>
              </a:rPr>
              <a:t>にも大きな</a:t>
            </a:r>
            <a:r>
              <a:rPr lang="ja-JP" altLang="en-US" sz="1200" dirty="0" smtClean="0">
                <a:latin typeface="Meiryo UI" panose="020B0604030504040204" pitchFamily="50" charset="-128"/>
                <a:ea typeface="Meiryo UI" panose="020B0604030504040204" pitchFamily="50" charset="-128"/>
              </a:rPr>
              <a:t>課題</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○食品流通（製造、卸・小売、外食</a:t>
            </a:r>
            <a:r>
              <a:rPr lang="ja-JP" altLang="en-US" sz="1200" dirty="0">
                <a:latin typeface="Meiryo UI" panose="020B0604030504040204" pitchFamily="50" charset="-128"/>
                <a:ea typeface="Meiryo UI" panose="020B0604030504040204" pitchFamily="50" charset="-128"/>
              </a:rPr>
              <a:t>）の各段階で食品ロスは</a:t>
            </a:r>
            <a:r>
              <a:rPr lang="ja-JP" altLang="en-US" sz="1200" dirty="0" smtClean="0">
                <a:latin typeface="Meiryo UI" panose="020B0604030504040204" pitchFamily="50" charset="-128"/>
                <a:ea typeface="Meiryo UI" panose="020B0604030504040204" pitchFamily="50" charset="-128"/>
              </a:rPr>
              <a:t>発生。食品ロス削減には流通</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段階ごとの取</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組ととも</a:t>
            </a:r>
            <a:r>
              <a:rPr lang="ja-JP" altLang="en-US" sz="1200" dirty="0">
                <a:latin typeface="Meiryo UI" panose="020B0604030504040204" pitchFamily="50" charset="-128"/>
                <a:ea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rPr>
              <a:t>、消費者理解</a:t>
            </a:r>
            <a:r>
              <a:rPr lang="ja-JP" altLang="en-US" sz="1200" dirty="0">
                <a:latin typeface="Meiryo UI" panose="020B0604030504040204" pitchFamily="50" charset="-128"/>
                <a:ea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rPr>
              <a:t>促進、行動を起こす府民を増やしていくことが必要。</a:t>
            </a:r>
            <a:endParaRPr lang="en-US" altLang="ja-JP" sz="1200" dirty="0" smtClean="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2025</a:t>
            </a:r>
            <a:r>
              <a:rPr lang="ja-JP" altLang="en-US" sz="1200" dirty="0" smtClean="0">
                <a:latin typeface="Meiryo UI" panose="020B0604030504040204" pitchFamily="50" charset="-128"/>
                <a:ea typeface="Meiryo UI" panose="020B0604030504040204" pitchFamily="50" charset="-128"/>
              </a:rPr>
              <a:t>年の大阪・関西万博の開催や</a:t>
            </a:r>
            <a:r>
              <a:rPr lang="en-US" altLang="ja-JP" sz="1200" dirty="0" smtClean="0">
                <a:latin typeface="Meiryo UI" panose="020B0604030504040204" pitchFamily="50" charset="-128"/>
                <a:ea typeface="Meiryo UI" panose="020B0604030504040204" pitchFamily="50" charset="-128"/>
              </a:rPr>
              <a:t>IR</a:t>
            </a:r>
            <a:r>
              <a:rPr lang="ja-JP" altLang="en-US" sz="1200" dirty="0" smtClean="0">
                <a:latin typeface="Meiryo UI" panose="020B0604030504040204" pitchFamily="50" charset="-128"/>
                <a:ea typeface="Meiryo UI" panose="020B0604030504040204" pitchFamily="50" charset="-128"/>
              </a:rPr>
              <a:t>誘致を見据え、本計画の推進により府民</a:t>
            </a:r>
            <a:r>
              <a:rPr lang="ja-JP" altLang="en-US" sz="1200" dirty="0">
                <a:latin typeface="Meiryo UI" panose="020B0604030504040204" pitchFamily="50" charset="-128"/>
                <a:ea typeface="Meiryo UI" panose="020B0604030504040204" pitchFamily="50" charset="-128"/>
              </a:rPr>
              <a:t>、事業者、</a:t>
            </a:r>
            <a:r>
              <a:rPr lang="ja-JP" altLang="en-US" sz="1200" dirty="0" smtClean="0">
                <a:latin typeface="Meiryo UI" panose="020B0604030504040204" pitchFamily="50" charset="-128"/>
                <a:ea typeface="Meiryo UI" panose="020B0604030504040204" pitchFamily="50" charset="-128"/>
              </a:rPr>
              <a:t>行政の各主体</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が連携・協働し、「府民運動」として自主的</a:t>
            </a:r>
            <a:r>
              <a:rPr lang="ja-JP" altLang="en-US" sz="1200" dirty="0">
                <a:latin typeface="Meiryo UI" panose="020B0604030504040204" pitchFamily="50" charset="-128"/>
                <a:ea typeface="Meiryo UI" panose="020B0604030504040204" pitchFamily="50" charset="-128"/>
              </a:rPr>
              <a:t>な</a:t>
            </a:r>
            <a:r>
              <a:rPr lang="ja-JP" altLang="en-US" sz="1200" dirty="0" smtClean="0">
                <a:latin typeface="Meiryo UI" panose="020B0604030504040204" pitchFamily="50" charset="-128"/>
                <a:ea typeface="Meiryo UI" panose="020B0604030504040204" pitchFamily="50" charset="-128"/>
              </a:rPr>
              <a:t>取組が進展することを目指す。</a:t>
            </a:r>
            <a:endParaRPr lang="en-US" altLang="ja-JP" sz="1200" dirty="0" smtClean="0">
              <a:latin typeface="Meiryo UI" panose="020B0604030504040204" pitchFamily="50" charset="-128"/>
              <a:ea typeface="Meiryo UI" panose="020B0604030504040204" pitchFamily="50" charset="-128"/>
            </a:endParaRPr>
          </a:p>
        </p:txBody>
      </p:sp>
      <p:pic>
        <p:nvPicPr>
          <p:cNvPr id="33" name="図 32"/>
          <p:cNvPicPr/>
          <p:nvPr/>
        </p:nvPicPr>
        <p:blipFill>
          <a:blip r:embed="rId3">
            <a:extLst>
              <a:ext uri="{28A0092B-C50C-407E-A947-70E740481C1C}">
                <a14:useLocalDpi xmlns:a14="http://schemas.microsoft.com/office/drawing/2010/main" val="0"/>
              </a:ext>
            </a:extLst>
          </a:blip>
          <a:srcRect/>
          <a:stretch>
            <a:fillRect/>
          </a:stretch>
        </p:blipFill>
        <p:spPr bwMode="auto">
          <a:xfrm>
            <a:off x="11377687" y="47568"/>
            <a:ext cx="648071" cy="588745"/>
          </a:xfrm>
          <a:prstGeom prst="rect">
            <a:avLst/>
          </a:prstGeom>
          <a:noFill/>
          <a:ln>
            <a:noFill/>
          </a:ln>
        </p:spPr>
      </p:pic>
      <p:sp>
        <p:nvSpPr>
          <p:cNvPr id="56" name="テキスト ボックス 6"/>
          <p:cNvSpPr txBox="1">
            <a:spLocks noChangeArrowheads="1"/>
          </p:cNvSpPr>
          <p:nvPr/>
        </p:nvSpPr>
        <p:spPr bwMode="auto">
          <a:xfrm>
            <a:off x="7130942" y="850243"/>
            <a:ext cx="7878282" cy="2258113"/>
          </a:xfrm>
          <a:prstGeom prst="rect">
            <a:avLst/>
          </a:prstGeom>
          <a:noFill/>
          <a:ln w="22225" cmpd="dbl">
            <a:solidFill>
              <a:srgbClr val="00000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lvl="0" defTabSz="914400" fontAlgn="base">
              <a:spcBef>
                <a:spcPct val="0"/>
              </a:spcBef>
              <a:spcAft>
                <a:spcPct val="0"/>
              </a:spcAft>
              <a:buNone/>
            </a:pPr>
            <a:r>
              <a:rPr lang="ja-JP" altLang="en-US" sz="1400" b="1" kern="0" dirty="0">
                <a:solidFill>
                  <a:srgbClr val="000000"/>
                </a:solidFill>
                <a:latin typeface="Meiryo UI" panose="020B0604030504040204" pitchFamily="50" charset="-128"/>
                <a:ea typeface="Meiryo UI" panose="020B0604030504040204" pitchFamily="50" charset="-128"/>
              </a:rPr>
              <a:t>■大阪府が目指す</a:t>
            </a:r>
            <a:r>
              <a:rPr lang="ja-JP" altLang="en-US" sz="1400" b="1" kern="0" dirty="0" smtClean="0">
                <a:solidFill>
                  <a:srgbClr val="000000"/>
                </a:solidFill>
                <a:latin typeface="Meiryo UI" panose="020B0604030504040204" pitchFamily="50" charset="-128"/>
                <a:ea typeface="Meiryo UI" panose="020B0604030504040204" pitchFamily="50" charset="-128"/>
              </a:rPr>
              <a:t>将来像</a:t>
            </a:r>
            <a:r>
              <a:rPr lang="ja-JP" altLang="en-US" sz="1400" b="1" kern="0" dirty="0">
                <a:solidFill>
                  <a:srgbClr val="000000"/>
                </a:solidFill>
                <a:latin typeface="Meiryo UI" panose="020B0604030504040204" pitchFamily="50" charset="-128"/>
                <a:ea typeface="Meiryo UI" panose="020B0604030504040204" pitchFamily="50" charset="-128"/>
                <a:sym typeface="Wingdings" panose="05000000000000000000" pitchFamily="2" charset="2"/>
              </a:rPr>
              <a:t>（</a:t>
            </a:r>
            <a:r>
              <a:rPr lang="ja-JP" altLang="en-US" sz="1400" b="1" kern="0" dirty="0" smtClean="0">
                <a:solidFill>
                  <a:srgbClr val="000000"/>
                </a:solidFill>
                <a:latin typeface="Meiryo UI" panose="020B0604030504040204" pitchFamily="50" charset="-128"/>
                <a:ea typeface="Meiryo UI" panose="020B0604030504040204" pitchFamily="50" charset="-128"/>
              </a:rPr>
              <a:t>パターン１）</a:t>
            </a:r>
            <a:r>
              <a:rPr lang="en-US" altLang="ja-JP" sz="1400" b="1" kern="0" dirty="0">
                <a:solidFill>
                  <a:srgbClr val="000000"/>
                </a:solidFill>
                <a:latin typeface="Meiryo UI" panose="020B0604030504040204" pitchFamily="50" charset="-128"/>
                <a:ea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rPr>
              <a:t>　“もったいない</a:t>
            </a:r>
            <a:r>
              <a:rPr lang="ja-JP" altLang="en-US" sz="1400" b="1" kern="0" dirty="0" err="1">
                <a:solidFill>
                  <a:srgbClr val="000000"/>
                </a:solidFill>
                <a:latin typeface="Meiryo UI" panose="020B0604030504040204" pitchFamily="50" charset="-128"/>
                <a:ea typeface="Meiryo UI" panose="020B0604030504040204" pitchFamily="50" charset="-128"/>
              </a:rPr>
              <a:t>やん</a:t>
            </a:r>
            <a:r>
              <a:rPr lang="ja-JP" altLang="en-US" sz="1400" b="1" kern="0" dirty="0">
                <a:solidFill>
                  <a:srgbClr val="000000"/>
                </a:solidFill>
                <a:latin typeface="Meiryo UI" panose="020B0604030504040204" pitchFamily="50" charset="-128"/>
                <a:ea typeface="Meiryo UI" panose="020B0604030504040204" pitchFamily="50" charset="-128"/>
              </a:rPr>
              <a:t>！“　食の都大阪でおいしく食べきろう　</a:t>
            </a:r>
            <a:r>
              <a:rPr lang="en-US" altLang="ja-JP" sz="1400" b="1" kern="0" dirty="0">
                <a:solidFill>
                  <a:srgbClr val="000000"/>
                </a:solidFill>
                <a:latin typeface="Meiryo UI" panose="020B0604030504040204" pitchFamily="50" charset="-128"/>
                <a:ea typeface="Meiryo UI" panose="020B0604030504040204" pitchFamily="50" charset="-128"/>
              </a:rPr>
              <a:t>』</a:t>
            </a:r>
          </a:p>
          <a:p>
            <a:pPr lvl="0" defTabSz="914400" fontAlgn="base">
              <a:spcBef>
                <a:spcPct val="0"/>
              </a:spcBef>
              <a:spcAft>
                <a:spcPct val="0"/>
              </a:spcAft>
              <a:buNone/>
            </a:pPr>
            <a:r>
              <a:rPr lang="ja-JP" altLang="en-US" sz="1400" b="1" kern="0" dirty="0" smtClean="0">
                <a:solidFill>
                  <a:srgbClr val="000000"/>
                </a:solidFill>
                <a:latin typeface="Meiryo UI" panose="020B0604030504040204" pitchFamily="50" charset="-128"/>
                <a:ea typeface="Meiryo UI" panose="020B0604030504040204" pitchFamily="50" charset="-128"/>
              </a:rPr>
              <a:t>　　　　　　　　　　　　　　　　（パターン２）</a:t>
            </a:r>
            <a:r>
              <a:rPr lang="en-US" altLang="ja-JP" sz="1400" b="1" kern="0" dirty="0" smtClean="0">
                <a:solidFill>
                  <a:srgbClr val="000000"/>
                </a:solidFill>
                <a:latin typeface="Meiryo UI" panose="020B0604030504040204" pitchFamily="50" charset="-128"/>
                <a:ea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rPr>
              <a:t>府民誰もが食品ロス削減のための具体的な行動をとる社会</a:t>
            </a:r>
            <a:r>
              <a:rPr lang="en-US" altLang="ja-JP" sz="1400" b="1" kern="0" dirty="0" smtClean="0">
                <a:solidFill>
                  <a:srgbClr val="000000"/>
                </a:solidFill>
                <a:latin typeface="Meiryo UI" panose="020B0604030504040204" pitchFamily="50" charset="-128"/>
                <a:ea typeface="Meiryo UI" panose="020B0604030504040204" pitchFamily="50" charset="-128"/>
              </a:rPr>
              <a:t>』</a:t>
            </a:r>
          </a:p>
          <a:p>
            <a:pPr lvl="0" defTabSz="914400" fontAlgn="base">
              <a:spcBef>
                <a:spcPct val="0"/>
              </a:spcBef>
              <a:spcAft>
                <a:spcPct val="0"/>
              </a:spcAft>
              <a:buNone/>
            </a:pPr>
            <a:r>
              <a:rPr lang="ja-JP" altLang="en-US" sz="1400" b="1" kern="0" dirty="0" smtClean="0">
                <a:solidFill>
                  <a:srgbClr val="000000"/>
                </a:solidFill>
              </a:rPr>
              <a:t>　</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天下の台所」として栄えた大阪には、全国から産物が集まり、市場が活況を呈し、大阪商人によって厳しくチェックされた安くておいしい食べもの屋が軒を連ねていた。庶民の食べものは、「船場汁</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きゅうりのざくざく」</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天</a:t>
            </a:r>
            <a:r>
              <a:rPr lang="ja-JP" altLang="en-US" sz="1200" dirty="0" smtClean="0">
                <a:solidFill>
                  <a:prstClr val="black"/>
                </a:solidFill>
                <a:latin typeface="Meiryo UI" panose="020B0604030504040204" pitchFamily="50" charset="-128"/>
                <a:ea typeface="Meiryo UI" panose="020B0604030504040204" pitchFamily="50" charset="-128"/>
              </a:rPr>
              <a:t>かすと</a:t>
            </a:r>
            <a:r>
              <a:rPr lang="ja-JP" altLang="en-US" sz="1200" dirty="0">
                <a:solidFill>
                  <a:prstClr val="black"/>
                </a:solidFill>
                <a:latin typeface="Meiryo UI" panose="020B0604030504040204" pitchFamily="50" charset="-128"/>
                <a:ea typeface="Meiryo UI" panose="020B0604030504040204" pitchFamily="50" charset="-128"/>
              </a:rPr>
              <a:t>大阪しろなの煮物」などに代表される、つつましいものであるが、食材は驚くほど立派に生かし、味にもこだわり工夫されたものであった。</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天</a:t>
            </a:r>
            <a:r>
              <a:rPr lang="ja-JP" altLang="en-US" sz="1200" dirty="0" smtClean="0">
                <a:solidFill>
                  <a:prstClr val="black"/>
                </a:solidFill>
                <a:latin typeface="Meiryo UI" panose="020B0604030504040204" pitchFamily="50" charset="-128"/>
                <a:ea typeface="Meiryo UI" panose="020B0604030504040204" pitchFamily="50" charset="-128"/>
              </a:rPr>
              <a:t>かす</a:t>
            </a:r>
            <a:r>
              <a:rPr lang="ja-JP" altLang="en-US" sz="1200" dirty="0">
                <a:solidFill>
                  <a:prstClr val="black"/>
                </a:solidFill>
                <a:latin typeface="Meiryo UI" panose="020B0604030504040204" pitchFamily="50" charset="-128"/>
                <a:ea typeface="Meiryo UI" panose="020B0604030504040204" pitchFamily="50" charset="-128"/>
              </a:rPr>
              <a:t>」は今でも府民に身近なもので、うどんに入れたり、お好み焼き、たこ焼きにも利用され、味の面からも好んで使われている。</a:t>
            </a:r>
          </a:p>
          <a:p>
            <a:pPr lvl="0" defTabSz="914400" fontAlgn="base">
              <a:spcBef>
                <a:spcPct val="0"/>
              </a:spcBef>
              <a:spcAft>
                <a:spcPct val="0"/>
              </a:spcAft>
              <a:buNone/>
            </a:pPr>
            <a:r>
              <a:rPr lang="ja-JP" altLang="en-US" sz="1200" dirty="0">
                <a:solidFill>
                  <a:prstClr val="black"/>
                </a:solidFill>
                <a:latin typeface="Meiryo UI" panose="020B0604030504040204" pitchFamily="50" charset="-128"/>
                <a:ea typeface="Meiryo UI" panose="020B0604030504040204" pitchFamily="50" charset="-128"/>
              </a:rPr>
              <a:t>　このような、食べものを大切にし、合理性と始末を美徳とするだけでなく、おいしさの追及も怠らない精神が大阪には受け継がれている</a:t>
            </a:r>
            <a:r>
              <a:rPr lang="ja-JP" altLang="en-US" sz="1200" dirty="0" smtClean="0">
                <a:solidFill>
                  <a:prstClr val="black"/>
                </a:solidFill>
                <a:latin typeface="Meiryo UI" panose="020B0604030504040204" pitchFamily="50" charset="-128"/>
                <a:ea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endParaRPr>
          </a:p>
          <a:p>
            <a:pPr lvl="0" eaLnBrk="1" hangingPunct="1">
              <a:spcBef>
                <a:spcPts val="0"/>
              </a:spcBef>
              <a:buNone/>
            </a:pPr>
            <a:r>
              <a:rPr lang="ja-JP" altLang="en-US" sz="1200" dirty="0">
                <a:solidFill>
                  <a:prstClr val="black"/>
                </a:solidFill>
                <a:latin typeface="Meiryo UI" panose="020B0604030504040204" pitchFamily="50" charset="-128"/>
                <a:ea typeface="Meiryo UI" panose="020B0604030504040204" pitchFamily="50" charset="-128"/>
              </a:rPr>
              <a:t>　食品ロス削減の推進においても、食の都大阪を標榜する府民の「もったいない」の心を大切にした経済的で合理的な取組を進め、府、市町村、事業者、消費者等の多様な主体が連携し、それぞれの立場で取組の必要性を認識し、府民誰もが食品ロス削減のための具体的な行動をとる社会を目指す</a:t>
            </a:r>
            <a:r>
              <a:rPr lang="ja-JP" altLang="en-US" sz="1200" dirty="0" smtClean="0">
                <a:solidFill>
                  <a:prstClr val="black"/>
                </a:solidFill>
                <a:latin typeface="Meiryo UI" panose="020B0604030504040204" pitchFamily="50" charset="-128"/>
                <a:ea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endParaRPr>
          </a:p>
          <a:p>
            <a:pPr defTabSz="914400" fontAlgn="base">
              <a:spcBef>
                <a:spcPct val="0"/>
              </a:spcBef>
              <a:spcAft>
                <a:spcPct val="0"/>
              </a:spcAft>
              <a:buNone/>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712473285"/>
              </p:ext>
            </p:extLst>
          </p:nvPr>
        </p:nvGraphicFramePr>
        <p:xfrm>
          <a:off x="7192516" y="3233853"/>
          <a:ext cx="7710463" cy="5754391"/>
        </p:xfrm>
        <a:graphic>
          <a:graphicData uri="http://schemas.openxmlformats.org/drawingml/2006/table">
            <a:tbl>
              <a:tblPr firstRow="1" bandRow="1">
                <a:tableStyleId>{7DF18680-E054-41AD-8BC1-D1AEF772440D}</a:tableStyleId>
              </a:tblPr>
              <a:tblGrid>
                <a:gridCol w="656778">
                  <a:extLst>
                    <a:ext uri="{9D8B030D-6E8A-4147-A177-3AD203B41FA5}">
                      <a16:colId xmlns:a16="http://schemas.microsoft.com/office/drawing/2014/main" val="1227560485"/>
                    </a:ext>
                  </a:extLst>
                </a:gridCol>
                <a:gridCol w="3517373">
                  <a:extLst>
                    <a:ext uri="{9D8B030D-6E8A-4147-A177-3AD203B41FA5}">
                      <a16:colId xmlns:a16="http://schemas.microsoft.com/office/drawing/2014/main" val="3241766134"/>
                    </a:ext>
                  </a:extLst>
                </a:gridCol>
                <a:gridCol w="3536312">
                  <a:extLst>
                    <a:ext uri="{9D8B030D-6E8A-4147-A177-3AD203B41FA5}">
                      <a16:colId xmlns:a16="http://schemas.microsoft.com/office/drawing/2014/main" val="4230220939"/>
                    </a:ext>
                  </a:extLst>
                </a:gridCol>
              </a:tblGrid>
              <a:tr h="245911">
                <a:tc>
                  <a:txBody>
                    <a:bodyPr/>
                    <a:lstStyle/>
                    <a:p>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latin typeface="Meiryo UI" panose="020B0604030504040204" pitchFamily="50" charset="-128"/>
                          <a:ea typeface="Meiryo UI" panose="020B0604030504040204" pitchFamily="50" charset="-128"/>
                        </a:rPr>
                        <a:t>事　業　者 </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消　費　者  </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904749161"/>
                  </a:ext>
                </a:extLst>
              </a:tr>
              <a:tr h="974391">
                <a:tc>
                  <a:txBody>
                    <a:bodyPr/>
                    <a:lstStyle/>
                    <a:p>
                      <a:pPr algn="ct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府</a:t>
                      </a:r>
                      <a:r>
                        <a:rPr kumimoji="1" lang="ja-JP" altLang="en-US" sz="1100" dirty="0" smtClean="0">
                          <a:latin typeface="Meiryo UI" panose="020B0604030504040204" pitchFamily="50" charset="-128"/>
                          <a:ea typeface="Meiryo UI" panose="020B0604030504040204" pitchFamily="50" charset="-128"/>
                        </a:rPr>
                        <a:t>の主な施策</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tc>
                  <a:txBody>
                    <a:bodyPr/>
                    <a:lstStyle/>
                    <a:p>
                      <a:pPr marL="0" marR="0" lvl="0" indent="0" algn="l" defTabSz="1475129" rtl="0" eaLnBrk="1" fontAlgn="auto" latinLnBrk="0" hangingPunct="1">
                        <a:lnSpc>
                          <a:spcPct val="100000"/>
                        </a:lnSpc>
                        <a:spcBef>
                          <a:spcPts val="0"/>
                        </a:spcBef>
                        <a:spcAft>
                          <a:spcPts val="0"/>
                        </a:spcAft>
                        <a:buClrTx/>
                        <a:buSzTx/>
                        <a:buFontTx/>
                        <a:buNone/>
                        <a:tabLst/>
                        <a:defRPr/>
                      </a:pPr>
                      <a:r>
                        <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製造、卸、小売、外食</a:t>
                      </a:r>
                      <a:r>
                        <a:rPr kumimoji="1" lang="ja-JP" altLang="en-US"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、食品関連事業者</a:t>
                      </a:r>
                      <a:r>
                        <a:rPr kumimoji="1" lang="en-US" altLang="ja-JP" sz="1100" b="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b="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食品ロス削減ネットワーク懇話会</a:t>
                      </a: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・流通の各段階の計画の施策を具体化する取組を</a:t>
                      </a:r>
                      <a:endParaRPr kumimoji="1" lang="en-US" altLang="ja-JP" sz="1100" b="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ja-JP" altLang="en-US" sz="1100" b="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展開し、各業界団体等へ発信</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「おおさか食品ロス削減ﾊﾟｰﾄﾅｰｼｯﾌﾟ制度」の推進</a:t>
                      </a:r>
                      <a:endParaRPr kumimoji="1" lang="en-US" altLang="ja-JP"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外食</a:t>
                      </a:r>
                      <a:r>
                        <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小盛メニューや持ち帰りの普及</a:t>
                      </a:r>
                      <a:endParaRPr kumimoji="1" lang="en-US" altLang="ja-JP"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テイクアウトや持ち帰りの衛生管理の徹底</a:t>
                      </a:r>
                      <a:endParaRPr kumimoji="1" lang="en-US" altLang="ja-JP"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飲食店・消費者双方がスムーズに“食べきり・持ち帰り“を進められる環境づくり</a:t>
                      </a:r>
                      <a:endParaRPr kumimoji="1" lang="en-US" altLang="ja-JP"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Tx/>
                        <a:buNone/>
                        <a:tabLst/>
                        <a:defRPr/>
                      </a:pPr>
                      <a:r>
                        <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製造、卸、小売・フードバンク団体等</a:t>
                      </a:r>
                      <a:r>
                        <a:rPr kumimoji="1" lang="en-US" altLang="ja-JP" sz="1100" b="1"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「フードバンクガイドライン」の活用による未利用食品の安心・安全な流通経路の確保を実現</a:t>
                      </a:r>
                      <a:endParaRPr kumimoji="1" lang="en-US" altLang="ja-JP" sz="1100" dirty="0" smtClean="0">
                        <a:latin typeface="Meiryo UI" panose="020B0604030504040204" pitchFamily="50" charset="-128"/>
                        <a:ea typeface="Meiryo UI" panose="020B0604030504040204" pitchFamily="50" charset="-128"/>
                      </a:endParaRPr>
                    </a:p>
                  </a:txBody>
                  <a:tcPr marL="36000" marR="36000" marT="36000" marB="36000"/>
                </a:tc>
                <a:tc>
                  <a:txBody>
                    <a:bodyPr/>
                    <a:lstStyle/>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食品ロス削減月間（</a:t>
                      </a:r>
                      <a:r>
                        <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月）、食品ロス削減の日（</a:t>
                      </a:r>
                      <a:r>
                        <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10</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月</a:t>
                      </a:r>
                      <a:r>
                        <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30</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日）を中心に事業者や市町村の取組を広く府民に発信し、理解や関心の増大</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・消費者の食品ロス削減に関する認知度向上</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や行動変化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を促す</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府の啓発事例集、リーフレット等の啓発媒体やデジタルコンテンツの活用</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・小・中学校等での食育教育や大学のゼミ・</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研究等</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の</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取組</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を</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支援</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・給食、社食、福祉施設などの食品ロス削減の</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取組</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を</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支援</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171450" marR="0" lvl="0" indent="-171450" algn="l" defTabSz="1475129"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食品ロス削減ネットワーク懇話会</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1475129"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・消費者と事業者が一体になった食品ロスの削減</a:t>
                      </a:r>
                      <a:r>
                        <a:rPr kumimoji="1" lang="ja-JP" altLang="en-US"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を推進</a:t>
                      </a:r>
                      <a:endParaRPr kumimoji="1" lang="en-US" altLang="ja-JP" sz="110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txBody>
                  <a:tcPr marL="36000" marR="36000" marT="36000" marB="36000"/>
                </a:tc>
                <a:extLst>
                  <a:ext uri="{0D108BD9-81ED-4DB2-BD59-A6C34878D82A}">
                    <a16:rowId xmlns:a16="http://schemas.microsoft.com/office/drawing/2014/main" val="2270901083"/>
                  </a:ext>
                </a:extLst>
              </a:tr>
              <a:tr h="974391">
                <a:tc>
                  <a:txBody>
                    <a:bodyPr/>
                    <a:lstStyle/>
                    <a:p>
                      <a:pPr algn="ct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求められる</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役割</a:t>
                      </a:r>
                      <a:r>
                        <a:rPr kumimoji="1" lang="ja-JP" altLang="en-US" sz="1100" dirty="0" smtClean="0">
                          <a:latin typeface="Meiryo UI" panose="020B0604030504040204" pitchFamily="50" charset="-128"/>
                          <a:ea typeface="Meiryo UI" panose="020B0604030504040204" pitchFamily="50" charset="-128"/>
                        </a:rPr>
                        <a:t>と</a:t>
                      </a:r>
                      <a:endParaRPr kumimoji="1" lang="en-US" altLang="ja-JP" sz="11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行動</a:t>
                      </a:r>
                      <a:endParaRPr kumimoji="1" lang="ja-JP" altLang="en-US" sz="1100" dirty="0">
                        <a:latin typeface="Meiryo UI" panose="020B0604030504040204" pitchFamily="50" charset="-128"/>
                        <a:ea typeface="Meiryo UI" panose="020B0604030504040204" pitchFamily="50" charset="-128"/>
                      </a:endParaRPr>
                    </a:p>
                  </a:txBody>
                  <a:tcPr marL="36000" marR="36000" marT="36000" marB="36000"/>
                </a:tc>
                <a:tc>
                  <a:txBody>
                    <a:bodyPr/>
                    <a:lstStyle/>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製造</a:t>
                      </a:r>
                      <a:r>
                        <a:rPr kumimoji="1" lang="en-US" altLang="ja-JP" sz="1100" b="1" dirty="0" smtClean="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賞味期限の延長及び年月表示化など賞味期限の大括り化に取り組む。</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食品小売業者と連携し、需要予測の高度化や受発注リードタイムの調整等により、サプライチェーン全体での食品ロス削減に資する適正受注を推進する。</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ja-JP" altLang="en-US" sz="11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卸・小売</a:t>
                      </a:r>
                      <a:r>
                        <a:rPr kumimoji="1" lang="en-US" altLang="ja-JP" sz="1100" b="1" dirty="0" smtClean="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サプライチェーン全体での食品ロス削減に資する厳しい納品期限（３分の１ルール等）の緩和や、需要予測の高度化や受発注、リードタイムの調整等による適正発注の推進等の商慣習の見直しに取り組む。</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ja-JP" altLang="en-US" sz="1100" dirty="0" smtClean="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1100" b="1" dirty="0" smtClean="0">
                          <a:latin typeface="Meiryo UI" panose="020B0604030504040204" pitchFamily="50" charset="-128"/>
                          <a:ea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rPr>
                        <a:t>外食</a:t>
                      </a:r>
                      <a:r>
                        <a:rPr kumimoji="1" lang="en-US" altLang="ja-JP" sz="1100" b="1" dirty="0" smtClean="0">
                          <a:latin typeface="Meiryo UI" panose="020B0604030504040204" pitchFamily="50" charset="-128"/>
                          <a:ea typeface="Meiryo UI" panose="020B0604030504040204" pitchFamily="50" charset="-128"/>
                        </a:rPr>
                        <a:t>》</a:t>
                      </a: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消費者の自己責任を前提に、衛生上の注意事項を説明した上で可能な範囲で持ち帰り用容器による残った料理の持ち帰りができることとし、その旨分かりやすい情報提供を行う。</a:t>
                      </a:r>
                    </a:p>
                  </a:txBody>
                  <a:tcPr marL="36000" marR="36000" marT="36000" marB="36000"/>
                </a:tc>
                <a:tc>
                  <a:txBody>
                    <a:bodyPr/>
                    <a:lstStyle/>
                    <a:p>
                      <a:pPr marL="171450" indent="-171450">
                        <a:buFont typeface="Wingdings" panose="05000000000000000000" pitchFamily="2" charset="2"/>
                        <a:buChar char="Ø"/>
                      </a:pP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食品ロスの削減に取り組む食品関連事業者の商品、店舗を積極的に利用する。</a:t>
                      </a:r>
                      <a:endParaRPr kumimoji="1" lang="en-US" altLang="ja-JP"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kumimoji="1" lang="ja-JP" altLang="en-US" sz="1100"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smtClean="0">
                          <a:latin typeface="Meiryo UI" panose="020B0604030504040204" pitchFamily="50" charset="-128"/>
                          <a:ea typeface="Meiryo UI" panose="020B0604030504040204" pitchFamily="50" charset="-128"/>
                        </a:rPr>
                        <a:t>賞味期限を過ぎた食品であっても、必ずしもすぐに食べられなくなるわけではないため、それぞれの食品が食べられるかどうかについては、個別に判断を行う。</a:t>
                      </a:r>
                    </a:p>
                  </a:txBody>
                  <a:tcPr marL="36000" marR="36000" marT="36000" marB="36000"/>
                </a:tc>
                <a:extLst>
                  <a:ext uri="{0D108BD9-81ED-4DB2-BD59-A6C34878D82A}">
                    <a16:rowId xmlns:a16="http://schemas.microsoft.com/office/drawing/2014/main" val="282638439"/>
                  </a:ext>
                </a:extLst>
              </a:tr>
            </a:tbl>
          </a:graphicData>
        </a:graphic>
      </p:graphicFrame>
      <p:sp>
        <p:nvSpPr>
          <p:cNvPr id="313" name="正方形/長方形 312"/>
          <p:cNvSpPr/>
          <p:nvPr/>
        </p:nvSpPr>
        <p:spPr>
          <a:xfrm>
            <a:off x="7206249" y="478299"/>
            <a:ext cx="3091318" cy="29233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b="1" dirty="0" smtClean="0"/>
              <a:t>食品ロス削減に向けた施策の推進</a:t>
            </a:r>
            <a:endParaRPr kumimoji="1" lang="ja-JP" altLang="en-US" sz="1400" b="1" dirty="0"/>
          </a:p>
        </p:txBody>
      </p:sp>
      <p:pic>
        <p:nvPicPr>
          <p:cNvPr id="57" name="図 56" descr="https://www.unic.or.jp/files/sdg_icon_wheel_rgb-290x290.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87143" y="103343"/>
            <a:ext cx="540289" cy="532970"/>
          </a:xfrm>
          <a:prstGeom prst="rect">
            <a:avLst/>
          </a:prstGeom>
          <a:noFill/>
          <a:ln>
            <a:noFill/>
          </a:ln>
        </p:spPr>
      </p:pic>
      <p:sp>
        <p:nvSpPr>
          <p:cNvPr id="48" name="サブタイトル 2"/>
          <p:cNvSpPr txBox="1">
            <a:spLocks/>
          </p:cNvSpPr>
          <p:nvPr/>
        </p:nvSpPr>
        <p:spPr bwMode="auto">
          <a:xfrm>
            <a:off x="13609933" y="117497"/>
            <a:ext cx="1342207"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smtClean="0">
                <a:latin typeface="Meiryo UI" panose="020B0604030504040204" pitchFamily="50" charset="-128"/>
                <a:ea typeface="Meiryo UI" panose="020B0604030504040204" pitchFamily="50" charset="-128"/>
              </a:rPr>
              <a:t>資料２</a:t>
            </a:r>
            <a:endParaRPr kumimoji="1" lang="ja-JP" altLang="en-US" sz="2000" i="0" u="none" strike="noStrike" kern="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7776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1647</Words>
  <Application>Microsoft Office PowerPoint</Application>
  <PresentationFormat>ユーザー設定</PresentationFormat>
  <Paragraphs>117</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Meiryo UI</vt:lpstr>
      <vt:lpstr>ＭＳ Ｐゴシック</vt:lpstr>
      <vt:lpstr>Arial</vt:lpstr>
      <vt:lpstr>Calibri</vt:lpstr>
      <vt:lpstr>Times New Roman</vt:lpstr>
      <vt:lpstr>Wingdings</vt:lpstr>
      <vt:lpstr>Office ​​テーマ</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2016-04-28T01:01:36Z</dcterms:created>
  <dcterms:modified xsi:type="dcterms:W3CDTF">2020-10-14T09:02:14Z</dcterms:modified>
</cp:coreProperties>
</file>