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
  </p:notesMasterIdLst>
  <p:handoutMasterIdLst>
    <p:handoutMasterId r:id="rId7"/>
  </p:handoutMasterIdLst>
  <p:sldIdLst>
    <p:sldId id="258" r:id="rId2"/>
    <p:sldId id="261" r:id="rId3"/>
    <p:sldId id="259" r:id="rId4"/>
    <p:sldId id="260"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65" autoAdjust="0"/>
    <p:restoredTop sz="94660"/>
  </p:normalViewPr>
  <p:slideViewPr>
    <p:cSldViewPr snapToGrid="0">
      <p:cViewPr varScale="1">
        <p:scale>
          <a:sx n="74" d="100"/>
          <a:sy n="74" d="100"/>
        </p:scale>
        <p:origin x="1218" y="72"/>
      </p:cViewPr>
      <p:guideLst/>
    </p:cSldViewPr>
  </p:slideViewPr>
  <p:notesTextViewPr>
    <p:cViewPr>
      <p:scale>
        <a:sx n="1" d="1"/>
        <a:sy n="1" d="1"/>
      </p:scale>
      <p:origin x="0" y="0"/>
    </p:cViewPr>
  </p:notesTextViewPr>
  <p:notesViewPr>
    <p:cSldViewPr snapToGrid="0">
      <p:cViewPr varScale="1">
        <p:scale>
          <a:sx n="46" d="100"/>
          <a:sy n="46" d="100"/>
        </p:scale>
        <p:origin x="2874"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876A5BBF-7086-4280-B7BA-45B36890CB7E}" type="datetimeFigureOut">
              <a:rPr kumimoji="1" lang="ja-JP" altLang="en-US" smtClean="0"/>
              <a:t>2020/8/3</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15E95130-CB7E-4A3D-81AB-C55B08E111C7}" type="slidenum">
              <a:rPr kumimoji="1" lang="ja-JP" altLang="en-US" smtClean="0"/>
              <a:t>‹#›</a:t>
            </a:fld>
            <a:endParaRPr kumimoji="1" lang="ja-JP" altLang="en-US"/>
          </a:p>
        </p:txBody>
      </p:sp>
    </p:spTree>
    <p:extLst>
      <p:ext uri="{BB962C8B-B14F-4D97-AF65-F5344CB8AC3E}">
        <p14:creationId xmlns:p14="http://schemas.microsoft.com/office/powerpoint/2010/main" val="3623211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AA71F8D-2B17-497C-B571-38CA61BC0260}" type="datetimeFigureOut">
              <a:rPr kumimoji="1" lang="ja-JP" altLang="en-US" smtClean="0"/>
              <a:t>2020/8/3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936630B-869E-4B5E-9447-DD68A0767910}" type="slidenum">
              <a:rPr kumimoji="1" lang="ja-JP" altLang="en-US" smtClean="0"/>
              <a:t>‹#›</a:t>
            </a:fld>
            <a:endParaRPr kumimoji="1" lang="ja-JP" altLang="en-US"/>
          </a:p>
        </p:txBody>
      </p:sp>
    </p:spTree>
    <p:extLst>
      <p:ext uri="{BB962C8B-B14F-4D97-AF65-F5344CB8AC3E}">
        <p14:creationId xmlns:p14="http://schemas.microsoft.com/office/powerpoint/2010/main" val="10514601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D32AA8F-8EC0-462B-809E-CB321A0B4689}" type="datetime1">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1479587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BC98CC9-6A89-4C5B-AFA5-D9A0E856162F}" type="datetime1">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4172808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85E90D3-E210-4854-8720-86AE4B13B216}" type="datetime1">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897512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B1E6C-C572-4CD7-BBD4-4525CF1AD046}" type="datetime1">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515350" y="6428921"/>
            <a:ext cx="580572" cy="365125"/>
          </a:xfrm>
          <a:noFill/>
          <a:ln>
            <a:noFill/>
          </a:ln>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1CAF31D7-6FAB-4243-8584-C3698A67E3A2}" type="slidenum">
              <a:rPr kumimoji="1" lang="ja-JP" altLang="en-US" smtClean="0"/>
              <a:pPr/>
              <a:t>‹#›</a:t>
            </a:fld>
            <a:endParaRPr kumimoji="1" lang="ja-JP" altLang="en-US"/>
          </a:p>
        </p:txBody>
      </p:sp>
    </p:spTree>
    <p:extLst>
      <p:ext uri="{BB962C8B-B14F-4D97-AF65-F5344CB8AC3E}">
        <p14:creationId xmlns:p14="http://schemas.microsoft.com/office/powerpoint/2010/main" val="13282367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2F37F96-5C72-4141-B9CA-DA111C177959}" type="datetime1">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2827005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6D05DF9-727E-413F-A69D-79410DA7B79F}" type="datetime1">
              <a:rPr kumimoji="1" lang="ja-JP" altLang="en-US" smtClean="0"/>
              <a:t>2020/8/3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104822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ADA1526-D4BC-4667-A55A-18E5E32EACA1}" type="datetime1">
              <a:rPr kumimoji="1" lang="ja-JP" altLang="en-US" smtClean="0"/>
              <a:t>2020/8/3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110399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E4F4F96-CBAE-473E-AF10-764B1A7165DC}" type="datetime1">
              <a:rPr kumimoji="1" lang="ja-JP" altLang="en-US" smtClean="0"/>
              <a:t>2020/8/3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3410668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4BCDF-9074-4CF4-B0A2-DE6FF4726AFE}" type="datetime1">
              <a:rPr kumimoji="1" lang="ja-JP" altLang="en-US" smtClean="0"/>
              <a:t>2020/8/3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4222500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346E684-0FA5-44FE-91F2-ABD73E85DC8B}" type="datetime1">
              <a:rPr kumimoji="1" lang="ja-JP" altLang="en-US" smtClean="0"/>
              <a:t>2020/8/3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2467908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CE5B0A9-AC49-48AC-A791-9E2A0D1309C6}" type="datetime1">
              <a:rPr kumimoji="1" lang="ja-JP" altLang="en-US" smtClean="0"/>
              <a:t>2020/8/3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1237557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B2E-1A0D-48E2-B872-EC6BB6CD947A}" type="datetime1">
              <a:rPr kumimoji="1" lang="ja-JP" altLang="en-US" smtClean="0"/>
              <a:t>2020/8/3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F31D7-6FAB-4243-8584-C3698A67E3A2}" type="slidenum">
              <a:rPr kumimoji="1" lang="ja-JP" altLang="en-US" smtClean="0"/>
              <a:t>‹#›</a:t>
            </a:fld>
            <a:endParaRPr kumimoji="1" lang="ja-JP" altLang="en-US"/>
          </a:p>
        </p:txBody>
      </p:sp>
    </p:spTree>
    <p:extLst>
      <p:ext uri="{BB962C8B-B14F-4D97-AF65-F5344CB8AC3E}">
        <p14:creationId xmlns:p14="http://schemas.microsoft.com/office/powerpoint/2010/main" val="29094738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1" y="2034862"/>
            <a:ext cx="9143999" cy="154546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lnSpcReduction="1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　　　　　　　</a:t>
            </a:r>
            <a:endParaRPr lang="en-US" altLang="ja-JP" sz="3200" b="1" dirty="0" smtClean="0">
              <a:solidFill>
                <a:sysClr val="window" lastClr="FFFFFF"/>
              </a:solidFill>
              <a:latin typeface="Meiryo UI" panose="020B0604030504040204" pitchFamily="50" charset="-128"/>
              <a:ea typeface="Meiryo UI" panose="020B0604030504040204" pitchFamily="50" charset="-128"/>
            </a:endParaRPr>
          </a:p>
          <a:p>
            <a:pPr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食品ロス削減の現状について</a:t>
            </a:r>
            <a:endParaRPr lang="en-US" altLang="ja-JP" sz="3200" b="1" dirty="0" smtClean="0">
              <a:solidFill>
                <a:sysClr val="window" lastClr="FFFFFF"/>
              </a:solidFill>
              <a:latin typeface="Meiryo UI" panose="020B0604030504040204" pitchFamily="50" charset="-128"/>
              <a:ea typeface="Meiryo UI" panose="020B0604030504040204" pitchFamily="50" charset="-128"/>
            </a:endParaRPr>
          </a:p>
          <a:p>
            <a:pPr algn="l"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　</a:t>
            </a:r>
            <a:r>
              <a:rPr lang="ja-JP" altLang="en-US" sz="3200" b="1" dirty="0" smtClean="0">
                <a:solidFill>
                  <a:sysClr val="window" lastClr="FFFFFF"/>
                </a:solidFill>
                <a:latin typeface="Meiryo UI" panose="020B0604030504040204" pitchFamily="50" charset="-128"/>
                <a:ea typeface="Meiryo UI" panose="020B0604030504040204" pitchFamily="50" charset="-128"/>
              </a:rPr>
              <a:t>　　　　　</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21" name="サブタイトル 2"/>
          <p:cNvSpPr txBox="1">
            <a:spLocks/>
          </p:cNvSpPr>
          <p:nvPr/>
        </p:nvSpPr>
        <p:spPr bwMode="auto">
          <a:xfrm>
            <a:off x="7713405" y="108146"/>
            <a:ext cx="1323091" cy="400110"/>
          </a:xfrm>
          <a:prstGeom prst="rect">
            <a:avLst/>
          </a:prstGeom>
          <a:solidFill>
            <a:schemeClr val="bg1"/>
          </a:solidFill>
          <a:ln w="19050">
            <a:solidFill>
              <a:srgbClr val="000000"/>
            </a:solidFill>
            <a:miter lim="800000"/>
            <a:headEnd/>
            <a:tailEnd/>
          </a:ln>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fontAlgn="base">
              <a:spcBef>
                <a:spcPct val="20000"/>
              </a:spcBef>
              <a:spcAft>
                <a:spcPct val="0"/>
              </a:spcAft>
              <a:defRPr/>
            </a:pPr>
            <a:r>
              <a:rPr lang="ja-JP" altLang="en-US" sz="2000" kern="0" dirty="0">
                <a:latin typeface="Meiryo UI" panose="020B0604030504040204" pitchFamily="50" charset="-128"/>
                <a:ea typeface="Meiryo UI" panose="020B0604030504040204" pitchFamily="50" charset="-128"/>
              </a:rPr>
              <a:t>資料</a:t>
            </a:r>
            <a:r>
              <a:rPr lang="ja-JP" altLang="en-US" sz="2000" kern="0" dirty="0" smtClean="0">
                <a:latin typeface="Meiryo UI" panose="020B0604030504040204" pitchFamily="50" charset="-128"/>
                <a:ea typeface="Meiryo UI" panose="020B0604030504040204" pitchFamily="50" charset="-128"/>
              </a:rPr>
              <a:t>２</a:t>
            </a:r>
            <a:endParaRPr lang="ja-JP" altLang="en-US" sz="2000" kern="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1CAF31D7-6FAB-4243-8584-C3698A67E3A2}" type="slidenum">
              <a:rPr kumimoji="1" lang="ja-JP" altLang="en-US" smtClean="0"/>
              <a:pPr/>
              <a:t>1</a:t>
            </a:fld>
            <a:endParaRPr kumimoji="1" lang="ja-JP" altLang="en-US" dirty="0"/>
          </a:p>
        </p:txBody>
      </p:sp>
      <p:sp>
        <p:nvSpPr>
          <p:cNvPr id="6" name="サブタイトル 2"/>
          <p:cNvSpPr txBox="1">
            <a:spLocks/>
          </p:cNvSpPr>
          <p:nvPr/>
        </p:nvSpPr>
        <p:spPr>
          <a:xfrm>
            <a:off x="1978428" y="5013176"/>
            <a:ext cx="6048672" cy="93610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fontAlgn="base">
              <a:spcBef>
                <a:spcPts val="0"/>
              </a:spcBef>
              <a:spcAft>
                <a:spcPct val="0"/>
              </a:spcAft>
              <a:defRPr/>
            </a:pPr>
            <a:r>
              <a:rPr lang="en-US" altLang="ja-JP" sz="2400" kern="0" dirty="0" smtClean="0">
                <a:solidFill>
                  <a:prstClr val="black"/>
                </a:solidFill>
                <a:latin typeface="Meiryo UI" panose="020B0604030504040204" pitchFamily="50" charset="-128"/>
                <a:ea typeface="Meiryo UI" panose="020B0604030504040204" pitchFamily="50" charset="-128"/>
              </a:rPr>
              <a:t>2020</a:t>
            </a:r>
            <a:r>
              <a:rPr lang="ja-JP" altLang="en-US" sz="2400" kern="0" dirty="0" smtClean="0">
                <a:solidFill>
                  <a:prstClr val="black"/>
                </a:solidFill>
                <a:latin typeface="Meiryo UI" panose="020B0604030504040204" pitchFamily="50" charset="-128"/>
                <a:ea typeface="Meiryo UI" panose="020B0604030504040204" pitchFamily="50" charset="-128"/>
              </a:rPr>
              <a:t>年８月</a:t>
            </a:r>
            <a:r>
              <a:rPr lang="ja-JP" altLang="en-US" sz="2400" kern="0" dirty="0">
                <a:solidFill>
                  <a:prstClr val="black"/>
                </a:solidFill>
                <a:latin typeface="Meiryo UI" panose="020B0604030504040204" pitchFamily="50" charset="-128"/>
                <a:ea typeface="Meiryo UI" panose="020B0604030504040204" pitchFamily="50" charset="-128"/>
              </a:rPr>
              <a:t>７</a:t>
            </a:r>
            <a:r>
              <a:rPr lang="ja-JP" altLang="en-US" sz="2400" kern="0" dirty="0" smtClean="0">
                <a:solidFill>
                  <a:prstClr val="black"/>
                </a:solidFill>
                <a:latin typeface="Meiryo UI" panose="020B0604030504040204" pitchFamily="50" charset="-128"/>
                <a:ea typeface="Meiryo UI" panose="020B0604030504040204" pitchFamily="50" charset="-128"/>
              </a:rPr>
              <a:t>日</a:t>
            </a:r>
            <a:endParaRPr lang="en-US" altLang="ja-JP" sz="2400" kern="0" dirty="0" smtClean="0">
              <a:solidFill>
                <a:prstClr val="black"/>
              </a:solidFill>
              <a:latin typeface="Meiryo UI" panose="020B0604030504040204" pitchFamily="50" charset="-128"/>
              <a:ea typeface="Meiryo UI" panose="020B0604030504040204" pitchFamily="50" charset="-128"/>
            </a:endParaRPr>
          </a:p>
          <a:p>
            <a:pPr fontAlgn="base">
              <a:spcBef>
                <a:spcPts val="0"/>
              </a:spcBef>
              <a:spcAft>
                <a:spcPct val="0"/>
              </a:spcAft>
              <a:defRPr/>
            </a:pPr>
            <a:r>
              <a:rPr kumimoji="0" lang="ja-JP" altLang="en-US" sz="2400" kern="0" dirty="0" smtClean="0">
                <a:solidFill>
                  <a:prstClr val="black"/>
                </a:solidFill>
                <a:latin typeface="Meiryo UI" panose="020B0604030504040204" pitchFamily="50" charset="-128"/>
                <a:ea typeface="Meiryo UI" panose="020B0604030504040204" pitchFamily="50" charset="-128"/>
              </a:rPr>
              <a:t>大阪府環境農林水産部流通対策室</a:t>
            </a:r>
            <a:endParaRPr lang="ja-JP" altLang="en-US" sz="2400" kern="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42420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107504" y="906325"/>
            <a:ext cx="8928992" cy="165217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spcAft>
                <a:spcPts val="600"/>
              </a:spcAft>
            </a:pP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基本的な方向</a:t>
            </a: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42891" indent="-342891">
              <a:spcAft>
                <a:spcPts val="600"/>
              </a:spcAf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食品ロス削減のためには、国民各層がこの問題を「他人事」ではなく「我が事」として捉え、「理解」するだけにとどまらず「行動」に移すことが必要である。</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891" indent="-342891">
              <a:spcAft>
                <a:spcPts val="600"/>
              </a:spcAf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理解と行動の変革が広がるよう、国、地方公共団体、事業者、消費者等の多様な主体が連携し、国民運動として食品ロスの削減を推進していくものとする。</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07504" y="4362378"/>
            <a:ext cx="8928992" cy="228312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spcAft>
                <a:spcPts val="600"/>
              </a:spcAft>
            </a:pP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国の食品ロスの削減目標等</a:t>
            </a: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spcAft>
                <a:spcPts val="600"/>
              </a:spcAft>
            </a:pP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「多様な主体が連携し、国民運動として食品ロスの削減を推進する」</a:t>
            </a:r>
            <a:endParaRPr lang="en-US" altLang="ja-JP"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891" indent="-342891">
              <a:spcAft>
                <a:spcPts val="600"/>
              </a:spcAft>
              <a:buFont typeface="Meiryo UI" panose="020B0604030504040204" pitchFamily="50" charset="-128"/>
              <a:buChar char="○"/>
            </a:pP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も踏まえて、家庭系食品ロスについては「第四次循環型社会形成推進基本計画」（平成</a:t>
            </a: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年６月閣議決定）、事業系食品ロスについては、「食品循環資源の再生利用等の促進に関する基本方針」（令和元年７月公表）において、共に</a:t>
            </a:r>
            <a:r>
              <a:rPr lang="en-US" altLang="ja-JP"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年度までに食品ロス量を半減させるという目標</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を設定している。</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891" indent="-342891">
              <a:spcAft>
                <a:spcPts val="600"/>
              </a:spcAf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食品ロス問題を認知して削減に取り組む消費者の割合を</a:t>
            </a:r>
            <a:r>
              <a:rPr lang="en-US" altLang="ja-JP"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とする。</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107504" y="2792811"/>
            <a:ext cx="8928992" cy="134440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spcAft>
                <a:spcPts val="600"/>
              </a:spcAft>
            </a:pP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地方公共団体が策定する食品ロス削減推進計画</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42891" indent="-342891">
              <a:spcAft>
                <a:spcPts val="600"/>
              </a:spcAf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それぞれの地域の特性を踏まえた取組を推進していくことが重要である。</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891" indent="-342891">
              <a:spcAft>
                <a:spcPts val="600"/>
              </a:spcAf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地域における食品ロスの削減にとって、消費者教育、環境、廃棄物処理、産業振興、地域づくり等の観点から、重要な位置づけを有するものである。</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0" y="295444"/>
            <a:ext cx="9306237" cy="461665"/>
          </a:xfrm>
          <a:prstGeom prst="rect">
            <a:avLst/>
          </a:prstGeom>
          <a:noFill/>
        </p:spPr>
        <p:txBody>
          <a:bodyPr wrap="square" rtlCol="0">
            <a:spAutoFit/>
          </a:bodyPr>
          <a:lstStyle/>
          <a:p>
            <a:r>
              <a:rPr kumimoji="1" lang="ja-JP" altLang="en-US" sz="2400" b="1" dirty="0" smtClean="0">
                <a:latin typeface="Meiryo UI" panose="020B0604030504040204" pitchFamily="50" charset="-128"/>
                <a:ea typeface="Meiryo UI" panose="020B0604030504040204" pitchFamily="50" charset="-128"/>
              </a:rPr>
              <a:t>１　食品ロスの削減の推進に関する基本的な方針（一部抜粋）</a:t>
            </a:r>
            <a:endParaRPr kumimoji="1" lang="ja-JP" altLang="en-US" sz="24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AF31D7-6FAB-4243-8584-C3698A67E3A2}" type="slidenum">
              <a:rPr kumimoji="1" lang="ja-JP" altLang="en-US" smtClean="0"/>
              <a:pPr/>
              <a:t>2</a:t>
            </a:fld>
            <a:endParaRPr kumimoji="1" lang="ja-JP" altLang="en-US"/>
          </a:p>
        </p:txBody>
      </p:sp>
    </p:spTree>
    <p:extLst>
      <p:ext uri="{BB962C8B-B14F-4D97-AF65-F5344CB8AC3E}">
        <p14:creationId xmlns:p14="http://schemas.microsoft.com/office/powerpoint/2010/main" val="2610393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07504" y="832586"/>
            <a:ext cx="8928992" cy="177528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spcAft>
                <a:spcPts val="600"/>
              </a:spcAft>
            </a:pP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全国の食品ロス量の推移（</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891" indent="-342891">
              <a:spcAft>
                <a:spcPts val="600"/>
              </a:spcAf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全国の食品ロス量の推移について、</a:t>
            </a: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年度からほぼ横ばいである。</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891" indent="-342891">
              <a:spcAft>
                <a:spcPts val="600"/>
              </a:spcAft>
              <a:buFont typeface="Meiryo UI" panose="020B0604030504040204" pitchFamily="50" charset="-128"/>
              <a:buChar char="○"/>
            </a:pP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年度では、事業系が</a:t>
            </a: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328</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万トン、家庭系が</a:t>
            </a: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万トンであり、一般家庭の食品ロス</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削減の取組みも重要である。</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891" indent="-342891">
              <a:spcAft>
                <a:spcPts val="600"/>
              </a:spcAf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事業系食品ロス量を４業種別で見ると、食品製造業及び外食産業が多く占めている。</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4513015" y="6460454"/>
            <a:ext cx="3913565"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引用元：農林水産省ＨＰから大阪府が加工</a:t>
            </a:r>
            <a:endParaRPr kumimoji="1" lang="ja-JP" altLang="en-US"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0" y="295444"/>
            <a:ext cx="9306237" cy="461665"/>
          </a:xfrm>
          <a:prstGeom prst="rect">
            <a:avLst/>
          </a:prstGeom>
          <a:noFill/>
        </p:spPr>
        <p:txBody>
          <a:bodyPr wrap="square" rtlCol="0">
            <a:spAutoFit/>
          </a:bodyPr>
          <a:lstStyle/>
          <a:p>
            <a:r>
              <a:rPr kumimoji="1" lang="ja-JP" altLang="en-US" sz="2400" b="1" dirty="0" smtClean="0">
                <a:latin typeface="Meiryo UI" panose="020B0604030504040204" pitchFamily="50" charset="-128"/>
                <a:ea typeface="Meiryo UI" panose="020B0604030504040204" pitchFamily="50" charset="-128"/>
              </a:rPr>
              <a:t>２　全国の食品ロス量について</a:t>
            </a:r>
            <a:endParaRPr kumimoji="1" lang="ja-JP" altLang="en-US" sz="24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AF31D7-6FAB-4243-8584-C3698A67E3A2}" type="slidenum">
              <a:rPr kumimoji="1" lang="ja-JP" altLang="en-US" smtClean="0"/>
              <a:pPr/>
              <a:t>3</a:t>
            </a:fld>
            <a:endParaRPr kumimoji="1" lang="ja-JP" altLang="en-US"/>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73" y="2743176"/>
            <a:ext cx="7473144" cy="3717278"/>
          </a:xfrm>
          <a:prstGeom prst="rect">
            <a:avLst/>
          </a:prstGeom>
        </p:spPr>
      </p:pic>
    </p:spTree>
    <p:extLst>
      <p:ext uri="{BB962C8B-B14F-4D97-AF65-F5344CB8AC3E}">
        <p14:creationId xmlns:p14="http://schemas.microsoft.com/office/powerpoint/2010/main" val="642061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656737418"/>
              </p:ext>
            </p:extLst>
          </p:nvPr>
        </p:nvGraphicFramePr>
        <p:xfrm>
          <a:off x="62346" y="2775470"/>
          <a:ext cx="9018394" cy="3398520"/>
        </p:xfrm>
        <a:graphic>
          <a:graphicData uri="http://schemas.openxmlformats.org/drawingml/2006/table">
            <a:tbl>
              <a:tblPr firstRow="1" bandRow="1">
                <a:tableStyleId>{5C22544A-7EE6-4342-B048-85BDC9FD1C3A}</a:tableStyleId>
              </a:tblPr>
              <a:tblGrid>
                <a:gridCol w="1149668">
                  <a:extLst>
                    <a:ext uri="{9D8B030D-6E8A-4147-A177-3AD203B41FA5}">
                      <a16:colId xmlns:a16="http://schemas.microsoft.com/office/drawing/2014/main" val="4141318221"/>
                    </a:ext>
                  </a:extLst>
                </a:gridCol>
                <a:gridCol w="3300730">
                  <a:extLst>
                    <a:ext uri="{9D8B030D-6E8A-4147-A177-3AD203B41FA5}">
                      <a16:colId xmlns:a16="http://schemas.microsoft.com/office/drawing/2014/main" val="226087085"/>
                    </a:ext>
                  </a:extLst>
                </a:gridCol>
                <a:gridCol w="4567996">
                  <a:extLst>
                    <a:ext uri="{9D8B030D-6E8A-4147-A177-3AD203B41FA5}">
                      <a16:colId xmlns:a16="http://schemas.microsoft.com/office/drawing/2014/main" val="1377875171"/>
                    </a:ext>
                  </a:extLst>
                </a:gridCol>
              </a:tblGrid>
              <a:tr h="370840">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鳥取県</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富山県</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3192090"/>
                  </a:ext>
                </a:extLst>
              </a:tr>
              <a:tr h="370840">
                <a:tc>
                  <a:txBody>
                    <a:bodyPr/>
                    <a:lstStyle/>
                    <a:p>
                      <a:r>
                        <a:rPr kumimoji="1" lang="ja-JP" altLang="en-US" dirty="0" smtClean="0">
                          <a:latin typeface="Meiryo UI" panose="020B0604030504040204" pitchFamily="50" charset="-128"/>
                          <a:ea typeface="Meiryo UI" panose="020B0604030504040204" pitchFamily="50" charset="-128"/>
                        </a:rPr>
                        <a:t>計画名</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smtClean="0">
                          <a:latin typeface="Meiryo UI" panose="020B0604030504040204" pitchFamily="50" charset="-128"/>
                          <a:ea typeface="Meiryo UI" panose="020B0604030504040204" pitchFamily="50" charset="-128"/>
                        </a:rPr>
                        <a:t>第９次鳥取県</a:t>
                      </a:r>
                      <a:r>
                        <a:rPr kumimoji="1" lang="zh-TW" altLang="en-US" sz="1600" b="0" dirty="0" smtClean="0">
                          <a:latin typeface="Meiryo UI" panose="020B0604030504040204" pitchFamily="50" charset="-128"/>
                          <a:ea typeface="Meiryo UI" panose="020B0604030504040204" pitchFamily="50" charset="-128"/>
                        </a:rPr>
                        <a:t>廃棄物処理計画</a:t>
                      </a:r>
                      <a:endParaRPr kumimoji="1" lang="en-US" altLang="zh-TW" sz="1600" b="0" dirty="0" smtClean="0">
                        <a:latin typeface="Meiryo UI" panose="020B0604030504040204" pitchFamily="50" charset="-128"/>
                        <a:ea typeface="Meiryo UI" panose="020B0604030504040204" pitchFamily="50" charset="-128"/>
                      </a:endParaRPr>
                    </a:p>
                    <a:p>
                      <a:r>
                        <a:rPr kumimoji="1" lang="ja-JP" altLang="en-US" sz="1600" b="0" dirty="0" smtClean="0">
                          <a:latin typeface="Meiryo UI" panose="020B0604030504040204" pitchFamily="50" charset="-128"/>
                          <a:ea typeface="Meiryo UI" panose="020B0604030504040204" pitchFamily="50" charset="-128"/>
                        </a:rPr>
                        <a:t>（鳥取県食品ロス削減推進計画）</a:t>
                      </a:r>
                      <a:endParaRPr kumimoji="1" lang="en-US" altLang="ja-JP" sz="1600" b="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600" b="0" dirty="0" smtClean="0">
                          <a:latin typeface="Meiryo UI" panose="020B0604030504040204" pitchFamily="50" charset="-128"/>
                          <a:ea typeface="Meiryo UI" panose="020B0604030504040204" pitchFamily="50" charset="-128"/>
                        </a:rPr>
                        <a:t>富山県食品ロス削減推進計画</a:t>
                      </a:r>
                      <a:endParaRPr kumimoji="1" lang="en-US" altLang="ja-JP" sz="1600" b="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7368831"/>
                  </a:ext>
                </a:extLst>
              </a:tr>
              <a:tr h="370840">
                <a:tc>
                  <a:txBody>
                    <a:bodyPr/>
                    <a:lstStyle/>
                    <a:p>
                      <a:r>
                        <a:rPr kumimoji="1" lang="ja-JP" altLang="en-US" dirty="0" smtClean="0">
                          <a:latin typeface="Meiryo UI" panose="020B0604030504040204" pitchFamily="50" charset="-128"/>
                          <a:ea typeface="Meiryo UI" panose="020B0604030504040204" pitchFamily="50" charset="-128"/>
                        </a:rPr>
                        <a:t>策定時期</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b="0" dirty="0" smtClean="0">
                          <a:latin typeface="Meiryo UI" panose="020B0604030504040204" pitchFamily="50" charset="-128"/>
                          <a:ea typeface="Meiryo UI" panose="020B0604030504040204" pitchFamily="50" charset="-128"/>
                        </a:rPr>
                        <a:t>2020</a:t>
                      </a:r>
                      <a:r>
                        <a:rPr kumimoji="1" lang="ja-JP" altLang="en-US" sz="1600" b="0" dirty="0" smtClean="0">
                          <a:latin typeface="Meiryo UI" panose="020B0604030504040204" pitchFamily="50" charset="-128"/>
                          <a:ea typeface="Meiryo UI" panose="020B0604030504040204" pitchFamily="50" charset="-128"/>
                        </a:rPr>
                        <a:t>年３月</a:t>
                      </a:r>
                      <a:endParaRPr kumimoji="1" lang="ja-JP" altLang="en-US" sz="16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b="0" smtClean="0">
                          <a:latin typeface="Meiryo UI" panose="020B0604030504040204" pitchFamily="50" charset="-128"/>
                          <a:ea typeface="Meiryo UI" panose="020B0604030504040204" pitchFamily="50" charset="-128"/>
                        </a:rPr>
                        <a:t>2020</a:t>
                      </a:r>
                      <a:r>
                        <a:rPr kumimoji="1" lang="ja-JP" altLang="en-US" sz="1600" b="0" smtClean="0">
                          <a:latin typeface="Meiryo UI" panose="020B0604030504040204" pitchFamily="50" charset="-128"/>
                          <a:ea typeface="Meiryo UI" panose="020B0604030504040204" pitchFamily="50" charset="-128"/>
                        </a:rPr>
                        <a:t>年４月</a:t>
                      </a:r>
                      <a:endParaRPr kumimoji="1" lang="ja-JP" altLang="en-US" sz="16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8691751"/>
                  </a:ext>
                </a:extLst>
              </a:tr>
              <a:tr h="370840">
                <a:tc>
                  <a:txBody>
                    <a:bodyPr/>
                    <a:lstStyle/>
                    <a:p>
                      <a:r>
                        <a:rPr kumimoji="1" lang="ja-JP" altLang="en-US" dirty="0" smtClean="0">
                          <a:latin typeface="Meiryo UI" panose="020B0604030504040204" pitchFamily="50" charset="-128"/>
                          <a:ea typeface="Meiryo UI" panose="020B0604030504040204" pitchFamily="50" charset="-128"/>
                        </a:rPr>
                        <a:t>計画期間</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b="0" dirty="0" smtClean="0">
                          <a:latin typeface="Meiryo UI" panose="020B0604030504040204" pitchFamily="50" charset="-128"/>
                          <a:ea typeface="Meiryo UI" panose="020B0604030504040204" pitchFamily="50" charset="-128"/>
                        </a:rPr>
                        <a:t>2020</a:t>
                      </a:r>
                      <a:r>
                        <a:rPr kumimoji="1" lang="ja-JP" altLang="en-US" sz="1600" b="0" dirty="0" smtClean="0">
                          <a:latin typeface="Meiryo UI" panose="020B0604030504040204" pitchFamily="50" charset="-128"/>
                          <a:ea typeface="Meiryo UI" panose="020B0604030504040204" pitchFamily="50" charset="-128"/>
                        </a:rPr>
                        <a:t>～</a:t>
                      </a:r>
                      <a:r>
                        <a:rPr kumimoji="1" lang="en-US" altLang="ja-JP" sz="1600" b="0" dirty="0" smtClean="0">
                          <a:latin typeface="Meiryo UI" panose="020B0604030504040204" pitchFamily="50" charset="-128"/>
                          <a:ea typeface="Meiryo UI" panose="020B0604030504040204" pitchFamily="50" charset="-128"/>
                        </a:rPr>
                        <a:t>2024</a:t>
                      </a:r>
                      <a:r>
                        <a:rPr kumimoji="1" lang="ja-JP" altLang="en-US" sz="1600" b="0" dirty="0" smtClean="0">
                          <a:latin typeface="Meiryo UI" panose="020B0604030504040204" pitchFamily="50" charset="-128"/>
                          <a:ea typeface="Meiryo UI" panose="020B0604030504040204" pitchFamily="50" charset="-128"/>
                        </a:rPr>
                        <a:t>年度（５年間）</a:t>
                      </a:r>
                      <a:endParaRPr kumimoji="1" lang="en-US" altLang="ja-JP" sz="1600" b="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b="0" dirty="0" smtClean="0">
                          <a:latin typeface="Meiryo UI" panose="020B0604030504040204" pitchFamily="50" charset="-128"/>
                          <a:ea typeface="Meiryo UI" panose="020B0604030504040204" pitchFamily="50" charset="-128"/>
                        </a:rPr>
                        <a:t>2020</a:t>
                      </a:r>
                      <a:r>
                        <a:rPr kumimoji="1" lang="ja-JP" altLang="en-US" sz="1600" b="0" dirty="0" smtClean="0">
                          <a:latin typeface="Meiryo UI" panose="020B0604030504040204" pitchFamily="50" charset="-128"/>
                          <a:ea typeface="Meiryo UI" panose="020B0604030504040204" pitchFamily="50" charset="-128"/>
                        </a:rPr>
                        <a:t>～</a:t>
                      </a:r>
                      <a:r>
                        <a:rPr kumimoji="1" lang="en-US" altLang="ja-JP" sz="1600" b="0" dirty="0" smtClean="0">
                          <a:latin typeface="Meiryo UI" panose="020B0604030504040204" pitchFamily="50" charset="-128"/>
                          <a:ea typeface="Meiryo UI" panose="020B0604030504040204" pitchFamily="50" charset="-128"/>
                        </a:rPr>
                        <a:t>2029</a:t>
                      </a:r>
                      <a:r>
                        <a:rPr kumimoji="1" lang="ja-JP" altLang="en-US" sz="1600" b="0" dirty="0" smtClean="0">
                          <a:latin typeface="Meiryo UI" panose="020B0604030504040204" pitchFamily="50" charset="-128"/>
                          <a:ea typeface="Meiryo UI" panose="020B0604030504040204" pitchFamily="50" charset="-128"/>
                        </a:rPr>
                        <a:t>年度（</a:t>
                      </a:r>
                      <a:r>
                        <a:rPr kumimoji="1" lang="en-US" altLang="ja-JP" sz="1600" b="0" dirty="0" smtClean="0">
                          <a:latin typeface="Meiryo UI" panose="020B0604030504040204" pitchFamily="50" charset="-128"/>
                          <a:ea typeface="Meiryo UI" panose="020B0604030504040204" pitchFamily="50" charset="-128"/>
                        </a:rPr>
                        <a:t>10</a:t>
                      </a:r>
                      <a:r>
                        <a:rPr kumimoji="1" lang="ja-JP" altLang="en-US" sz="1600" b="0" dirty="0" smtClean="0">
                          <a:latin typeface="Meiryo UI" panose="020B0604030504040204" pitchFamily="50" charset="-128"/>
                          <a:ea typeface="Meiryo UI" panose="020B0604030504040204" pitchFamily="50" charset="-128"/>
                        </a:rPr>
                        <a:t>年間）</a:t>
                      </a:r>
                      <a:endParaRPr kumimoji="1" lang="ja-JP" altLang="en-US" sz="16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6297741"/>
                  </a:ext>
                </a:extLst>
              </a:tr>
              <a:tr h="370840">
                <a:tc>
                  <a:txBody>
                    <a:bodyPr/>
                    <a:lstStyle/>
                    <a:p>
                      <a:r>
                        <a:rPr kumimoji="1" lang="ja-JP" altLang="en-US" dirty="0" smtClean="0">
                          <a:latin typeface="Meiryo UI" panose="020B0604030504040204" pitchFamily="50" charset="-128"/>
                          <a:ea typeface="Meiryo UI" panose="020B0604030504040204" pitchFamily="50" charset="-128"/>
                        </a:rPr>
                        <a:t>目標値・評価指標</a:t>
                      </a: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smtClean="0">
                          <a:latin typeface="Meiryo UI" panose="020B0604030504040204" pitchFamily="50" charset="-128"/>
                          <a:ea typeface="Meiryo UI" panose="020B0604030504040204" pitchFamily="50" charset="-128"/>
                        </a:rPr>
                        <a:t>○一般廃棄物の食品ロス</a:t>
                      </a:r>
                      <a:endParaRPr kumimoji="1" lang="en-US" altLang="ja-JP" sz="1600" b="0" dirty="0" smtClean="0">
                        <a:latin typeface="Meiryo UI" panose="020B0604030504040204" pitchFamily="50" charset="-128"/>
                        <a:ea typeface="Meiryo UI" panose="020B0604030504040204" pitchFamily="50" charset="-128"/>
                      </a:endParaRPr>
                    </a:p>
                    <a:p>
                      <a:pPr>
                        <a:spcAft>
                          <a:spcPts val="1200"/>
                        </a:spcAft>
                      </a:pPr>
                      <a:r>
                        <a:rPr kumimoji="1" lang="ja-JP" altLang="en-US" sz="1600" b="0" dirty="0" smtClean="0">
                          <a:latin typeface="Meiryo UI" panose="020B0604030504040204" pitchFamily="50" charset="-128"/>
                          <a:ea typeface="Meiryo UI" panose="020B0604030504040204" pitchFamily="50" charset="-128"/>
                        </a:rPr>
                        <a:t>　→４割削減（</a:t>
                      </a:r>
                      <a:r>
                        <a:rPr kumimoji="1" lang="en-US" altLang="ja-JP" sz="1600" b="0" dirty="0" smtClean="0">
                          <a:latin typeface="Meiryo UI" panose="020B0604030504040204" pitchFamily="50" charset="-128"/>
                          <a:ea typeface="Meiryo UI" panose="020B0604030504040204" pitchFamily="50" charset="-128"/>
                        </a:rPr>
                        <a:t>10.5</a:t>
                      </a:r>
                      <a:r>
                        <a:rPr kumimoji="1" lang="ja-JP" altLang="en-US" sz="1600" b="0" dirty="0" smtClean="0">
                          <a:latin typeface="Meiryo UI" panose="020B0604030504040204" pitchFamily="50" charset="-128"/>
                          <a:ea typeface="Meiryo UI" panose="020B0604030504040204" pitchFamily="50" charset="-128"/>
                        </a:rPr>
                        <a:t>千トン減）</a:t>
                      </a:r>
                      <a:endParaRPr kumimoji="1" lang="en-US" altLang="ja-JP" sz="1600" b="0" dirty="0" smtClean="0">
                        <a:latin typeface="Meiryo UI" panose="020B0604030504040204" pitchFamily="50" charset="-128"/>
                        <a:ea typeface="Meiryo UI" panose="020B0604030504040204" pitchFamily="50" charset="-128"/>
                      </a:endParaRPr>
                    </a:p>
                    <a:p>
                      <a:r>
                        <a:rPr kumimoji="1" lang="ja-JP" altLang="en-US" sz="1600" b="0" dirty="0" smtClean="0">
                          <a:latin typeface="Meiryo UI" panose="020B0604030504040204" pitchFamily="50" charset="-128"/>
                          <a:ea typeface="Meiryo UI" panose="020B0604030504040204" pitchFamily="50" charset="-128"/>
                        </a:rPr>
                        <a:t>○産業廃棄物の食品ロス</a:t>
                      </a:r>
                      <a:endParaRPr kumimoji="1" lang="en-US" altLang="ja-JP" sz="1600" b="0" dirty="0" smtClean="0">
                        <a:latin typeface="Meiryo UI" panose="020B0604030504040204" pitchFamily="50" charset="-128"/>
                        <a:ea typeface="Meiryo UI" panose="020B0604030504040204" pitchFamily="50" charset="-128"/>
                      </a:endParaRPr>
                    </a:p>
                    <a:p>
                      <a:r>
                        <a:rPr kumimoji="1" lang="ja-JP" altLang="en-US" sz="1600" b="0" dirty="0" smtClean="0">
                          <a:latin typeface="Meiryo UI" panose="020B0604030504040204" pitchFamily="50" charset="-128"/>
                          <a:ea typeface="Meiryo UI" panose="020B0604030504040204" pitchFamily="50" charset="-128"/>
                        </a:rPr>
                        <a:t>　→具体的な数値の記載なし</a:t>
                      </a:r>
                      <a:endParaRPr kumimoji="1" lang="en-US" altLang="ja-JP" sz="1600" b="0" dirty="0" smtClean="0">
                        <a:latin typeface="Meiryo UI" panose="020B0604030504040204" pitchFamily="50" charset="-128"/>
                        <a:ea typeface="Meiryo UI" panose="020B0604030504040204" pitchFamily="50" charset="-128"/>
                      </a:endParaRPr>
                    </a:p>
                    <a:p>
                      <a:r>
                        <a:rPr kumimoji="1" lang="ja-JP" altLang="en-US" sz="1600" b="0" dirty="0" smtClean="0">
                          <a:latin typeface="Meiryo UI" panose="020B0604030504040204" pitchFamily="50" charset="-128"/>
                          <a:ea typeface="Meiryo UI" panose="020B0604030504040204" pitchFamily="50" charset="-128"/>
                        </a:rPr>
                        <a:t>（産業廃棄物全体の排出量を現状　</a:t>
                      </a:r>
                      <a:endParaRPr kumimoji="1" lang="en-US" altLang="ja-JP" sz="1600" b="0" dirty="0" smtClean="0">
                        <a:latin typeface="Meiryo UI" panose="020B0604030504040204" pitchFamily="50" charset="-128"/>
                        <a:ea typeface="Meiryo UI" panose="020B0604030504040204" pitchFamily="50" charset="-128"/>
                      </a:endParaRPr>
                    </a:p>
                    <a:p>
                      <a:r>
                        <a:rPr kumimoji="1" lang="ja-JP" altLang="en-US" sz="1600" b="0" dirty="0" smtClean="0">
                          <a:latin typeface="Meiryo UI" panose="020B0604030504040204" pitchFamily="50" charset="-128"/>
                          <a:ea typeface="Meiryo UI" panose="020B0604030504040204" pitchFamily="50" charset="-128"/>
                        </a:rPr>
                        <a:t>　ベースに抑制する見込み）</a:t>
                      </a:r>
                      <a:endParaRPr kumimoji="1" lang="en-US" altLang="ja-JP" sz="1600" b="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b="0" dirty="0" smtClean="0">
                          <a:latin typeface="Meiryo UI" panose="020B0604030504040204" pitchFamily="50" charset="-128"/>
                          <a:ea typeface="Meiryo UI" panose="020B0604030504040204" pitchFamily="50" charset="-128"/>
                        </a:rPr>
                        <a:t>【</a:t>
                      </a:r>
                      <a:r>
                        <a:rPr kumimoji="1" lang="ja-JP" altLang="en-US" sz="1600" b="0" dirty="0" smtClean="0">
                          <a:latin typeface="Meiryo UI" panose="020B0604030504040204" pitchFamily="50" charset="-128"/>
                          <a:ea typeface="Meiryo UI" panose="020B0604030504040204" pitchFamily="50" charset="-128"/>
                        </a:rPr>
                        <a:t>一部抜粋</a:t>
                      </a:r>
                      <a:r>
                        <a:rPr kumimoji="1" lang="en-US" altLang="ja-JP" sz="1600" b="0" dirty="0" smtClean="0">
                          <a:latin typeface="Meiryo UI" panose="020B0604030504040204" pitchFamily="50" charset="-128"/>
                          <a:ea typeface="Meiryo UI" panose="020B0604030504040204" pitchFamily="50" charset="-128"/>
                        </a:rPr>
                        <a:t>】</a:t>
                      </a:r>
                    </a:p>
                    <a:p>
                      <a:r>
                        <a:rPr kumimoji="1" lang="ja-JP" altLang="en-US" sz="1600" b="0" dirty="0" smtClean="0">
                          <a:latin typeface="Meiryo UI" panose="020B0604030504040204" pitchFamily="50" charset="-128"/>
                          <a:ea typeface="Meiryo UI" panose="020B0604030504040204" pitchFamily="50" charset="-128"/>
                        </a:rPr>
                        <a:t>○食品ロス削減のための取組みを行っている人の割合</a:t>
                      </a:r>
                      <a:endParaRPr kumimoji="1" lang="en-US" altLang="ja-JP" sz="1600" b="0" dirty="0" smtClean="0">
                        <a:latin typeface="Meiryo UI" panose="020B0604030504040204" pitchFamily="50" charset="-128"/>
                        <a:ea typeface="Meiryo UI" panose="020B0604030504040204" pitchFamily="50" charset="-128"/>
                      </a:endParaRPr>
                    </a:p>
                    <a:p>
                      <a:pPr>
                        <a:spcAft>
                          <a:spcPts val="1200"/>
                        </a:spcAft>
                      </a:pPr>
                      <a:r>
                        <a:rPr kumimoji="1" lang="ja-JP" altLang="en-US" sz="1600" b="0" dirty="0" smtClean="0">
                          <a:latin typeface="Meiryo UI" panose="020B0604030504040204" pitchFamily="50" charset="-128"/>
                          <a:ea typeface="Meiryo UI" panose="020B0604030504040204" pitchFamily="50" charset="-128"/>
                        </a:rPr>
                        <a:t>　</a:t>
                      </a:r>
                      <a:r>
                        <a:rPr kumimoji="1" lang="en-US" altLang="ja-JP" sz="1600" b="0" dirty="0" smtClean="0">
                          <a:latin typeface="Meiryo UI" panose="020B0604030504040204" pitchFamily="50" charset="-128"/>
                          <a:ea typeface="Meiryo UI" panose="020B0604030504040204" pitchFamily="50" charset="-128"/>
                        </a:rPr>
                        <a:t>80.9(2019</a:t>
                      </a:r>
                      <a:r>
                        <a:rPr kumimoji="1" lang="ja-JP" altLang="en-US" sz="1600" b="0" dirty="0" smtClean="0">
                          <a:latin typeface="Meiryo UI" panose="020B0604030504040204" pitchFamily="50" charset="-128"/>
                          <a:ea typeface="Meiryo UI" panose="020B0604030504040204" pitchFamily="50" charset="-128"/>
                        </a:rPr>
                        <a:t>年</a:t>
                      </a:r>
                      <a:r>
                        <a:rPr kumimoji="1" lang="en-US" altLang="ja-JP" sz="1600" b="0" dirty="0" smtClean="0">
                          <a:latin typeface="Meiryo UI" panose="020B0604030504040204" pitchFamily="50" charset="-128"/>
                          <a:ea typeface="Meiryo UI" panose="020B0604030504040204" pitchFamily="50" charset="-128"/>
                        </a:rPr>
                        <a:t>)</a:t>
                      </a:r>
                      <a:r>
                        <a:rPr kumimoji="1" lang="ja-JP" altLang="en-US" sz="1600" b="0" dirty="0" smtClean="0">
                          <a:latin typeface="Meiryo UI" panose="020B0604030504040204" pitchFamily="50" charset="-128"/>
                          <a:ea typeface="Meiryo UI" panose="020B0604030504040204" pitchFamily="50" charset="-128"/>
                        </a:rPr>
                        <a:t>　→　</a:t>
                      </a:r>
                      <a:r>
                        <a:rPr kumimoji="1" lang="en-US" altLang="ja-JP" sz="1600" b="0" dirty="0" smtClean="0">
                          <a:latin typeface="Meiryo UI" panose="020B0604030504040204" pitchFamily="50" charset="-128"/>
                          <a:ea typeface="Meiryo UI" panose="020B0604030504040204" pitchFamily="50" charset="-128"/>
                        </a:rPr>
                        <a:t>90</a:t>
                      </a:r>
                      <a:r>
                        <a:rPr kumimoji="1" lang="ja-JP" altLang="en-US" sz="1600" b="0" dirty="0" smtClean="0">
                          <a:latin typeface="Meiryo UI" panose="020B0604030504040204" pitchFamily="50" charset="-128"/>
                          <a:ea typeface="Meiryo UI" panose="020B0604030504040204" pitchFamily="50" charset="-128"/>
                        </a:rPr>
                        <a:t>％以上</a:t>
                      </a:r>
                      <a:r>
                        <a:rPr kumimoji="1" lang="en-US" altLang="ja-JP" sz="1600" b="0" dirty="0" smtClean="0">
                          <a:latin typeface="Meiryo UI" panose="020B0604030504040204" pitchFamily="50" charset="-128"/>
                          <a:ea typeface="Meiryo UI" panose="020B0604030504040204" pitchFamily="50" charset="-128"/>
                        </a:rPr>
                        <a:t>(2030</a:t>
                      </a:r>
                      <a:r>
                        <a:rPr kumimoji="1" lang="ja-JP" altLang="en-US" sz="1600" b="0" dirty="0" smtClean="0">
                          <a:latin typeface="Meiryo UI" panose="020B0604030504040204" pitchFamily="50" charset="-128"/>
                          <a:ea typeface="Meiryo UI" panose="020B0604030504040204" pitchFamily="50" charset="-128"/>
                        </a:rPr>
                        <a:t>年</a:t>
                      </a:r>
                      <a:r>
                        <a:rPr kumimoji="1" lang="en-US" altLang="ja-JP" sz="1600" b="0" dirty="0" smtClean="0">
                          <a:latin typeface="Meiryo UI" panose="020B0604030504040204" pitchFamily="50" charset="-128"/>
                          <a:ea typeface="Meiryo UI" panose="020B0604030504040204" pitchFamily="50" charset="-128"/>
                        </a:rPr>
                        <a:t>)</a:t>
                      </a:r>
                    </a:p>
                    <a:p>
                      <a:r>
                        <a:rPr kumimoji="1" lang="ja-JP" altLang="en-US" sz="1600" b="0" dirty="0" smtClean="0">
                          <a:latin typeface="Meiryo UI" panose="020B0604030504040204" pitchFamily="50" charset="-128"/>
                          <a:ea typeface="Meiryo UI" panose="020B0604030504040204" pitchFamily="50" charset="-128"/>
                        </a:rPr>
                        <a:t>○県民１人１日当たりの食品ロス発生量　　</a:t>
                      </a:r>
                      <a:endParaRPr kumimoji="1" lang="en-US" altLang="ja-JP" sz="1600" b="0" dirty="0" smtClean="0">
                        <a:latin typeface="Meiryo UI" panose="020B0604030504040204" pitchFamily="50" charset="-128"/>
                        <a:ea typeface="Meiryo UI" panose="020B0604030504040204" pitchFamily="50" charset="-128"/>
                      </a:endParaRPr>
                    </a:p>
                    <a:p>
                      <a:r>
                        <a:rPr kumimoji="1" lang="ja-JP" altLang="en-US" sz="1600" b="0" dirty="0" smtClean="0">
                          <a:latin typeface="Meiryo UI" panose="020B0604030504040204" pitchFamily="50" charset="-128"/>
                          <a:ea typeface="Meiryo UI" panose="020B0604030504040204" pitchFamily="50" charset="-128"/>
                        </a:rPr>
                        <a:t>　約</a:t>
                      </a:r>
                      <a:r>
                        <a:rPr kumimoji="1" lang="en-US" altLang="ja-JP" sz="1600" b="0" dirty="0" smtClean="0">
                          <a:latin typeface="Meiryo UI" panose="020B0604030504040204" pitchFamily="50" charset="-128"/>
                          <a:ea typeface="Meiryo UI" panose="020B0604030504040204" pitchFamily="50" charset="-128"/>
                        </a:rPr>
                        <a:t>110g(2016</a:t>
                      </a:r>
                      <a:r>
                        <a:rPr kumimoji="1" lang="ja-JP" altLang="en-US" sz="1600" b="0" dirty="0" smtClean="0">
                          <a:latin typeface="Meiryo UI" panose="020B0604030504040204" pitchFamily="50" charset="-128"/>
                          <a:ea typeface="Meiryo UI" panose="020B0604030504040204" pitchFamily="50" charset="-128"/>
                        </a:rPr>
                        <a:t>年</a:t>
                      </a:r>
                      <a:r>
                        <a:rPr kumimoji="1" lang="en-US" altLang="ja-JP" sz="1600" b="0" dirty="0" smtClean="0">
                          <a:latin typeface="Meiryo UI" panose="020B0604030504040204" pitchFamily="50" charset="-128"/>
                          <a:ea typeface="Meiryo UI" panose="020B0604030504040204" pitchFamily="50" charset="-128"/>
                        </a:rPr>
                        <a:t>)</a:t>
                      </a:r>
                      <a:r>
                        <a:rPr kumimoji="1" lang="ja-JP" altLang="en-US" sz="1600" b="0" dirty="0" smtClean="0">
                          <a:latin typeface="Meiryo UI" panose="020B0604030504040204" pitchFamily="50" charset="-128"/>
                          <a:ea typeface="Meiryo UI" panose="020B0604030504040204" pitchFamily="50" charset="-128"/>
                        </a:rPr>
                        <a:t>　→　</a:t>
                      </a:r>
                      <a:r>
                        <a:rPr kumimoji="1" lang="en-US" altLang="ja-JP" sz="1600" b="0" dirty="0" smtClean="0">
                          <a:latin typeface="Meiryo UI" panose="020B0604030504040204" pitchFamily="50" charset="-128"/>
                          <a:ea typeface="Meiryo UI" panose="020B0604030504040204" pitchFamily="50" charset="-128"/>
                        </a:rPr>
                        <a:t>2030</a:t>
                      </a:r>
                      <a:r>
                        <a:rPr kumimoji="1" lang="ja-JP" altLang="en-US" sz="1600" b="0" dirty="0" smtClean="0">
                          <a:latin typeface="Meiryo UI" panose="020B0604030504040204" pitchFamily="50" charset="-128"/>
                          <a:ea typeface="Meiryo UI" panose="020B0604030504040204" pitchFamily="50" charset="-128"/>
                        </a:rPr>
                        <a:t>年までの半減を目指して減少させる</a:t>
                      </a:r>
                      <a:endParaRPr kumimoji="1" lang="ja-JP" altLang="en-US" sz="16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883795"/>
                  </a:ext>
                </a:extLst>
              </a:tr>
            </a:tbl>
          </a:graphicData>
        </a:graphic>
      </p:graphicFrame>
      <p:sp>
        <p:nvSpPr>
          <p:cNvPr id="10" name="角丸四角形 9"/>
          <p:cNvSpPr/>
          <p:nvPr/>
        </p:nvSpPr>
        <p:spPr>
          <a:xfrm>
            <a:off x="107504" y="847340"/>
            <a:ext cx="8928992" cy="149829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spcAft>
                <a:spcPts val="600"/>
              </a:spcAft>
            </a:pP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鳥取県</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891" indent="-342891">
              <a:spcAft>
                <a:spcPts val="1200"/>
              </a:spcAf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処理</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計画」の</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に「食品</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ロス</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削減の取組」</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位置付け、計画として</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富山県</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891" indent="-342891">
              <a:spcAft>
                <a:spcPts val="600"/>
              </a:spcAf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「廃棄物処理計画」等と調和を図り、「食品ロス削減推進計画」を策定している。</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684749" y="6209494"/>
            <a:ext cx="4075793" cy="338554"/>
          </a:xfrm>
          <a:prstGeom prst="rect">
            <a:avLst/>
          </a:prstGeom>
          <a:noFill/>
        </p:spPr>
        <p:txBody>
          <a:bodyPr wrap="square" rtlCol="0">
            <a:spAutoFit/>
          </a:bodyPr>
          <a:lstStyle/>
          <a:p>
            <a:r>
              <a:rPr kumimoji="1" lang="en-US" altLang="ja-JP" sz="1600" dirty="0" smtClean="0">
                <a:latin typeface="Meiryo UI" panose="020B0604030504040204" pitchFamily="50" charset="-128"/>
                <a:ea typeface="Meiryo UI" panose="020B0604030504040204" pitchFamily="50" charset="-128"/>
              </a:rPr>
              <a:t>2020</a:t>
            </a:r>
            <a:r>
              <a:rPr kumimoji="1" lang="ja-JP" altLang="en-US" sz="1600" dirty="0" smtClean="0">
                <a:latin typeface="Meiryo UI" panose="020B0604030504040204" pitchFamily="50" charset="-128"/>
                <a:ea typeface="Meiryo UI" panose="020B0604030504040204" pitchFamily="50" charset="-128"/>
              </a:rPr>
              <a:t>年６月</a:t>
            </a:r>
            <a:r>
              <a:rPr kumimoji="1" lang="en-US" altLang="ja-JP" sz="1600" dirty="0" smtClean="0">
                <a:latin typeface="Meiryo UI" panose="020B0604030504040204" pitchFamily="50" charset="-128"/>
                <a:ea typeface="Meiryo UI" panose="020B0604030504040204" pitchFamily="50" charset="-128"/>
              </a:rPr>
              <a:t>11</a:t>
            </a:r>
            <a:r>
              <a:rPr kumimoji="1" lang="ja-JP" altLang="en-US" sz="1600" dirty="0" smtClean="0">
                <a:latin typeface="Meiryo UI" panose="020B0604030504040204" pitchFamily="50" charset="-128"/>
                <a:ea typeface="Meiryo UI" panose="020B0604030504040204" pitchFamily="50" charset="-128"/>
              </a:rPr>
              <a:t>日時点の大阪府の把握状況</a:t>
            </a:r>
            <a:endParaRPr kumimoji="1" lang="ja-JP" altLang="en-US"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0" y="295444"/>
            <a:ext cx="9306237" cy="461665"/>
          </a:xfrm>
          <a:prstGeom prst="rect">
            <a:avLst/>
          </a:prstGeom>
          <a:noFill/>
        </p:spPr>
        <p:txBody>
          <a:bodyPr wrap="square" rtlCol="0">
            <a:spAutoFit/>
          </a:bodyPr>
          <a:lstStyle/>
          <a:p>
            <a:r>
              <a:rPr kumimoji="1" lang="ja-JP" altLang="en-US" sz="2400" b="1" dirty="0" smtClean="0">
                <a:latin typeface="Meiryo UI" panose="020B0604030504040204" pitchFamily="50" charset="-128"/>
                <a:ea typeface="Meiryo UI" panose="020B0604030504040204" pitchFamily="50" charset="-128"/>
              </a:rPr>
              <a:t>３　他都道府県の食品ロス削減推進計画について</a:t>
            </a:r>
            <a:endParaRPr kumimoji="1" lang="ja-JP" altLang="en-US" sz="24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AF31D7-6FAB-4243-8584-C3698A67E3A2}" type="slidenum">
              <a:rPr kumimoji="1" lang="ja-JP" altLang="en-US" smtClean="0"/>
              <a:pPr/>
              <a:t>4</a:t>
            </a:fld>
            <a:endParaRPr kumimoji="1" lang="ja-JP" altLang="en-US"/>
          </a:p>
        </p:txBody>
      </p:sp>
    </p:spTree>
    <p:extLst>
      <p:ext uri="{BB962C8B-B14F-4D97-AF65-F5344CB8AC3E}">
        <p14:creationId xmlns:p14="http://schemas.microsoft.com/office/powerpoint/2010/main" val="576767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2325</TotalTime>
  <Words>685</Words>
  <Application>Microsoft Office PowerPoint</Application>
  <PresentationFormat>画面に合わせる (4:3)</PresentationFormat>
  <Paragraphs>58</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近藤　邦彦</dc:creator>
  <cp:lastModifiedBy>近藤　邦彦</cp:lastModifiedBy>
  <cp:revision>104</cp:revision>
  <cp:lastPrinted>2020-07-16T09:10:59Z</cp:lastPrinted>
  <dcterms:created xsi:type="dcterms:W3CDTF">2020-05-26T03:03:56Z</dcterms:created>
  <dcterms:modified xsi:type="dcterms:W3CDTF">2020-08-03T05:31:55Z</dcterms:modified>
</cp:coreProperties>
</file>