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72" r:id="rId1"/>
  </p:sldMasterIdLst>
  <p:notesMasterIdLst>
    <p:notesMasterId r:id="rId12"/>
  </p:notesMasterIdLst>
  <p:handoutMasterIdLst>
    <p:handoutMasterId r:id="rId13"/>
  </p:handoutMasterIdLst>
  <p:sldIdLst>
    <p:sldId id="729" r:id="rId2"/>
    <p:sldId id="783" r:id="rId3"/>
    <p:sldId id="774" r:id="rId4"/>
    <p:sldId id="787" r:id="rId5"/>
    <p:sldId id="794" r:id="rId6"/>
    <p:sldId id="790" r:id="rId7"/>
    <p:sldId id="795" r:id="rId8"/>
    <p:sldId id="796" r:id="rId9"/>
    <p:sldId id="792" r:id="rId10"/>
    <p:sldId id="791" r:id="rId11"/>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F7EC97"/>
    <a:srgbClr val="FD6C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809" autoAdjust="0"/>
    <p:restoredTop sz="94434" autoAdjust="0"/>
  </p:normalViewPr>
  <p:slideViewPr>
    <p:cSldViewPr>
      <p:cViewPr varScale="1">
        <p:scale>
          <a:sx n="70" d="100"/>
          <a:sy n="70" d="100"/>
        </p:scale>
        <p:origin x="762" y="78"/>
      </p:cViewPr>
      <p:guideLst>
        <p:guide orient="horz" pos="2160"/>
        <p:guide pos="2880"/>
      </p:guideLst>
    </p:cSldViewPr>
  </p:slideViewPr>
  <p:notesTextViewPr>
    <p:cViewPr>
      <p:scale>
        <a:sx n="1" d="1"/>
        <a:sy n="1" d="1"/>
      </p:scale>
      <p:origin x="0" y="0"/>
    </p:cViewPr>
  </p:notesTextViewPr>
  <p:sorterViewPr>
    <p:cViewPr>
      <p:scale>
        <a:sx n="60" d="100"/>
        <a:sy n="60" d="100"/>
      </p:scale>
      <p:origin x="0" y="-2808"/>
    </p:cViewPr>
  </p:sorterViewPr>
  <p:notesViewPr>
    <p:cSldViewPr>
      <p:cViewPr varScale="1">
        <p:scale>
          <a:sx n="52" d="100"/>
          <a:sy n="52" d="100"/>
        </p:scale>
        <p:origin x="2952" y="90"/>
      </p:cViewPr>
      <p:guideLst>
        <p:guide orient="horz" pos="3132"/>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574" cy="496888"/>
          </a:xfrm>
          <a:prstGeom prst="rect">
            <a:avLst/>
          </a:prstGeom>
        </p:spPr>
        <p:txBody>
          <a:bodyPr vert="horz" lIns="91404" tIns="45703" rIns="91404" bIns="45703"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3" y="9440866"/>
            <a:ext cx="2949574" cy="496887"/>
          </a:xfrm>
          <a:prstGeom prst="rect">
            <a:avLst/>
          </a:prstGeom>
        </p:spPr>
        <p:txBody>
          <a:bodyPr vert="horz" lIns="91404" tIns="45703" rIns="91404" bIns="45703"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0" y="9440866"/>
            <a:ext cx="2949574" cy="496887"/>
          </a:xfrm>
          <a:prstGeom prst="rect">
            <a:avLst/>
          </a:prstGeom>
        </p:spPr>
        <p:txBody>
          <a:bodyPr vert="horz" lIns="91404" tIns="45703" rIns="91404" bIns="45703" rtlCol="0" anchor="b"/>
          <a:lstStyle>
            <a:lvl1pPr algn="r">
              <a:defRPr sz="1200"/>
            </a:lvl1pPr>
          </a:lstStyle>
          <a:p>
            <a:fld id="{3FA8D4F6-A8D6-432C-BA59-0C059F0DD957}" type="slidenum">
              <a:rPr kumimoji="1" lang="ja-JP" altLang="en-US" smtClean="0"/>
              <a:t>‹#›</a:t>
            </a:fld>
            <a:endParaRPr kumimoji="1" lang="ja-JP" altLang="en-US"/>
          </a:p>
        </p:txBody>
      </p:sp>
    </p:spTree>
    <p:extLst>
      <p:ext uri="{BB962C8B-B14F-4D97-AF65-F5344CB8AC3E}">
        <p14:creationId xmlns:p14="http://schemas.microsoft.com/office/powerpoint/2010/main" val="428271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4"/>
            <a:ext cx="2949787" cy="496967"/>
          </a:xfrm>
          <a:prstGeom prst="rect">
            <a:avLst/>
          </a:prstGeom>
        </p:spPr>
        <p:txBody>
          <a:bodyPr vert="horz" lIns="91404" tIns="45703" rIns="91404" bIns="4570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2" y="4"/>
            <a:ext cx="2949787" cy="496967"/>
          </a:xfrm>
          <a:prstGeom prst="rect">
            <a:avLst/>
          </a:prstGeom>
        </p:spPr>
        <p:txBody>
          <a:bodyPr vert="horz" lIns="91404" tIns="45703" rIns="91404" bIns="45703" rtlCol="0"/>
          <a:lstStyle>
            <a:lvl1pPr algn="r">
              <a:defRPr sz="1200"/>
            </a:lvl1pPr>
          </a:lstStyle>
          <a:p>
            <a:fld id="{8D5BEBC8-2257-4310-91FB-3838D0908DC9}" type="datetimeFigureOut">
              <a:rPr kumimoji="1" lang="ja-JP" altLang="en-US" smtClean="0"/>
              <a:t>2020/10/14</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04" tIns="45703" rIns="91404" bIns="45703" rtlCol="0" anchor="ctr"/>
          <a:lstStyle/>
          <a:p>
            <a:endParaRPr lang="ja-JP" altLang="en-US"/>
          </a:p>
        </p:txBody>
      </p:sp>
      <p:sp>
        <p:nvSpPr>
          <p:cNvPr id="5" name="ノート プレースホルダー 4"/>
          <p:cNvSpPr>
            <a:spLocks noGrp="1"/>
          </p:cNvSpPr>
          <p:nvPr>
            <p:ph type="body" sz="quarter" idx="3"/>
          </p:nvPr>
        </p:nvSpPr>
        <p:spPr>
          <a:xfrm>
            <a:off x="680721" y="4721187"/>
            <a:ext cx="5445760" cy="4472702"/>
          </a:xfrm>
          <a:prstGeom prst="rect">
            <a:avLst/>
          </a:prstGeom>
        </p:spPr>
        <p:txBody>
          <a:bodyPr vert="horz" lIns="91404" tIns="45703" rIns="91404" bIns="4570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4" y="9440650"/>
            <a:ext cx="2949787" cy="496967"/>
          </a:xfrm>
          <a:prstGeom prst="rect">
            <a:avLst/>
          </a:prstGeom>
        </p:spPr>
        <p:txBody>
          <a:bodyPr vert="horz" lIns="91404" tIns="45703" rIns="91404" bIns="4570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2" y="9440650"/>
            <a:ext cx="2949787" cy="496967"/>
          </a:xfrm>
          <a:prstGeom prst="rect">
            <a:avLst/>
          </a:prstGeom>
        </p:spPr>
        <p:txBody>
          <a:bodyPr vert="horz" lIns="91404" tIns="45703" rIns="91404" bIns="45703" rtlCol="0" anchor="b"/>
          <a:lstStyle>
            <a:lvl1pPr algn="r">
              <a:defRPr sz="1200"/>
            </a:lvl1pPr>
          </a:lstStyle>
          <a:p>
            <a:fld id="{F87C77AA-7151-4A8D-8C26-E58B9E1A327F}" type="slidenum">
              <a:rPr kumimoji="1" lang="ja-JP" altLang="en-US" smtClean="0"/>
              <a:t>‹#›</a:t>
            </a:fld>
            <a:endParaRPr kumimoji="1" lang="ja-JP" altLang="en-US"/>
          </a:p>
        </p:txBody>
      </p:sp>
    </p:spTree>
    <p:extLst>
      <p:ext uri="{BB962C8B-B14F-4D97-AF65-F5344CB8AC3E}">
        <p14:creationId xmlns:p14="http://schemas.microsoft.com/office/powerpoint/2010/main" val="112034105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9329" indent="-179329">
              <a:tabLst>
                <a:tab pos="360245" algn="l"/>
              </a:tabLst>
            </a:pPr>
            <a:endParaRPr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0</a:t>
            </a:fld>
            <a:endParaRPr kumimoji="1" lang="ja-JP" altLang="en-US"/>
          </a:p>
        </p:txBody>
      </p:sp>
    </p:spTree>
    <p:extLst>
      <p:ext uri="{BB962C8B-B14F-4D97-AF65-F5344CB8AC3E}">
        <p14:creationId xmlns:p14="http://schemas.microsoft.com/office/powerpoint/2010/main" val="949736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8EB0E46-4664-445D-A08A-355127D9B610}" type="datetime1">
              <a:rPr kumimoji="1" lang="ja-JP" altLang="en-US" smtClean="0"/>
              <a:t>2020/10/14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bwMode="white">
          <a:xfrm>
            <a:off x="7062936" y="6351"/>
            <a:ext cx="2057400" cy="365125"/>
          </a:xfrm>
        </p:spPr>
        <p:txBody>
          <a:bodyPr/>
          <a:lstStyle>
            <a:lvl1pPr>
              <a:defRPr sz="1600">
                <a:solidFill>
                  <a:schemeClr val="bg1"/>
                </a:solidFill>
                <a:latin typeface="Meiryo UI" panose="020B0604030504040204" pitchFamily="50" charset="-128"/>
                <a:ea typeface="Meiryo UI" panose="020B0604030504040204" pitchFamily="50" charset="-128"/>
              </a:defRPr>
            </a:lvl1pPr>
          </a:lstStyle>
          <a:p>
            <a:fld id="{F0DA1747-7AE3-4485-B1CC-5CDDF653E874}" type="slidenum">
              <a:rPr lang="ja-JP" altLang="en-US" smtClean="0"/>
              <a:pPr/>
              <a:t>‹#›</a:t>
            </a:fld>
            <a:endParaRPr lang="ja-JP" altLang="en-US"/>
          </a:p>
        </p:txBody>
      </p:sp>
    </p:spTree>
    <p:extLst>
      <p:ext uri="{BB962C8B-B14F-4D97-AF65-F5344CB8AC3E}">
        <p14:creationId xmlns:p14="http://schemas.microsoft.com/office/powerpoint/2010/main" val="398591888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AFF2A2C-A528-4E2A-949B-5E751DCB01AD}" type="datetime1">
              <a:rPr kumimoji="1" lang="ja-JP" altLang="en-US" smtClean="0"/>
              <a:t>2020/10/14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8" name="スライド番号プレースホルダー 5"/>
          <p:cNvSpPr>
            <a:spLocks noGrp="1"/>
          </p:cNvSpPr>
          <p:nvPr>
            <p:ph type="sldNum" sz="quarter" idx="12"/>
          </p:nvPr>
        </p:nvSpPr>
        <p:spPr bwMode="white">
          <a:xfrm>
            <a:off x="7062936" y="6351"/>
            <a:ext cx="2057400" cy="365125"/>
          </a:xfrm>
        </p:spPr>
        <p:txBody>
          <a:bodyPr/>
          <a:lstStyle>
            <a:lvl1pPr>
              <a:defRPr sz="1600">
                <a:solidFill>
                  <a:schemeClr val="bg1"/>
                </a:solidFill>
                <a:latin typeface="Meiryo UI" panose="020B0604030504040204" pitchFamily="50" charset="-128"/>
                <a:ea typeface="Meiryo UI" panose="020B0604030504040204" pitchFamily="50" charset="-128"/>
              </a:defRPr>
            </a:lvl1pPr>
          </a:lstStyle>
          <a:p>
            <a:fld id="{F0DA1747-7AE3-4485-B1CC-5CDDF653E874}" type="slidenum">
              <a:rPr lang="ja-JP" altLang="en-US" smtClean="0"/>
              <a:pPr/>
              <a:t>‹#›</a:t>
            </a:fld>
            <a:endParaRPr lang="ja-JP" altLang="en-US"/>
          </a:p>
        </p:txBody>
      </p:sp>
    </p:spTree>
    <p:extLst>
      <p:ext uri="{BB962C8B-B14F-4D97-AF65-F5344CB8AC3E}">
        <p14:creationId xmlns:p14="http://schemas.microsoft.com/office/powerpoint/2010/main" val="30057213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51128C9-7147-4D94-AF65-E4A7B195B972}" type="datetime1">
              <a:rPr kumimoji="1" lang="ja-JP" altLang="en-US" smtClean="0"/>
              <a:t>2020/10/14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8" name="スライド番号プレースホルダー 5"/>
          <p:cNvSpPr>
            <a:spLocks noGrp="1"/>
          </p:cNvSpPr>
          <p:nvPr>
            <p:ph type="sldNum" sz="quarter" idx="12"/>
          </p:nvPr>
        </p:nvSpPr>
        <p:spPr bwMode="white">
          <a:xfrm>
            <a:off x="7062936" y="6351"/>
            <a:ext cx="2057400" cy="365125"/>
          </a:xfrm>
        </p:spPr>
        <p:txBody>
          <a:bodyPr/>
          <a:lstStyle>
            <a:lvl1pPr>
              <a:defRPr sz="1600">
                <a:solidFill>
                  <a:schemeClr val="bg1"/>
                </a:solidFill>
                <a:latin typeface="Meiryo UI" panose="020B0604030504040204" pitchFamily="50" charset="-128"/>
                <a:ea typeface="Meiryo UI" panose="020B0604030504040204" pitchFamily="50" charset="-128"/>
              </a:defRPr>
            </a:lvl1pPr>
          </a:lstStyle>
          <a:p>
            <a:fld id="{F0DA1747-7AE3-4485-B1CC-5CDDF653E874}" type="slidenum">
              <a:rPr lang="ja-JP" altLang="en-US" smtClean="0"/>
              <a:pPr/>
              <a:t>‹#›</a:t>
            </a:fld>
            <a:endParaRPr lang="ja-JP" altLang="en-US"/>
          </a:p>
        </p:txBody>
      </p:sp>
    </p:spTree>
    <p:extLst>
      <p:ext uri="{BB962C8B-B14F-4D97-AF65-F5344CB8AC3E}">
        <p14:creationId xmlns:p14="http://schemas.microsoft.com/office/powerpoint/2010/main" val="86588021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C312FBC-C4C8-4DF9-ADF5-FDE4CC8932CD}" type="datetime1">
              <a:rPr kumimoji="1" lang="ja-JP" altLang="en-US" smtClean="0"/>
              <a:t>2020/10/14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10" name="スライド番号プレースホルダー 5"/>
          <p:cNvSpPr>
            <a:spLocks noGrp="1"/>
          </p:cNvSpPr>
          <p:nvPr>
            <p:ph type="sldNum" sz="quarter" idx="12"/>
          </p:nvPr>
        </p:nvSpPr>
        <p:spPr bwMode="white">
          <a:xfrm>
            <a:off x="7062936" y="6351"/>
            <a:ext cx="2057400" cy="365125"/>
          </a:xfrm>
        </p:spPr>
        <p:txBody>
          <a:bodyPr/>
          <a:lstStyle>
            <a:lvl1pPr>
              <a:defRPr sz="1600">
                <a:solidFill>
                  <a:schemeClr val="bg1"/>
                </a:solidFill>
                <a:latin typeface="Meiryo UI" panose="020B0604030504040204" pitchFamily="50" charset="-128"/>
                <a:ea typeface="Meiryo UI" panose="020B0604030504040204" pitchFamily="50" charset="-128"/>
              </a:defRPr>
            </a:lvl1pPr>
          </a:lstStyle>
          <a:p>
            <a:fld id="{F0DA1747-7AE3-4485-B1CC-5CDDF653E874}" type="slidenum">
              <a:rPr lang="ja-JP" altLang="en-US" smtClean="0"/>
              <a:pPr/>
              <a:t>‹#›</a:t>
            </a:fld>
            <a:endParaRPr lang="ja-JP" altLang="en-US"/>
          </a:p>
        </p:txBody>
      </p:sp>
    </p:spTree>
    <p:extLst>
      <p:ext uri="{BB962C8B-B14F-4D97-AF65-F5344CB8AC3E}">
        <p14:creationId xmlns:p14="http://schemas.microsoft.com/office/powerpoint/2010/main" val="79281811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6DAF623-7211-4EE0-BDEC-43551C73AE56}" type="datetime1">
              <a:rPr kumimoji="1" lang="ja-JP" altLang="en-US" smtClean="0"/>
              <a:t>2020/10/14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bwMode="white">
          <a:xfrm>
            <a:off x="7062936" y="6351"/>
            <a:ext cx="2057400" cy="365125"/>
          </a:xfrm>
        </p:spPr>
        <p:txBody>
          <a:bodyPr/>
          <a:lstStyle>
            <a:lvl1pPr>
              <a:defRPr sz="1600">
                <a:solidFill>
                  <a:schemeClr val="bg1"/>
                </a:solidFill>
                <a:latin typeface="Meiryo UI" panose="020B0604030504040204" pitchFamily="50" charset="-128"/>
                <a:ea typeface="Meiryo UI" panose="020B0604030504040204" pitchFamily="50" charset="-128"/>
              </a:defRPr>
            </a:lvl1pPr>
          </a:lstStyle>
          <a:p>
            <a:fld id="{F0DA1747-7AE3-4485-B1CC-5CDDF653E874}" type="slidenum">
              <a:rPr lang="ja-JP" altLang="en-US" smtClean="0"/>
              <a:pPr/>
              <a:t>‹#›</a:t>
            </a:fld>
            <a:endParaRPr lang="ja-JP" altLang="en-US"/>
          </a:p>
        </p:txBody>
      </p:sp>
    </p:spTree>
    <p:extLst>
      <p:ext uri="{BB962C8B-B14F-4D97-AF65-F5344CB8AC3E}">
        <p14:creationId xmlns:p14="http://schemas.microsoft.com/office/powerpoint/2010/main" val="135092491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864919F-F3C3-49FC-AEB8-A4B362C9AF36}" type="datetime1">
              <a:rPr kumimoji="1" lang="ja-JP" altLang="en-US" smtClean="0"/>
              <a:t>2020/10/14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5" name="スライド番号プレースホルダー 5"/>
          <p:cNvSpPr>
            <a:spLocks noGrp="1"/>
          </p:cNvSpPr>
          <p:nvPr>
            <p:ph type="sldNum" sz="quarter" idx="12"/>
          </p:nvPr>
        </p:nvSpPr>
        <p:spPr bwMode="white">
          <a:xfrm>
            <a:off x="7062936" y="6351"/>
            <a:ext cx="2057400" cy="365125"/>
          </a:xfrm>
        </p:spPr>
        <p:txBody>
          <a:bodyPr/>
          <a:lstStyle>
            <a:lvl1pPr>
              <a:defRPr sz="1600">
                <a:solidFill>
                  <a:schemeClr val="bg1"/>
                </a:solidFill>
                <a:latin typeface="Meiryo UI" panose="020B0604030504040204" pitchFamily="50" charset="-128"/>
                <a:ea typeface="Meiryo UI" panose="020B0604030504040204" pitchFamily="50" charset="-128"/>
              </a:defRPr>
            </a:lvl1pPr>
          </a:lstStyle>
          <a:p>
            <a:fld id="{F0DA1747-7AE3-4485-B1CC-5CDDF653E874}" type="slidenum">
              <a:rPr lang="ja-JP" altLang="en-US" smtClean="0"/>
              <a:pPr/>
              <a:t>‹#›</a:t>
            </a:fld>
            <a:endParaRPr lang="ja-JP" altLang="en-US"/>
          </a:p>
        </p:txBody>
      </p:sp>
    </p:spTree>
    <p:extLst>
      <p:ext uri="{BB962C8B-B14F-4D97-AF65-F5344CB8AC3E}">
        <p14:creationId xmlns:p14="http://schemas.microsoft.com/office/powerpoint/2010/main" val="16644544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C6EBDC1-6480-4224-8402-E67ADBFA7022}" type="datetime1">
              <a:rPr kumimoji="1" lang="ja-JP" altLang="en-US" smtClean="0"/>
              <a:t>2020/10/14</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0DA1747-7AE3-4485-B1CC-5CDDF653E874}" type="slidenum">
              <a:rPr lang="ja-JP" altLang="en-US" smtClean="0"/>
              <a:pPr/>
              <a:t>‹#›</a:t>
            </a:fld>
            <a:endParaRPr lang="ja-JP" altLang="en-US"/>
          </a:p>
        </p:txBody>
      </p:sp>
    </p:spTree>
    <p:extLst>
      <p:ext uri="{BB962C8B-B14F-4D97-AF65-F5344CB8AC3E}">
        <p14:creationId xmlns:p14="http://schemas.microsoft.com/office/powerpoint/2010/main" val="2435212422"/>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Lst>
  <p:timing>
    <p:tnLst>
      <p:par>
        <p:cTn id="1" dur="indefinite" restart="never" nodeType="tmRoot"/>
      </p:par>
    </p:tnLst>
  </p:timing>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0" y="0"/>
            <a:ext cx="9144000" cy="3707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1"/>
          <p:cNvSpPr txBox="1"/>
          <p:nvPr/>
        </p:nvSpPr>
        <p:spPr>
          <a:xfrm>
            <a:off x="7164288" y="100086"/>
            <a:ext cx="1584176" cy="54528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kern="100" dirty="0" smtClean="0">
                <a:effectLst/>
                <a:latin typeface="Meiryo UI" panose="020B0604030504040204" pitchFamily="50" charset="-128"/>
                <a:ea typeface="Meiryo UI" panose="020B0604030504040204" pitchFamily="50" charset="-128"/>
                <a:cs typeface="Times New Roman" panose="02020603050405020304" pitchFamily="18" charset="0"/>
              </a:rPr>
              <a:t>資料</a:t>
            </a:r>
            <a:r>
              <a:rPr lang="ja-JP" altLang="en-US" kern="100" dirty="0" smtClean="0">
                <a:latin typeface="Meiryo UI" panose="020B0604030504040204" pitchFamily="50" charset="-128"/>
                <a:ea typeface="Meiryo UI" panose="020B0604030504040204" pitchFamily="50" charset="-128"/>
                <a:cs typeface="Times New Roman" panose="02020603050405020304" pitchFamily="18" charset="0"/>
              </a:rPr>
              <a:t>１－２</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6" name="テキスト ボックス 5"/>
          <p:cNvSpPr txBox="1"/>
          <p:nvPr/>
        </p:nvSpPr>
        <p:spPr>
          <a:xfrm>
            <a:off x="647056" y="2348880"/>
            <a:ext cx="8496944" cy="4278094"/>
          </a:xfrm>
          <a:prstGeom prst="rect">
            <a:avLst/>
          </a:prstGeom>
          <a:noFill/>
        </p:spPr>
        <p:txBody>
          <a:bodyPr wrap="square" rtlCol="0">
            <a:spAutoFit/>
          </a:bodyPr>
          <a:lstStyle/>
          <a:p>
            <a:pPr>
              <a:lnSpc>
                <a:spcPct val="200000"/>
              </a:lnSpc>
            </a:pPr>
            <a:r>
              <a:rPr lang="ja-JP" altLang="en-US" sz="2800" b="1" dirty="0" smtClean="0">
                <a:latin typeface="Meiryo UI" panose="020B0604030504040204" pitchFamily="50" charset="-128"/>
                <a:ea typeface="Meiryo UI" panose="020B0604030504040204" pitchFamily="50" charset="-128"/>
              </a:rPr>
              <a:t>１</a:t>
            </a:r>
            <a:r>
              <a:rPr lang="ja-JP" altLang="en-US" sz="2800" b="1" dirty="0">
                <a:latin typeface="Meiryo UI" panose="020B0604030504040204" pitchFamily="50" charset="-128"/>
                <a:ea typeface="Meiryo UI" panose="020B0604030504040204" pitchFamily="50" charset="-128"/>
              </a:rPr>
              <a:t>　</a:t>
            </a:r>
            <a:r>
              <a:rPr lang="ja-JP" altLang="en-US" sz="2800" b="1" dirty="0" smtClean="0">
                <a:latin typeface="Meiryo UI" panose="020B0604030504040204" pitchFamily="50" charset="-128"/>
                <a:ea typeface="Meiryo UI" panose="020B0604030504040204" pitchFamily="50" charset="-128"/>
              </a:rPr>
              <a:t>食品ロス</a:t>
            </a:r>
            <a:r>
              <a:rPr lang="ja-JP" altLang="en-US" sz="2800" b="1" dirty="0">
                <a:latin typeface="Meiryo UI" panose="020B0604030504040204" pitchFamily="50" charset="-128"/>
                <a:ea typeface="Meiryo UI" panose="020B0604030504040204" pitchFamily="50" charset="-128"/>
              </a:rPr>
              <a:t>削減</a:t>
            </a:r>
            <a:r>
              <a:rPr lang="ja-JP" altLang="en-US" sz="2800" b="1" dirty="0" smtClean="0">
                <a:latin typeface="Meiryo UI" panose="020B0604030504040204" pitchFamily="50" charset="-128"/>
                <a:ea typeface="Meiryo UI" panose="020B0604030504040204" pitchFamily="50" charset="-128"/>
              </a:rPr>
              <a:t>に向けた施策の推進</a:t>
            </a:r>
            <a:endParaRPr lang="en-US" altLang="ja-JP" sz="2800" b="1" dirty="0" smtClean="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rPr>
              <a:t>　　</a:t>
            </a:r>
            <a:r>
              <a:rPr lang="ja-JP" altLang="en-US" sz="2400" b="1" dirty="0">
                <a:latin typeface="Meiryo UI" panose="020B0604030504040204" pitchFamily="50" charset="-128"/>
                <a:ea typeface="Meiryo UI" panose="020B0604030504040204" pitchFamily="50" charset="-128"/>
              </a:rPr>
              <a:t>（</a:t>
            </a:r>
            <a:r>
              <a:rPr lang="ja-JP" altLang="en-US" sz="2400" b="1" dirty="0" smtClean="0">
                <a:latin typeface="Meiryo UI" panose="020B0604030504040204" pitchFamily="50" charset="-128"/>
                <a:ea typeface="Meiryo UI" panose="020B0604030504040204" pitchFamily="50" charset="-128"/>
              </a:rPr>
              <a:t>１）</a:t>
            </a:r>
            <a:r>
              <a:rPr lang="ja-JP" altLang="en-US" sz="2400" dirty="0" smtClean="0">
                <a:latin typeface="Meiryo UI" panose="020B0604030504040204" pitchFamily="50" charset="-128"/>
                <a:ea typeface="Meiryo UI" panose="020B0604030504040204" pitchFamily="50" charset="-128"/>
              </a:rPr>
              <a:t>大阪府が目指す将来像</a:t>
            </a:r>
            <a:endParaRPr lang="en-US" altLang="ja-JP" sz="2400" dirty="0" smtClean="0">
              <a:latin typeface="Meiryo UI" panose="020B0604030504040204" pitchFamily="50" charset="-128"/>
              <a:ea typeface="Meiryo UI" panose="020B0604030504040204" pitchFamily="50" charset="-128"/>
            </a:endParaRPr>
          </a:p>
          <a:p>
            <a:r>
              <a:rPr lang="ja-JP" altLang="en-US" sz="2400" b="1" dirty="0">
                <a:latin typeface="Meiryo UI" panose="020B0604030504040204" pitchFamily="50" charset="-128"/>
                <a:ea typeface="Meiryo UI" panose="020B0604030504040204" pitchFamily="50" charset="-128"/>
              </a:rPr>
              <a:t>　　　</a:t>
            </a:r>
            <a:r>
              <a:rPr lang="ja-JP" altLang="en-US" sz="2400" b="1" dirty="0" smtClean="0">
                <a:latin typeface="Meiryo UI" panose="020B0604030504040204" pitchFamily="50" charset="-128"/>
                <a:ea typeface="Meiryo UI" panose="020B0604030504040204" pitchFamily="50" charset="-128"/>
              </a:rPr>
              <a:t>（２）</a:t>
            </a:r>
            <a:r>
              <a:rPr lang="ja-JP" altLang="en-US" sz="2400" dirty="0" smtClean="0">
                <a:latin typeface="Meiryo UI" panose="020B0604030504040204" pitchFamily="50" charset="-128"/>
                <a:ea typeface="Meiryo UI" panose="020B0604030504040204" pitchFamily="50" charset="-128"/>
              </a:rPr>
              <a:t>大阪府が取り組む主な施策について</a:t>
            </a:r>
            <a:r>
              <a:rPr lang="ja-JP" altLang="en-US" sz="2800" dirty="0">
                <a:latin typeface="Meiryo UI" panose="020B0604030504040204" pitchFamily="50" charset="-128"/>
                <a:ea typeface="Meiryo UI" panose="020B0604030504040204" pitchFamily="50" charset="-128"/>
              </a:rPr>
              <a:t>　</a:t>
            </a:r>
            <a:r>
              <a:rPr lang="ja-JP" altLang="en-US" sz="2800" b="1" dirty="0" smtClean="0">
                <a:latin typeface="Meiryo UI" panose="020B0604030504040204" pitchFamily="50" charset="-128"/>
                <a:ea typeface="Meiryo UI" panose="020B0604030504040204" pitchFamily="50" charset="-128"/>
              </a:rPr>
              <a:t>　</a:t>
            </a:r>
            <a:r>
              <a:rPr lang="ja-JP" altLang="en-US" sz="2800" b="1" dirty="0">
                <a:latin typeface="Meiryo UI" panose="020B0604030504040204" pitchFamily="50" charset="-128"/>
                <a:ea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rPr>
              <a:t>　</a:t>
            </a:r>
            <a:endParaRPr lang="en-US" altLang="ja-JP" sz="2400" dirty="0">
              <a:latin typeface="Meiryo UI" panose="020B0604030504040204" pitchFamily="50" charset="-128"/>
              <a:ea typeface="Meiryo UI" panose="020B0604030504040204" pitchFamily="50" charset="-128"/>
            </a:endParaRPr>
          </a:p>
          <a:p>
            <a:pPr>
              <a:lnSpc>
                <a:spcPct val="200000"/>
              </a:lnSpc>
            </a:pPr>
            <a:r>
              <a:rPr lang="ja-JP" altLang="en-US" sz="2800" b="1" dirty="0">
                <a:latin typeface="Meiryo UI" panose="020B0604030504040204" pitchFamily="50" charset="-128"/>
                <a:ea typeface="Meiryo UI" panose="020B0604030504040204" pitchFamily="50" charset="-128"/>
              </a:rPr>
              <a:t>２　</a:t>
            </a:r>
            <a:r>
              <a:rPr lang="ja-JP" altLang="en-US" sz="2800" b="1" dirty="0" smtClean="0">
                <a:latin typeface="Meiryo UI" panose="020B0604030504040204" pitchFamily="50" charset="-128"/>
                <a:ea typeface="Meiryo UI" panose="020B0604030504040204" pitchFamily="50" charset="-128"/>
              </a:rPr>
              <a:t>目標について　</a:t>
            </a:r>
            <a:endParaRPr lang="en-US" altLang="ja-JP" sz="2800" b="1" dirty="0">
              <a:latin typeface="Meiryo UI" panose="020B0604030504040204" pitchFamily="50" charset="-128"/>
              <a:ea typeface="Meiryo UI" panose="020B0604030504040204" pitchFamily="50" charset="-128"/>
            </a:endParaRPr>
          </a:p>
          <a:p>
            <a:r>
              <a:rPr lang="ja-JP" altLang="en-US" sz="2800" b="1" dirty="0" smtClean="0">
                <a:latin typeface="Meiryo UI" panose="020B0604030504040204" pitchFamily="50" charset="-128"/>
                <a:ea typeface="Meiryo UI" panose="020B0604030504040204" pitchFamily="50" charset="-128"/>
              </a:rPr>
              <a:t>　　</a:t>
            </a:r>
            <a:r>
              <a:rPr lang="ja-JP" altLang="en-US" sz="2800" b="1" dirty="0">
                <a:latin typeface="Meiryo UI" panose="020B0604030504040204" pitchFamily="50" charset="-128"/>
                <a:ea typeface="Meiryo UI" panose="020B0604030504040204" pitchFamily="50" charset="-128"/>
              </a:rPr>
              <a:t> </a:t>
            </a:r>
            <a:r>
              <a:rPr lang="ja-JP" altLang="en-US" sz="2400" b="1" dirty="0" smtClean="0">
                <a:latin typeface="Meiryo UI" panose="020B0604030504040204" pitchFamily="50" charset="-128"/>
                <a:ea typeface="Meiryo UI" panose="020B0604030504040204" pitchFamily="50" charset="-128"/>
              </a:rPr>
              <a:t>（</a:t>
            </a:r>
            <a:r>
              <a:rPr lang="ja-JP" altLang="en-US" sz="2400" b="1" dirty="0">
                <a:latin typeface="Meiryo UI" panose="020B0604030504040204" pitchFamily="50" charset="-128"/>
                <a:ea typeface="Meiryo UI" panose="020B0604030504040204" pitchFamily="50" charset="-128"/>
              </a:rPr>
              <a:t>１</a:t>
            </a:r>
            <a:r>
              <a:rPr lang="ja-JP" altLang="en-US" sz="2400" b="1" dirty="0" smtClean="0">
                <a:latin typeface="Meiryo UI" panose="020B0604030504040204" pitchFamily="50" charset="-128"/>
                <a:ea typeface="Meiryo UI" panose="020B0604030504040204" pitchFamily="50" charset="-128"/>
              </a:rPr>
              <a:t>）</a:t>
            </a:r>
            <a:r>
              <a:rPr lang="ja-JP" altLang="en-US" sz="2400" dirty="0" smtClean="0">
                <a:latin typeface="Meiryo UI" panose="020B0604030504040204" pitchFamily="50" charset="-128"/>
                <a:ea typeface="Meiryo UI" panose="020B0604030504040204" pitchFamily="50" charset="-128"/>
              </a:rPr>
              <a:t>取組に対する目標について</a:t>
            </a:r>
            <a:endParaRPr lang="en-US" altLang="ja-JP" sz="2400" dirty="0" smtClean="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rPr>
              <a:t>　　</a:t>
            </a:r>
            <a:r>
              <a:rPr lang="ja-JP" altLang="en-US" sz="2400" b="1" dirty="0" smtClean="0">
                <a:latin typeface="Meiryo UI" panose="020B0604030504040204" pitchFamily="50" charset="-128"/>
                <a:ea typeface="Meiryo UI" panose="020B0604030504040204" pitchFamily="50" charset="-128"/>
              </a:rPr>
              <a:t>（</a:t>
            </a:r>
            <a:r>
              <a:rPr lang="ja-JP" altLang="en-US" sz="2400" b="1" dirty="0">
                <a:latin typeface="Meiryo UI" panose="020B0604030504040204" pitchFamily="50" charset="-128"/>
                <a:ea typeface="Meiryo UI" panose="020B0604030504040204" pitchFamily="50" charset="-128"/>
              </a:rPr>
              <a:t>２）</a:t>
            </a:r>
            <a:r>
              <a:rPr lang="ja-JP" altLang="en-US" sz="2400" dirty="0">
                <a:latin typeface="Meiryo UI" panose="020B0604030504040204" pitchFamily="50" charset="-128"/>
                <a:ea typeface="Meiryo UI" panose="020B0604030504040204" pitchFamily="50" charset="-128"/>
              </a:rPr>
              <a:t>数値（食品ロス量）目標に</a:t>
            </a:r>
            <a:r>
              <a:rPr lang="ja-JP" altLang="en-US" sz="2400" dirty="0" smtClean="0">
                <a:latin typeface="Meiryo UI" panose="020B0604030504040204" pitchFamily="50" charset="-128"/>
                <a:ea typeface="Meiryo UI" panose="020B0604030504040204" pitchFamily="50" charset="-128"/>
              </a:rPr>
              <a:t>ついて</a:t>
            </a:r>
            <a:endParaRPr lang="en-US" altLang="ja-JP" sz="2400" dirty="0">
              <a:latin typeface="Meiryo UI" panose="020B0604030504040204" pitchFamily="50" charset="-128"/>
              <a:ea typeface="Meiryo UI" panose="020B0604030504040204" pitchFamily="50" charset="-128"/>
            </a:endParaRPr>
          </a:p>
          <a:p>
            <a:pPr>
              <a:lnSpc>
                <a:spcPct val="200000"/>
              </a:lnSpc>
            </a:pPr>
            <a:endParaRPr lang="en-US" altLang="ja-JP" sz="2800" b="1"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0" y="1340768"/>
            <a:ext cx="9144000" cy="584775"/>
          </a:xfrm>
          <a:prstGeom prst="rect">
            <a:avLst/>
          </a:prstGeom>
          <a:noFill/>
        </p:spPr>
        <p:txBody>
          <a:bodyPr wrap="square" rtlCol="0">
            <a:spAutoFit/>
          </a:bodyPr>
          <a:lstStyle/>
          <a:p>
            <a:r>
              <a:rPr lang="ja-JP" altLang="en-US" sz="3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回食品ロス</a:t>
            </a:r>
            <a:r>
              <a:rPr lang="ja-JP" altLang="en-US" sz="3200" b="1" dirty="0">
                <a:latin typeface="Meiryo UI" panose="020B0604030504040204" pitchFamily="50" charset="-128"/>
                <a:ea typeface="Meiryo UI" panose="020B0604030504040204" pitchFamily="50" charset="-128"/>
                <a:cs typeface="Meiryo UI" panose="020B0604030504040204" pitchFamily="50" charset="-128"/>
              </a:rPr>
              <a:t>削減</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推進計画部会の</a:t>
            </a:r>
            <a:r>
              <a:rPr lang="ja-JP" altLang="en-US" sz="3200" b="1" dirty="0">
                <a:latin typeface="Meiryo UI" panose="020B0604030504040204" pitchFamily="50" charset="-128"/>
                <a:ea typeface="Meiryo UI" panose="020B0604030504040204" pitchFamily="50" charset="-128"/>
                <a:cs typeface="Meiryo UI" panose="020B0604030504040204" pitchFamily="50" charset="-128"/>
              </a:rPr>
              <a:t>検討</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内容＞</a:t>
            </a:r>
            <a:endParaRPr lang="ja-JP" altLang="en-US" sz="32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675012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0"/>
            <a:ext cx="9144000" cy="3707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p:txBody>
          <a:bodyPr/>
          <a:lstStyle/>
          <a:p>
            <a:fld id="{F0DA1747-7AE3-4485-B1CC-5CDDF653E874}" type="slidenum">
              <a:rPr lang="ja-JP" altLang="en-US" smtClean="0"/>
              <a:pPr/>
              <a:t>9</a:t>
            </a:fld>
            <a:endParaRPr lang="ja-JP" altLang="en-US"/>
          </a:p>
        </p:txBody>
      </p:sp>
      <p:sp>
        <p:nvSpPr>
          <p:cNvPr id="4" name="正方形/長方形 3"/>
          <p:cNvSpPr/>
          <p:nvPr/>
        </p:nvSpPr>
        <p:spPr>
          <a:xfrm>
            <a:off x="-29760" y="735784"/>
            <a:ext cx="2600392" cy="369332"/>
          </a:xfrm>
          <a:prstGeom prst="rect">
            <a:avLst/>
          </a:prstGeom>
        </p:spPr>
        <p:txBody>
          <a:bodyPr wrap="none">
            <a:spAutoFit/>
          </a:bodyPr>
          <a:lstStyle/>
          <a:p>
            <a:r>
              <a:rPr lang="ja-JP" altLang="en-US" b="1" dirty="0">
                <a:latin typeface="Meiryo UI" panose="020B0604030504040204" pitchFamily="50" charset="-128"/>
                <a:ea typeface="Meiryo UI" panose="020B0604030504040204" pitchFamily="50" charset="-128"/>
              </a:rPr>
              <a:t>　</a:t>
            </a:r>
            <a:r>
              <a:rPr lang="en-US" altLang="ja-JP" b="1" dirty="0" smtClean="0">
                <a:latin typeface="Meiryo UI" panose="020B0604030504040204" pitchFamily="50" charset="-128"/>
                <a:ea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rPr>
              <a:t>　取組に対する目標</a:t>
            </a:r>
            <a:r>
              <a:rPr lang="ja-JP" altLang="en-US" b="1" dirty="0">
                <a:latin typeface="Meiryo UI" panose="020B0604030504040204" pitchFamily="50" charset="-128"/>
                <a:ea typeface="Meiryo UI" panose="020B0604030504040204" pitchFamily="50" charset="-128"/>
              </a:rPr>
              <a:t>　</a:t>
            </a:r>
            <a:r>
              <a:rPr lang="en-US" altLang="ja-JP" b="1" dirty="0" smtClean="0">
                <a:latin typeface="Meiryo UI" panose="020B0604030504040204" pitchFamily="50" charset="-128"/>
                <a:ea typeface="Meiryo UI" panose="020B0604030504040204" pitchFamily="50" charset="-128"/>
              </a:rPr>
              <a:t>》</a:t>
            </a:r>
            <a:endParaRPr lang="ja-JP" altLang="en-US" b="1" dirty="0">
              <a:latin typeface="Meiryo UI" panose="020B0604030504040204" pitchFamily="50" charset="-128"/>
              <a:ea typeface="Meiryo UI" panose="020B0604030504040204" pitchFamily="50" charset="-128"/>
            </a:endParaRPr>
          </a:p>
        </p:txBody>
      </p:sp>
      <p:sp>
        <p:nvSpPr>
          <p:cNvPr id="5" name="角丸四角形 4"/>
          <p:cNvSpPr/>
          <p:nvPr/>
        </p:nvSpPr>
        <p:spPr>
          <a:xfrm>
            <a:off x="129898" y="2295190"/>
            <a:ext cx="8869891" cy="4176464"/>
          </a:xfrm>
          <a:prstGeom prst="roundRect">
            <a:avLst>
              <a:gd name="adj" fmla="val 1002"/>
            </a:avLst>
          </a:prstGeom>
        </p:spPr>
        <p:style>
          <a:lnRef idx="2">
            <a:schemeClr val="accent1"/>
          </a:lnRef>
          <a:fillRef idx="1">
            <a:schemeClr val="lt1"/>
          </a:fillRef>
          <a:effectRef idx="0">
            <a:schemeClr val="accent1"/>
          </a:effectRef>
          <a:fontRef idx="minor">
            <a:schemeClr val="dk1"/>
          </a:fontRef>
        </p:style>
        <p:txBody>
          <a:bodyPr rtlCol="0" anchor="t"/>
          <a:lstStyle/>
          <a:p>
            <a:r>
              <a:rPr lang="ja-JP" altLang="en-US" sz="1600" b="1" dirty="0" smtClean="0">
                <a:solidFill>
                  <a:schemeClr val="tx1"/>
                </a:solidFill>
                <a:latin typeface="Meiryo UI" pitchFamily="50" charset="-128"/>
                <a:ea typeface="Meiryo UI" pitchFamily="50" charset="-128"/>
                <a:cs typeface="Meiryo UI" pitchFamily="50" charset="-128"/>
              </a:rPr>
              <a:t>➀ おおさか食品ロス削減パートナシップ制度に基づく事業者数　</a:t>
            </a:r>
            <a:endParaRPr lang="en-US" altLang="ja-JP" sz="1600" b="1"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a:t>
            </a:r>
            <a:r>
              <a:rPr lang="ja-JP" altLang="en-US" sz="1600" b="1" dirty="0" smtClean="0">
                <a:solidFill>
                  <a:schemeClr val="tx1"/>
                </a:solidFill>
                <a:latin typeface="Meiryo UI" pitchFamily="50" charset="-128"/>
                <a:ea typeface="Meiryo UI" pitchFamily="50" charset="-128"/>
                <a:cs typeface="Meiryo UI" pitchFamily="50" charset="-128"/>
              </a:rPr>
              <a:t>　</a:t>
            </a:r>
            <a:r>
              <a:rPr lang="en-US" altLang="ja-JP" sz="1600" b="1" dirty="0" smtClean="0">
                <a:solidFill>
                  <a:schemeClr val="tx1"/>
                </a:solidFill>
                <a:latin typeface="Meiryo UI" pitchFamily="50" charset="-128"/>
                <a:ea typeface="Meiryo UI" pitchFamily="50" charset="-128"/>
                <a:cs typeface="Meiryo UI" pitchFamily="50" charset="-128"/>
              </a:rPr>
              <a:t>【</a:t>
            </a:r>
            <a:r>
              <a:rPr lang="zh-TW" altLang="en-US" sz="1600" b="1" dirty="0" smtClean="0">
                <a:solidFill>
                  <a:schemeClr val="tx1"/>
                </a:solidFill>
                <a:latin typeface="Meiryo UI" pitchFamily="50" charset="-128"/>
                <a:ea typeface="Meiryo UI" pitchFamily="50" charset="-128"/>
                <a:cs typeface="Meiryo UI" pitchFamily="50" charset="-128"/>
              </a:rPr>
              <a:t>現在</a:t>
            </a:r>
            <a:r>
              <a:rPr lang="ja-JP" altLang="en-US" sz="1600" b="1" dirty="0" smtClean="0">
                <a:solidFill>
                  <a:schemeClr val="tx1"/>
                </a:solidFill>
                <a:latin typeface="Meiryo UI" pitchFamily="50" charset="-128"/>
                <a:ea typeface="Meiryo UI" pitchFamily="50" charset="-128"/>
                <a:cs typeface="Meiryo UI" pitchFamily="50" charset="-128"/>
              </a:rPr>
              <a:t>：</a:t>
            </a:r>
            <a:r>
              <a:rPr lang="en-US" altLang="ja-JP" sz="1600" b="1" dirty="0" smtClean="0">
                <a:solidFill>
                  <a:schemeClr val="tx1"/>
                </a:solidFill>
                <a:latin typeface="Meiryo UI" pitchFamily="50" charset="-128"/>
                <a:ea typeface="Meiryo UI" pitchFamily="50" charset="-128"/>
                <a:cs typeface="Meiryo UI" pitchFamily="50" charset="-128"/>
              </a:rPr>
              <a:t>23</a:t>
            </a:r>
            <a:r>
              <a:rPr lang="zh-TW" altLang="en-US" sz="1600" b="1" dirty="0" smtClean="0">
                <a:solidFill>
                  <a:schemeClr val="tx1"/>
                </a:solidFill>
                <a:latin typeface="Meiryo UI" pitchFamily="50" charset="-128"/>
                <a:ea typeface="Meiryo UI" pitchFamily="50" charset="-128"/>
                <a:cs typeface="Meiryo UI" pitchFamily="50" charset="-128"/>
              </a:rPr>
              <a:t>事業者　⇒　</a:t>
            </a:r>
            <a:r>
              <a:rPr lang="en-US" altLang="zh-TW" sz="1600" b="1" dirty="0" smtClean="0">
                <a:solidFill>
                  <a:schemeClr val="tx1"/>
                </a:solidFill>
                <a:latin typeface="Meiryo UI" pitchFamily="50" charset="-128"/>
                <a:ea typeface="Meiryo UI" pitchFamily="50" charset="-128"/>
                <a:cs typeface="Meiryo UI" pitchFamily="50" charset="-128"/>
              </a:rPr>
              <a:t>2030</a:t>
            </a:r>
            <a:r>
              <a:rPr lang="zh-TW" altLang="en-US" sz="1600" b="1" dirty="0" smtClean="0">
                <a:solidFill>
                  <a:schemeClr val="tx1"/>
                </a:solidFill>
                <a:latin typeface="Meiryo UI" pitchFamily="50" charset="-128"/>
                <a:ea typeface="Meiryo UI" pitchFamily="50" charset="-128"/>
                <a:cs typeface="Meiryo UI" pitchFamily="50" charset="-128"/>
              </a:rPr>
              <a:t>年</a:t>
            </a:r>
            <a:r>
              <a:rPr lang="ja-JP" altLang="en-US" sz="1600" b="1" dirty="0" smtClean="0">
                <a:solidFill>
                  <a:schemeClr val="tx1"/>
                </a:solidFill>
                <a:latin typeface="Meiryo UI" pitchFamily="50" charset="-128"/>
                <a:ea typeface="Meiryo UI" pitchFamily="50" charset="-128"/>
                <a:cs typeface="Meiryo UI" pitchFamily="50" charset="-128"/>
              </a:rPr>
              <a:t>：</a:t>
            </a:r>
            <a:r>
              <a:rPr lang="en-US" altLang="ja-JP" sz="1600" b="1" dirty="0">
                <a:solidFill>
                  <a:schemeClr val="tx1"/>
                </a:solidFill>
                <a:latin typeface="Meiryo UI" pitchFamily="50" charset="-128"/>
                <a:ea typeface="Meiryo UI" pitchFamily="50" charset="-128"/>
                <a:cs typeface="Meiryo UI" pitchFamily="50" charset="-128"/>
              </a:rPr>
              <a:t>40</a:t>
            </a:r>
            <a:r>
              <a:rPr lang="zh-TW" altLang="en-US" sz="1600" b="1" dirty="0" smtClean="0">
                <a:solidFill>
                  <a:schemeClr val="tx1"/>
                </a:solidFill>
                <a:latin typeface="Meiryo UI" pitchFamily="50" charset="-128"/>
                <a:ea typeface="Meiryo UI" pitchFamily="50" charset="-128"/>
                <a:cs typeface="Meiryo UI" pitchFamily="50" charset="-128"/>
              </a:rPr>
              <a:t>事業者</a:t>
            </a:r>
            <a:r>
              <a:rPr lang="en-US" altLang="ja-JP" sz="1600" b="1" dirty="0" smtClean="0">
                <a:solidFill>
                  <a:schemeClr val="tx1"/>
                </a:solidFill>
                <a:latin typeface="Meiryo UI" pitchFamily="50" charset="-128"/>
                <a:ea typeface="Meiryo UI" pitchFamily="50" charset="-128"/>
                <a:cs typeface="Meiryo UI" pitchFamily="50" charset="-128"/>
              </a:rPr>
              <a:t>】</a:t>
            </a:r>
          </a:p>
          <a:p>
            <a:r>
              <a:rPr lang="ja-JP" altLang="en-US" sz="1600" dirty="0">
                <a:solidFill>
                  <a:schemeClr val="tx1"/>
                </a:solidFill>
                <a:latin typeface="Meiryo UI" pitchFamily="50" charset="-128"/>
                <a:ea typeface="Meiryo UI" pitchFamily="50" charset="-128"/>
                <a:cs typeface="Meiryo UI" pitchFamily="50" charset="-128"/>
              </a:rPr>
              <a:t>　</a:t>
            </a:r>
            <a:r>
              <a:rPr lang="ja-JP" altLang="en-US" sz="16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大阪府と食品ロス削減に取り組むとともに、消費者に対して効果的な啓発を実施するパートナシップ事業者について、</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業種を拡大することで取り組む</a:t>
            </a:r>
            <a:r>
              <a:rPr lang="ja-JP" altLang="en-US" sz="1400" dirty="0">
                <a:solidFill>
                  <a:schemeClr val="tx1"/>
                </a:solidFill>
                <a:latin typeface="Meiryo UI" pitchFamily="50" charset="-128"/>
                <a:ea typeface="Meiryo UI" pitchFamily="50" charset="-128"/>
                <a:cs typeface="Meiryo UI" pitchFamily="50" charset="-128"/>
              </a:rPr>
              <a:t>事業者の増加と効果的な消費者啓発を</a:t>
            </a:r>
            <a:r>
              <a:rPr lang="ja-JP" altLang="en-US" sz="1400" dirty="0" smtClean="0">
                <a:solidFill>
                  <a:schemeClr val="tx1"/>
                </a:solidFill>
                <a:latin typeface="Meiryo UI" pitchFamily="50" charset="-128"/>
                <a:ea typeface="Meiryo UI" pitchFamily="50" charset="-128"/>
                <a:cs typeface="Meiryo UI" pitchFamily="50" charset="-128"/>
              </a:rPr>
              <a:t>実施</a:t>
            </a:r>
            <a:endParaRPr lang="en-US" altLang="ja-JP" sz="1400" dirty="0" smtClean="0">
              <a:solidFill>
                <a:schemeClr val="tx1"/>
              </a:solidFill>
              <a:latin typeface="Meiryo UI" pitchFamily="50" charset="-128"/>
              <a:ea typeface="Meiryo UI" pitchFamily="50" charset="-128"/>
              <a:cs typeface="Meiryo UI" pitchFamily="50" charset="-128"/>
            </a:endParaRPr>
          </a:p>
          <a:p>
            <a:pPr>
              <a:lnSpc>
                <a:spcPts val="800"/>
              </a:lnSpc>
            </a:pPr>
            <a:r>
              <a:rPr lang="ja-JP" altLang="en-US" sz="1600" dirty="0" smtClean="0">
                <a:solidFill>
                  <a:schemeClr val="tx1"/>
                </a:solidFill>
                <a:latin typeface="Meiryo UI" pitchFamily="50" charset="-128"/>
                <a:ea typeface="Meiryo UI" pitchFamily="50" charset="-128"/>
                <a:cs typeface="Meiryo UI" pitchFamily="50" charset="-128"/>
              </a:rPr>
              <a:t>　　</a:t>
            </a:r>
            <a:endParaRPr lang="en-US" altLang="ja-JP" sz="1600" dirty="0" smtClean="0">
              <a:solidFill>
                <a:schemeClr val="tx1"/>
              </a:solidFill>
              <a:latin typeface="Meiryo UI" pitchFamily="50" charset="-128"/>
              <a:ea typeface="Meiryo UI" pitchFamily="50" charset="-128"/>
              <a:cs typeface="Meiryo UI" pitchFamily="50" charset="-128"/>
            </a:endParaRPr>
          </a:p>
          <a:p>
            <a:pPr>
              <a:lnSpc>
                <a:spcPts val="800"/>
              </a:lnSpc>
            </a:pP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②　</a:t>
            </a:r>
            <a:r>
              <a:rPr lang="ja-JP" altLang="en-US" sz="1600" b="1" dirty="0" smtClean="0">
                <a:solidFill>
                  <a:schemeClr val="tx1"/>
                </a:solidFill>
                <a:latin typeface="Meiryo UI" pitchFamily="50" charset="-128"/>
                <a:ea typeface="Meiryo UI" pitchFamily="50" charset="-128"/>
                <a:cs typeface="Meiryo UI" pitchFamily="50" charset="-128"/>
              </a:rPr>
              <a:t>府民への食品ロス削減に関する情報発信、ポータルサイト等</a:t>
            </a:r>
            <a:r>
              <a:rPr lang="en-US" altLang="ja-JP" sz="1600" b="1" dirty="0" smtClean="0">
                <a:solidFill>
                  <a:schemeClr val="tx1"/>
                </a:solidFill>
                <a:latin typeface="Meiryo UI" pitchFamily="50" charset="-128"/>
                <a:ea typeface="Meiryo UI" pitchFamily="50" charset="-128"/>
                <a:cs typeface="Meiryo UI" pitchFamily="50" charset="-128"/>
              </a:rPr>
              <a:t>HP</a:t>
            </a:r>
            <a:r>
              <a:rPr lang="ja-JP" altLang="en-US" sz="1600" b="1" dirty="0" smtClean="0">
                <a:solidFill>
                  <a:schemeClr val="tx1"/>
                </a:solidFill>
                <a:latin typeface="Meiryo UI" pitchFamily="50" charset="-128"/>
                <a:ea typeface="Meiryo UI" pitchFamily="50" charset="-128"/>
                <a:cs typeface="Meiryo UI" pitchFamily="50" charset="-128"/>
              </a:rPr>
              <a:t>の活用数</a:t>
            </a:r>
            <a:r>
              <a:rPr lang="ja-JP" altLang="en-US" sz="1600" dirty="0" smtClean="0">
                <a:solidFill>
                  <a:schemeClr val="tx1"/>
                </a:solidFill>
                <a:latin typeface="Meiryo UI" pitchFamily="50" charset="-128"/>
                <a:ea typeface="Meiryo UI" pitchFamily="50" charset="-128"/>
                <a:cs typeface="Meiryo UI" pitchFamily="50" charset="-128"/>
              </a:rPr>
              <a:t>　</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a:solidFill>
                  <a:schemeClr val="tx1"/>
                </a:solidFill>
                <a:latin typeface="Meiryo UI" pitchFamily="50" charset="-128"/>
                <a:ea typeface="Meiryo UI" pitchFamily="50" charset="-128"/>
                <a:cs typeface="Meiryo UI" pitchFamily="50" charset="-128"/>
              </a:rPr>
              <a:t>　</a:t>
            </a:r>
            <a:r>
              <a:rPr lang="ja-JP" altLang="en-US" sz="1600" b="1" dirty="0" smtClean="0">
                <a:solidFill>
                  <a:schemeClr val="tx1"/>
                </a:solidFill>
                <a:latin typeface="Meiryo UI" pitchFamily="50" charset="-128"/>
                <a:ea typeface="Meiryo UI" pitchFamily="50" charset="-128"/>
                <a:cs typeface="Meiryo UI" pitchFamily="50" charset="-128"/>
              </a:rPr>
              <a:t>　</a:t>
            </a:r>
            <a:r>
              <a:rPr lang="en-US" altLang="ja-JP" sz="1600" b="1" dirty="0" smtClean="0">
                <a:solidFill>
                  <a:schemeClr val="tx1"/>
                </a:solidFill>
                <a:latin typeface="Meiryo UI" pitchFamily="50" charset="-128"/>
                <a:ea typeface="Meiryo UI" pitchFamily="50" charset="-128"/>
                <a:cs typeface="Meiryo UI" pitchFamily="50" charset="-128"/>
              </a:rPr>
              <a:t>【</a:t>
            </a:r>
            <a:r>
              <a:rPr lang="ja-JP" altLang="en-US" sz="1600" b="1" dirty="0" smtClean="0">
                <a:solidFill>
                  <a:schemeClr val="tx1"/>
                </a:solidFill>
                <a:latin typeface="Meiryo UI" pitchFamily="50" charset="-128"/>
                <a:ea typeface="Meiryo UI" pitchFamily="50" charset="-128"/>
                <a:cs typeface="Meiryo UI" pitchFamily="50" charset="-128"/>
              </a:rPr>
              <a:t>閲覧数：現在約</a:t>
            </a:r>
            <a:r>
              <a:rPr lang="en-US" altLang="ja-JP" sz="1600" b="1" dirty="0" smtClean="0">
                <a:solidFill>
                  <a:schemeClr val="tx1"/>
                </a:solidFill>
                <a:latin typeface="Meiryo UI" pitchFamily="50" charset="-128"/>
                <a:ea typeface="Meiryo UI" pitchFamily="50" charset="-128"/>
                <a:cs typeface="Meiryo UI" pitchFamily="50" charset="-128"/>
              </a:rPr>
              <a:t>5,000/</a:t>
            </a:r>
            <a:r>
              <a:rPr lang="ja-JP" altLang="en-US" sz="1600" b="1" dirty="0" smtClean="0">
                <a:solidFill>
                  <a:schemeClr val="tx1"/>
                </a:solidFill>
                <a:latin typeface="Meiryo UI" pitchFamily="50" charset="-128"/>
                <a:ea typeface="Meiryo UI" pitchFamily="50" charset="-128"/>
                <a:cs typeface="Meiryo UI" pitchFamily="50" charset="-128"/>
              </a:rPr>
              <a:t>月　⇒　</a:t>
            </a:r>
            <a:r>
              <a:rPr lang="en-US" altLang="ja-JP" sz="1600" b="1" dirty="0" smtClean="0">
                <a:solidFill>
                  <a:schemeClr val="tx1"/>
                </a:solidFill>
                <a:latin typeface="Meiryo UI" pitchFamily="50" charset="-128"/>
                <a:ea typeface="Meiryo UI" pitchFamily="50" charset="-128"/>
                <a:cs typeface="Meiryo UI" pitchFamily="50" charset="-128"/>
              </a:rPr>
              <a:t>2030</a:t>
            </a:r>
            <a:r>
              <a:rPr lang="ja-JP" altLang="en-US" sz="1600" b="1" dirty="0" smtClean="0">
                <a:solidFill>
                  <a:schemeClr val="tx1"/>
                </a:solidFill>
                <a:latin typeface="Meiryo UI" pitchFamily="50" charset="-128"/>
                <a:ea typeface="Meiryo UI" pitchFamily="50" charset="-128"/>
                <a:cs typeface="Meiryo UI" pitchFamily="50" charset="-128"/>
              </a:rPr>
              <a:t>年約</a:t>
            </a:r>
            <a:r>
              <a:rPr lang="en-US" altLang="ja-JP" sz="1600" b="1" dirty="0" smtClean="0">
                <a:solidFill>
                  <a:schemeClr val="tx1"/>
                </a:solidFill>
                <a:latin typeface="Meiryo UI" pitchFamily="50" charset="-128"/>
                <a:ea typeface="Meiryo UI" pitchFamily="50" charset="-128"/>
                <a:cs typeface="Meiryo UI" pitchFamily="50" charset="-128"/>
              </a:rPr>
              <a:t>10,000/</a:t>
            </a:r>
            <a:r>
              <a:rPr lang="ja-JP" altLang="en-US" sz="1600" b="1" dirty="0" smtClean="0">
                <a:solidFill>
                  <a:schemeClr val="tx1"/>
                </a:solidFill>
                <a:latin typeface="Meiryo UI" pitchFamily="50" charset="-128"/>
                <a:ea typeface="Meiryo UI" pitchFamily="50" charset="-128"/>
                <a:cs typeface="Meiryo UI" pitchFamily="50" charset="-128"/>
              </a:rPr>
              <a:t>月</a:t>
            </a:r>
            <a:r>
              <a:rPr lang="en-US" altLang="ja-JP" sz="1600" b="1" dirty="0" smtClean="0">
                <a:solidFill>
                  <a:schemeClr val="tx1"/>
                </a:solidFill>
                <a:latin typeface="Meiryo UI" pitchFamily="50" charset="-128"/>
                <a:ea typeface="Meiryo UI" pitchFamily="50" charset="-128"/>
                <a:cs typeface="Meiryo UI" pitchFamily="50" charset="-128"/>
              </a:rPr>
              <a:t>】</a:t>
            </a:r>
          </a:p>
          <a:p>
            <a:r>
              <a:rPr lang="ja-JP" altLang="en-US" sz="1600" dirty="0">
                <a:solidFill>
                  <a:schemeClr val="tx1"/>
                </a:solidFill>
                <a:latin typeface="Meiryo UI" pitchFamily="50" charset="-128"/>
                <a:ea typeface="Meiryo UI" pitchFamily="50" charset="-128"/>
                <a:cs typeface="Meiryo UI" pitchFamily="50" charset="-128"/>
              </a:rPr>
              <a:t>　</a:t>
            </a:r>
            <a:r>
              <a:rPr lang="ja-JP" altLang="en-US" sz="16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教育</a:t>
            </a:r>
            <a:r>
              <a:rPr lang="ja-JP" altLang="en-US" sz="1400" dirty="0">
                <a:solidFill>
                  <a:schemeClr val="tx1"/>
                </a:solidFill>
                <a:latin typeface="Meiryo UI" pitchFamily="50" charset="-128"/>
                <a:ea typeface="Meiryo UI" pitchFamily="50" charset="-128"/>
                <a:cs typeface="Meiryo UI" pitchFamily="50" charset="-128"/>
              </a:rPr>
              <a:t>現場や</a:t>
            </a:r>
            <a:r>
              <a:rPr lang="ja-JP" altLang="en-US" sz="1400" dirty="0" smtClean="0">
                <a:solidFill>
                  <a:schemeClr val="tx1"/>
                </a:solidFill>
                <a:latin typeface="Meiryo UI" pitchFamily="50" charset="-128"/>
                <a:ea typeface="Meiryo UI" pitchFamily="50" charset="-128"/>
                <a:cs typeface="Meiryo UI" pitchFamily="50" charset="-128"/>
              </a:rPr>
              <a:t>ＮＰＯ団体等</a:t>
            </a:r>
            <a:r>
              <a:rPr lang="ja-JP" altLang="en-US" sz="1400" dirty="0">
                <a:solidFill>
                  <a:schemeClr val="tx1"/>
                </a:solidFill>
                <a:latin typeface="Meiryo UI" pitchFamily="50" charset="-128"/>
                <a:ea typeface="Meiryo UI" pitchFamily="50" charset="-128"/>
                <a:cs typeface="Meiryo UI" pitchFamily="50" charset="-128"/>
              </a:rPr>
              <a:t>が活用できる食品ロス削減の教材ツールを掲載</a:t>
            </a:r>
            <a:r>
              <a:rPr lang="ja-JP" altLang="en-US" sz="1400" dirty="0" smtClean="0">
                <a:solidFill>
                  <a:schemeClr val="tx1"/>
                </a:solidFill>
                <a:latin typeface="Meiryo UI" pitchFamily="50" charset="-128"/>
                <a:ea typeface="Meiryo UI" pitchFamily="50" charset="-128"/>
                <a:cs typeface="Meiryo UI" pitchFamily="50" charset="-128"/>
              </a:rPr>
              <a:t>するポータルサイトを作成</a:t>
            </a:r>
            <a:endParaRPr lang="en-US" altLang="ja-JP" sz="1400" dirty="0" smtClean="0">
              <a:solidFill>
                <a:schemeClr val="tx1"/>
              </a:solidFill>
              <a:latin typeface="Meiryo UI" pitchFamily="50" charset="-128"/>
              <a:ea typeface="Meiryo UI" pitchFamily="50" charset="-128"/>
              <a:cs typeface="Meiryo UI" pitchFamily="50" charset="-128"/>
            </a:endParaRPr>
          </a:p>
          <a:p>
            <a:pPr>
              <a:lnSpc>
                <a:spcPts val="800"/>
              </a:lnSpc>
            </a:pPr>
            <a:endParaRPr lang="en-US" altLang="ja-JP" sz="1400" dirty="0">
              <a:solidFill>
                <a:schemeClr val="tx1"/>
              </a:solidFill>
              <a:latin typeface="Meiryo UI" pitchFamily="50" charset="-128"/>
              <a:ea typeface="Meiryo UI" pitchFamily="50" charset="-128"/>
              <a:cs typeface="Meiryo UI" pitchFamily="50" charset="-128"/>
            </a:endParaRPr>
          </a:p>
          <a:p>
            <a:r>
              <a:rPr lang="ja-JP" altLang="en-US" sz="1600" b="1" dirty="0">
                <a:solidFill>
                  <a:schemeClr val="tx1"/>
                </a:solidFill>
                <a:latin typeface="Meiryo UI" pitchFamily="50" charset="-128"/>
                <a:ea typeface="Meiryo UI" pitchFamily="50" charset="-128"/>
                <a:cs typeface="Meiryo UI" pitchFamily="50" charset="-128"/>
              </a:rPr>
              <a:t>　</a:t>
            </a:r>
            <a:r>
              <a:rPr lang="ja-JP" altLang="en-US" sz="1600" b="1" dirty="0" smtClean="0">
                <a:solidFill>
                  <a:schemeClr val="tx1"/>
                </a:solidFill>
                <a:latin typeface="Meiryo UI" pitchFamily="50" charset="-128"/>
                <a:ea typeface="Meiryo UI" pitchFamily="50" charset="-128"/>
                <a:cs typeface="Meiryo UI" pitchFamily="50" charset="-128"/>
              </a:rPr>
              <a:t>　</a:t>
            </a:r>
            <a:r>
              <a:rPr lang="en-US" altLang="ja-JP" sz="1600" b="1" dirty="0" smtClean="0">
                <a:solidFill>
                  <a:schemeClr val="tx1"/>
                </a:solidFill>
                <a:latin typeface="Meiryo UI" pitchFamily="50" charset="-128"/>
                <a:ea typeface="Meiryo UI" pitchFamily="50" charset="-128"/>
                <a:cs typeface="Meiryo UI" pitchFamily="50" charset="-128"/>
              </a:rPr>
              <a:t>【</a:t>
            </a:r>
            <a:r>
              <a:rPr lang="ja-JP" altLang="en-US" sz="1600" b="1" dirty="0" smtClean="0">
                <a:solidFill>
                  <a:schemeClr val="tx1"/>
                </a:solidFill>
                <a:latin typeface="Meiryo UI" pitchFamily="50" charset="-128"/>
                <a:ea typeface="Meiryo UI" pitchFamily="50" charset="-128"/>
                <a:cs typeface="Meiryo UI" pitchFamily="50" charset="-128"/>
              </a:rPr>
              <a:t>教育現場におけるポータルサイトの活用数</a:t>
            </a:r>
            <a:r>
              <a:rPr lang="en-US" altLang="ja-JP" sz="1600" b="1" dirty="0" smtClean="0">
                <a:solidFill>
                  <a:schemeClr val="tx1"/>
                </a:solidFill>
                <a:latin typeface="Meiryo UI" pitchFamily="50" charset="-128"/>
                <a:ea typeface="Meiryo UI" pitchFamily="50" charset="-128"/>
                <a:cs typeface="Meiryo UI" pitchFamily="50" charset="-128"/>
              </a:rPr>
              <a:t>】</a:t>
            </a:r>
          </a:p>
          <a:p>
            <a:endParaRPr lang="en-US" altLang="ja-JP" sz="1600" dirty="0">
              <a:solidFill>
                <a:schemeClr val="tx1"/>
              </a:solidFill>
              <a:latin typeface="Meiryo UI" pitchFamily="50" charset="-128"/>
              <a:ea typeface="Meiryo UI" pitchFamily="50" charset="-128"/>
              <a:cs typeface="Meiryo UI" pitchFamily="50" charset="-128"/>
            </a:endParaRPr>
          </a:p>
          <a:p>
            <a:r>
              <a:rPr lang="ja-JP" altLang="en-US" sz="1600" b="1" dirty="0" smtClean="0">
                <a:solidFill>
                  <a:schemeClr val="tx1"/>
                </a:solidFill>
                <a:latin typeface="Meiryo UI" pitchFamily="50" charset="-128"/>
                <a:ea typeface="Meiryo UI" pitchFamily="50" charset="-128"/>
                <a:cs typeface="Meiryo UI" pitchFamily="50" charset="-128"/>
              </a:rPr>
              <a:t>③　</a:t>
            </a:r>
            <a:r>
              <a:rPr lang="en-US" altLang="ja-JP" sz="1600" b="1" dirty="0" smtClean="0">
                <a:solidFill>
                  <a:schemeClr val="tx1"/>
                </a:solidFill>
                <a:latin typeface="Meiryo UI" pitchFamily="50" charset="-128"/>
                <a:ea typeface="Meiryo UI" pitchFamily="50" charset="-128"/>
                <a:cs typeface="Meiryo UI" pitchFamily="50" charset="-128"/>
              </a:rPr>
              <a:t>10</a:t>
            </a:r>
            <a:r>
              <a:rPr lang="ja-JP" altLang="en-US" sz="1600" b="1" dirty="0" smtClean="0">
                <a:solidFill>
                  <a:schemeClr val="tx1"/>
                </a:solidFill>
                <a:latin typeface="Meiryo UI" pitchFamily="50" charset="-128"/>
                <a:ea typeface="Meiryo UI" pitchFamily="50" charset="-128"/>
                <a:cs typeface="Meiryo UI" pitchFamily="50" charset="-128"/>
              </a:rPr>
              <a:t>月食品ロス削減月間における事業者や市町村の取組数</a:t>
            </a:r>
            <a:endParaRPr lang="en-US" altLang="ja-JP" sz="1600" b="1" dirty="0" smtClean="0">
              <a:solidFill>
                <a:schemeClr val="tx1"/>
              </a:solidFill>
              <a:latin typeface="Meiryo UI" pitchFamily="50" charset="-128"/>
              <a:ea typeface="Meiryo UI" pitchFamily="50" charset="-128"/>
              <a:cs typeface="Meiryo UI" pitchFamily="50" charset="-128"/>
            </a:endParaRPr>
          </a:p>
          <a:p>
            <a:r>
              <a:rPr lang="ja-JP" altLang="en-US" sz="1600" dirty="0">
                <a:solidFill>
                  <a:schemeClr val="tx1"/>
                </a:solidFill>
                <a:latin typeface="Meiryo UI" pitchFamily="50" charset="-128"/>
                <a:ea typeface="Meiryo UI" pitchFamily="50" charset="-128"/>
                <a:cs typeface="Meiryo UI" pitchFamily="50" charset="-128"/>
              </a:rPr>
              <a:t>　</a:t>
            </a:r>
            <a:r>
              <a:rPr lang="ja-JP" altLang="en-US" sz="1600" dirty="0" smtClean="0">
                <a:solidFill>
                  <a:schemeClr val="tx1"/>
                </a:solidFill>
                <a:latin typeface="Meiryo UI" pitchFamily="50" charset="-128"/>
                <a:ea typeface="Meiryo UI" pitchFamily="50" charset="-128"/>
                <a:cs typeface="Meiryo UI" pitchFamily="50" charset="-128"/>
              </a:rPr>
              <a:t>　</a:t>
            </a:r>
            <a:r>
              <a:rPr lang="en-US" altLang="ja-JP" sz="1600" b="1" dirty="0" smtClean="0">
                <a:solidFill>
                  <a:schemeClr val="tx1"/>
                </a:solidFill>
                <a:latin typeface="Meiryo UI" pitchFamily="50" charset="-128"/>
                <a:ea typeface="Meiryo UI" pitchFamily="50" charset="-128"/>
                <a:cs typeface="Meiryo UI" pitchFamily="50" charset="-128"/>
              </a:rPr>
              <a:t>【</a:t>
            </a:r>
            <a:r>
              <a:rPr lang="ja-JP" altLang="en-US" sz="1600" b="1" dirty="0" smtClean="0">
                <a:solidFill>
                  <a:schemeClr val="tx1"/>
                </a:solidFill>
                <a:latin typeface="Meiryo UI" pitchFamily="50" charset="-128"/>
                <a:ea typeface="Meiryo UI" pitchFamily="50" charset="-128"/>
                <a:cs typeface="Meiryo UI" pitchFamily="50" charset="-128"/>
              </a:rPr>
              <a:t>Ｒ</a:t>
            </a:r>
            <a:r>
              <a:rPr lang="en-US" altLang="ja-JP" sz="1600" b="1" dirty="0" smtClean="0">
                <a:solidFill>
                  <a:schemeClr val="tx1"/>
                </a:solidFill>
                <a:latin typeface="Meiryo UI" pitchFamily="50" charset="-128"/>
                <a:ea typeface="Meiryo UI" pitchFamily="50" charset="-128"/>
                <a:cs typeface="Meiryo UI" pitchFamily="50" charset="-128"/>
              </a:rPr>
              <a:t>2</a:t>
            </a:r>
            <a:r>
              <a:rPr lang="ja-JP" altLang="en-US" sz="1600" b="1" dirty="0" smtClean="0">
                <a:solidFill>
                  <a:schemeClr val="tx1"/>
                </a:solidFill>
                <a:latin typeface="Meiryo UI" pitchFamily="50" charset="-128"/>
                <a:ea typeface="Meiryo UI" pitchFamily="50" charset="-128"/>
                <a:cs typeface="Meiryo UI" pitchFamily="50" charset="-128"/>
              </a:rPr>
              <a:t>年：</a:t>
            </a:r>
            <a:r>
              <a:rPr lang="en-US" altLang="ja-JP" sz="1600" b="1" dirty="0" smtClean="0">
                <a:solidFill>
                  <a:schemeClr val="tx1"/>
                </a:solidFill>
                <a:latin typeface="Meiryo UI" pitchFamily="50" charset="-128"/>
                <a:ea typeface="Meiryo UI" pitchFamily="50" charset="-128"/>
                <a:cs typeface="Meiryo UI" pitchFamily="50" charset="-128"/>
              </a:rPr>
              <a:t>24</a:t>
            </a:r>
            <a:r>
              <a:rPr lang="ja-JP" altLang="en-US" sz="1600" b="1" dirty="0" smtClean="0">
                <a:solidFill>
                  <a:schemeClr val="tx1"/>
                </a:solidFill>
                <a:latin typeface="Meiryo UI" pitchFamily="50" charset="-128"/>
                <a:ea typeface="Meiryo UI" pitchFamily="50" charset="-128"/>
                <a:cs typeface="Meiryo UI" pitchFamily="50" charset="-128"/>
              </a:rPr>
              <a:t>実施　⇒　</a:t>
            </a:r>
            <a:r>
              <a:rPr lang="en-US" altLang="ja-JP" sz="1600" b="1" dirty="0" smtClean="0">
                <a:solidFill>
                  <a:schemeClr val="tx1"/>
                </a:solidFill>
                <a:latin typeface="Meiryo UI" pitchFamily="50" charset="-128"/>
                <a:ea typeface="Meiryo UI" pitchFamily="50" charset="-128"/>
                <a:cs typeface="Meiryo UI" pitchFamily="50" charset="-128"/>
              </a:rPr>
              <a:t>2030</a:t>
            </a:r>
            <a:r>
              <a:rPr lang="ja-JP" altLang="en-US" sz="1600" b="1" dirty="0" smtClean="0">
                <a:solidFill>
                  <a:schemeClr val="tx1"/>
                </a:solidFill>
                <a:latin typeface="Meiryo UI" pitchFamily="50" charset="-128"/>
                <a:ea typeface="Meiryo UI" pitchFamily="50" charset="-128"/>
                <a:cs typeface="Meiryo UI" pitchFamily="50" charset="-128"/>
              </a:rPr>
              <a:t>年：全</a:t>
            </a:r>
            <a:r>
              <a:rPr lang="ja-JP" altLang="en-US" sz="1600" b="1" dirty="0">
                <a:solidFill>
                  <a:schemeClr val="tx1"/>
                </a:solidFill>
                <a:latin typeface="Meiryo UI" pitchFamily="50" charset="-128"/>
                <a:ea typeface="Meiryo UI" pitchFamily="50" charset="-128"/>
                <a:cs typeface="Meiryo UI" pitchFamily="50" charset="-128"/>
              </a:rPr>
              <a:t>市</a:t>
            </a:r>
            <a:r>
              <a:rPr lang="ja-JP" altLang="en-US" sz="1600" b="1" dirty="0" smtClean="0">
                <a:solidFill>
                  <a:schemeClr val="tx1"/>
                </a:solidFill>
                <a:latin typeface="Meiryo UI" pitchFamily="50" charset="-128"/>
                <a:ea typeface="Meiryo UI" pitchFamily="50" charset="-128"/>
                <a:cs typeface="Meiryo UI" pitchFamily="50" charset="-128"/>
              </a:rPr>
              <a:t>町村及び</a:t>
            </a:r>
            <a:r>
              <a:rPr lang="en-US" altLang="ja-JP" sz="1600" b="1" dirty="0">
                <a:solidFill>
                  <a:schemeClr val="tx1"/>
                </a:solidFill>
                <a:latin typeface="Meiryo UI" pitchFamily="50" charset="-128"/>
                <a:ea typeface="Meiryo UI" pitchFamily="50" charset="-128"/>
                <a:cs typeface="Meiryo UI" pitchFamily="50" charset="-128"/>
              </a:rPr>
              <a:t>2</a:t>
            </a:r>
            <a:r>
              <a:rPr lang="en-US" altLang="ja-JP" sz="1600" b="1" dirty="0" smtClean="0">
                <a:solidFill>
                  <a:schemeClr val="tx1"/>
                </a:solidFill>
                <a:latin typeface="Meiryo UI" pitchFamily="50" charset="-128"/>
                <a:ea typeface="Meiryo UI" pitchFamily="50" charset="-128"/>
                <a:cs typeface="Meiryo UI" pitchFamily="50" charset="-128"/>
              </a:rPr>
              <a:t>0</a:t>
            </a:r>
            <a:r>
              <a:rPr lang="ja-JP" altLang="en-US" sz="1600" b="1" dirty="0" smtClean="0">
                <a:solidFill>
                  <a:schemeClr val="tx1"/>
                </a:solidFill>
                <a:latin typeface="Meiryo UI" pitchFamily="50" charset="-128"/>
                <a:ea typeface="Meiryo UI" pitchFamily="50" charset="-128"/>
                <a:cs typeface="Meiryo UI" pitchFamily="50" charset="-128"/>
              </a:rPr>
              <a:t>事業者実施</a:t>
            </a:r>
            <a:r>
              <a:rPr lang="en-US" altLang="ja-JP" sz="1600" b="1" dirty="0" smtClean="0">
                <a:solidFill>
                  <a:schemeClr val="tx1"/>
                </a:solidFill>
                <a:latin typeface="Meiryo UI" pitchFamily="50" charset="-128"/>
                <a:ea typeface="Meiryo UI" pitchFamily="50" charset="-128"/>
                <a:cs typeface="Meiryo UI" pitchFamily="50" charset="-128"/>
              </a:rPr>
              <a:t>】</a:t>
            </a:r>
          </a:p>
          <a:p>
            <a:r>
              <a:rPr lang="ja-JP" altLang="en-US" sz="1600" b="1" dirty="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食品ロス削減推進月間の</a:t>
            </a:r>
            <a:r>
              <a:rPr lang="en-US" altLang="ja-JP" sz="1400" dirty="0" smtClean="0">
                <a:solidFill>
                  <a:schemeClr val="tx1"/>
                </a:solidFill>
                <a:latin typeface="Meiryo UI" pitchFamily="50" charset="-128"/>
                <a:ea typeface="Meiryo UI" pitchFamily="50" charset="-128"/>
                <a:cs typeface="Meiryo UI" pitchFamily="50" charset="-128"/>
              </a:rPr>
              <a:t>10</a:t>
            </a:r>
            <a:r>
              <a:rPr lang="ja-JP" altLang="en-US" sz="1400" dirty="0" smtClean="0">
                <a:solidFill>
                  <a:schemeClr val="tx1"/>
                </a:solidFill>
                <a:latin typeface="Meiryo UI" pitchFamily="50" charset="-128"/>
                <a:ea typeface="Meiryo UI" pitchFamily="50" charset="-128"/>
                <a:cs typeface="Meiryo UI" pitchFamily="50" charset="-128"/>
              </a:rPr>
              <a:t>月を中心に、大阪府</a:t>
            </a:r>
            <a:r>
              <a:rPr lang="ja-JP" altLang="en-US" sz="1400" dirty="0">
                <a:solidFill>
                  <a:schemeClr val="tx1"/>
                </a:solidFill>
                <a:latin typeface="Meiryo UI" pitchFamily="50" charset="-128"/>
                <a:ea typeface="Meiryo UI" pitchFamily="50" charset="-128"/>
                <a:cs typeface="Meiryo UI" pitchFamily="50" charset="-128"/>
              </a:rPr>
              <a:t>全体で食品ロス削減をさらに促進するため</a:t>
            </a:r>
            <a:r>
              <a:rPr lang="ja-JP" altLang="en-US" sz="1400" dirty="0" smtClean="0">
                <a:solidFill>
                  <a:schemeClr val="tx1"/>
                </a:solidFill>
                <a:latin typeface="Meiryo UI" pitchFamily="50" charset="-128"/>
                <a:ea typeface="Meiryo UI" pitchFamily="50" charset="-128"/>
                <a:cs typeface="Meiryo UI" pitchFamily="50" charset="-128"/>
              </a:rPr>
              <a:t>、事業者や市町村で食</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品ロス削減の取組みを実施</a:t>
            </a:r>
            <a:endParaRPr lang="en-US" altLang="ja-JP" sz="1400" dirty="0" smtClean="0">
              <a:solidFill>
                <a:schemeClr val="tx1"/>
              </a:solidFill>
              <a:latin typeface="Meiryo UI" pitchFamily="50" charset="-128"/>
              <a:ea typeface="Meiryo UI" pitchFamily="50" charset="-128"/>
              <a:cs typeface="Meiryo UI" pitchFamily="50" charset="-128"/>
            </a:endParaRPr>
          </a:p>
          <a:p>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600" b="1" dirty="0" smtClean="0">
                <a:solidFill>
                  <a:schemeClr val="tx1"/>
                </a:solidFill>
                <a:latin typeface="Meiryo UI" pitchFamily="50" charset="-128"/>
                <a:ea typeface="Meiryo UI" pitchFamily="50" charset="-128"/>
                <a:cs typeface="Meiryo UI" pitchFamily="50" charset="-128"/>
              </a:rPr>
              <a:t>④</a:t>
            </a:r>
            <a:r>
              <a:rPr lang="ja-JP" altLang="en-US" sz="1600" b="1" dirty="0">
                <a:solidFill>
                  <a:schemeClr val="tx1"/>
                </a:solidFill>
                <a:latin typeface="Meiryo UI" pitchFamily="50" charset="-128"/>
                <a:ea typeface="Meiryo UI" pitchFamily="50" charset="-128"/>
                <a:cs typeface="Meiryo UI" pitchFamily="50" charset="-128"/>
              </a:rPr>
              <a:t>　</a:t>
            </a:r>
            <a:r>
              <a:rPr lang="ja-JP" altLang="en-US" sz="1600" b="1" dirty="0" smtClean="0">
                <a:solidFill>
                  <a:schemeClr val="tx1"/>
                </a:solidFill>
                <a:latin typeface="Meiryo UI" pitchFamily="50" charset="-128"/>
                <a:ea typeface="Meiryo UI" pitchFamily="50" charset="-128"/>
                <a:cs typeface="Meiryo UI" pitchFamily="50" charset="-128"/>
              </a:rPr>
              <a:t>「</a:t>
            </a:r>
            <a:r>
              <a:rPr lang="ja-JP" altLang="en-US" sz="1600" b="1" dirty="0">
                <a:solidFill>
                  <a:schemeClr val="tx1"/>
                </a:solidFill>
                <a:latin typeface="Meiryo UI" pitchFamily="50" charset="-128"/>
                <a:ea typeface="Meiryo UI" pitchFamily="50" charset="-128"/>
                <a:cs typeface="Meiryo UI" pitchFamily="50" charset="-128"/>
              </a:rPr>
              <a:t>食べきり」、「持ち帰り</a:t>
            </a:r>
            <a:r>
              <a:rPr lang="ja-JP" altLang="en-US" sz="1600" b="1" dirty="0" smtClean="0">
                <a:solidFill>
                  <a:schemeClr val="tx1"/>
                </a:solidFill>
                <a:latin typeface="Meiryo UI" pitchFamily="50" charset="-128"/>
                <a:ea typeface="Meiryo UI" pitchFamily="50" charset="-128"/>
                <a:cs typeface="Meiryo UI" pitchFamily="50" charset="-128"/>
              </a:rPr>
              <a:t>」</a:t>
            </a:r>
            <a:r>
              <a:rPr lang="ja-JP" altLang="en-US" sz="1600" b="1" dirty="0">
                <a:solidFill>
                  <a:schemeClr val="tx1"/>
                </a:solidFill>
                <a:latin typeface="Meiryo UI" pitchFamily="50" charset="-128"/>
                <a:ea typeface="Meiryo UI" pitchFamily="50" charset="-128"/>
                <a:cs typeface="Meiryo UI" pitchFamily="50" charset="-128"/>
              </a:rPr>
              <a:t>の</a:t>
            </a:r>
            <a:r>
              <a:rPr lang="ja-JP" altLang="en-US" sz="1600" b="1" dirty="0" smtClean="0">
                <a:solidFill>
                  <a:schemeClr val="tx1"/>
                </a:solidFill>
                <a:latin typeface="Meiryo UI" pitchFamily="50" charset="-128"/>
                <a:ea typeface="Meiryo UI" pitchFamily="50" charset="-128"/>
                <a:cs typeface="Meiryo UI" pitchFamily="50" charset="-128"/>
              </a:rPr>
              <a:t>取組を実践する飲食店数</a:t>
            </a:r>
            <a:r>
              <a:rPr lang="ja-JP" altLang="en-US" sz="1600" b="1" dirty="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a:t>
            </a:r>
            <a:endParaRPr lang="en-US" altLang="ja-JP" sz="1400" dirty="0" smtClean="0">
              <a:solidFill>
                <a:schemeClr val="tx1"/>
              </a:solidFill>
              <a:latin typeface="Meiryo UI" pitchFamily="50" charset="-128"/>
              <a:ea typeface="Meiryo UI" pitchFamily="50" charset="-128"/>
              <a:cs typeface="Meiryo UI" pitchFamily="50" charset="-128"/>
            </a:endParaRPr>
          </a:p>
          <a:p>
            <a:endParaRPr lang="en-US" altLang="ja-JP" sz="1400" dirty="0" smtClean="0">
              <a:solidFill>
                <a:schemeClr val="tx1"/>
              </a:solidFill>
              <a:latin typeface="Meiryo UI" pitchFamily="50" charset="-128"/>
              <a:ea typeface="Meiryo UI" pitchFamily="50" charset="-128"/>
              <a:cs typeface="Meiryo UI" pitchFamily="50" charset="-128"/>
            </a:endParaRPr>
          </a:p>
          <a:p>
            <a:pPr>
              <a:lnSpc>
                <a:spcPts val="800"/>
              </a:lnSpc>
            </a:pPr>
            <a:r>
              <a:rPr lang="ja-JP" altLang="en-US" sz="1600" dirty="0" smtClean="0">
                <a:solidFill>
                  <a:schemeClr val="tx1"/>
                </a:solidFill>
                <a:latin typeface="Meiryo UI" pitchFamily="50" charset="-128"/>
                <a:ea typeface="Meiryo UI" pitchFamily="50" charset="-128"/>
                <a:cs typeface="Meiryo UI" pitchFamily="50" charset="-128"/>
              </a:rPr>
              <a:t>　　　　</a:t>
            </a:r>
            <a:endParaRPr lang="en-US" altLang="ja-JP" sz="1600" dirty="0">
              <a:solidFill>
                <a:schemeClr val="tx1"/>
              </a:solidFill>
              <a:latin typeface="Meiryo UI" pitchFamily="50" charset="-128"/>
              <a:ea typeface="Meiryo UI" pitchFamily="50" charset="-128"/>
              <a:cs typeface="Meiryo UI" pitchFamily="50" charset="-128"/>
            </a:endParaRPr>
          </a:p>
          <a:p>
            <a:endParaRPr lang="ja-JP" altLang="en-US" sz="1400" dirty="0" smtClean="0">
              <a:solidFill>
                <a:schemeClr val="tx1"/>
              </a:solidFill>
              <a:latin typeface="Meiryo UI" pitchFamily="50" charset="-128"/>
              <a:ea typeface="Meiryo UI" pitchFamily="50" charset="-128"/>
              <a:cs typeface="Meiryo UI" pitchFamily="50" charset="-128"/>
            </a:endParaRPr>
          </a:p>
        </p:txBody>
      </p:sp>
      <p:sp>
        <p:nvSpPr>
          <p:cNvPr id="6" name="テキスト ボックス 5"/>
          <p:cNvSpPr txBox="1"/>
          <p:nvPr/>
        </p:nvSpPr>
        <p:spPr bwMode="white">
          <a:xfrm>
            <a:off x="0" y="-7257"/>
            <a:ext cx="6583349" cy="400110"/>
          </a:xfrm>
          <a:prstGeom prst="rect">
            <a:avLst/>
          </a:prstGeom>
          <a:noFill/>
        </p:spPr>
        <p:txBody>
          <a:bodyPr wrap="square" rtlCol="0">
            <a:spAutoFit/>
          </a:bodyPr>
          <a:lstStyle/>
          <a:p>
            <a:r>
              <a:rPr lang="ja-JP" altLang="en-US" sz="2000" b="1" dirty="0">
                <a:solidFill>
                  <a:schemeClr val="bg1"/>
                </a:solidFill>
                <a:latin typeface="Meiryo UI" panose="020B0604030504040204" pitchFamily="50" charset="-128"/>
                <a:ea typeface="Meiryo UI" panose="020B0604030504040204" pitchFamily="50" charset="-128"/>
              </a:rPr>
              <a:t>２　</a:t>
            </a:r>
            <a:r>
              <a:rPr lang="ja-JP" altLang="en-US" sz="2000" b="1" dirty="0" smtClean="0">
                <a:solidFill>
                  <a:schemeClr val="bg1"/>
                </a:solidFill>
                <a:latin typeface="Meiryo UI" panose="020B0604030504040204" pitchFamily="50" charset="-128"/>
                <a:ea typeface="Meiryo UI" panose="020B0604030504040204" pitchFamily="50" charset="-128"/>
              </a:rPr>
              <a:t>目標について</a:t>
            </a:r>
            <a:endParaRPr lang="en-US" altLang="ja-JP" sz="2000" b="1" dirty="0" smtClean="0">
              <a:solidFill>
                <a:schemeClr val="bg1"/>
              </a:solidFill>
              <a:latin typeface="Meiryo UI" panose="020B0604030504040204" pitchFamily="50" charset="-128"/>
              <a:ea typeface="Meiryo UI" panose="020B0604030504040204" pitchFamily="50" charset="-128"/>
            </a:endParaRPr>
          </a:p>
        </p:txBody>
      </p:sp>
      <p:sp>
        <p:nvSpPr>
          <p:cNvPr id="7" name="正方形/長方形 6"/>
          <p:cNvSpPr/>
          <p:nvPr/>
        </p:nvSpPr>
        <p:spPr>
          <a:xfrm>
            <a:off x="0" y="1817319"/>
            <a:ext cx="3504486" cy="369332"/>
          </a:xfrm>
          <a:prstGeom prst="rect">
            <a:avLst/>
          </a:prstGeom>
        </p:spPr>
        <p:txBody>
          <a:bodyPr wrap="none">
            <a:spAutoFit/>
          </a:bodyPr>
          <a:lstStyle/>
          <a:p>
            <a:r>
              <a:rPr lang="ja-JP" altLang="en-US" b="1" dirty="0">
                <a:latin typeface="Meiryo UI" panose="020B0604030504040204" pitchFamily="50" charset="-128"/>
                <a:ea typeface="Meiryo UI" panose="020B0604030504040204" pitchFamily="50" charset="-128"/>
              </a:rPr>
              <a:t>　</a:t>
            </a:r>
            <a:r>
              <a:rPr lang="en-US" altLang="ja-JP" b="1" dirty="0" smtClean="0">
                <a:latin typeface="Meiryo UI" panose="020B0604030504040204" pitchFamily="50" charset="-128"/>
                <a:ea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rPr>
              <a:t>　取組に対する目標の指標例</a:t>
            </a:r>
            <a:r>
              <a:rPr lang="ja-JP" altLang="en-US" b="1" dirty="0">
                <a:latin typeface="Meiryo UI" panose="020B0604030504040204" pitchFamily="50" charset="-128"/>
                <a:ea typeface="Meiryo UI" panose="020B0604030504040204" pitchFamily="50" charset="-128"/>
              </a:rPr>
              <a:t>　</a:t>
            </a:r>
            <a:r>
              <a:rPr lang="en-US" altLang="ja-JP" b="1" dirty="0" smtClean="0">
                <a:latin typeface="Meiryo UI" panose="020B0604030504040204" pitchFamily="50" charset="-128"/>
                <a:ea typeface="Meiryo UI" panose="020B0604030504040204" pitchFamily="50" charset="-128"/>
              </a:rPr>
              <a:t>》</a:t>
            </a:r>
            <a:endParaRPr lang="ja-JP" altLang="en-US" b="1" dirty="0">
              <a:latin typeface="Meiryo UI" panose="020B0604030504040204" pitchFamily="50" charset="-128"/>
              <a:ea typeface="Meiryo UI" panose="020B0604030504040204" pitchFamily="50" charset="-128"/>
            </a:endParaRPr>
          </a:p>
        </p:txBody>
      </p:sp>
      <p:sp>
        <p:nvSpPr>
          <p:cNvPr id="8" name="角丸四角形 7"/>
          <p:cNvSpPr/>
          <p:nvPr/>
        </p:nvSpPr>
        <p:spPr>
          <a:xfrm>
            <a:off x="113392" y="1060023"/>
            <a:ext cx="9006944" cy="531450"/>
          </a:xfrm>
          <a:prstGeom prst="roundRect">
            <a:avLst>
              <a:gd name="adj" fmla="val 1002"/>
            </a:avLst>
          </a:prstGeom>
          <a:noFill/>
          <a:ln>
            <a:noFill/>
          </a:ln>
        </p:spPr>
        <p:style>
          <a:lnRef idx="2">
            <a:schemeClr val="accent1"/>
          </a:lnRef>
          <a:fillRef idx="1">
            <a:schemeClr val="lt1"/>
          </a:fillRef>
          <a:effectRef idx="0">
            <a:schemeClr val="accent1"/>
          </a:effectRef>
          <a:fontRef idx="minor">
            <a:schemeClr val="dk1"/>
          </a:fontRef>
        </p:style>
        <p:txBody>
          <a:bodyPr rtlCol="0" anchor="t"/>
          <a:lstStyle/>
          <a:p>
            <a:r>
              <a:rPr lang="ja-JP" altLang="en-US" sz="1600" dirty="0" smtClean="0">
                <a:solidFill>
                  <a:schemeClr val="tx1"/>
                </a:solidFill>
                <a:latin typeface="Meiryo UI" pitchFamily="50" charset="-128"/>
                <a:ea typeface="Meiryo UI" pitchFamily="50" charset="-128"/>
                <a:cs typeface="Meiryo UI" pitchFamily="50" charset="-128"/>
              </a:rPr>
              <a:t>　　府民</a:t>
            </a:r>
            <a:r>
              <a:rPr lang="ja-JP" altLang="en-US" sz="1600" dirty="0">
                <a:solidFill>
                  <a:schemeClr val="tx1"/>
                </a:solidFill>
                <a:latin typeface="Meiryo UI" pitchFamily="50" charset="-128"/>
                <a:ea typeface="Meiryo UI" pitchFamily="50" charset="-128"/>
                <a:cs typeface="Meiryo UI" pitchFamily="50" charset="-128"/>
              </a:rPr>
              <a:t>誰もが食品ロス削減のための具体的な行動をとる</a:t>
            </a:r>
            <a:r>
              <a:rPr lang="ja-JP" altLang="en-US" sz="1600" dirty="0" smtClean="0">
                <a:solidFill>
                  <a:schemeClr val="tx1"/>
                </a:solidFill>
                <a:latin typeface="Meiryo UI" pitchFamily="50" charset="-128"/>
                <a:ea typeface="Meiryo UI" pitchFamily="50" charset="-128"/>
                <a:cs typeface="Meiryo UI" pitchFamily="50" charset="-128"/>
              </a:rPr>
              <a:t>社会を</a:t>
            </a:r>
            <a:r>
              <a:rPr lang="ja-JP" altLang="en-US" sz="1600" dirty="0">
                <a:solidFill>
                  <a:schemeClr val="tx1"/>
                </a:solidFill>
                <a:latin typeface="Meiryo UI" pitchFamily="50" charset="-128"/>
                <a:ea typeface="Meiryo UI" pitchFamily="50" charset="-128"/>
                <a:cs typeface="Meiryo UI" pitchFamily="50" charset="-128"/>
              </a:rPr>
              <a:t>目指</a:t>
            </a:r>
            <a:r>
              <a:rPr lang="ja-JP" altLang="en-US" sz="1600" dirty="0" smtClean="0">
                <a:solidFill>
                  <a:schemeClr val="tx1"/>
                </a:solidFill>
                <a:latin typeface="Meiryo UI" pitchFamily="50" charset="-128"/>
                <a:ea typeface="Meiryo UI" pitchFamily="50" charset="-128"/>
                <a:cs typeface="Meiryo UI" pitchFamily="50" charset="-128"/>
              </a:rPr>
              <a:t>し、</a:t>
            </a:r>
            <a:r>
              <a:rPr lang="ja-JP" altLang="en-US" sz="1600" dirty="0">
                <a:solidFill>
                  <a:schemeClr val="tx1"/>
                </a:solidFill>
                <a:latin typeface="Meiryo UI" pitchFamily="50" charset="-128"/>
                <a:ea typeface="Meiryo UI" pitchFamily="50" charset="-128"/>
                <a:cs typeface="Meiryo UI" pitchFamily="50" charset="-128"/>
              </a:rPr>
              <a:t>食品ロス問題を認知して削減</a:t>
            </a:r>
            <a:r>
              <a:rPr lang="ja-JP" altLang="en-US" sz="1600" dirty="0" smtClean="0">
                <a:solidFill>
                  <a:schemeClr val="tx1"/>
                </a:solidFill>
                <a:latin typeface="Meiryo UI" pitchFamily="50" charset="-128"/>
                <a:ea typeface="Meiryo UI" pitchFamily="50" charset="-128"/>
                <a:cs typeface="Meiryo UI" pitchFamily="50" charset="-128"/>
              </a:rPr>
              <a:t>に</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a:solidFill>
                  <a:schemeClr val="tx1"/>
                </a:solidFill>
                <a:latin typeface="Meiryo UI" pitchFamily="50" charset="-128"/>
                <a:ea typeface="Meiryo UI" pitchFamily="50" charset="-128"/>
                <a:cs typeface="Meiryo UI" pitchFamily="50" charset="-128"/>
              </a:rPr>
              <a:t>　</a:t>
            </a:r>
            <a:r>
              <a:rPr lang="ja-JP" altLang="en-US" sz="1600" dirty="0" smtClean="0">
                <a:solidFill>
                  <a:schemeClr val="tx1"/>
                </a:solidFill>
                <a:latin typeface="Meiryo UI" pitchFamily="50" charset="-128"/>
                <a:ea typeface="Meiryo UI" pitchFamily="50" charset="-128"/>
                <a:cs typeface="Meiryo UI" pitchFamily="50" charset="-128"/>
              </a:rPr>
              <a:t>　取り組む府民</a:t>
            </a:r>
            <a:r>
              <a:rPr lang="ja-JP" altLang="en-US" sz="1600" dirty="0">
                <a:solidFill>
                  <a:schemeClr val="tx1"/>
                </a:solidFill>
                <a:latin typeface="Meiryo UI" pitchFamily="50" charset="-128"/>
                <a:ea typeface="Meiryo UI" pitchFamily="50" charset="-128"/>
                <a:cs typeface="Meiryo UI" pitchFamily="50" charset="-128"/>
              </a:rPr>
              <a:t>の割合を増加</a:t>
            </a:r>
            <a:r>
              <a:rPr lang="ja-JP" altLang="en-US" sz="1600" dirty="0" smtClean="0">
                <a:solidFill>
                  <a:schemeClr val="tx1"/>
                </a:solidFill>
                <a:latin typeface="Meiryo UI" pitchFamily="50" charset="-128"/>
                <a:ea typeface="Meiryo UI" pitchFamily="50" charset="-128"/>
                <a:cs typeface="Meiryo UI" pitchFamily="50" charset="-128"/>
              </a:rPr>
              <a:t>させ、府民</a:t>
            </a:r>
            <a:r>
              <a:rPr lang="ja-JP" altLang="en-US" sz="1600" dirty="0">
                <a:solidFill>
                  <a:schemeClr val="tx1"/>
                </a:solidFill>
                <a:latin typeface="Meiryo UI" pitchFamily="50" charset="-128"/>
                <a:ea typeface="Meiryo UI" pitchFamily="50" charset="-128"/>
                <a:cs typeface="Meiryo UI" pitchFamily="50" charset="-128"/>
              </a:rPr>
              <a:t>運動として食品ロス削減</a:t>
            </a:r>
            <a:r>
              <a:rPr lang="ja-JP" altLang="en-US" sz="1600" dirty="0" smtClean="0">
                <a:solidFill>
                  <a:schemeClr val="tx1"/>
                </a:solidFill>
                <a:latin typeface="Meiryo UI" pitchFamily="50" charset="-128"/>
                <a:ea typeface="Meiryo UI" pitchFamily="50" charset="-128"/>
                <a:cs typeface="Meiryo UI" pitchFamily="50" charset="-128"/>
              </a:rPr>
              <a:t>を推進する。</a:t>
            </a:r>
          </a:p>
        </p:txBody>
      </p:sp>
      <p:sp>
        <p:nvSpPr>
          <p:cNvPr id="9" name="正方形/長方形 8"/>
          <p:cNvSpPr/>
          <p:nvPr/>
        </p:nvSpPr>
        <p:spPr>
          <a:xfrm>
            <a:off x="-29760" y="444654"/>
            <a:ext cx="1415772" cy="338554"/>
          </a:xfrm>
          <a:prstGeom prst="rect">
            <a:avLst/>
          </a:prstGeom>
        </p:spPr>
        <p:txBody>
          <a:bodyPr wrap="none">
            <a:spAutoFit/>
          </a:bodyPr>
          <a:lstStyle/>
          <a:p>
            <a:pPr>
              <a:spcBef>
                <a:spcPts val="600"/>
              </a:spcBef>
            </a:pPr>
            <a:r>
              <a:rPr lang="en-US" altLang="ja-JP" sz="1600" b="1"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sz="1600" b="1"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主な論点</a:t>
            </a:r>
            <a:r>
              <a:rPr lang="en-US" altLang="ja-JP" sz="1600" b="1"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a:t>
            </a:r>
          </a:p>
        </p:txBody>
      </p:sp>
    </p:spTree>
    <p:extLst>
      <p:ext uri="{BB962C8B-B14F-4D97-AF65-F5344CB8AC3E}">
        <p14:creationId xmlns:p14="http://schemas.microsoft.com/office/powerpoint/2010/main" val="38271535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9144000" cy="3707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p:txBody>
          <a:bodyPr/>
          <a:lstStyle/>
          <a:p>
            <a:fld id="{F0DA1747-7AE3-4485-B1CC-5CDDF653E874}" type="slidenum">
              <a:rPr lang="ja-JP" altLang="en-US" smtClean="0"/>
              <a:pPr/>
              <a:t>1</a:t>
            </a:fld>
            <a:endParaRPr lang="ja-JP" altLang="en-US"/>
          </a:p>
        </p:txBody>
      </p:sp>
      <p:sp>
        <p:nvSpPr>
          <p:cNvPr id="4" name="正方形/長方形 3"/>
          <p:cNvSpPr/>
          <p:nvPr/>
        </p:nvSpPr>
        <p:spPr>
          <a:xfrm>
            <a:off x="35496" y="2825641"/>
            <a:ext cx="8928992" cy="1692771"/>
          </a:xfrm>
          <a:prstGeom prst="rect">
            <a:avLst/>
          </a:prstGeom>
        </p:spPr>
        <p:txBody>
          <a:bodyPr wrap="square">
            <a:spAutoFit/>
          </a:bodyPr>
          <a:lstStyle/>
          <a:p>
            <a:pPr>
              <a:lnSpc>
                <a:spcPct val="200000"/>
              </a:lnSpc>
            </a:pPr>
            <a:r>
              <a:rPr lang="ja-JP" altLang="en-US" sz="2800" b="1" dirty="0">
                <a:latin typeface="Meiryo UI" panose="020B0604030504040204" pitchFamily="50" charset="-128"/>
                <a:ea typeface="Meiryo UI" panose="020B0604030504040204" pitchFamily="50" charset="-128"/>
              </a:rPr>
              <a:t>１　食品ロス削減に向けた施策の推進</a:t>
            </a:r>
            <a:endParaRPr lang="en-US" altLang="ja-JP" sz="2800" b="1"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a:t>
            </a:r>
            <a:r>
              <a:rPr lang="ja-JP" altLang="en-US" sz="2400" b="1" dirty="0" smtClean="0">
                <a:latin typeface="Meiryo UI" panose="020B0604030504040204" pitchFamily="50" charset="-128"/>
                <a:ea typeface="Meiryo UI" panose="020B0604030504040204" pitchFamily="50" charset="-128"/>
              </a:rPr>
              <a:t>（１）</a:t>
            </a:r>
            <a:r>
              <a:rPr lang="ja-JP" altLang="en-US" sz="2400" dirty="0" smtClean="0">
                <a:latin typeface="Meiryo UI" panose="020B0604030504040204" pitchFamily="50" charset="-128"/>
                <a:ea typeface="Meiryo UI" panose="020B0604030504040204" pitchFamily="50" charset="-128"/>
              </a:rPr>
              <a:t>大阪府が目指す将来像</a:t>
            </a:r>
            <a:endParaRPr lang="en-US" altLang="ja-JP" sz="2400" dirty="0" smtClean="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rPr>
              <a:t>　　</a:t>
            </a:r>
            <a:r>
              <a:rPr lang="ja-JP" altLang="en-US" sz="2400" b="1" dirty="0" smtClean="0">
                <a:latin typeface="Meiryo UI" panose="020B0604030504040204" pitchFamily="50" charset="-128"/>
                <a:ea typeface="Meiryo UI" panose="020B0604030504040204" pitchFamily="50" charset="-128"/>
              </a:rPr>
              <a:t>（</a:t>
            </a:r>
            <a:r>
              <a:rPr lang="ja-JP" altLang="en-US" sz="2400" b="1" dirty="0">
                <a:latin typeface="Meiryo UI" panose="020B0604030504040204" pitchFamily="50" charset="-128"/>
                <a:ea typeface="Meiryo UI" panose="020B0604030504040204" pitchFamily="50" charset="-128"/>
              </a:rPr>
              <a:t>２）</a:t>
            </a:r>
            <a:r>
              <a:rPr lang="ja-JP" altLang="en-US" sz="2400" dirty="0">
                <a:latin typeface="Meiryo UI" panose="020B0604030504040204" pitchFamily="50" charset="-128"/>
                <a:ea typeface="Meiryo UI" panose="020B0604030504040204" pitchFamily="50" charset="-128"/>
              </a:rPr>
              <a:t>大阪府が取り組む主な施策について</a:t>
            </a:r>
            <a:endParaRPr lang="en-US" altLang="ja-JP" sz="2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32916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0"/>
            <a:ext cx="9144000" cy="3707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p:txBody>
          <a:bodyPr/>
          <a:lstStyle/>
          <a:p>
            <a:fld id="{F0DA1747-7AE3-4485-B1CC-5CDDF653E874}" type="slidenum">
              <a:rPr lang="ja-JP" altLang="en-US" smtClean="0"/>
              <a:pPr/>
              <a:t>2</a:t>
            </a:fld>
            <a:endParaRPr lang="ja-JP" altLang="en-US"/>
          </a:p>
        </p:txBody>
      </p:sp>
      <p:sp>
        <p:nvSpPr>
          <p:cNvPr id="4" name="テキスト ボックス 3"/>
          <p:cNvSpPr txBox="1"/>
          <p:nvPr/>
        </p:nvSpPr>
        <p:spPr bwMode="white">
          <a:xfrm>
            <a:off x="0" y="-27822"/>
            <a:ext cx="8244408" cy="400110"/>
          </a:xfrm>
          <a:prstGeom prst="rect">
            <a:avLst/>
          </a:prstGeom>
          <a:noFill/>
        </p:spPr>
        <p:txBody>
          <a:bodyPr wrap="square" rtlCol="0">
            <a:spAutoFit/>
          </a:bodyPr>
          <a:lstStyle/>
          <a:p>
            <a:r>
              <a:rPr lang="ja-JP" altLang="en-US" sz="2000" b="1" dirty="0">
                <a:solidFill>
                  <a:schemeClr val="bg1"/>
                </a:solidFill>
                <a:latin typeface="Meiryo UI" panose="020B0604030504040204" pitchFamily="50" charset="-128"/>
                <a:ea typeface="Meiryo UI" panose="020B0604030504040204" pitchFamily="50" charset="-128"/>
              </a:rPr>
              <a:t>　</a:t>
            </a:r>
            <a:r>
              <a:rPr lang="ja-JP" altLang="en-US" sz="2000" b="1" dirty="0" smtClean="0">
                <a:solidFill>
                  <a:schemeClr val="bg1"/>
                </a:solidFill>
                <a:latin typeface="Meiryo UI" panose="020B0604030504040204" pitchFamily="50" charset="-128"/>
                <a:ea typeface="Meiryo UI" panose="020B0604030504040204" pitchFamily="50" charset="-128"/>
              </a:rPr>
              <a:t>１－（１）大阪府が目指す将来像</a:t>
            </a:r>
            <a:endParaRPr lang="en-US" altLang="ja-JP" sz="2000" b="1" dirty="0" smtClean="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94308" y="6356476"/>
            <a:ext cx="9450610" cy="307777"/>
          </a:xfrm>
          <a:prstGeom prst="rect">
            <a:avLst/>
          </a:prstGeom>
          <a:noFill/>
        </p:spPr>
        <p:txBody>
          <a:bodyPr wrap="square" rtlCol="0">
            <a:spAutoFit/>
          </a:bodyPr>
          <a:lstStyle/>
          <a:p>
            <a:pPr marL="87313" indent="-87313"/>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a:t>
            </a:r>
            <a:endParaRPr lang="ja-JP" altLang="en-US" sz="1400" dirty="0">
              <a:latin typeface="Meiryo UI" pitchFamily="50" charset="-128"/>
              <a:ea typeface="Meiryo UI" pitchFamily="50" charset="-128"/>
              <a:cs typeface="Meiryo UI" pitchFamily="50" charset="-128"/>
            </a:endParaRPr>
          </a:p>
        </p:txBody>
      </p:sp>
      <p:sp>
        <p:nvSpPr>
          <p:cNvPr id="13" name="タイトル 4"/>
          <p:cNvSpPr txBox="1">
            <a:spLocks/>
          </p:cNvSpPr>
          <p:nvPr/>
        </p:nvSpPr>
        <p:spPr>
          <a:xfrm>
            <a:off x="84271" y="617220"/>
            <a:ext cx="8975455" cy="1846659"/>
          </a:xfrm>
          <a:prstGeom prst="rect">
            <a:avLst/>
          </a:prstGeom>
          <a:noFill/>
        </p:spPr>
        <p:txBody>
          <a:bodyPr wrap="square" rtlCol="0">
            <a:spAutoFit/>
          </a:bodyPr>
          <a:lstStyle>
            <a:lvl1pPr algn="l" defTabSz="914400" rtl="0" eaLnBrk="1" latinLnBrk="0" hangingPunct="1">
              <a:spcBef>
                <a:spcPct val="0"/>
              </a:spcBef>
              <a:buNone/>
              <a:defRPr kumimoji="1" sz="4000" kern="1200" spc="-100" baseline="0">
                <a:solidFill>
                  <a:schemeClr val="tx2"/>
                </a:solidFill>
                <a:latin typeface="+mj-lt"/>
                <a:ea typeface="+mj-ea"/>
                <a:cs typeface="+mj-cs"/>
              </a:defRPr>
            </a:lvl1pPr>
          </a:lstStyle>
          <a:p>
            <a:r>
              <a:rPr lang="ja-JP" altLang="en-US" sz="2400" b="1" dirty="0" smtClean="0">
                <a:latin typeface="Meiryo UI" panose="020B0604030504040204" pitchFamily="50" charset="-128"/>
                <a:ea typeface="Meiryo UI" panose="020B0604030504040204" pitchFamily="50" charset="-128"/>
              </a:rPr>
              <a:t>■大阪府が目指す将来像の考え方</a:t>
            </a:r>
            <a:endParaRPr lang="en-US" altLang="ja-JP" sz="2400" b="1" dirty="0" smtClean="0">
              <a:latin typeface="Meiryo UI" panose="020B0604030504040204" pitchFamily="50" charset="-128"/>
              <a:ea typeface="Meiryo UI" panose="020B0604030504040204" pitchFamily="50" charset="-128"/>
            </a:endParaRPr>
          </a:p>
          <a:p>
            <a:pPr lvl="0">
              <a:lnSpc>
                <a:spcPts val="800"/>
              </a:lnSpc>
              <a:spcBef>
                <a:spcPts val="0"/>
              </a:spcBef>
            </a:pPr>
            <a:r>
              <a:rPr lang="ja-JP" altLang="en-US" sz="1800" b="1" dirty="0" smtClean="0">
                <a:latin typeface="Meiryo UI" panose="020B0604030504040204" pitchFamily="50" charset="-128"/>
                <a:ea typeface="Meiryo UI" panose="020B0604030504040204" pitchFamily="50" charset="-128"/>
              </a:rPr>
              <a:t>　　</a:t>
            </a:r>
            <a:endParaRPr lang="en-US" altLang="ja-JP" sz="1800" b="1" dirty="0" smtClean="0">
              <a:latin typeface="Meiryo UI" panose="020B0604030504040204" pitchFamily="50" charset="-128"/>
              <a:ea typeface="Meiryo UI" panose="020B0604030504040204" pitchFamily="50" charset="-128"/>
            </a:endParaRPr>
          </a:p>
          <a:p>
            <a:pPr lvl="0">
              <a:lnSpc>
                <a:spcPts val="1600"/>
              </a:lnSpc>
              <a:spcBef>
                <a:spcPts val="0"/>
              </a:spcBef>
            </a:pPr>
            <a:r>
              <a:rPr lang="ja-JP" altLang="en-US" sz="1800" b="1" spc="0" dirty="0">
                <a:solidFill>
                  <a:prstClr val="black"/>
                </a:solidFill>
                <a:latin typeface="Meiryo UI" panose="020B0604030504040204" pitchFamily="50" charset="-128"/>
                <a:ea typeface="Meiryo UI" panose="020B0604030504040204" pitchFamily="50" charset="-128"/>
                <a:cs typeface="+mn-cs"/>
              </a:rPr>
              <a:t>　</a:t>
            </a:r>
            <a:r>
              <a:rPr lang="ja-JP" altLang="en-US" sz="1800" b="1" spc="0" dirty="0" smtClean="0">
                <a:solidFill>
                  <a:prstClr val="black"/>
                </a:solidFill>
                <a:latin typeface="Meiryo UI" panose="020B0604030504040204" pitchFamily="50" charset="-128"/>
                <a:ea typeface="Meiryo UI" panose="020B0604030504040204" pitchFamily="50" charset="-128"/>
                <a:cs typeface="+mn-cs"/>
              </a:rPr>
              <a:t>・</a:t>
            </a:r>
            <a:r>
              <a:rPr lang="ja-JP" altLang="en-US" sz="1600" spc="0" dirty="0" smtClean="0">
                <a:solidFill>
                  <a:prstClr val="black"/>
                </a:solidFill>
                <a:latin typeface="Meiryo UI" panose="020B0604030504040204" pitchFamily="50" charset="-128"/>
                <a:ea typeface="Meiryo UI" panose="020B0604030504040204" pitchFamily="50" charset="-128"/>
                <a:cs typeface="+mn-cs"/>
              </a:rPr>
              <a:t>大阪に伝わる“船場汁“の精神や、捨てるような食べものでも立派に生産的に活かす”ほるもん文化“を受け</a:t>
            </a:r>
            <a:endParaRPr lang="en-US" altLang="ja-JP" sz="1600" spc="0" dirty="0" smtClean="0">
              <a:solidFill>
                <a:prstClr val="black"/>
              </a:solidFill>
              <a:latin typeface="Meiryo UI" panose="020B0604030504040204" pitchFamily="50" charset="-128"/>
              <a:ea typeface="Meiryo UI" panose="020B0604030504040204" pitchFamily="50" charset="-128"/>
              <a:cs typeface="+mn-cs"/>
            </a:endParaRPr>
          </a:p>
          <a:p>
            <a:pPr lvl="0">
              <a:lnSpc>
                <a:spcPts val="1600"/>
              </a:lnSpc>
              <a:spcBef>
                <a:spcPts val="0"/>
              </a:spcBef>
            </a:pPr>
            <a:r>
              <a:rPr lang="ja-JP" altLang="en-US" sz="1600" spc="0" dirty="0">
                <a:solidFill>
                  <a:prstClr val="black"/>
                </a:solidFill>
                <a:latin typeface="Meiryo UI" panose="020B0604030504040204" pitchFamily="50" charset="-128"/>
                <a:ea typeface="Meiryo UI" panose="020B0604030504040204" pitchFamily="50" charset="-128"/>
                <a:cs typeface="+mn-cs"/>
              </a:rPr>
              <a:t>　</a:t>
            </a:r>
            <a:r>
              <a:rPr lang="ja-JP" altLang="en-US" sz="1600" spc="0" dirty="0" smtClean="0">
                <a:solidFill>
                  <a:prstClr val="black"/>
                </a:solidFill>
                <a:latin typeface="Meiryo UI" panose="020B0604030504040204" pitchFamily="50" charset="-128"/>
                <a:ea typeface="Meiryo UI" panose="020B0604030504040204" pitchFamily="50" charset="-128"/>
                <a:cs typeface="+mn-cs"/>
              </a:rPr>
              <a:t>　つぎ</a:t>
            </a:r>
            <a:r>
              <a:rPr lang="ja-JP" altLang="en-US" sz="1600" spc="0" dirty="0">
                <a:solidFill>
                  <a:prstClr val="black"/>
                </a:solidFill>
                <a:latin typeface="Meiryo UI" panose="020B0604030504040204" pitchFamily="50" charset="-128"/>
                <a:ea typeface="Meiryo UI" panose="020B0604030504040204" pitchFamily="50" charset="-128"/>
                <a:cs typeface="+mn-cs"/>
              </a:rPr>
              <a:t>、府民の「もったいない」の</a:t>
            </a:r>
            <a:r>
              <a:rPr lang="ja-JP" altLang="en-US" sz="1600" spc="0" dirty="0" smtClean="0">
                <a:solidFill>
                  <a:prstClr val="black"/>
                </a:solidFill>
                <a:latin typeface="Meiryo UI" panose="020B0604030504040204" pitchFamily="50" charset="-128"/>
                <a:ea typeface="Meiryo UI" panose="020B0604030504040204" pitchFamily="50" charset="-128"/>
                <a:cs typeface="+mn-cs"/>
              </a:rPr>
              <a:t>心を大切にする。</a:t>
            </a:r>
            <a:endParaRPr lang="en-US" altLang="ja-JP" sz="1600" spc="0" dirty="0" smtClean="0">
              <a:solidFill>
                <a:prstClr val="black"/>
              </a:solidFill>
              <a:latin typeface="Meiryo UI" panose="020B0604030504040204" pitchFamily="50" charset="-128"/>
              <a:ea typeface="Meiryo UI" panose="020B0604030504040204" pitchFamily="50" charset="-128"/>
              <a:cs typeface="+mn-cs"/>
            </a:endParaRPr>
          </a:p>
          <a:p>
            <a:pPr lvl="0">
              <a:lnSpc>
                <a:spcPts val="1000"/>
              </a:lnSpc>
              <a:spcBef>
                <a:spcPts val="0"/>
              </a:spcBef>
            </a:pPr>
            <a:endParaRPr lang="en-US" altLang="ja-JP" sz="1600" spc="0" dirty="0" smtClean="0">
              <a:solidFill>
                <a:prstClr val="black"/>
              </a:solidFill>
              <a:latin typeface="Meiryo UI" panose="020B0604030504040204" pitchFamily="50" charset="-128"/>
              <a:ea typeface="Meiryo UI" panose="020B0604030504040204" pitchFamily="50" charset="-128"/>
              <a:cs typeface="+mn-cs"/>
            </a:endParaRPr>
          </a:p>
          <a:p>
            <a:pPr lvl="0">
              <a:lnSpc>
                <a:spcPts val="1600"/>
              </a:lnSpc>
              <a:spcBef>
                <a:spcPts val="0"/>
              </a:spcBef>
            </a:pPr>
            <a:r>
              <a:rPr lang="ja-JP" altLang="en-US" sz="1600" spc="0" dirty="0">
                <a:solidFill>
                  <a:prstClr val="black"/>
                </a:solidFill>
                <a:latin typeface="Meiryo UI" panose="020B0604030504040204" pitchFamily="50" charset="-128"/>
                <a:ea typeface="Meiryo UI" panose="020B0604030504040204" pitchFamily="50" charset="-128"/>
                <a:cs typeface="+mn-cs"/>
              </a:rPr>
              <a:t>　</a:t>
            </a:r>
            <a:r>
              <a:rPr lang="ja-JP" altLang="en-US" sz="1600" spc="0" dirty="0" smtClean="0">
                <a:solidFill>
                  <a:prstClr val="black"/>
                </a:solidFill>
                <a:latin typeface="Meiryo UI" panose="020B0604030504040204" pitchFamily="50" charset="-128"/>
                <a:ea typeface="Meiryo UI" panose="020B0604030504040204" pitchFamily="50" charset="-128"/>
                <a:cs typeface="+mn-cs"/>
              </a:rPr>
              <a:t>・大阪府民が培ってきた、経済的で合理的、スマートな取組を進める。</a:t>
            </a:r>
            <a:endParaRPr lang="en-US" altLang="ja-JP" sz="1600" spc="0" dirty="0" smtClean="0">
              <a:solidFill>
                <a:prstClr val="black"/>
              </a:solidFill>
              <a:latin typeface="Meiryo UI" panose="020B0604030504040204" pitchFamily="50" charset="-128"/>
              <a:ea typeface="Meiryo UI" panose="020B0604030504040204" pitchFamily="50" charset="-128"/>
              <a:cs typeface="+mn-cs"/>
            </a:endParaRPr>
          </a:p>
          <a:p>
            <a:pPr lvl="0">
              <a:lnSpc>
                <a:spcPts val="1000"/>
              </a:lnSpc>
              <a:spcBef>
                <a:spcPts val="0"/>
              </a:spcBef>
            </a:pPr>
            <a:r>
              <a:rPr lang="ja-JP" altLang="en-US" sz="1600" spc="0" dirty="0">
                <a:solidFill>
                  <a:prstClr val="black"/>
                </a:solidFill>
                <a:latin typeface="Meiryo UI" panose="020B0604030504040204" pitchFamily="50" charset="-128"/>
                <a:ea typeface="Meiryo UI" panose="020B0604030504040204" pitchFamily="50" charset="-128"/>
                <a:cs typeface="+mn-cs"/>
              </a:rPr>
              <a:t>　</a:t>
            </a:r>
            <a:endParaRPr lang="en-US" altLang="ja-JP" sz="1600" spc="0" dirty="0" smtClean="0">
              <a:solidFill>
                <a:prstClr val="black"/>
              </a:solidFill>
              <a:latin typeface="Meiryo UI" panose="020B0604030504040204" pitchFamily="50" charset="-128"/>
              <a:ea typeface="Meiryo UI" panose="020B0604030504040204" pitchFamily="50" charset="-128"/>
              <a:cs typeface="+mn-cs"/>
            </a:endParaRPr>
          </a:p>
          <a:p>
            <a:pPr lvl="0">
              <a:lnSpc>
                <a:spcPts val="1600"/>
              </a:lnSpc>
              <a:spcBef>
                <a:spcPts val="0"/>
              </a:spcBef>
            </a:pPr>
            <a:r>
              <a:rPr lang="ja-JP" altLang="en-US" sz="1600" spc="0" dirty="0">
                <a:solidFill>
                  <a:prstClr val="black"/>
                </a:solidFill>
                <a:latin typeface="Meiryo UI" panose="020B0604030504040204" pitchFamily="50" charset="-128"/>
                <a:ea typeface="Meiryo UI" panose="020B0604030504040204" pitchFamily="50" charset="-128"/>
                <a:cs typeface="+mn-cs"/>
              </a:rPr>
              <a:t>　</a:t>
            </a:r>
            <a:r>
              <a:rPr lang="ja-JP" altLang="en-US" sz="1600" spc="0" dirty="0" smtClean="0">
                <a:solidFill>
                  <a:prstClr val="black"/>
                </a:solidFill>
                <a:latin typeface="Meiryo UI" panose="020B0604030504040204" pitchFamily="50" charset="-128"/>
                <a:ea typeface="Meiryo UI" panose="020B0604030504040204" pitchFamily="50" charset="-128"/>
                <a:cs typeface="+mn-cs"/>
              </a:rPr>
              <a:t>・流通に関わる</a:t>
            </a:r>
            <a:r>
              <a:rPr lang="ja-JP" altLang="en-US" sz="1600" spc="0" dirty="0">
                <a:solidFill>
                  <a:prstClr val="black"/>
                </a:solidFill>
                <a:latin typeface="Meiryo UI" panose="020B0604030504040204" pitchFamily="50" charset="-128"/>
                <a:ea typeface="Meiryo UI" panose="020B0604030504040204" pitchFamily="50" charset="-128"/>
                <a:cs typeface="+mn-cs"/>
              </a:rPr>
              <a:t>全</a:t>
            </a:r>
            <a:r>
              <a:rPr lang="ja-JP" altLang="en-US" sz="1600" spc="0" dirty="0" smtClean="0">
                <a:solidFill>
                  <a:prstClr val="black"/>
                </a:solidFill>
                <a:latin typeface="Meiryo UI" panose="020B0604030504040204" pitchFamily="50" charset="-128"/>
                <a:ea typeface="Meiryo UI" panose="020B0604030504040204" pitchFamily="50" charset="-128"/>
                <a:cs typeface="+mn-cs"/>
              </a:rPr>
              <a:t>ての関係者がそれぞれの立場で取組の必要性を</a:t>
            </a:r>
            <a:r>
              <a:rPr lang="ja-JP" altLang="en-US" sz="1600" spc="0" dirty="0">
                <a:solidFill>
                  <a:prstClr val="black"/>
                </a:solidFill>
                <a:latin typeface="Meiryo UI" panose="020B0604030504040204" pitchFamily="50" charset="-128"/>
                <a:ea typeface="Meiryo UI" panose="020B0604030504040204" pitchFamily="50" charset="-128"/>
                <a:cs typeface="+mn-cs"/>
              </a:rPr>
              <a:t>認識</a:t>
            </a:r>
            <a:r>
              <a:rPr lang="ja-JP" altLang="en-US" sz="1600" spc="0" dirty="0" smtClean="0">
                <a:solidFill>
                  <a:prstClr val="black"/>
                </a:solidFill>
                <a:latin typeface="Meiryo UI" panose="020B0604030504040204" pitchFamily="50" charset="-128"/>
                <a:ea typeface="Meiryo UI" panose="020B0604030504040204" pitchFamily="50" charset="-128"/>
                <a:cs typeface="+mn-cs"/>
              </a:rPr>
              <a:t>し、府民誰もが食品ロス削減実現の</a:t>
            </a:r>
            <a:endParaRPr lang="en-US" altLang="ja-JP" sz="1600" spc="0" dirty="0" smtClean="0">
              <a:solidFill>
                <a:prstClr val="black"/>
              </a:solidFill>
              <a:latin typeface="Meiryo UI" panose="020B0604030504040204" pitchFamily="50" charset="-128"/>
              <a:ea typeface="Meiryo UI" panose="020B0604030504040204" pitchFamily="50" charset="-128"/>
              <a:cs typeface="+mn-cs"/>
            </a:endParaRPr>
          </a:p>
          <a:p>
            <a:pPr lvl="0">
              <a:lnSpc>
                <a:spcPts val="1600"/>
              </a:lnSpc>
              <a:spcBef>
                <a:spcPts val="0"/>
              </a:spcBef>
            </a:pPr>
            <a:r>
              <a:rPr lang="ja-JP" altLang="en-US" sz="1600" spc="0" dirty="0">
                <a:solidFill>
                  <a:prstClr val="black"/>
                </a:solidFill>
                <a:latin typeface="Meiryo UI" panose="020B0604030504040204" pitchFamily="50" charset="-128"/>
                <a:ea typeface="Meiryo UI" panose="020B0604030504040204" pitchFamily="50" charset="-128"/>
                <a:cs typeface="+mn-cs"/>
              </a:rPr>
              <a:t>　</a:t>
            </a:r>
            <a:r>
              <a:rPr lang="ja-JP" altLang="en-US" sz="1600" spc="0" dirty="0" smtClean="0">
                <a:solidFill>
                  <a:prstClr val="black"/>
                </a:solidFill>
                <a:latin typeface="Meiryo UI" panose="020B0604030504040204" pitchFamily="50" charset="-128"/>
                <a:ea typeface="Meiryo UI" panose="020B0604030504040204" pitchFamily="50" charset="-128"/>
                <a:cs typeface="+mn-cs"/>
              </a:rPr>
              <a:t>　ための具体的な行動をとる。</a:t>
            </a:r>
            <a:endParaRPr lang="ja-JP" altLang="en-US" sz="1600" b="1" dirty="0">
              <a:latin typeface="Meiryo UI" panose="020B0604030504040204" pitchFamily="50" charset="-128"/>
              <a:ea typeface="Meiryo UI" panose="020B0604030504040204" pitchFamily="50" charset="-128"/>
            </a:endParaRPr>
          </a:p>
        </p:txBody>
      </p:sp>
      <p:sp>
        <p:nvSpPr>
          <p:cNvPr id="6" name="正方形/長方形 5"/>
          <p:cNvSpPr/>
          <p:nvPr/>
        </p:nvSpPr>
        <p:spPr>
          <a:xfrm>
            <a:off x="-180528" y="407714"/>
            <a:ext cx="1569660" cy="369332"/>
          </a:xfrm>
          <a:prstGeom prst="rect">
            <a:avLst/>
          </a:prstGeom>
        </p:spPr>
        <p:txBody>
          <a:bodyPr wrap="none">
            <a:spAutoFit/>
          </a:bodyPr>
          <a:lstStyle/>
          <a:p>
            <a:pPr>
              <a:spcBef>
                <a:spcPts val="600"/>
              </a:spcBef>
            </a:pPr>
            <a:r>
              <a:rPr lang="en-US" altLang="ja-JP" b="1"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b="1"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主な論点</a:t>
            </a:r>
            <a:r>
              <a:rPr lang="en-US" altLang="ja-JP" b="1"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a:t>
            </a:r>
          </a:p>
        </p:txBody>
      </p:sp>
      <p:sp>
        <p:nvSpPr>
          <p:cNvPr id="10" name="タイトル 4"/>
          <p:cNvSpPr txBox="1">
            <a:spLocks/>
          </p:cNvSpPr>
          <p:nvPr/>
        </p:nvSpPr>
        <p:spPr>
          <a:xfrm>
            <a:off x="206970" y="2463879"/>
            <a:ext cx="8884766" cy="4305868"/>
          </a:xfrm>
          <a:prstGeom prst="rect">
            <a:avLst/>
          </a:prstGeom>
          <a:solidFill>
            <a:schemeClr val="accent1">
              <a:lumMod val="40000"/>
              <a:lumOff val="60000"/>
            </a:schemeClr>
          </a:solidFill>
        </p:spPr>
        <p:txBody>
          <a:bodyPr wrap="square" lIns="36000" tIns="36000" rIns="36000" bIns="36000" rtlCol="0">
            <a:noAutofit/>
          </a:bodyPr>
          <a:lstStyle>
            <a:lvl1pPr algn="l" defTabSz="914400" rtl="0" eaLnBrk="1" latinLnBrk="0" hangingPunct="1">
              <a:spcBef>
                <a:spcPct val="0"/>
              </a:spcBef>
              <a:buNone/>
              <a:defRPr kumimoji="1" sz="4000" kern="1200" spc="-100" baseline="0">
                <a:solidFill>
                  <a:schemeClr val="tx2"/>
                </a:solidFill>
                <a:latin typeface="+mj-lt"/>
                <a:ea typeface="+mj-ea"/>
                <a:cs typeface="+mj-cs"/>
              </a:defRPr>
            </a:lvl1pPr>
          </a:lstStyle>
          <a:p>
            <a:endParaRPr lang="en-US" altLang="ja-JP" sz="2000" b="1" dirty="0" smtClean="0">
              <a:latin typeface="Meiryo UI" panose="020B0604030504040204" pitchFamily="50" charset="-128"/>
              <a:ea typeface="Meiryo UI" panose="020B0604030504040204" pitchFamily="50" charset="-128"/>
            </a:endParaRPr>
          </a:p>
          <a:p>
            <a:pPr>
              <a:lnSpc>
                <a:spcPts val="1000"/>
              </a:lnSpc>
            </a:pPr>
            <a:endParaRPr lang="en-US" altLang="ja-JP" sz="2000" b="1" u="sng" dirty="0" smtClean="0">
              <a:solidFill>
                <a:schemeClr val="tx1"/>
              </a:solidFill>
              <a:latin typeface="Meiryo UI" panose="020B0604030504040204" pitchFamily="50" charset="-128"/>
              <a:ea typeface="Meiryo UI" panose="020B0604030504040204" pitchFamily="50" charset="-128"/>
            </a:endParaRPr>
          </a:p>
          <a:p>
            <a:r>
              <a:rPr lang="ja-JP" altLang="en-US" sz="2000" b="1" u="sng" dirty="0" smtClean="0">
                <a:solidFill>
                  <a:schemeClr val="tx1"/>
                </a:solidFill>
                <a:latin typeface="Meiryo UI" panose="020B0604030504040204" pitchFamily="50" charset="-128"/>
                <a:ea typeface="Meiryo UI" panose="020B0604030504040204" pitchFamily="50" charset="-128"/>
              </a:rPr>
              <a:t>■大阪の食文化　　</a:t>
            </a:r>
            <a:r>
              <a:rPr lang="ja-JP" altLang="en-US" sz="1400" b="1" u="sng" dirty="0" smtClean="0">
                <a:solidFill>
                  <a:schemeClr val="tx1"/>
                </a:solidFill>
                <a:latin typeface="Meiryo UI" panose="020B0604030504040204" pitchFamily="50" charset="-128"/>
                <a:ea typeface="Meiryo UI" panose="020B0604030504040204" pitchFamily="50" charset="-128"/>
              </a:rPr>
              <a:t>（引用元：大阪の郷土料理　上島幸子他著　同文書院）</a:t>
            </a:r>
            <a:endParaRPr lang="en-US" altLang="ja-JP" sz="1400" b="1" u="sng" dirty="0" smtClean="0">
              <a:solidFill>
                <a:schemeClr val="tx1"/>
              </a:solidFill>
              <a:latin typeface="Meiryo UI" panose="020B0604030504040204" pitchFamily="50" charset="-128"/>
              <a:ea typeface="Meiryo UI" panose="020B0604030504040204" pitchFamily="50" charset="-128"/>
            </a:endParaRPr>
          </a:p>
          <a:p>
            <a:endParaRPr lang="en-US" altLang="ja-JP" sz="1400" b="1" u="sng" dirty="0" smtClean="0">
              <a:solidFill>
                <a:schemeClr val="tx1"/>
              </a:solidFill>
              <a:latin typeface="Meiryo UI" panose="020B0604030504040204" pitchFamily="50" charset="-128"/>
              <a:ea typeface="Meiryo UI" panose="020B0604030504040204" pitchFamily="50" charset="-128"/>
            </a:endParaRPr>
          </a:p>
          <a:p>
            <a:r>
              <a:rPr lang="ja-JP" altLang="en-US" sz="1400" b="1" dirty="0" smtClean="0">
                <a:solidFill>
                  <a:schemeClr val="tx1"/>
                </a:solidFill>
                <a:latin typeface="Meiryo UI" panose="020B0604030504040204" pitchFamily="50" charset="-128"/>
                <a:ea typeface="Meiryo UI" panose="020B0604030504040204" pitchFamily="50" charset="-128"/>
              </a:rPr>
              <a:t>　</a:t>
            </a:r>
            <a:r>
              <a:rPr lang="en-US" altLang="ja-JP" sz="1600" b="1" u="sng" dirty="0" smtClean="0">
                <a:solidFill>
                  <a:schemeClr val="tx1"/>
                </a:solidFill>
                <a:latin typeface="Meiryo UI" panose="020B0604030504040204" pitchFamily="50" charset="-128"/>
                <a:ea typeface="Meiryo UI" panose="020B0604030504040204" pitchFamily="50" charset="-128"/>
              </a:rPr>
              <a:t>《</a:t>
            </a:r>
            <a:r>
              <a:rPr lang="ja-JP" altLang="en-US" sz="1600" b="1" u="sng" dirty="0" smtClean="0">
                <a:solidFill>
                  <a:schemeClr val="tx1"/>
                </a:solidFill>
                <a:latin typeface="Meiryo UI" panose="020B0604030504040204" pitchFamily="50" charset="-128"/>
                <a:ea typeface="Meiryo UI" panose="020B0604030504040204" pitchFamily="50" charset="-128"/>
              </a:rPr>
              <a:t>船場汁</a:t>
            </a:r>
            <a:r>
              <a:rPr lang="en-US" altLang="ja-JP" sz="1600" b="1" u="sng" dirty="0" smtClean="0">
                <a:solidFill>
                  <a:schemeClr val="tx1"/>
                </a:solidFill>
                <a:latin typeface="Meiryo UI" panose="020B0604030504040204" pitchFamily="50" charset="-128"/>
                <a:ea typeface="Meiryo UI" panose="020B0604030504040204" pitchFamily="50" charset="-128"/>
              </a:rPr>
              <a:t>》</a:t>
            </a:r>
          </a:p>
          <a:p>
            <a:r>
              <a:rPr lang="ja-JP" altLang="en-US" sz="1800" b="1" dirty="0">
                <a:solidFill>
                  <a:schemeClr val="tx1"/>
                </a:solidFill>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a:t>
            </a:r>
            <a:r>
              <a:rPr lang="ja-JP" altLang="en-US" sz="1600" spc="0" dirty="0" smtClean="0">
                <a:solidFill>
                  <a:prstClr val="black"/>
                </a:solidFill>
                <a:latin typeface="Meiryo UI" panose="020B0604030504040204" pitchFamily="50" charset="-128"/>
                <a:ea typeface="Meiryo UI" panose="020B0604030504040204" pitchFamily="50" charset="-128"/>
                <a:cs typeface="+mn-cs"/>
              </a:rPr>
              <a:t>塩さばのあらと、短冊に切った大根、それに青ねぎを浮かせたいわば「潮汁」に属する汁である。切り身を焼</a:t>
            </a:r>
            <a:r>
              <a:rPr lang="ja-JP" altLang="en-US" sz="1600" spc="0" dirty="0" err="1" smtClean="0">
                <a:solidFill>
                  <a:prstClr val="black"/>
                </a:solidFill>
                <a:latin typeface="Meiryo UI" panose="020B0604030504040204" pitchFamily="50" charset="-128"/>
                <a:ea typeface="Meiryo UI" panose="020B0604030504040204" pitchFamily="50" charset="-128"/>
                <a:cs typeface="+mn-cs"/>
              </a:rPr>
              <a:t>い</a:t>
            </a:r>
            <a:endParaRPr lang="en-US" altLang="ja-JP" sz="1600" spc="0" dirty="0" smtClean="0">
              <a:solidFill>
                <a:prstClr val="black"/>
              </a:solidFill>
              <a:latin typeface="Meiryo UI" panose="020B0604030504040204" pitchFamily="50" charset="-128"/>
              <a:ea typeface="Meiryo UI" panose="020B0604030504040204" pitchFamily="50" charset="-128"/>
              <a:cs typeface="+mn-cs"/>
            </a:endParaRPr>
          </a:p>
          <a:p>
            <a:r>
              <a:rPr lang="ja-JP" altLang="en-US" sz="1600" spc="0" dirty="0">
                <a:solidFill>
                  <a:prstClr val="black"/>
                </a:solidFill>
                <a:latin typeface="Meiryo UI" panose="020B0604030504040204" pitchFamily="50" charset="-128"/>
                <a:ea typeface="Meiryo UI" panose="020B0604030504040204" pitchFamily="50" charset="-128"/>
                <a:cs typeface="+mn-cs"/>
              </a:rPr>
              <a:t>　</a:t>
            </a:r>
            <a:r>
              <a:rPr lang="ja-JP" altLang="en-US" sz="1600" spc="0" dirty="0" smtClean="0">
                <a:solidFill>
                  <a:prstClr val="black"/>
                </a:solidFill>
                <a:latin typeface="Meiryo UI" panose="020B0604030504040204" pitchFamily="50" charset="-128"/>
                <a:ea typeface="Meiryo UI" panose="020B0604030504040204" pitchFamily="50" charset="-128"/>
                <a:cs typeface="+mn-cs"/>
              </a:rPr>
              <a:t>　</a:t>
            </a:r>
            <a:r>
              <a:rPr lang="ja-JP" altLang="en-US" sz="1600" spc="0" dirty="0" err="1" smtClean="0">
                <a:solidFill>
                  <a:prstClr val="black"/>
                </a:solidFill>
                <a:latin typeface="Meiryo UI" panose="020B0604030504040204" pitchFamily="50" charset="-128"/>
                <a:ea typeface="Meiryo UI" panose="020B0604030504040204" pitchFamily="50" charset="-128"/>
                <a:cs typeface="+mn-cs"/>
              </a:rPr>
              <a:t>た</a:t>
            </a:r>
            <a:r>
              <a:rPr lang="ja-JP" altLang="en-US" sz="1600" spc="0" dirty="0" smtClean="0">
                <a:solidFill>
                  <a:prstClr val="black"/>
                </a:solidFill>
                <a:latin typeface="Meiryo UI" panose="020B0604030504040204" pitchFamily="50" charset="-128"/>
                <a:ea typeface="Meiryo UI" panose="020B0604030504040204" pitchFamily="50" charset="-128"/>
                <a:cs typeface="+mn-cs"/>
              </a:rPr>
              <a:t>時、</a:t>
            </a:r>
            <a:r>
              <a:rPr lang="ja-JP" altLang="en-US" sz="1600" spc="0" dirty="0">
                <a:solidFill>
                  <a:prstClr val="black"/>
                </a:solidFill>
                <a:latin typeface="Meiryo UI" panose="020B0604030504040204" pitchFamily="50" charset="-128"/>
                <a:ea typeface="Meiryo UI" panose="020B0604030504040204" pitchFamily="50" charset="-128"/>
                <a:cs typeface="+mn-cs"/>
              </a:rPr>
              <a:t>頭</a:t>
            </a:r>
            <a:r>
              <a:rPr lang="ja-JP" altLang="en-US" sz="1600" spc="0" dirty="0" smtClean="0">
                <a:solidFill>
                  <a:prstClr val="black"/>
                </a:solidFill>
                <a:latin typeface="Meiryo UI" panose="020B0604030504040204" pitchFamily="50" charset="-128"/>
                <a:ea typeface="Meiryo UI" panose="020B0604030504040204" pitchFamily="50" charset="-128"/>
                <a:cs typeface="+mn-cs"/>
              </a:rPr>
              <a:t>や中骨を取ってお</a:t>
            </a:r>
            <a:r>
              <a:rPr lang="ja-JP" altLang="en-US" sz="1600" spc="0" dirty="0">
                <a:solidFill>
                  <a:prstClr val="black"/>
                </a:solidFill>
                <a:latin typeface="Meiryo UI" panose="020B0604030504040204" pitchFamily="50" charset="-128"/>
                <a:ea typeface="Meiryo UI" panose="020B0604030504040204" pitchFamily="50" charset="-128"/>
                <a:cs typeface="+mn-cs"/>
              </a:rPr>
              <a:t>き</a:t>
            </a:r>
            <a:r>
              <a:rPr lang="ja-JP" altLang="en-US" sz="1600" spc="0" dirty="0" smtClean="0">
                <a:solidFill>
                  <a:prstClr val="black"/>
                </a:solidFill>
                <a:latin typeface="Meiryo UI" panose="020B0604030504040204" pitchFamily="50" charset="-128"/>
                <a:ea typeface="Meiryo UI" panose="020B0604030504040204" pitchFamily="50" charset="-128"/>
                <a:cs typeface="+mn-cs"/>
              </a:rPr>
              <a:t>、次の食事には</a:t>
            </a:r>
            <a:r>
              <a:rPr lang="ja-JP" altLang="en-US" sz="1600" spc="0" dirty="0">
                <a:solidFill>
                  <a:prstClr val="black"/>
                </a:solidFill>
                <a:latin typeface="Meiryo UI" panose="020B0604030504040204" pitchFamily="50" charset="-128"/>
                <a:ea typeface="Meiryo UI" panose="020B0604030504040204" pitchFamily="50" charset="-128"/>
                <a:cs typeface="+mn-cs"/>
              </a:rPr>
              <a:t>取</a:t>
            </a:r>
            <a:r>
              <a:rPr lang="ja-JP" altLang="en-US" sz="1600" spc="0" dirty="0" smtClean="0">
                <a:solidFill>
                  <a:prstClr val="black"/>
                </a:solidFill>
                <a:latin typeface="Meiryo UI" panose="020B0604030504040204" pitchFamily="50" charset="-128"/>
                <a:ea typeface="Meiryo UI" panose="020B0604030504040204" pitchFamily="50" charset="-128"/>
                <a:cs typeface="+mn-cs"/>
              </a:rPr>
              <a:t>っておい</a:t>
            </a:r>
            <a:r>
              <a:rPr lang="ja-JP" altLang="en-US" sz="1600" spc="0" dirty="0">
                <a:solidFill>
                  <a:prstClr val="black"/>
                </a:solidFill>
                <a:latin typeface="Meiryo UI" panose="020B0604030504040204" pitchFamily="50" charset="-128"/>
                <a:ea typeface="Meiryo UI" panose="020B0604030504040204" pitchFamily="50" charset="-128"/>
                <a:cs typeface="+mn-cs"/>
              </a:rPr>
              <a:t>た</a:t>
            </a:r>
            <a:r>
              <a:rPr lang="ja-JP" altLang="en-US" sz="1600" spc="0" dirty="0" smtClean="0">
                <a:solidFill>
                  <a:prstClr val="black"/>
                </a:solidFill>
                <a:latin typeface="Meiryo UI" panose="020B0604030504040204" pitchFamily="50" charset="-128"/>
                <a:ea typeface="Meiryo UI" panose="020B0604030504040204" pitchFamily="50" charset="-128"/>
                <a:cs typeface="+mn-cs"/>
              </a:rPr>
              <a:t>頭や中骨で作った“船場汁“を料理する。</a:t>
            </a:r>
            <a:endParaRPr lang="en-US" altLang="ja-JP" sz="1600" spc="0" dirty="0" smtClean="0">
              <a:solidFill>
                <a:prstClr val="black"/>
              </a:solidFill>
              <a:latin typeface="Meiryo UI" panose="020B0604030504040204" pitchFamily="50" charset="-128"/>
              <a:ea typeface="Meiryo UI" panose="020B0604030504040204" pitchFamily="50" charset="-128"/>
              <a:cs typeface="+mn-cs"/>
            </a:endParaRPr>
          </a:p>
          <a:p>
            <a:r>
              <a:rPr lang="ja-JP" altLang="en-US" sz="1600" spc="0" dirty="0">
                <a:solidFill>
                  <a:prstClr val="black"/>
                </a:solidFill>
                <a:latin typeface="Meiryo UI" panose="020B0604030504040204" pitchFamily="50" charset="-128"/>
                <a:ea typeface="Meiryo UI" panose="020B0604030504040204" pitchFamily="50" charset="-128"/>
                <a:cs typeface="+mn-cs"/>
              </a:rPr>
              <a:t>　</a:t>
            </a:r>
            <a:r>
              <a:rPr lang="ja-JP" altLang="en-US" sz="1600" spc="0" dirty="0" smtClean="0">
                <a:solidFill>
                  <a:prstClr val="black"/>
                </a:solidFill>
                <a:latin typeface="Meiryo UI" panose="020B0604030504040204" pitchFamily="50" charset="-128"/>
                <a:ea typeface="Meiryo UI" panose="020B0604030504040204" pitchFamily="50" charset="-128"/>
                <a:cs typeface="+mn-cs"/>
              </a:rPr>
              <a:t>　塩さばの骨の髄まで利用し</a:t>
            </a:r>
            <a:r>
              <a:rPr lang="ja-JP" altLang="en-US" sz="1600" spc="0" dirty="0">
                <a:solidFill>
                  <a:prstClr val="black"/>
                </a:solidFill>
                <a:latin typeface="Meiryo UI" panose="020B0604030504040204" pitchFamily="50" charset="-128"/>
                <a:ea typeface="Meiryo UI" panose="020B0604030504040204" pitchFamily="50" charset="-128"/>
                <a:cs typeface="+mn-cs"/>
              </a:rPr>
              <a:t>、</a:t>
            </a:r>
            <a:r>
              <a:rPr lang="ja-JP" altLang="en-US" sz="1600" spc="0" dirty="0" smtClean="0">
                <a:solidFill>
                  <a:prstClr val="black"/>
                </a:solidFill>
                <a:latin typeface="Meiryo UI" panose="020B0604030504040204" pitchFamily="50" charset="-128"/>
                <a:ea typeface="Meiryo UI" panose="020B0604030504040204" pitchFamily="50" charset="-128"/>
                <a:cs typeface="+mn-cs"/>
              </a:rPr>
              <a:t>大根と合わせたこの汁は、船場商人の「まったり」とした味わいを追求する熱意と</a:t>
            </a:r>
            <a:endParaRPr lang="en-US" altLang="ja-JP" sz="1600" spc="0" dirty="0" smtClean="0">
              <a:solidFill>
                <a:prstClr val="black"/>
              </a:solidFill>
              <a:latin typeface="Meiryo UI" panose="020B0604030504040204" pitchFamily="50" charset="-128"/>
              <a:ea typeface="Meiryo UI" panose="020B0604030504040204" pitchFamily="50" charset="-128"/>
              <a:cs typeface="+mn-cs"/>
            </a:endParaRPr>
          </a:p>
          <a:p>
            <a:r>
              <a:rPr lang="ja-JP" altLang="en-US" sz="1600" spc="0" dirty="0">
                <a:solidFill>
                  <a:prstClr val="black"/>
                </a:solidFill>
                <a:latin typeface="Meiryo UI" panose="020B0604030504040204" pitchFamily="50" charset="-128"/>
                <a:ea typeface="Meiryo UI" panose="020B0604030504040204" pitchFamily="50" charset="-128"/>
                <a:cs typeface="+mn-cs"/>
              </a:rPr>
              <a:t>　</a:t>
            </a:r>
            <a:r>
              <a:rPr lang="ja-JP" altLang="en-US" sz="1600" spc="0" dirty="0" smtClean="0">
                <a:solidFill>
                  <a:prstClr val="black"/>
                </a:solidFill>
                <a:latin typeface="Meiryo UI" panose="020B0604030504040204" pitchFamily="50" charset="-128"/>
                <a:ea typeface="Meiryo UI" panose="020B0604030504040204" pitchFamily="50" charset="-128"/>
                <a:cs typeface="+mn-cs"/>
              </a:rPr>
              <a:t>　始末の精神が見事に具現化されたもの。</a:t>
            </a:r>
            <a:endParaRPr lang="en-US" altLang="ja-JP" sz="1600" spc="0" dirty="0" smtClean="0">
              <a:solidFill>
                <a:prstClr val="black"/>
              </a:solidFill>
              <a:latin typeface="Meiryo UI" panose="020B0604030504040204" pitchFamily="50" charset="-128"/>
              <a:ea typeface="Meiryo UI" panose="020B0604030504040204" pitchFamily="50" charset="-128"/>
              <a:cs typeface="+mn-cs"/>
            </a:endParaRPr>
          </a:p>
          <a:p>
            <a:pPr>
              <a:lnSpc>
                <a:spcPts val="1200"/>
              </a:lnSpc>
            </a:pPr>
            <a:endParaRPr lang="en-US" altLang="ja-JP" sz="1600" spc="0" dirty="0" smtClean="0">
              <a:solidFill>
                <a:prstClr val="black"/>
              </a:solidFill>
              <a:latin typeface="Meiryo UI" panose="020B0604030504040204" pitchFamily="50" charset="-128"/>
              <a:ea typeface="Meiryo UI" panose="020B0604030504040204" pitchFamily="50" charset="-128"/>
              <a:cs typeface="+mn-cs"/>
            </a:endParaRPr>
          </a:p>
          <a:p>
            <a:r>
              <a:rPr lang="ja-JP" altLang="en-US" sz="1600" b="1" spc="0" dirty="0" smtClean="0">
                <a:solidFill>
                  <a:prstClr val="black"/>
                </a:solidFill>
                <a:latin typeface="Meiryo UI" panose="020B0604030504040204" pitchFamily="50" charset="-128"/>
                <a:ea typeface="Meiryo UI" panose="020B0604030504040204" pitchFamily="50" charset="-128"/>
                <a:cs typeface="+mn-cs"/>
              </a:rPr>
              <a:t>　</a:t>
            </a:r>
            <a:r>
              <a:rPr lang="en-US" altLang="ja-JP" sz="1600" b="1" spc="0" dirty="0" smtClean="0">
                <a:solidFill>
                  <a:prstClr val="black"/>
                </a:solidFill>
                <a:latin typeface="Meiryo UI" panose="020B0604030504040204" pitchFamily="50" charset="-128"/>
                <a:ea typeface="Meiryo UI" panose="020B0604030504040204" pitchFamily="50" charset="-128"/>
                <a:cs typeface="+mn-cs"/>
              </a:rPr>
              <a:t>《</a:t>
            </a:r>
            <a:r>
              <a:rPr lang="ja-JP" altLang="en-US" sz="1600" b="1" spc="0" dirty="0" smtClean="0">
                <a:solidFill>
                  <a:prstClr val="black"/>
                </a:solidFill>
                <a:latin typeface="Meiryo UI" panose="020B0604030504040204" pitchFamily="50" charset="-128"/>
                <a:ea typeface="Meiryo UI" panose="020B0604030504040204" pitchFamily="50" charset="-128"/>
                <a:cs typeface="+mn-cs"/>
              </a:rPr>
              <a:t>ほるもん文化</a:t>
            </a:r>
            <a:r>
              <a:rPr lang="en-US" altLang="ja-JP" sz="1600" b="1" spc="0" dirty="0" smtClean="0">
                <a:solidFill>
                  <a:prstClr val="black"/>
                </a:solidFill>
                <a:latin typeface="Meiryo UI" panose="020B0604030504040204" pitchFamily="50" charset="-128"/>
                <a:ea typeface="Meiryo UI" panose="020B0604030504040204" pitchFamily="50" charset="-128"/>
                <a:cs typeface="+mn-cs"/>
              </a:rPr>
              <a:t>》</a:t>
            </a:r>
          </a:p>
          <a:p>
            <a:r>
              <a:rPr lang="ja-JP" altLang="en-US" sz="1600" spc="0" dirty="0" smtClean="0">
                <a:solidFill>
                  <a:prstClr val="black"/>
                </a:solidFill>
                <a:latin typeface="Meiryo UI" panose="020B0604030504040204" pitchFamily="50" charset="-128"/>
                <a:ea typeface="Meiryo UI" panose="020B0604030504040204" pitchFamily="50" charset="-128"/>
                <a:cs typeface="+mn-cs"/>
              </a:rPr>
              <a:t>　・「半助豆腐」（うなぎのかば焼きの頭と焼き豆腐の</a:t>
            </a:r>
            <a:r>
              <a:rPr lang="ja-JP" altLang="en-US" sz="1600" spc="0" dirty="0">
                <a:solidFill>
                  <a:prstClr val="black"/>
                </a:solidFill>
                <a:latin typeface="Meiryo UI" panose="020B0604030504040204" pitchFamily="50" charset="-128"/>
                <a:ea typeface="Meiryo UI" panose="020B0604030504040204" pitchFamily="50" charset="-128"/>
                <a:cs typeface="+mn-cs"/>
              </a:rPr>
              <a:t>角切</a:t>
            </a:r>
            <a:r>
              <a:rPr lang="ja-JP" altLang="en-US" sz="1600" spc="0" dirty="0" smtClean="0">
                <a:solidFill>
                  <a:prstClr val="black"/>
                </a:solidFill>
                <a:latin typeface="Meiryo UI" panose="020B0604030504040204" pitchFamily="50" charset="-128"/>
                <a:ea typeface="Meiryo UI" panose="020B0604030504040204" pitchFamily="50" charset="-128"/>
                <a:cs typeface="+mn-cs"/>
              </a:rPr>
              <a:t>りを炊いたもの）、「きゅうりのざくざく」（きざんだ</a:t>
            </a:r>
            <a:r>
              <a:rPr lang="ja-JP" altLang="en-US" sz="1600" spc="0" dirty="0" err="1" smtClean="0">
                <a:solidFill>
                  <a:prstClr val="black"/>
                </a:solidFill>
                <a:latin typeface="Meiryo UI" panose="020B0604030504040204" pitchFamily="50" charset="-128"/>
                <a:ea typeface="Meiryo UI" panose="020B0604030504040204" pitchFamily="50" charset="-128"/>
                <a:cs typeface="+mn-cs"/>
              </a:rPr>
              <a:t>はも</a:t>
            </a:r>
            <a:endParaRPr lang="en-US" altLang="ja-JP" sz="1600" spc="0" dirty="0" smtClean="0">
              <a:solidFill>
                <a:prstClr val="black"/>
              </a:solidFill>
              <a:latin typeface="Meiryo UI" panose="020B0604030504040204" pitchFamily="50" charset="-128"/>
              <a:ea typeface="Meiryo UI" panose="020B0604030504040204" pitchFamily="50" charset="-128"/>
              <a:cs typeface="+mn-cs"/>
            </a:endParaRPr>
          </a:p>
          <a:p>
            <a:r>
              <a:rPr lang="ja-JP" altLang="en-US" sz="1600" spc="0" dirty="0">
                <a:solidFill>
                  <a:prstClr val="black"/>
                </a:solidFill>
                <a:latin typeface="Meiryo UI" panose="020B0604030504040204" pitchFamily="50" charset="-128"/>
                <a:ea typeface="Meiryo UI" panose="020B0604030504040204" pitchFamily="50" charset="-128"/>
                <a:cs typeface="+mn-cs"/>
              </a:rPr>
              <a:t>　</a:t>
            </a:r>
            <a:r>
              <a:rPr lang="ja-JP" altLang="en-US" sz="1600" spc="0" dirty="0" smtClean="0">
                <a:solidFill>
                  <a:prstClr val="black"/>
                </a:solidFill>
                <a:latin typeface="Meiryo UI" panose="020B0604030504040204" pitchFamily="50" charset="-128"/>
                <a:ea typeface="Meiryo UI" panose="020B0604030504040204" pitchFamily="50" charset="-128"/>
                <a:cs typeface="+mn-cs"/>
              </a:rPr>
              <a:t>　の皮を混ぜたきゅううりもみ）、「うざく」（きざんだうなぎを混ぜたきゅうりもみ）、あるいは「</a:t>
            </a:r>
            <a:r>
              <a:rPr lang="ja-JP" altLang="en-US" sz="1600" spc="0" dirty="0">
                <a:solidFill>
                  <a:prstClr val="black"/>
                </a:solidFill>
                <a:latin typeface="Meiryo UI" panose="020B0604030504040204" pitchFamily="50" charset="-128"/>
                <a:ea typeface="Meiryo UI" panose="020B0604030504040204" pitchFamily="50" charset="-128"/>
                <a:cs typeface="+mn-cs"/>
              </a:rPr>
              <a:t>天</a:t>
            </a:r>
            <a:r>
              <a:rPr lang="ja-JP" altLang="en-US" sz="1600" spc="0" dirty="0" smtClean="0">
                <a:solidFill>
                  <a:prstClr val="black"/>
                </a:solidFill>
                <a:latin typeface="Meiryo UI" panose="020B0604030504040204" pitchFamily="50" charset="-128"/>
                <a:ea typeface="Meiryo UI" panose="020B0604030504040204" pitchFamily="50" charset="-128"/>
                <a:cs typeface="+mn-cs"/>
              </a:rPr>
              <a:t>かす」（天ぷらの</a:t>
            </a:r>
            <a:endParaRPr lang="en-US" altLang="ja-JP" sz="1600" spc="0" dirty="0" smtClean="0">
              <a:solidFill>
                <a:prstClr val="black"/>
              </a:solidFill>
              <a:latin typeface="Meiryo UI" panose="020B0604030504040204" pitchFamily="50" charset="-128"/>
              <a:ea typeface="Meiryo UI" panose="020B0604030504040204" pitchFamily="50" charset="-128"/>
              <a:cs typeface="+mn-cs"/>
            </a:endParaRPr>
          </a:p>
          <a:p>
            <a:r>
              <a:rPr lang="ja-JP" altLang="en-US" sz="1600" spc="0" dirty="0">
                <a:solidFill>
                  <a:prstClr val="black"/>
                </a:solidFill>
                <a:latin typeface="Meiryo UI" panose="020B0604030504040204" pitchFamily="50" charset="-128"/>
                <a:ea typeface="Meiryo UI" panose="020B0604030504040204" pitchFamily="50" charset="-128"/>
                <a:cs typeface="+mn-cs"/>
              </a:rPr>
              <a:t>　</a:t>
            </a:r>
            <a:r>
              <a:rPr lang="ja-JP" altLang="en-US" sz="1600" spc="0" dirty="0" smtClean="0">
                <a:solidFill>
                  <a:prstClr val="black"/>
                </a:solidFill>
                <a:latin typeface="Meiryo UI" panose="020B0604030504040204" pitchFamily="50" charset="-128"/>
                <a:ea typeface="Meiryo UI" panose="020B0604030504040204" pitchFamily="50" charset="-128"/>
                <a:cs typeface="+mn-cs"/>
              </a:rPr>
              <a:t>　衣のあげかす）の利用など、捨てるようなものでも立派に生産的に生かした食べ物が、船場のおばんざい</a:t>
            </a:r>
            <a:endParaRPr lang="en-US" altLang="ja-JP" sz="1600" spc="0" dirty="0" smtClean="0">
              <a:solidFill>
                <a:prstClr val="black"/>
              </a:solidFill>
              <a:latin typeface="Meiryo UI" panose="020B0604030504040204" pitchFamily="50" charset="-128"/>
              <a:ea typeface="Meiryo UI" panose="020B0604030504040204" pitchFamily="50" charset="-128"/>
              <a:cs typeface="+mn-cs"/>
            </a:endParaRPr>
          </a:p>
          <a:p>
            <a:r>
              <a:rPr lang="ja-JP" altLang="en-US" sz="1600" spc="0" dirty="0">
                <a:solidFill>
                  <a:prstClr val="black"/>
                </a:solidFill>
                <a:latin typeface="Meiryo UI" panose="020B0604030504040204" pitchFamily="50" charset="-128"/>
                <a:ea typeface="Meiryo UI" panose="020B0604030504040204" pitchFamily="50" charset="-128"/>
                <a:cs typeface="+mn-cs"/>
              </a:rPr>
              <a:t>　</a:t>
            </a:r>
            <a:r>
              <a:rPr lang="ja-JP" altLang="en-US" sz="1600" spc="0" dirty="0" smtClean="0">
                <a:solidFill>
                  <a:prstClr val="black"/>
                </a:solidFill>
                <a:latin typeface="Meiryo UI" panose="020B0604030504040204" pitchFamily="50" charset="-128"/>
                <a:ea typeface="Meiryo UI" panose="020B0604030504040204" pitchFamily="50" charset="-128"/>
                <a:cs typeface="+mn-cs"/>
              </a:rPr>
              <a:t>（日常食のおかず）の特徴ではないだろうか</a:t>
            </a:r>
            <a:r>
              <a:rPr lang="ja-JP" altLang="en-US" sz="1600" spc="0" dirty="0">
                <a:solidFill>
                  <a:prstClr val="black"/>
                </a:solidFill>
                <a:latin typeface="Meiryo UI" panose="020B0604030504040204" pitchFamily="50" charset="-128"/>
                <a:ea typeface="Meiryo UI" panose="020B0604030504040204" pitchFamily="50" charset="-128"/>
                <a:cs typeface="+mn-cs"/>
              </a:rPr>
              <a:t>。物の豊かさ、乏しさにかかわらず現代人が学びたい知恵と</a:t>
            </a:r>
            <a:r>
              <a:rPr lang="ja-JP" altLang="en-US" sz="1600" spc="0" dirty="0" smtClean="0">
                <a:solidFill>
                  <a:prstClr val="black"/>
                </a:solidFill>
                <a:latin typeface="Meiryo UI" panose="020B0604030504040204" pitchFamily="50" charset="-128"/>
                <a:ea typeface="Meiryo UI" panose="020B0604030504040204" pitchFamily="50" charset="-128"/>
                <a:cs typeface="+mn-cs"/>
              </a:rPr>
              <a:t>技で</a:t>
            </a:r>
            <a:endParaRPr lang="en-US" altLang="ja-JP" sz="1600" spc="0" dirty="0" smtClean="0">
              <a:solidFill>
                <a:prstClr val="black"/>
              </a:solidFill>
              <a:latin typeface="Meiryo UI" panose="020B0604030504040204" pitchFamily="50" charset="-128"/>
              <a:ea typeface="Meiryo UI" panose="020B0604030504040204" pitchFamily="50" charset="-128"/>
              <a:cs typeface="+mn-cs"/>
            </a:endParaRPr>
          </a:p>
          <a:p>
            <a:r>
              <a:rPr lang="ja-JP" altLang="en-US" sz="1600" spc="0" dirty="0">
                <a:solidFill>
                  <a:prstClr val="black"/>
                </a:solidFill>
                <a:latin typeface="Meiryo UI" panose="020B0604030504040204" pitchFamily="50" charset="-128"/>
                <a:ea typeface="Meiryo UI" panose="020B0604030504040204" pitchFamily="50" charset="-128"/>
                <a:cs typeface="+mn-cs"/>
              </a:rPr>
              <a:t>　</a:t>
            </a:r>
            <a:r>
              <a:rPr lang="ja-JP" altLang="en-US" sz="1600" spc="0" dirty="0" smtClean="0">
                <a:solidFill>
                  <a:prstClr val="black"/>
                </a:solidFill>
                <a:latin typeface="Meiryo UI" panose="020B0604030504040204" pitchFamily="50" charset="-128"/>
                <a:ea typeface="Meiryo UI" panose="020B0604030504040204" pitchFamily="50" charset="-128"/>
                <a:cs typeface="+mn-cs"/>
              </a:rPr>
              <a:t>　ある。</a:t>
            </a:r>
            <a:endParaRPr lang="ja-JP" altLang="en-US" sz="1600" spc="0" dirty="0">
              <a:solidFill>
                <a:prstClr val="black"/>
              </a:solidFill>
              <a:latin typeface="Meiryo UI" panose="020B0604030504040204" pitchFamily="50" charset="-128"/>
              <a:ea typeface="Meiryo UI" panose="020B0604030504040204" pitchFamily="50" charset="-128"/>
              <a:cs typeface="+mn-cs"/>
            </a:endParaRPr>
          </a:p>
          <a:p>
            <a:pPr>
              <a:lnSpc>
                <a:spcPts val="1200"/>
              </a:lnSpc>
            </a:pPr>
            <a:r>
              <a:rPr lang="ja-JP" altLang="en-US" sz="1600" spc="0" dirty="0">
                <a:solidFill>
                  <a:prstClr val="black"/>
                </a:solidFill>
                <a:latin typeface="Meiryo UI" panose="020B0604030504040204" pitchFamily="50" charset="-128"/>
                <a:ea typeface="Meiryo UI" panose="020B0604030504040204" pitchFamily="50" charset="-128"/>
                <a:cs typeface="+mn-cs"/>
              </a:rPr>
              <a:t>　</a:t>
            </a:r>
            <a:endParaRPr lang="en-US" altLang="ja-JP" sz="1600" spc="0" dirty="0" smtClean="0">
              <a:solidFill>
                <a:prstClr val="black"/>
              </a:solidFill>
              <a:latin typeface="Meiryo UI" panose="020B0604030504040204" pitchFamily="50" charset="-128"/>
              <a:ea typeface="Meiryo UI" panose="020B0604030504040204" pitchFamily="50" charset="-128"/>
              <a:cs typeface="+mn-cs"/>
            </a:endParaRPr>
          </a:p>
          <a:p>
            <a:r>
              <a:rPr lang="ja-JP" altLang="en-US" sz="1600" spc="0" dirty="0">
                <a:solidFill>
                  <a:prstClr val="black"/>
                </a:solidFill>
                <a:latin typeface="Meiryo UI" panose="020B0604030504040204" pitchFamily="50" charset="-128"/>
                <a:ea typeface="Meiryo UI" panose="020B0604030504040204" pitchFamily="50" charset="-128"/>
                <a:cs typeface="+mn-cs"/>
              </a:rPr>
              <a:t>　</a:t>
            </a:r>
            <a:r>
              <a:rPr lang="ja-JP" altLang="en-US" sz="1600" spc="0" dirty="0" smtClean="0">
                <a:solidFill>
                  <a:prstClr val="black"/>
                </a:solidFill>
                <a:latin typeface="Meiryo UI" panose="020B0604030504040204" pitchFamily="50" charset="-128"/>
                <a:ea typeface="Meiryo UI" panose="020B0604030504040204" pitchFamily="50" charset="-128"/>
                <a:cs typeface="+mn-cs"/>
              </a:rPr>
              <a:t>・大阪船場には、合理性と始末の精神を美徳とす</a:t>
            </a:r>
            <a:r>
              <a:rPr lang="ja-JP" altLang="en-US" sz="1600" spc="0" dirty="0">
                <a:solidFill>
                  <a:prstClr val="black"/>
                </a:solidFill>
                <a:latin typeface="Meiryo UI" panose="020B0604030504040204" pitchFamily="50" charset="-128"/>
                <a:ea typeface="Meiryo UI" panose="020B0604030504040204" pitchFamily="50" charset="-128"/>
                <a:cs typeface="+mn-cs"/>
              </a:rPr>
              <a:t>る</a:t>
            </a:r>
            <a:r>
              <a:rPr lang="ja-JP" altLang="en-US" sz="1600" spc="0" dirty="0" smtClean="0">
                <a:solidFill>
                  <a:prstClr val="black"/>
                </a:solidFill>
                <a:latin typeface="Meiryo UI" panose="020B0604030504040204" pitchFamily="50" charset="-128"/>
                <a:ea typeface="Meiryo UI" panose="020B0604030504040204" pitchFamily="50" charset="-128"/>
                <a:cs typeface="+mn-cs"/>
              </a:rPr>
              <a:t>食文化があ</a:t>
            </a:r>
            <a:r>
              <a:rPr lang="ja-JP" altLang="en-US" sz="1600" spc="0" dirty="0">
                <a:solidFill>
                  <a:prstClr val="black"/>
                </a:solidFill>
                <a:latin typeface="Meiryo UI" panose="020B0604030504040204" pitchFamily="50" charset="-128"/>
                <a:ea typeface="Meiryo UI" panose="020B0604030504040204" pitchFamily="50" charset="-128"/>
                <a:cs typeface="+mn-cs"/>
              </a:rPr>
              <a:t>った</a:t>
            </a:r>
            <a:r>
              <a:rPr lang="ja-JP" altLang="en-US" sz="1600" spc="0" dirty="0" smtClean="0">
                <a:solidFill>
                  <a:prstClr val="black"/>
                </a:solidFill>
                <a:latin typeface="Meiryo UI" panose="020B0604030504040204" pitchFamily="50" charset="-128"/>
                <a:ea typeface="Meiryo UI" panose="020B0604030504040204" pitchFamily="50" charset="-128"/>
                <a:cs typeface="+mn-cs"/>
              </a:rPr>
              <a:t>。</a:t>
            </a:r>
            <a:endParaRPr lang="en-US" altLang="ja-JP" sz="1600" spc="0" dirty="0">
              <a:solidFill>
                <a:prstClr val="black"/>
              </a:solidFill>
              <a:latin typeface="Meiryo UI" panose="020B0604030504040204" pitchFamily="50" charset="-128"/>
              <a:ea typeface="Meiryo UI" panose="020B0604030504040204" pitchFamily="50" charset="-128"/>
              <a:cs typeface="+mn-cs"/>
            </a:endParaRPr>
          </a:p>
          <a:p>
            <a:pPr lvl="0">
              <a:spcBef>
                <a:spcPts val="0"/>
              </a:spcBef>
            </a:pPr>
            <a:endParaRPr lang="ja-JP" altLang="en-US" sz="1600" b="1" dirty="0">
              <a:latin typeface="Meiryo UI" panose="020B0604030504040204" pitchFamily="50" charset="-128"/>
              <a:ea typeface="Meiryo UI" panose="020B0604030504040204" pitchFamily="50" charset="-128"/>
            </a:endParaRPr>
          </a:p>
        </p:txBody>
      </p:sp>
      <p:sp>
        <p:nvSpPr>
          <p:cNvPr id="9" name="正方形/長方形 8"/>
          <p:cNvSpPr/>
          <p:nvPr/>
        </p:nvSpPr>
        <p:spPr>
          <a:xfrm>
            <a:off x="-163862" y="2642481"/>
            <a:ext cx="1800493" cy="310341"/>
          </a:xfrm>
          <a:prstGeom prst="rect">
            <a:avLst/>
          </a:prstGeom>
        </p:spPr>
        <p:txBody>
          <a:bodyPr wrap="none">
            <a:spAutoFit/>
          </a:bodyPr>
          <a:lstStyle/>
          <a:p>
            <a:pPr marL="1588" indent="-1588">
              <a:lnSpc>
                <a:spcPts val="1700"/>
              </a:lnSpc>
              <a:tabLst>
                <a:tab pos="360363" algn="l"/>
              </a:tabLst>
            </a:pPr>
            <a:r>
              <a:rPr lang="ja-JP" altLang="en-US" b="1" dirty="0" smtClean="0">
                <a:latin typeface="メイリオ" panose="020B0604030504040204" pitchFamily="50" charset="-128"/>
                <a:ea typeface="メイリオ" panose="020B0604030504040204" pitchFamily="50" charset="-128"/>
              </a:rPr>
              <a:t>　</a:t>
            </a:r>
            <a:r>
              <a:rPr lang="en-US" altLang="ja-JP" b="1" dirty="0" smtClean="0">
                <a:latin typeface="メイリオ" panose="020B0604030504040204" pitchFamily="50" charset="-128"/>
                <a:ea typeface="メイリオ" panose="020B0604030504040204" pitchFamily="50" charset="-128"/>
              </a:rPr>
              <a:t>〔</a:t>
            </a:r>
            <a:r>
              <a:rPr lang="ja-JP" altLang="en-US" b="1" dirty="0" smtClean="0">
                <a:latin typeface="メイリオ" panose="020B0604030504040204" pitchFamily="50" charset="-128"/>
                <a:ea typeface="メイリオ" panose="020B0604030504040204" pitchFamily="50" charset="-128"/>
              </a:rPr>
              <a:t>参考情報</a:t>
            </a:r>
            <a:r>
              <a:rPr lang="en-US" altLang="ja-JP" b="1" dirty="0" smtClean="0">
                <a:latin typeface="メイリオ" panose="020B0604030504040204" pitchFamily="50" charset="-128"/>
                <a:ea typeface="メイリオ" panose="020B0604030504040204" pitchFamily="50" charset="-128"/>
              </a:rPr>
              <a:t>〕</a:t>
            </a:r>
            <a:endParaRPr lang="en-US" altLang="ja-JP"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9462729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0"/>
            <a:ext cx="9144000" cy="3707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p:txBody>
          <a:bodyPr/>
          <a:lstStyle/>
          <a:p>
            <a:fld id="{F0DA1747-7AE3-4485-B1CC-5CDDF653E874}" type="slidenum">
              <a:rPr lang="ja-JP" altLang="en-US" smtClean="0"/>
              <a:pPr/>
              <a:t>3</a:t>
            </a:fld>
            <a:endParaRPr lang="ja-JP" altLang="en-US"/>
          </a:p>
        </p:txBody>
      </p:sp>
      <p:sp>
        <p:nvSpPr>
          <p:cNvPr id="4" name="テキスト ボックス 3"/>
          <p:cNvSpPr txBox="1"/>
          <p:nvPr/>
        </p:nvSpPr>
        <p:spPr bwMode="white">
          <a:xfrm>
            <a:off x="0" y="-27822"/>
            <a:ext cx="8244408" cy="400110"/>
          </a:xfrm>
          <a:prstGeom prst="rect">
            <a:avLst/>
          </a:prstGeom>
          <a:noFill/>
        </p:spPr>
        <p:txBody>
          <a:bodyPr wrap="square" rtlCol="0">
            <a:spAutoFit/>
          </a:bodyPr>
          <a:lstStyle/>
          <a:p>
            <a:r>
              <a:rPr lang="ja-JP" altLang="en-US" sz="2000" b="1" dirty="0">
                <a:solidFill>
                  <a:schemeClr val="bg1"/>
                </a:solidFill>
                <a:latin typeface="Meiryo UI" panose="020B0604030504040204" pitchFamily="50" charset="-128"/>
                <a:ea typeface="Meiryo UI" panose="020B0604030504040204" pitchFamily="50" charset="-128"/>
              </a:rPr>
              <a:t>　</a:t>
            </a:r>
            <a:r>
              <a:rPr lang="ja-JP" altLang="en-US" sz="2000" b="1" dirty="0" smtClean="0">
                <a:solidFill>
                  <a:schemeClr val="bg1"/>
                </a:solidFill>
                <a:latin typeface="Meiryo UI" panose="020B0604030504040204" pitchFamily="50" charset="-128"/>
                <a:ea typeface="Meiryo UI" panose="020B0604030504040204" pitchFamily="50" charset="-128"/>
              </a:rPr>
              <a:t>１－（１）大阪府が目指す将来像</a:t>
            </a:r>
            <a:endParaRPr lang="en-US" altLang="ja-JP" sz="2000" b="1" dirty="0" smtClean="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94308" y="6356476"/>
            <a:ext cx="9450610" cy="307777"/>
          </a:xfrm>
          <a:prstGeom prst="rect">
            <a:avLst/>
          </a:prstGeom>
          <a:noFill/>
        </p:spPr>
        <p:txBody>
          <a:bodyPr wrap="square" rtlCol="0">
            <a:spAutoFit/>
          </a:bodyPr>
          <a:lstStyle/>
          <a:p>
            <a:pPr marL="87313" indent="-87313"/>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a:t>
            </a:r>
            <a:endParaRPr lang="ja-JP" altLang="en-US" sz="1400" dirty="0">
              <a:latin typeface="Meiryo UI" pitchFamily="50" charset="-128"/>
              <a:ea typeface="Meiryo UI" pitchFamily="50" charset="-128"/>
              <a:cs typeface="Meiryo UI" pitchFamily="50" charset="-128"/>
            </a:endParaRPr>
          </a:p>
        </p:txBody>
      </p:sp>
      <p:sp>
        <p:nvSpPr>
          <p:cNvPr id="13" name="タイトル 4"/>
          <p:cNvSpPr txBox="1">
            <a:spLocks/>
          </p:cNvSpPr>
          <p:nvPr/>
        </p:nvSpPr>
        <p:spPr>
          <a:xfrm>
            <a:off x="194215" y="812472"/>
            <a:ext cx="8755570" cy="5378395"/>
          </a:xfrm>
          <a:prstGeom prst="rect">
            <a:avLst/>
          </a:prstGeom>
          <a:noFill/>
        </p:spPr>
        <p:txBody>
          <a:bodyPr wrap="square" rtlCol="0">
            <a:spAutoFit/>
          </a:bodyPr>
          <a:lstStyle>
            <a:lvl1pPr algn="l" defTabSz="914400" rtl="0" eaLnBrk="1" latinLnBrk="0" hangingPunct="1">
              <a:spcBef>
                <a:spcPct val="0"/>
              </a:spcBef>
              <a:buNone/>
              <a:defRPr kumimoji="1" sz="4000" kern="1200" spc="-100" baseline="0">
                <a:solidFill>
                  <a:schemeClr val="tx2"/>
                </a:solidFill>
                <a:latin typeface="+mj-lt"/>
                <a:ea typeface="+mj-ea"/>
                <a:cs typeface="+mj-cs"/>
              </a:defRPr>
            </a:lvl1pPr>
          </a:lstStyle>
          <a:p>
            <a:pPr lvl="0">
              <a:spcBef>
                <a:spcPts val="0"/>
              </a:spcBef>
            </a:pPr>
            <a:r>
              <a:rPr lang="en-US" altLang="ja-JP" sz="1800" b="1" spc="0" dirty="0" smtClean="0">
                <a:latin typeface="Meiryo UI" panose="020B0604030504040204" pitchFamily="50" charset="-128"/>
                <a:ea typeface="Meiryo UI" panose="020B0604030504040204" pitchFamily="50" charset="-128"/>
                <a:cs typeface="+mn-cs"/>
              </a:rPr>
              <a:t>《</a:t>
            </a:r>
            <a:r>
              <a:rPr lang="ja-JP" altLang="en-US" sz="1800" b="1" spc="0" dirty="0" smtClean="0">
                <a:latin typeface="Meiryo UI" panose="020B0604030504040204" pitchFamily="50" charset="-128"/>
                <a:ea typeface="Meiryo UI" panose="020B0604030504040204" pitchFamily="50" charset="-128"/>
                <a:cs typeface="+mn-cs"/>
              </a:rPr>
              <a:t>パターン１</a:t>
            </a:r>
            <a:r>
              <a:rPr lang="en-US" altLang="ja-JP" sz="1800" b="1" spc="0" dirty="0" smtClean="0">
                <a:latin typeface="Meiryo UI" panose="020B0604030504040204" pitchFamily="50" charset="-128"/>
                <a:ea typeface="Meiryo UI" panose="020B0604030504040204" pitchFamily="50" charset="-128"/>
                <a:cs typeface="+mn-cs"/>
              </a:rPr>
              <a:t>》</a:t>
            </a:r>
          </a:p>
          <a:p>
            <a:pPr lvl="0">
              <a:spcBef>
                <a:spcPts val="0"/>
              </a:spcBef>
            </a:pPr>
            <a:r>
              <a:rPr lang="ja-JP" altLang="en-US" sz="1800" b="1" spc="0" dirty="0">
                <a:latin typeface="Meiryo UI" panose="020B0604030504040204" pitchFamily="50" charset="-128"/>
                <a:ea typeface="Meiryo UI" panose="020B0604030504040204" pitchFamily="50" charset="-128"/>
                <a:cs typeface="+mn-cs"/>
              </a:rPr>
              <a:t>■大阪府が目指す将来像　</a:t>
            </a:r>
            <a:r>
              <a:rPr lang="en-US" altLang="ja-JP" sz="1800" b="1" spc="0" dirty="0">
                <a:latin typeface="Meiryo UI" panose="020B0604030504040204" pitchFamily="50" charset="-128"/>
                <a:ea typeface="Meiryo UI" panose="020B0604030504040204" pitchFamily="50" charset="-128"/>
                <a:cs typeface="+mn-cs"/>
              </a:rPr>
              <a:t>『</a:t>
            </a:r>
            <a:r>
              <a:rPr lang="ja-JP" altLang="en-US" sz="1800" b="1" spc="0" dirty="0">
                <a:latin typeface="Meiryo UI" panose="020B0604030504040204" pitchFamily="50" charset="-128"/>
                <a:ea typeface="Meiryo UI" panose="020B0604030504040204" pitchFamily="50" charset="-128"/>
                <a:cs typeface="+mn-cs"/>
              </a:rPr>
              <a:t>　“もったいない</a:t>
            </a:r>
            <a:r>
              <a:rPr lang="ja-JP" altLang="en-US" sz="1800" b="1" spc="0" dirty="0" err="1">
                <a:latin typeface="Meiryo UI" panose="020B0604030504040204" pitchFamily="50" charset="-128"/>
                <a:ea typeface="Meiryo UI" panose="020B0604030504040204" pitchFamily="50" charset="-128"/>
                <a:cs typeface="+mn-cs"/>
              </a:rPr>
              <a:t>やん</a:t>
            </a:r>
            <a:r>
              <a:rPr lang="ja-JP" altLang="en-US" sz="1800" b="1" spc="0" dirty="0">
                <a:latin typeface="Meiryo UI" panose="020B0604030504040204" pitchFamily="50" charset="-128"/>
                <a:ea typeface="Meiryo UI" panose="020B0604030504040204" pitchFamily="50" charset="-128"/>
                <a:cs typeface="+mn-cs"/>
              </a:rPr>
              <a:t>！“　食の都大阪でおいしく食べきろう　</a:t>
            </a:r>
            <a:r>
              <a:rPr lang="en-US" altLang="ja-JP" sz="1800" b="1" spc="0" dirty="0">
                <a:latin typeface="Meiryo UI" panose="020B0604030504040204" pitchFamily="50" charset="-128"/>
                <a:ea typeface="Meiryo UI" panose="020B0604030504040204" pitchFamily="50" charset="-128"/>
                <a:cs typeface="+mn-cs"/>
              </a:rPr>
              <a:t>』</a:t>
            </a:r>
          </a:p>
          <a:p>
            <a:pPr lvl="0">
              <a:spcBef>
                <a:spcPts val="0"/>
              </a:spcBef>
            </a:pPr>
            <a:endParaRPr lang="en-US" altLang="ja-JP" sz="1800" b="1" spc="0" dirty="0">
              <a:latin typeface="Meiryo UI" panose="020B0604030504040204" pitchFamily="50" charset="-128"/>
              <a:ea typeface="Meiryo UI" panose="020B0604030504040204" pitchFamily="50" charset="-128"/>
              <a:cs typeface="+mn-cs"/>
            </a:endParaRPr>
          </a:p>
          <a:p>
            <a:pPr lvl="0">
              <a:spcBef>
                <a:spcPts val="0"/>
              </a:spcBef>
            </a:pPr>
            <a:r>
              <a:rPr lang="en-US" altLang="ja-JP" sz="1800" b="1" spc="0" dirty="0">
                <a:latin typeface="Meiryo UI" panose="020B0604030504040204" pitchFamily="50" charset="-128"/>
                <a:ea typeface="Meiryo UI" panose="020B0604030504040204" pitchFamily="50" charset="-128"/>
                <a:cs typeface="+mn-cs"/>
              </a:rPr>
              <a:t>《</a:t>
            </a:r>
            <a:r>
              <a:rPr lang="ja-JP" altLang="en-US" sz="1800" b="1" spc="0" dirty="0">
                <a:latin typeface="Meiryo UI" panose="020B0604030504040204" pitchFamily="50" charset="-128"/>
                <a:ea typeface="Meiryo UI" panose="020B0604030504040204" pitchFamily="50" charset="-128"/>
                <a:cs typeface="+mn-cs"/>
              </a:rPr>
              <a:t>パターン２</a:t>
            </a:r>
            <a:r>
              <a:rPr lang="en-US" altLang="ja-JP" sz="1800" b="1" spc="0" dirty="0">
                <a:latin typeface="Meiryo UI" panose="020B0604030504040204" pitchFamily="50" charset="-128"/>
                <a:ea typeface="Meiryo UI" panose="020B0604030504040204" pitchFamily="50" charset="-128"/>
                <a:cs typeface="+mn-cs"/>
              </a:rPr>
              <a:t>》</a:t>
            </a:r>
          </a:p>
          <a:p>
            <a:pPr lvl="0">
              <a:spcBef>
                <a:spcPts val="0"/>
              </a:spcBef>
            </a:pPr>
            <a:r>
              <a:rPr lang="ja-JP" altLang="en-US" sz="1800" b="1" spc="0" dirty="0" smtClean="0">
                <a:latin typeface="Meiryo UI" panose="020B0604030504040204" pitchFamily="50" charset="-128"/>
                <a:ea typeface="Meiryo UI" panose="020B0604030504040204" pitchFamily="50" charset="-128"/>
                <a:cs typeface="+mn-cs"/>
              </a:rPr>
              <a:t>■</a:t>
            </a:r>
            <a:r>
              <a:rPr lang="ja-JP" altLang="en-US" sz="1800" b="1" spc="0" dirty="0">
                <a:latin typeface="Meiryo UI" panose="020B0604030504040204" pitchFamily="50" charset="-128"/>
                <a:ea typeface="Meiryo UI" panose="020B0604030504040204" pitchFamily="50" charset="-128"/>
                <a:cs typeface="+mn-cs"/>
              </a:rPr>
              <a:t>大阪府が目指す将来像　</a:t>
            </a:r>
            <a:r>
              <a:rPr lang="en-US" altLang="ja-JP" sz="1800" b="1" spc="0" dirty="0">
                <a:latin typeface="Meiryo UI" panose="020B0604030504040204" pitchFamily="50" charset="-128"/>
                <a:ea typeface="Meiryo UI" panose="020B0604030504040204" pitchFamily="50" charset="-128"/>
                <a:cs typeface="+mn-cs"/>
              </a:rPr>
              <a:t>『</a:t>
            </a:r>
            <a:r>
              <a:rPr lang="ja-JP" altLang="en-US" sz="1800" b="1" spc="0" dirty="0">
                <a:latin typeface="Meiryo UI" panose="020B0604030504040204" pitchFamily="50" charset="-128"/>
                <a:ea typeface="Meiryo UI" panose="020B0604030504040204" pitchFamily="50" charset="-128"/>
                <a:cs typeface="+mn-cs"/>
              </a:rPr>
              <a:t>府民誰もが食品ロス削減のための具体的な行動をとる社会</a:t>
            </a:r>
            <a:r>
              <a:rPr lang="en-US" altLang="ja-JP" sz="1800" b="1" spc="0" dirty="0">
                <a:latin typeface="Meiryo UI" panose="020B0604030504040204" pitchFamily="50" charset="-128"/>
                <a:ea typeface="Meiryo UI" panose="020B0604030504040204" pitchFamily="50" charset="-128"/>
                <a:cs typeface="+mn-cs"/>
              </a:rPr>
              <a:t>』</a:t>
            </a:r>
          </a:p>
          <a:p>
            <a:pPr lvl="0">
              <a:spcBef>
                <a:spcPts val="0"/>
              </a:spcBef>
            </a:pPr>
            <a:endParaRPr lang="en-US" altLang="ja-JP" sz="1800" b="1" spc="0" dirty="0">
              <a:latin typeface="Meiryo UI" panose="020B0604030504040204" pitchFamily="50" charset="-128"/>
              <a:ea typeface="Meiryo UI" panose="020B0604030504040204" pitchFamily="50" charset="-128"/>
              <a:cs typeface="+mn-cs"/>
            </a:endParaRPr>
          </a:p>
          <a:p>
            <a:pPr lvl="0">
              <a:spcBef>
                <a:spcPts val="0"/>
              </a:spcBef>
            </a:pPr>
            <a:r>
              <a:rPr lang="en-US" altLang="ja-JP" sz="1600" spc="0" dirty="0" smtClean="0">
                <a:solidFill>
                  <a:prstClr val="black"/>
                </a:solidFill>
                <a:latin typeface="Meiryo UI" panose="020B0604030504040204" pitchFamily="50" charset="-128"/>
                <a:ea typeface="Meiryo UI" panose="020B0604030504040204" pitchFamily="50" charset="-128"/>
                <a:cs typeface="+mn-cs"/>
              </a:rPr>
              <a:t>(</a:t>
            </a:r>
            <a:r>
              <a:rPr lang="ja-JP" altLang="en-US" sz="1600" spc="0" dirty="0" smtClean="0">
                <a:solidFill>
                  <a:prstClr val="black"/>
                </a:solidFill>
                <a:latin typeface="Meiryo UI" panose="020B0604030504040204" pitchFamily="50" charset="-128"/>
                <a:ea typeface="Meiryo UI" panose="020B0604030504040204" pitchFamily="50" charset="-128"/>
                <a:cs typeface="+mn-cs"/>
              </a:rPr>
              <a:t>本文）</a:t>
            </a:r>
            <a:endParaRPr lang="en-US" altLang="ja-JP" sz="1600" spc="0" dirty="0" smtClean="0">
              <a:solidFill>
                <a:prstClr val="black"/>
              </a:solidFill>
              <a:latin typeface="Meiryo UI" panose="020B0604030504040204" pitchFamily="50" charset="-128"/>
              <a:ea typeface="Meiryo UI" panose="020B0604030504040204" pitchFamily="50" charset="-128"/>
              <a:cs typeface="+mn-cs"/>
            </a:endParaRPr>
          </a:p>
          <a:p>
            <a:pPr lvl="0">
              <a:spcBef>
                <a:spcPts val="0"/>
              </a:spcBef>
            </a:pPr>
            <a:r>
              <a:rPr lang="ja-JP" altLang="en-US" sz="1600" spc="0" dirty="0" smtClean="0">
                <a:solidFill>
                  <a:prstClr val="black"/>
                </a:solidFill>
                <a:latin typeface="Meiryo UI" panose="020B0604030504040204" pitchFamily="50" charset="-128"/>
                <a:ea typeface="Meiryo UI" panose="020B0604030504040204" pitchFamily="50" charset="-128"/>
                <a:cs typeface="+mn-cs"/>
              </a:rPr>
              <a:t>　「天下の台所」として栄えた大阪には、全国から産物が集まり、市場が活況を呈し、大阪商人によって厳しくチェックされた安くておいしい食べもの屋が軒を連ねていた。庶民の食べものは、</a:t>
            </a:r>
            <a:r>
              <a:rPr lang="ja-JP" altLang="en-US" sz="1600" spc="0" dirty="0" smtClean="0">
                <a:solidFill>
                  <a:prstClr val="black"/>
                </a:solidFill>
                <a:latin typeface="Meiryo UI" panose="020B0604030504040204" pitchFamily="50" charset="-128"/>
                <a:ea typeface="Meiryo UI" panose="020B0604030504040204" pitchFamily="50" charset="-128"/>
              </a:rPr>
              <a:t>「船場汁」</a:t>
            </a:r>
            <a:r>
              <a:rPr lang="ja-JP" altLang="en-US" sz="1200" spc="0" dirty="0" smtClean="0">
                <a:solidFill>
                  <a:prstClr val="black"/>
                </a:solidFill>
                <a:latin typeface="Meiryo UI" panose="020B0604030504040204" pitchFamily="50" charset="-128"/>
                <a:ea typeface="Meiryo UI" panose="020B0604030504040204" pitchFamily="50" charset="-128"/>
              </a:rPr>
              <a:t>（</a:t>
            </a:r>
            <a:r>
              <a:rPr lang="en-US" altLang="ja-JP" sz="1200" spc="0" dirty="0" smtClean="0">
                <a:solidFill>
                  <a:prstClr val="black"/>
                </a:solidFill>
                <a:latin typeface="Meiryo UI" panose="020B0604030504040204" pitchFamily="50" charset="-128"/>
                <a:ea typeface="Meiryo UI" panose="020B0604030504040204" pitchFamily="50" charset="-128"/>
              </a:rPr>
              <a:t>※</a:t>
            </a:r>
            <a:r>
              <a:rPr lang="ja-JP" altLang="en-US" sz="1200" spc="0" dirty="0" smtClean="0">
                <a:solidFill>
                  <a:prstClr val="black"/>
                </a:solidFill>
                <a:latin typeface="Meiryo UI" panose="020B0604030504040204" pitchFamily="50" charset="-128"/>
                <a:ea typeface="Meiryo UI" panose="020B0604030504040204" pitchFamily="50" charset="-128"/>
              </a:rPr>
              <a:t>１）</a:t>
            </a:r>
            <a:r>
              <a:rPr lang="ja-JP" altLang="en-US" sz="1600" spc="0" dirty="0" smtClean="0">
                <a:solidFill>
                  <a:prstClr val="black"/>
                </a:solidFill>
                <a:latin typeface="Meiryo UI" panose="020B0604030504040204" pitchFamily="50" charset="-128"/>
                <a:ea typeface="Meiryo UI" panose="020B0604030504040204" pitchFamily="50" charset="-128"/>
              </a:rPr>
              <a:t>「きゅうりのざくざく」</a:t>
            </a:r>
            <a:r>
              <a:rPr lang="ja-JP" altLang="en-US" sz="1200" spc="0" dirty="0" smtClean="0">
                <a:solidFill>
                  <a:prstClr val="black"/>
                </a:solidFill>
                <a:latin typeface="Meiryo UI" panose="020B0604030504040204" pitchFamily="50" charset="-128"/>
                <a:ea typeface="Meiryo UI" panose="020B0604030504040204" pitchFamily="50" charset="-128"/>
              </a:rPr>
              <a:t>（</a:t>
            </a:r>
            <a:r>
              <a:rPr lang="en-US" altLang="ja-JP" sz="1200" spc="0" dirty="0" smtClean="0">
                <a:solidFill>
                  <a:prstClr val="black"/>
                </a:solidFill>
                <a:latin typeface="Meiryo UI" panose="020B0604030504040204" pitchFamily="50" charset="-128"/>
                <a:ea typeface="Meiryo UI" panose="020B0604030504040204" pitchFamily="50" charset="-128"/>
              </a:rPr>
              <a:t>※</a:t>
            </a:r>
            <a:r>
              <a:rPr lang="ja-JP" altLang="en-US" sz="1200" spc="0" dirty="0">
                <a:solidFill>
                  <a:prstClr val="black"/>
                </a:solidFill>
                <a:latin typeface="Meiryo UI" panose="020B0604030504040204" pitchFamily="50" charset="-128"/>
                <a:ea typeface="Meiryo UI" panose="020B0604030504040204" pitchFamily="50" charset="-128"/>
              </a:rPr>
              <a:t>２</a:t>
            </a:r>
            <a:r>
              <a:rPr lang="ja-JP" altLang="en-US" sz="1200" spc="0" dirty="0" smtClean="0">
                <a:solidFill>
                  <a:prstClr val="black"/>
                </a:solidFill>
                <a:latin typeface="Meiryo UI" panose="020B0604030504040204" pitchFamily="50" charset="-128"/>
                <a:ea typeface="Meiryo UI" panose="020B0604030504040204" pitchFamily="50" charset="-128"/>
              </a:rPr>
              <a:t>）</a:t>
            </a:r>
            <a:r>
              <a:rPr lang="ja-JP" altLang="en-US" sz="1600" spc="0" dirty="0" smtClean="0">
                <a:solidFill>
                  <a:prstClr val="black"/>
                </a:solidFill>
                <a:latin typeface="Meiryo UI" panose="020B0604030504040204" pitchFamily="50" charset="-128"/>
                <a:ea typeface="Meiryo UI" panose="020B0604030504040204" pitchFamily="50" charset="-128"/>
              </a:rPr>
              <a:t>「天かす</a:t>
            </a:r>
            <a:r>
              <a:rPr lang="ja-JP" altLang="en-US" sz="1200" spc="0" dirty="0" smtClean="0">
                <a:solidFill>
                  <a:prstClr val="black"/>
                </a:solidFill>
                <a:latin typeface="Meiryo UI" panose="020B0604030504040204" pitchFamily="50" charset="-128"/>
                <a:ea typeface="Meiryo UI" panose="020B0604030504040204" pitchFamily="50" charset="-128"/>
              </a:rPr>
              <a:t>（</a:t>
            </a:r>
            <a:r>
              <a:rPr lang="en-US" altLang="ja-JP" sz="1200" spc="0" dirty="0" smtClean="0">
                <a:solidFill>
                  <a:prstClr val="black"/>
                </a:solidFill>
                <a:latin typeface="Meiryo UI" panose="020B0604030504040204" pitchFamily="50" charset="-128"/>
                <a:ea typeface="Meiryo UI" panose="020B0604030504040204" pitchFamily="50" charset="-128"/>
              </a:rPr>
              <a:t>※</a:t>
            </a:r>
            <a:r>
              <a:rPr lang="ja-JP" altLang="en-US" sz="1200" spc="0" dirty="0" smtClean="0">
                <a:solidFill>
                  <a:prstClr val="black"/>
                </a:solidFill>
                <a:latin typeface="Meiryo UI" panose="020B0604030504040204" pitchFamily="50" charset="-128"/>
                <a:ea typeface="Meiryo UI" panose="020B0604030504040204" pitchFamily="50" charset="-128"/>
              </a:rPr>
              <a:t>３）</a:t>
            </a:r>
            <a:r>
              <a:rPr lang="ja-JP" altLang="en-US" sz="1600" spc="0" dirty="0" smtClean="0">
                <a:solidFill>
                  <a:prstClr val="black"/>
                </a:solidFill>
                <a:latin typeface="Meiryo UI" panose="020B0604030504040204" pitchFamily="50" charset="-128"/>
                <a:ea typeface="Meiryo UI" panose="020B0604030504040204" pitchFamily="50" charset="-128"/>
              </a:rPr>
              <a:t>と大阪しろなの煮物」などのように、つつましいものであるが食材</a:t>
            </a:r>
            <a:r>
              <a:rPr lang="ja-JP" altLang="en-US" sz="1600" spc="0" dirty="0">
                <a:solidFill>
                  <a:prstClr val="black"/>
                </a:solidFill>
                <a:latin typeface="Meiryo UI" panose="020B0604030504040204" pitchFamily="50" charset="-128"/>
                <a:ea typeface="Meiryo UI" panose="020B0604030504040204" pitchFamily="50" charset="-128"/>
              </a:rPr>
              <a:t>は驚くほど立派に生かし、味にもこだわり工夫されたもの</a:t>
            </a:r>
            <a:r>
              <a:rPr lang="ja-JP" altLang="en-US" sz="1600" spc="0" dirty="0" smtClean="0">
                <a:solidFill>
                  <a:prstClr val="black"/>
                </a:solidFill>
                <a:latin typeface="Meiryo UI" panose="020B0604030504040204" pitchFamily="50" charset="-128"/>
                <a:ea typeface="Meiryo UI" panose="020B0604030504040204" pitchFamily="50" charset="-128"/>
              </a:rPr>
              <a:t>であった。「天かす」は今でも府民に身近なもので、うどんに入れたり、お好み焼き、たこ焼きにも利用され、味の面からも好んで使われている。</a:t>
            </a:r>
            <a:endParaRPr lang="en-US" altLang="ja-JP" sz="1600" spc="0" dirty="0" smtClean="0">
              <a:solidFill>
                <a:prstClr val="black"/>
              </a:solidFill>
              <a:latin typeface="Meiryo UI" panose="020B0604030504040204" pitchFamily="50" charset="-128"/>
              <a:ea typeface="Meiryo UI" panose="020B0604030504040204" pitchFamily="50" charset="-128"/>
            </a:endParaRPr>
          </a:p>
          <a:p>
            <a:pPr lvl="0">
              <a:spcBef>
                <a:spcPts val="0"/>
              </a:spcBef>
            </a:pPr>
            <a:r>
              <a:rPr lang="ja-JP" altLang="en-US" sz="1600" spc="0" dirty="0">
                <a:solidFill>
                  <a:prstClr val="black"/>
                </a:solidFill>
                <a:latin typeface="Meiryo UI" panose="020B0604030504040204" pitchFamily="50" charset="-128"/>
                <a:ea typeface="Meiryo UI" panose="020B0604030504040204" pitchFamily="50" charset="-128"/>
              </a:rPr>
              <a:t>　この</a:t>
            </a:r>
            <a:r>
              <a:rPr lang="ja-JP" altLang="en-US" sz="1600" spc="0" dirty="0" smtClean="0">
                <a:solidFill>
                  <a:prstClr val="black"/>
                </a:solidFill>
                <a:latin typeface="Meiryo UI" panose="020B0604030504040204" pitchFamily="50" charset="-128"/>
                <a:ea typeface="Meiryo UI" panose="020B0604030504040204" pitchFamily="50" charset="-128"/>
              </a:rPr>
              <a:t>ような、</a:t>
            </a:r>
            <a:r>
              <a:rPr lang="ja-JP" altLang="en-US" sz="1600" spc="0" dirty="0">
                <a:solidFill>
                  <a:prstClr val="black"/>
                </a:solidFill>
                <a:latin typeface="Meiryo UI" panose="020B0604030504040204" pitchFamily="50" charset="-128"/>
                <a:ea typeface="Meiryo UI" panose="020B0604030504040204" pitchFamily="50" charset="-128"/>
              </a:rPr>
              <a:t>食べものを大切にし、合理性と</a:t>
            </a:r>
            <a:r>
              <a:rPr lang="ja-JP" altLang="en-US" sz="1600" spc="0" dirty="0" smtClean="0">
                <a:solidFill>
                  <a:prstClr val="black"/>
                </a:solidFill>
                <a:latin typeface="Meiryo UI" panose="020B0604030504040204" pitchFamily="50" charset="-128"/>
                <a:ea typeface="Meiryo UI" panose="020B0604030504040204" pitchFamily="50" charset="-128"/>
              </a:rPr>
              <a:t>始末を</a:t>
            </a:r>
            <a:r>
              <a:rPr lang="ja-JP" altLang="en-US" sz="1600" spc="0" dirty="0">
                <a:solidFill>
                  <a:prstClr val="black"/>
                </a:solidFill>
                <a:latin typeface="Meiryo UI" panose="020B0604030504040204" pitchFamily="50" charset="-128"/>
                <a:ea typeface="Meiryo UI" panose="020B0604030504040204" pitchFamily="50" charset="-128"/>
              </a:rPr>
              <a:t>美徳</a:t>
            </a:r>
            <a:r>
              <a:rPr lang="ja-JP" altLang="en-US" sz="1600" spc="0" dirty="0" smtClean="0">
                <a:solidFill>
                  <a:prstClr val="black"/>
                </a:solidFill>
                <a:latin typeface="Meiryo UI" panose="020B0604030504040204" pitchFamily="50" charset="-128"/>
                <a:ea typeface="Meiryo UI" panose="020B0604030504040204" pitchFamily="50" charset="-128"/>
              </a:rPr>
              <a:t>とするだけでなく、おいしさの追及も怠らない精神が</a:t>
            </a:r>
            <a:r>
              <a:rPr lang="ja-JP" altLang="en-US" sz="1600" spc="0" dirty="0">
                <a:solidFill>
                  <a:prstClr val="black"/>
                </a:solidFill>
                <a:latin typeface="Meiryo UI" panose="020B0604030504040204" pitchFamily="50" charset="-128"/>
                <a:ea typeface="Meiryo UI" panose="020B0604030504040204" pitchFamily="50" charset="-128"/>
              </a:rPr>
              <a:t>大阪</a:t>
            </a:r>
            <a:r>
              <a:rPr lang="ja-JP" altLang="en-US" sz="1600" spc="0" dirty="0" smtClean="0">
                <a:solidFill>
                  <a:prstClr val="black"/>
                </a:solidFill>
                <a:latin typeface="Meiryo UI" panose="020B0604030504040204" pitchFamily="50" charset="-128"/>
                <a:ea typeface="Meiryo UI" panose="020B0604030504040204" pitchFamily="50" charset="-128"/>
              </a:rPr>
              <a:t>には</a:t>
            </a:r>
            <a:r>
              <a:rPr lang="ja-JP" altLang="en-US" sz="1600" spc="0" dirty="0">
                <a:solidFill>
                  <a:prstClr val="black"/>
                </a:solidFill>
                <a:latin typeface="Meiryo UI" panose="020B0604030504040204" pitchFamily="50" charset="-128"/>
                <a:ea typeface="Meiryo UI" panose="020B0604030504040204" pitchFamily="50" charset="-128"/>
              </a:rPr>
              <a:t>受け継がれている。</a:t>
            </a:r>
          </a:p>
          <a:p>
            <a:pPr lvl="0">
              <a:spcBef>
                <a:spcPts val="0"/>
              </a:spcBef>
            </a:pPr>
            <a:r>
              <a:rPr lang="ja-JP" altLang="en-US" sz="1600" spc="0" dirty="0">
                <a:solidFill>
                  <a:prstClr val="black"/>
                </a:solidFill>
                <a:latin typeface="Meiryo UI" panose="020B0604030504040204" pitchFamily="50" charset="-128"/>
                <a:ea typeface="Meiryo UI" panose="020B0604030504040204" pitchFamily="50" charset="-128"/>
              </a:rPr>
              <a:t>　食品ロス削減の推進においても、食の都大阪を標榜する府民の「もったいない」の心を大切にした経済的で合理的な取組を進め、府、市町村、事業者、消費者等の多様な主体が連携し、それぞれの立場で取組の必要性を認識し、府民誰もが食品ロス削減のための具体的な行動をとる社会を目指す。</a:t>
            </a:r>
          </a:p>
          <a:p>
            <a:pPr lvl="0">
              <a:lnSpc>
                <a:spcPts val="800"/>
              </a:lnSpc>
              <a:spcBef>
                <a:spcPts val="0"/>
              </a:spcBef>
            </a:pPr>
            <a:endParaRPr lang="en-US" altLang="ja-JP" sz="1600" spc="0" dirty="0" smtClean="0">
              <a:solidFill>
                <a:prstClr val="black"/>
              </a:solidFill>
              <a:latin typeface="Meiryo UI" panose="020B0604030504040204" pitchFamily="50" charset="-128"/>
              <a:ea typeface="Meiryo UI" panose="020B0604030504040204" pitchFamily="50" charset="-128"/>
            </a:endParaRPr>
          </a:p>
          <a:p>
            <a:pPr lvl="0">
              <a:lnSpc>
                <a:spcPts val="800"/>
              </a:lnSpc>
              <a:spcBef>
                <a:spcPts val="0"/>
              </a:spcBef>
            </a:pPr>
            <a:endParaRPr lang="en-US" altLang="ja-JP" sz="1600" spc="0" dirty="0">
              <a:solidFill>
                <a:prstClr val="black"/>
              </a:solidFill>
              <a:latin typeface="Meiryo UI" panose="020B0604030504040204" pitchFamily="50" charset="-128"/>
              <a:ea typeface="Meiryo UI" panose="020B0604030504040204" pitchFamily="50" charset="-128"/>
            </a:endParaRPr>
          </a:p>
          <a:p>
            <a:pPr lvl="0">
              <a:lnSpc>
                <a:spcPts val="500"/>
              </a:lnSpc>
              <a:spcBef>
                <a:spcPts val="0"/>
              </a:spcBef>
            </a:pPr>
            <a:endParaRPr lang="ja-JP" altLang="en-US" sz="1400" spc="0" dirty="0">
              <a:solidFill>
                <a:prstClr val="black"/>
              </a:solidFill>
              <a:latin typeface="Meiryo UI" panose="020B0604030504040204" pitchFamily="50" charset="-128"/>
              <a:ea typeface="Meiryo UI" panose="020B0604030504040204" pitchFamily="50" charset="-128"/>
            </a:endParaRPr>
          </a:p>
          <a:p>
            <a:pPr lvl="0">
              <a:spcBef>
                <a:spcPts val="0"/>
              </a:spcBef>
            </a:pPr>
            <a:r>
              <a:rPr lang="en-US" altLang="ja-JP" sz="1400" spc="0" dirty="0" smtClean="0">
                <a:solidFill>
                  <a:prstClr val="black"/>
                </a:solidFill>
                <a:latin typeface="Meiryo UI" panose="020B0604030504040204" pitchFamily="50" charset="-128"/>
                <a:ea typeface="Meiryo UI" panose="020B0604030504040204" pitchFamily="50" charset="-128"/>
              </a:rPr>
              <a:t>※</a:t>
            </a:r>
            <a:r>
              <a:rPr lang="ja-JP" altLang="en-US" sz="1400" spc="0" dirty="0" smtClean="0">
                <a:solidFill>
                  <a:prstClr val="black"/>
                </a:solidFill>
                <a:latin typeface="Meiryo UI" panose="020B0604030504040204" pitchFamily="50" charset="-128"/>
                <a:ea typeface="Meiryo UI" panose="020B0604030504040204" pitchFamily="50" charset="-128"/>
              </a:rPr>
              <a:t>１船場</a:t>
            </a:r>
            <a:r>
              <a:rPr lang="ja-JP" altLang="en-US" sz="1400" spc="0" dirty="0">
                <a:solidFill>
                  <a:prstClr val="black"/>
                </a:solidFill>
                <a:latin typeface="Meiryo UI" panose="020B0604030504040204" pitchFamily="50" charset="-128"/>
                <a:ea typeface="Meiryo UI" panose="020B0604030504040204" pitchFamily="50" charset="-128"/>
              </a:rPr>
              <a:t>汁：塩さばの骨の髄まで利用し、短冊に切った大根、それに青ねぎを</a:t>
            </a:r>
            <a:r>
              <a:rPr lang="ja-JP" altLang="en-US" sz="1400" spc="0" dirty="0" smtClean="0">
                <a:solidFill>
                  <a:prstClr val="black"/>
                </a:solidFill>
                <a:latin typeface="Meiryo UI" panose="020B0604030504040204" pitchFamily="50" charset="-128"/>
                <a:ea typeface="Meiryo UI" panose="020B0604030504040204" pitchFamily="50" charset="-128"/>
              </a:rPr>
              <a:t>浮かせた「</a:t>
            </a:r>
            <a:r>
              <a:rPr lang="ja-JP" altLang="en-US" sz="1400" spc="0" dirty="0">
                <a:solidFill>
                  <a:prstClr val="black"/>
                </a:solidFill>
                <a:latin typeface="Meiryo UI" panose="020B0604030504040204" pitchFamily="50" charset="-128"/>
                <a:ea typeface="Meiryo UI" panose="020B0604030504040204" pitchFamily="50" charset="-128"/>
              </a:rPr>
              <a:t>潮汁」に属する</a:t>
            </a:r>
            <a:r>
              <a:rPr lang="ja-JP" altLang="en-US" sz="1400" spc="0" dirty="0" smtClean="0">
                <a:solidFill>
                  <a:prstClr val="black"/>
                </a:solidFill>
                <a:latin typeface="Meiryo UI" panose="020B0604030504040204" pitchFamily="50" charset="-128"/>
                <a:ea typeface="Meiryo UI" panose="020B0604030504040204" pitchFamily="50" charset="-128"/>
              </a:rPr>
              <a:t>汁物</a:t>
            </a:r>
            <a:endParaRPr lang="en-US" altLang="ja-JP" sz="1400" spc="0" dirty="0" smtClean="0">
              <a:solidFill>
                <a:prstClr val="black"/>
              </a:solidFill>
              <a:latin typeface="Meiryo UI" panose="020B0604030504040204" pitchFamily="50" charset="-128"/>
              <a:ea typeface="Meiryo UI" panose="020B0604030504040204" pitchFamily="50" charset="-128"/>
            </a:endParaRPr>
          </a:p>
          <a:p>
            <a:pPr lvl="0">
              <a:spcBef>
                <a:spcPts val="0"/>
              </a:spcBef>
            </a:pPr>
            <a:r>
              <a:rPr lang="en-US" altLang="ja-JP" sz="1400" spc="0" dirty="0" smtClean="0">
                <a:solidFill>
                  <a:prstClr val="black"/>
                </a:solidFill>
                <a:latin typeface="Meiryo UI" panose="020B0604030504040204" pitchFamily="50" charset="-128"/>
                <a:ea typeface="Meiryo UI" panose="020B0604030504040204" pitchFamily="50" charset="-128"/>
              </a:rPr>
              <a:t>※</a:t>
            </a:r>
            <a:r>
              <a:rPr lang="ja-JP" altLang="en-US" sz="1400" spc="0" dirty="0" smtClean="0">
                <a:solidFill>
                  <a:prstClr val="black"/>
                </a:solidFill>
                <a:latin typeface="Meiryo UI" panose="020B0604030504040204" pitchFamily="50" charset="-128"/>
                <a:ea typeface="Meiryo UI" panose="020B0604030504040204" pitchFamily="50" charset="-128"/>
              </a:rPr>
              <a:t>２きゅうりの</a:t>
            </a:r>
            <a:r>
              <a:rPr lang="ja-JP" altLang="en-US" sz="1400" spc="0" dirty="0">
                <a:solidFill>
                  <a:prstClr val="black"/>
                </a:solidFill>
                <a:latin typeface="Meiryo UI" panose="020B0604030504040204" pitchFamily="50" charset="-128"/>
                <a:ea typeface="Meiryo UI" panose="020B0604030504040204" pitchFamily="50" charset="-128"/>
              </a:rPr>
              <a:t>ざくざく：きざんだ</a:t>
            </a:r>
            <a:r>
              <a:rPr lang="ja-JP" altLang="en-US" sz="1400" spc="0" dirty="0" smtClean="0">
                <a:solidFill>
                  <a:prstClr val="black"/>
                </a:solidFill>
                <a:latin typeface="Meiryo UI" panose="020B0604030504040204" pitchFamily="50" charset="-128"/>
                <a:ea typeface="Meiryo UI" panose="020B0604030504040204" pitchFamily="50" charset="-128"/>
              </a:rPr>
              <a:t>はもの</a:t>
            </a:r>
            <a:r>
              <a:rPr lang="ja-JP" altLang="en-US" sz="1400" spc="0" dirty="0">
                <a:solidFill>
                  <a:prstClr val="black"/>
                </a:solidFill>
                <a:latin typeface="Meiryo UI" panose="020B0604030504040204" pitchFamily="50" charset="-128"/>
                <a:ea typeface="Meiryo UI" panose="020B0604030504040204" pitchFamily="50" charset="-128"/>
              </a:rPr>
              <a:t>皮を混ぜたきゅううり</a:t>
            </a:r>
            <a:r>
              <a:rPr lang="ja-JP" altLang="en-US" sz="1400" spc="0" dirty="0" smtClean="0">
                <a:solidFill>
                  <a:prstClr val="black"/>
                </a:solidFill>
                <a:latin typeface="Meiryo UI" panose="020B0604030504040204" pitchFamily="50" charset="-128"/>
                <a:ea typeface="Meiryo UI" panose="020B0604030504040204" pitchFamily="50" charset="-128"/>
              </a:rPr>
              <a:t>もみ</a:t>
            </a:r>
            <a:endParaRPr lang="en-US" altLang="ja-JP" sz="1400" spc="0" dirty="0" smtClean="0">
              <a:solidFill>
                <a:prstClr val="black"/>
              </a:solidFill>
              <a:latin typeface="Meiryo UI" panose="020B0604030504040204" pitchFamily="50" charset="-128"/>
              <a:ea typeface="Meiryo UI" panose="020B0604030504040204" pitchFamily="50" charset="-128"/>
            </a:endParaRPr>
          </a:p>
          <a:p>
            <a:pPr lvl="0">
              <a:spcBef>
                <a:spcPts val="0"/>
              </a:spcBef>
            </a:pPr>
            <a:r>
              <a:rPr lang="en-US" altLang="ja-JP" sz="1400" spc="0" dirty="0" smtClean="0">
                <a:solidFill>
                  <a:prstClr val="black"/>
                </a:solidFill>
                <a:latin typeface="Meiryo UI" panose="020B0604030504040204" pitchFamily="50" charset="-128"/>
                <a:ea typeface="Meiryo UI" panose="020B0604030504040204" pitchFamily="50" charset="-128"/>
              </a:rPr>
              <a:t>※</a:t>
            </a:r>
            <a:r>
              <a:rPr lang="ja-JP" altLang="en-US" sz="1400" spc="0" dirty="0" smtClean="0">
                <a:solidFill>
                  <a:prstClr val="black"/>
                </a:solidFill>
                <a:latin typeface="Meiryo UI" panose="020B0604030504040204" pitchFamily="50" charset="-128"/>
                <a:ea typeface="Meiryo UI" panose="020B0604030504040204" pitchFamily="50" charset="-128"/>
              </a:rPr>
              <a:t>３天かす：てんぷらを揚げたときに衣が散ってできる揚げかす</a:t>
            </a:r>
            <a:endParaRPr lang="ja-JP" altLang="en-US" sz="1400" dirty="0">
              <a:latin typeface="Meiryo UI" panose="020B0604030504040204" pitchFamily="50" charset="-128"/>
              <a:ea typeface="Meiryo UI" panose="020B0604030504040204" pitchFamily="50" charset="-128"/>
            </a:endParaRPr>
          </a:p>
        </p:txBody>
      </p:sp>
      <p:sp>
        <p:nvSpPr>
          <p:cNvPr id="6" name="正方形/長方形 5"/>
          <p:cNvSpPr/>
          <p:nvPr/>
        </p:nvSpPr>
        <p:spPr>
          <a:xfrm>
            <a:off x="-180528" y="407714"/>
            <a:ext cx="1569660" cy="369332"/>
          </a:xfrm>
          <a:prstGeom prst="rect">
            <a:avLst/>
          </a:prstGeom>
        </p:spPr>
        <p:txBody>
          <a:bodyPr wrap="none">
            <a:spAutoFit/>
          </a:bodyPr>
          <a:lstStyle/>
          <a:p>
            <a:pPr>
              <a:spcBef>
                <a:spcPts val="600"/>
              </a:spcBef>
            </a:pPr>
            <a:r>
              <a:rPr lang="en-US" altLang="ja-JP" b="1"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b="1"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主な論点</a:t>
            </a:r>
            <a:r>
              <a:rPr lang="en-US" altLang="ja-JP" b="1"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a:t>
            </a:r>
          </a:p>
        </p:txBody>
      </p:sp>
    </p:spTree>
    <p:extLst>
      <p:ext uri="{BB962C8B-B14F-4D97-AF65-F5344CB8AC3E}">
        <p14:creationId xmlns:p14="http://schemas.microsoft.com/office/powerpoint/2010/main" val="29221251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0"/>
            <a:ext cx="9144000" cy="3707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p:txBody>
          <a:bodyPr/>
          <a:lstStyle/>
          <a:p>
            <a:fld id="{F0DA1747-7AE3-4485-B1CC-5CDDF653E874}" type="slidenum">
              <a:rPr lang="ja-JP" altLang="en-US" smtClean="0"/>
              <a:pPr/>
              <a:t>4</a:t>
            </a:fld>
            <a:endParaRPr lang="ja-JP" altLang="en-US"/>
          </a:p>
        </p:txBody>
      </p:sp>
      <p:sp>
        <p:nvSpPr>
          <p:cNvPr id="6" name="テキスト ボックス 5"/>
          <p:cNvSpPr txBox="1"/>
          <p:nvPr/>
        </p:nvSpPr>
        <p:spPr bwMode="white">
          <a:xfrm>
            <a:off x="0" y="-27822"/>
            <a:ext cx="9144000" cy="400110"/>
          </a:xfrm>
          <a:prstGeom prst="rect">
            <a:avLst/>
          </a:prstGeom>
          <a:noFill/>
          <a:ln>
            <a:noFill/>
          </a:ln>
        </p:spPr>
        <p:txBody>
          <a:bodyPr wrap="square" rtlCol="0">
            <a:spAutoFit/>
          </a:bodyPr>
          <a:lstStyle/>
          <a:p>
            <a:r>
              <a:rPr lang="ja-JP" altLang="en-US" sz="2000" b="1" dirty="0" smtClean="0">
                <a:solidFill>
                  <a:schemeClr val="bg1"/>
                </a:solidFill>
                <a:latin typeface="Meiryo UI" panose="020B0604030504040204" pitchFamily="50" charset="-128"/>
                <a:ea typeface="Meiryo UI" panose="020B0604030504040204" pitchFamily="50" charset="-128"/>
              </a:rPr>
              <a:t>１</a:t>
            </a:r>
            <a:r>
              <a:rPr lang="en-US" altLang="ja-JP" sz="2000" b="1" dirty="0" smtClean="0">
                <a:solidFill>
                  <a:schemeClr val="bg1"/>
                </a:solidFill>
                <a:latin typeface="Meiryo UI" panose="020B0604030504040204" pitchFamily="50" charset="-128"/>
                <a:ea typeface="Meiryo UI" panose="020B0604030504040204" pitchFamily="50" charset="-128"/>
              </a:rPr>
              <a:t>-</a:t>
            </a:r>
            <a:r>
              <a:rPr lang="ja-JP" altLang="en-US" sz="2000" b="1" dirty="0" smtClean="0">
                <a:solidFill>
                  <a:schemeClr val="bg1"/>
                </a:solidFill>
                <a:latin typeface="Meiryo UI" panose="020B0604030504040204" pitchFamily="50" charset="-128"/>
                <a:ea typeface="Meiryo UI" panose="020B0604030504040204" pitchFamily="50" charset="-128"/>
              </a:rPr>
              <a:t>（</a:t>
            </a:r>
            <a:r>
              <a:rPr lang="ja-JP" altLang="en-US" sz="2000" b="1" dirty="0">
                <a:solidFill>
                  <a:schemeClr val="bg1"/>
                </a:solidFill>
                <a:latin typeface="Meiryo UI" panose="020B0604030504040204" pitchFamily="50" charset="-128"/>
                <a:ea typeface="Meiryo UI" panose="020B0604030504040204" pitchFamily="50" charset="-128"/>
              </a:rPr>
              <a:t>２</a:t>
            </a:r>
            <a:r>
              <a:rPr lang="ja-JP" altLang="en-US" sz="2000" b="1" dirty="0" smtClean="0">
                <a:solidFill>
                  <a:schemeClr val="bg1"/>
                </a:solidFill>
                <a:latin typeface="Meiryo UI" panose="020B0604030504040204" pitchFamily="50" charset="-128"/>
                <a:ea typeface="Meiryo UI" panose="020B0604030504040204" pitchFamily="50" charset="-128"/>
              </a:rPr>
              <a:t>）大阪府が取り組む主な施策について</a:t>
            </a:r>
            <a:endParaRPr lang="en-US" altLang="ja-JP" sz="2000" b="1" dirty="0" smtClean="0">
              <a:latin typeface="Meiryo UI" panose="020B0604030504040204" pitchFamily="50" charset="-128"/>
              <a:ea typeface="Meiryo UI" panose="020B0604030504040204" pitchFamily="50" charset="-128"/>
            </a:endParaRPr>
          </a:p>
        </p:txBody>
      </p:sp>
      <p:sp>
        <p:nvSpPr>
          <p:cNvPr id="9" name="タイトル 4"/>
          <p:cNvSpPr txBox="1">
            <a:spLocks/>
          </p:cNvSpPr>
          <p:nvPr/>
        </p:nvSpPr>
        <p:spPr>
          <a:xfrm>
            <a:off x="125760" y="726134"/>
            <a:ext cx="2123728" cy="400110"/>
          </a:xfrm>
          <a:prstGeom prst="rect">
            <a:avLst/>
          </a:prstGeom>
          <a:noFill/>
          <a:ln w="38100" cmpd="dbl">
            <a:solidFill>
              <a:schemeClr val="tx1"/>
            </a:solidFill>
          </a:ln>
        </p:spPr>
        <p:txBody>
          <a:bodyPr wrap="square" rtlCol="0">
            <a:spAutoFit/>
          </a:bodyPr>
          <a:lstStyle>
            <a:lvl1pPr algn="l" defTabSz="914400" rtl="0" eaLnBrk="1" latinLnBrk="0" hangingPunct="1">
              <a:spcBef>
                <a:spcPct val="0"/>
              </a:spcBef>
              <a:buNone/>
              <a:defRPr kumimoji="1" sz="4000" kern="1200" spc="-100" baseline="0">
                <a:solidFill>
                  <a:schemeClr val="tx2"/>
                </a:solidFill>
                <a:latin typeface="+mj-lt"/>
                <a:ea typeface="+mj-ea"/>
                <a:cs typeface="+mj-cs"/>
              </a:defRPr>
            </a:lvl1pPr>
          </a:lstStyle>
          <a:p>
            <a:pPr algn="ctr"/>
            <a:r>
              <a:rPr lang="ja-JP" altLang="en-US" sz="2000" b="1" dirty="0" smtClean="0">
                <a:latin typeface="Meiryo UI" panose="020B0604030504040204" pitchFamily="50" charset="-128"/>
                <a:ea typeface="Meiryo UI" panose="020B0604030504040204" pitchFamily="50" charset="-128"/>
              </a:rPr>
              <a:t>食品関連</a:t>
            </a:r>
            <a:r>
              <a:rPr lang="ja-JP" altLang="en-US" sz="2000" b="1" dirty="0">
                <a:latin typeface="Meiryo UI" panose="020B0604030504040204" pitchFamily="50" charset="-128"/>
                <a:ea typeface="Meiryo UI" panose="020B0604030504040204" pitchFamily="50" charset="-128"/>
              </a:rPr>
              <a:t>事</a:t>
            </a:r>
            <a:r>
              <a:rPr lang="ja-JP" altLang="en-US" sz="2000" b="1" dirty="0" smtClean="0">
                <a:latin typeface="Meiryo UI" panose="020B0604030504040204" pitchFamily="50" charset="-128"/>
                <a:ea typeface="Meiryo UI" panose="020B0604030504040204" pitchFamily="50" charset="-128"/>
              </a:rPr>
              <a:t>業者</a:t>
            </a:r>
            <a:endParaRPr lang="ja-JP" altLang="en-US" sz="2000" b="1" dirty="0">
              <a:latin typeface="Meiryo UI" panose="020B0604030504040204" pitchFamily="50" charset="-128"/>
              <a:ea typeface="Meiryo UI" panose="020B0604030504040204" pitchFamily="50" charset="-128"/>
            </a:endParaRPr>
          </a:p>
        </p:txBody>
      </p:sp>
      <p:sp>
        <p:nvSpPr>
          <p:cNvPr id="29" name="正方形/長方形 28"/>
          <p:cNvSpPr/>
          <p:nvPr/>
        </p:nvSpPr>
        <p:spPr>
          <a:xfrm>
            <a:off x="-74990" y="379934"/>
            <a:ext cx="1415772" cy="338554"/>
          </a:xfrm>
          <a:prstGeom prst="rect">
            <a:avLst/>
          </a:prstGeom>
        </p:spPr>
        <p:txBody>
          <a:bodyPr wrap="none">
            <a:spAutoFit/>
          </a:bodyPr>
          <a:lstStyle/>
          <a:p>
            <a:pPr>
              <a:spcBef>
                <a:spcPts val="600"/>
              </a:spcBef>
            </a:pPr>
            <a:r>
              <a:rPr lang="en-US" altLang="ja-JP" sz="1600" b="1"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sz="1600" b="1"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主な論点</a:t>
            </a:r>
            <a:r>
              <a:rPr lang="en-US" altLang="ja-JP" sz="1600" b="1"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a:t>
            </a:r>
          </a:p>
        </p:txBody>
      </p:sp>
      <p:sp>
        <p:nvSpPr>
          <p:cNvPr id="13" name="角丸四角形 12"/>
          <p:cNvSpPr/>
          <p:nvPr/>
        </p:nvSpPr>
        <p:spPr>
          <a:xfrm>
            <a:off x="125760" y="1196752"/>
            <a:ext cx="8892480" cy="5581459"/>
          </a:xfrm>
          <a:prstGeom prst="roundRect">
            <a:avLst>
              <a:gd name="adj" fmla="val 0"/>
            </a:avLst>
          </a:prstGeom>
          <a:noFill/>
          <a:ln w="38100" cmpd="dbl">
            <a:no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r>
              <a:rPr lang="en-US" altLang="ja-JP"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a:t>
            </a: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の基本的施策</a:t>
            </a:r>
            <a:r>
              <a:rPr lang="en-US" altLang="ja-JP"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000"/>
              </a:lnSpc>
            </a:pPr>
            <a:endParaRPr lang="en-US" altLang="ja-JP" sz="16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流通の</a:t>
            </a: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各段階において発生している食品ロスの削減のための積極的な取組を推進</a:t>
            </a:r>
            <a:endParaRPr lang="en-US" altLang="ja-JP"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6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Aft>
                <a:spcPts val="600"/>
              </a:spcAft>
            </a:pP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a:t>
            </a:r>
            <a:r>
              <a:rPr lang="ja-JP" altLang="en-US" sz="16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食品</a:t>
            </a:r>
            <a:r>
              <a:rPr lang="ja-JP" altLang="en-US" sz="1600" b="1" dirty="0">
                <a:solidFill>
                  <a:schemeClr val="tx1"/>
                </a:solidFill>
                <a:latin typeface="Meiryo UI" panose="020B0604030504040204" pitchFamily="50" charset="-128"/>
                <a:ea typeface="Meiryo UI" panose="020B0604030504040204" pitchFamily="50" charset="-128"/>
              </a:rPr>
              <a:t>ロス削減ネットワーク</a:t>
            </a:r>
            <a:r>
              <a:rPr lang="ja-JP" altLang="en-US" sz="1600" b="1" dirty="0" smtClean="0">
                <a:solidFill>
                  <a:schemeClr val="tx1"/>
                </a:solidFill>
                <a:latin typeface="Meiryo UI" panose="020B0604030504040204" pitchFamily="50" charset="-128"/>
                <a:ea typeface="Meiryo UI" panose="020B0604030504040204" pitchFamily="50" charset="-128"/>
              </a:rPr>
              <a:t>懇話会（製造</a:t>
            </a:r>
            <a:r>
              <a:rPr lang="ja-JP" altLang="en-US" sz="1600" b="1" dirty="0">
                <a:solidFill>
                  <a:schemeClr val="tx1"/>
                </a:solidFill>
                <a:latin typeface="Meiryo UI" panose="020B0604030504040204" pitchFamily="50" charset="-128"/>
                <a:ea typeface="Meiryo UI" panose="020B0604030504040204" pitchFamily="50" charset="-128"/>
              </a:rPr>
              <a:t>、小売・卸売、外食、消費者、学識、</a:t>
            </a:r>
            <a:r>
              <a:rPr lang="ja-JP" altLang="en-US" sz="1600" b="1" dirty="0" smtClean="0">
                <a:solidFill>
                  <a:schemeClr val="tx1"/>
                </a:solidFill>
                <a:latin typeface="Meiryo UI" panose="020B0604030504040204" pitchFamily="50" charset="-128"/>
                <a:ea typeface="Meiryo UI" panose="020B0604030504040204" pitchFamily="50" charset="-128"/>
              </a:rPr>
              <a:t>行政）</a:t>
            </a:r>
            <a:endParaRPr lang="en-US" altLang="ja-JP" sz="1600" b="1"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・計画</a:t>
            </a:r>
            <a:r>
              <a:rPr lang="ja-JP" altLang="en-US" sz="1400" dirty="0">
                <a:solidFill>
                  <a:schemeClr val="tx1"/>
                </a:solidFill>
                <a:latin typeface="Meiryo UI" panose="020B0604030504040204" pitchFamily="50" charset="-128"/>
                <a:ea typeface="Meiryo UI" panose="020B0604030504040204" pitchFamily="50" charset="-128"/>
              </a:rPr>
              <a:t>の進捗の</a:t>
            </a:r>
            <a:r>
              <a:rPr lang="ja-JP" altLang="en-US" sz="1400" dirty="0" smtClean="0">
                <a:solidFill>
                  <a:schemeClr val="tx1"/>
                </a:solidFill>
                <a:latin typeface="Meiryo UI" panose="020B0604030504040204" pitchFamily="50" charset="-128"/>
                <a:ea typeface="Meiryo UI" panose="020B0604030504040204" pitchFamily="50" charset="-128"/>
              </a:rPr>
              <a:t>確認</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・流通</a:t>
            </a:r>
            <a:r>
              <a:rPr lang="ja-JP" altLang="en-US" sz="1400" dirty="0">
                <a:solidFill>
                  <a:schemeClr val="tx1"/>
                </a:solidFill>
                <a:latin typeface="Meiryo UI" panose="020B0604030504040204" pitchFamily="50" charset="-128"/>
                <a:ea typeface="Meiryo UI" panose="020B0604030504040204" pitchFamily="50" charset="-128"/>
              </a:rPr>
              <a:t>の各段階の計画の施策を具体化する取組を展開し、各業界団体等へ</a:t>
            </a:r>
            <a:r>
              <a:rPr lang="ja-JP" altLang="en-US" sz="1400" dirty="0" smtClean="0">
                <a:solidFill>
                  <a:schemeClr val="tx1"/>
                </a:solidFill>
                <a:latin typeface="Meiryo UI" panose="020B0604030504040204" pitchFamily="50" charset="-128"/>
                <a:ea typeface="Meiryo UI" panose="020B0604030504040204" pitchFamily="50" charset="-128"/>
              </a:rPr>
              <a:t>発信</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テーマ例：流通</a:t>
            </a:r>
            <a:r>
              <a:rPr lang="ja-JP" altLang="en-US" sz="1400" dirty="0">
                <a:solidFill>
                  <a:schemeClr val="tx1"/>
                </a:solidFill>
                <a:latin typeface="Meiryo UI" panose="020B0604030504040204" pitchFamily="50" charset="-128"/>
                <a:ea typeface="Meiryo UI" panose="020B0604030504040204" pitchFamily="50" charset="-128"/>
              </a:rPr>
              <a:t>における商慣習の見直し、適正受発注の推進</a:t>
            </a: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飲食店</a:t>
            </a:r>
            <a:r>
              <a:rPr lang="ja-JP" altLang="en-US" sz="1400" dirty="0">
                <a:solidFill>
                  <a:schemeClr val="tx1"/>
                </a:solidFill>
                <a:latin typeface="Meiryo UI" panose="020B0604030504040204" pitchFamily="50" charset="-128"/>
                <a:ea typeface="Meiryo UI" panose="020B0604030504040204" pitchFamily="50" charset="-128"/>
              </a:rPr>
              <a:t>におけるポイント提供等によるインセンティブ</a:t>
            </a: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食べ残し</a:t>
            </a:r>
            <a:r>
              <a:rPr lang="ja-JP" altLang="en-US" sz="1400" dirty="0">
                <a:solidFill>
                  <a:schemeClr val="tx1"/>
                </a:solidFill>
                <a:latin typeface="Meiryo UI" panose="020B0604030504040204" pitchFamily="50" charset="-128"/>
                <a:ea typeface="Meiryo UI" panose="020B0604030504040204" pitchFamily="50" charset="-128"/>
              </a:rPr>
              <a:t>の持ち帰りの推進</a:t>
            </a:r>
          </a:p>
          <a:p>
            <a:pPr>
              <a:spcAft>
                <a:spcPts val="600"/>
              </a:spcAft>
            </a:pPr>
            <a:r>
              <a:rPr lang="ja-JP" altLang="en-US" sz="1400" b="1" dirty="0">
                <a:solidFill>
                  <a:schemeClr val="tx1"/>
                </a:solidFill>
                <a:latin typeface="Meiryo UI" panose="020B0604030504040204" pitchFamily="50" charset="-128"/>
                <a:ea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rPr>
              <a:t>　　　</a:t>
            </a:r>
            <a:endParaRPr lang="en-US" altLang="ja-JP" sz="1400" b="1" dirty="0" smtClean="0">
              <a:solidFill>
                <a:schemeClr val="tx1"/>
              </a:solidFill>
              <a:latin typeface="Meiryo UI" panose="020B0604030504040204" pitchFamily="50" charset="-128"/>
              <a:ea typeface="Meiryo UI" panose="020B0604030504040204" pitchFamily="50" charset="-128"/>
            </a:endParaRPr>
          </a:p>
          <a:p>
            <a:pPr>
              <a:spcAft>
                <a:spcPts val="600"/>
              </a:spcAft>
            </a:pPr>
            <a:r>
              <a:rPr lang="ja-JP" altLang="en-US" sz="1400" b="1" dirty="0">
                <a:solidFill>
                  <a:schemeClr val="tx1"/>
                </a:solidFill>
                <a:latin typeface="Meiryo UI" panose="020B0604030504040204" pitchFamily="50" charset="-128"/>
                <a:ea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〇　「おおさか食品ロス削減パートナーシップ制度」の推進</a:t>
            </a:r>
            <a:r>
              <a:rPr lang="ja-JP" altLang="en-US" sz="1600" dirty="0" smtClean="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a:t>
            </a:r>
            <a:endParaRPr lang="en-US" altLang="ja-JP" sz="1400" dirty="0" smtClean="0">
              <a:solidFill>
                <a:schemeClr val="tx1"/>
              </a:solidFill>
              <a:latin typeface="Meiryo UI" panose="020B0604030504040204" pitchFamily="50" charset="-128"/>
              <a:ea typeface="Meiryo UI" panose="020B0604030504040204" pitchFamily="50" charset="-128"/>
            </a:endParaRPr>
          </a:p>
          <a:p>
            <a:pPr>
              <a:spcAft>
                <a:spcPts val="600"/>
              </a:spcAft>
            </a:pPr>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・食品ロス削減に取り組む事業者の増加と効果的な消費者啓発を実施</a:t>
            </a:r>
            <a:endParaRPr lang="en-US" altLang="ja-JP" sz="1400" dirty="0" smtClean="0">
              <a:solidFill>
                <a:schemeClr val="tx1"/>
              </a:solidFill>
              <a:latin typeface="Meiryo UI" panose="020B0604030504040204" pitchFamily="50" charset="-128"/>
              <a:ea typeface="Meiryo UI" panose="020B0604030504040204" pitchFamily="50" charset="-128"/>
            </a:endParaRPr>
          </a:p>
          <a:p>
            <a:pPr>
              <a:spcAft>
                <a:spcPts val="600"/>
              </a:spcAft>
            </a:pPr>
            <a:endParaRPr lang="en-US" altLang="ja-JP" sz="1400" dirty="0">
              <a:solidFill>
                <a:schemeClr val="tx1"/>
              </a:solidFill>
              <a:latin typeface="Meiryo UI" panose="020B0604030504040204" pitchFamily="50" charset="-128"/>
              <a:ea typeface="Meiryo UI" panose="020B0604030504040204" pitchFamily="50" charset="-128"/>
            </a:endParaRPr>
          </a:p>
          <a:p>
            <a:pPr>
              <a:spcAft>
                <a:spcPts val="600"/>
              </a:spcAft>
            </a:pPr>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〇</a:t>
            </a:r>
            <a:r>
              <a:rPr lang="ja-JP" altLang="en-US" sz="1600" b="1" dirty="0">
                <a:solidFill>
                  <a:schemeClr val="tx1"/>
                </a:solidFill>
                <a:latin typeface="Meiryo UI" panose="020B0604030504040204" pitchFamily="50" charset="-128"/>
                <a:ea typeface="Meiryo UI" panose="020B0604030504040204" pitchFamily="50" charset="-128"/>
              </a:rPr>
              <a:t>　「フードバンクガイドライン」の</a:t>
            </a:r>
            <a:r>
              <a:rPr lang="ja-JP" altLang="en-US" sz="1600" b="1" dirty="0" smtClean="0">
                <a:solidFill>
                  <a:schemeClr val="tx1"/>
                </a:solidFill>
                <a:latin typeface="Meiryo UI" panose="020B0604030504040204" pitchFamily="50" charset="-128"/>
                <a:ea typeface="Meiryo UI" panose="020B0604030504040204" pitchFamily="50" charset="-128"/>
              </a:rPr>
              <a:t>活用</a:t>
            </a:r>
            <a:endParaRPr lang="en-US" altLang="ja-JP" sz="1600" b="1" dirty="0">
              <a:solidFill>
                <a:schemeClr val="tx1"/>
              </a:solidFill>
              <a:latin typeface="Meiryo UI" panose="020B0604030504040204" pitchFamily="50" charset="-128"/>
              <a:ea typeface="Meiryo UI" panose="020B0604030504040204" pitchFamily="50" charset="-128"/>
            </a:endParaRPr>
          </a:p>
          <a:p>
            <a:pPr>
              <a:spcAft>
                <a:spcPts val="600"/>
              </a:spcAft>
            </a:pPr>
            <a:r>
              <a:rPr lang="ja-JP" altLang="en-US" sz="1400" dirty="0" smtClean="0">
                <a:solidFill>
                  <a:schemeClr val="tx1"/>
                </a:solidFill>
                <a:latin typeface="Meiryo UI" panose="020B0604030504040204" pitchFamily="50" charset="-128"/>
                <a:ea typeface="Meiryo UI" panose="020B0604030504040204" pitchFamily="50" charset="-128"/>
              </a:rPr>
              <a:t>　　　　　・フードバンクガイドラインに基づく協力事業者の増加</a:t>
            </a:r>
            <a:endParaRPr lang="en-US" altLang="ja-JP" sz="1400" dirty="0" smtClean="0">
              <a:solidFill>
                <a:schemeClr val="tx1"/>
              </a:solidFill>
              <a:latin typeface="Meiryo UI" panose="020B0604030504040204" pitchFamily="50" charset="-128"/>
              <a:ea typeface="Meiryo UI" panose="020B0604030504040204" pitchFamily="50" charset="-128"/>
            </a:endParaRPr>
          </a:p>
          <a:p>
            <a:pPr>
              <a:spcAft>
                <a:spcPts val="600"/>
              </a:spcAft>
            </a:pPr>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・未利用</a:t>
            </a:r>
            <a:r>
              <a:rPr lang="ja-JP" altLang="en-US" sz="1400" dirty="0">
                <a:solidFill>
                  <a:schemeClr val="tx1"/>
                </a:solidFill>
                <a:latin typeface="Meiryo UI" panose="020B0604030504040204" pitchFamily="50" charset="-128"/>
                <a:ea typeface="Meiryo UI" panose="020B0604030504040204" pitchFamily="50" charset="-128"/>
              </a:rPr>
              <a:t>食品の安心・安全な流通経路の確保を</a:t>
            </a:r>
            <a:r>
              <a:rPr lang="ja-JP" altLang="en-US" sz="1400" dirty="0" smtClean="0">
                <a:solidFill>
                  <a:schemeClr val="tx1"/>
                </a:solidFill>
                <a:latin typeface="Meiryo UI" panose="020B0604030504040204" pitchFamily="50" charset="-128"/>
                <a:ea typeface="Meiryo UI" panose="020B0604030504040204" pitchFamily="50" charset="-128"/>
              </a:rPr>
              <a:t>実現</a:t>
            </a:r>
            <a:endParaRPr lang="en-US" altLang="ja-JP" sz="1400" dirty="0" smtClean="0">
              <a:solidFill>
                <a:schemeClr val="tx1"/>
              </a:solidFill>
              <a:latin typeface="Meiryo UI" panose="020B0604030504040204" pitchFamily="50" charset="-128"/>
              <a:ea typeface="Meiryo UI" panose="020B0604030504040204" pitchFamily="50" charset="-128"/>
            </a:endParaRPr>
          </a:p>
          <a:p>
            <a:pPr>
              <a:spcAft>
                <a:spcPts val="600"/>
              </a:spcAft>
            </a:pPr>
            <a:endParaRPr lang="en-US" altLang="ja-JP" sz="1400" dirty="0" smtClean="0">
              <a:solidFill>
                <a:schemeClr val="tx1"/>
              </a:solidFill>
              <a:latin typeface="Meiryo UI" panose="020B0604030504040204" pitchFamily="50" charset="-128"/>
              <a:ea typeface="Meiryo UI" panose="020B0604030504040204" pitchFamily="50" charset="-128"/>
            </a:endParaRPr>
          </a:p>
          <a:p>
            <a:pPr>
              <a:spcAft>
                <a:spcPts val="600"/>
              </a:spcAft>
            </a:pPr>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〇</a:t>
            </a:r>
            <a:r>
              <a:rPr lang="ja-JP" altLang="en-US" sz="1600" b="1" dirty="0">
                <a:solidFill>
                  <a:schemeClr val="tx1"/>
                </a:solidFill>
                <a:latin typeface="Meiryo UI" panose="020B0604030504040204" pitchFamily="50" charset="-128"/>
                <a:ea typeface="Meiryo UI" panose="020B0604030504040204" pitchFamily="50" charset="-128"/>
              </a:rPr>
              <a:t>　小盛</a:t>
            </a:r>
            <a:r>
              <a:rPr lang="ja-JP" altLang="en-US" sz="1600" b="1" dirty="0" smtClean="0">
                <a:solidFill>
                  <a:schemeClr val="tx1"/>
                </a:solidFill>
                <a:latin typeface="Meiryo UI" panose="020B0604030504040204" pitchFamily="50" charset="-128"/>
                <a:ea typeface="Meiryo UI" panose="020B0604030504040204" pitchFamily="50" charset="-128"/>
              </a:rPr>
              <a:t>メニュー</a:t>
            </a:r>
            <a:r>
              <a:rPr lang="ja-JP" altLang="en-US" sz="1600" b="1" dirty="0">
                <a:solidFill>
                  <a:schemeClr val="tx1"/>
                </a:solidFill>
                <a:latin typeface="Meiryo UI" panose="020B0604030504040204" pitchFamily="50" charset="-128"/>
                <a:ea typeface="Meiryo UI" panose="020B0604030504040204" pitchFamily="50" charset="-128"/>
              </a:rPr>
              <a:t>等</a:t>
            </a:r>
            <a:r>
              <a:rPr lang="ja-JP" altLang="en-US" sz="1600" b="1" dirty="0" smtClean="0">
                <a:solidFill>
                  <a:schemeClr val="tx1"/>
                </a:solidFill>
                <a:latin typeface="Meiryo UI" panose="020B0604030504040204" pitchFamily="50" charset="-128"/>
                <a:ea typeface="Meiryo UI" panose="020B0604030504040204" pitchFamily="50" charset="-128"/>
              </a:rPr>
              <a:t>の普及</a:t>
            </a:r>
            <a:endParaRPr lang="ja-JP" altLang="en-US" sz="1400" dirty="0">
              <a:solidFill>
                <a:schemeClr val="tx1"/>
              </a:solidFill>
              <a:latin typeface="Meiryo UI" panose="020B0604030504040204" pitchFamily="50" charset="-128"/>
              <a:ea typeface="Meiryo UI" panose="020B0604030504040204" pitchFamily="50" charset="-128"/>
            </a:endParaRPr>
          </a:p>
          <a:p>
            <a:pPr>
              <a:spcAft>
                <a:spcPts val="600"/>
              </a:spcAft>
            </a:pPr>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〇</a:t>
            </a:r>
            <a:r>
              <a:rPr lang="ja-JP" altLang="en-US" sz="1600" b="1" dirty="0">
                <a:solidFill>
                  <a:schemeClr val="tx1"/>
                </a:solidFill>
                <a:latin typeface="Meiryo UI" panose="020B0604030504040204" pitchFamily="50" charset="-128"/>
                <a:ea typeface="Meiryo UI" panose="020B0604030504040204" pitchFamily="50" charset="-128"/>
              </a:rPr>
              <a:t>　飲食店の「食べきり」、「持ち帰り</a:t>
            </a:r>
            <a:r>
              <a:rPr lang="ja-JP" altLang="en-US" sz="1600" b="1" dirty="0" smtClean="0">
                <a:solidFill>
                  <a:schemeClr val="tx1"/>
                </a:solidFill>
                <a:latin typeface="Meiryo UI" panose="020B0604030504040204" pitchFamily="50" charset="-128"/>
                <a:ea typeface="Meiryo UI" panose="020B0604030504040204" pitchFamily="50" charset="-128"/>
              </a:rPr>
              <a:t>」の</a:t>
            </a:r>
            <a:r>
              <a:rPr lang="ja-JP" altLang="en-US" sz="1600" b="1" dirty="0">
                <a:solidFill>
                  <a:schemeClr val="tx1"/>
                </a:solidFill>
                <a:latin typeface="Meiryo UI" panose="020B0604030504040204" pitchFamily="50" charset="-128"/>
                <a:ea typeface="Meiryo UI" panose="020B0604030504040204" pitchFamily="50" charset="-128"/>
              </a:rPr>
              <a:t>取組への支援</a:t>
            </a:r>
          </a:p>
          <a:p>
            <a:pPr>
              <a:spcAft>
                <a:spcPts val="600"/>
              </a:spcAft>
            </a:pPr>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・飲食店・消費者双方がスムーズに“食べきり・持ち帰り“を進められる</a:t>
            </a:r>
            <a:r>
              <a:rPr lang="ja-JP" altLang="en-US" sz="1400" dirty="0" smtClean="0">
                <a:solidFill>
                  <a:schemeClr val="tx1"/>
                </a:solidFill>
                <a:latin typeface="Meiryo UI" panose="020B0604030504040204" pitchFamily="50" charset="-128"/>
                <a:ea typeface="Meiryo UI" panose="020B0604030504040204" pitchFamily="50" charset="-128"/>
              </a:rPr>
              <a:t>環境づくり</a:t>
            </a:r>
            <a:endParaRPr lang="en-US" altLang="ja-JP" sz="1400" dirty="0" smtClean="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987927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0"/>
            <a:ext cx="9144000" cy="3707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p:txBody>
          <a:bodyPr/>
          <a:lstStyle/>
          <a:p>
            <a:fld id="{F0DA1747-7AE3-4485-B1CC-5CDDF653E874}" type="slidenum">
              <a:rPr lang="ja-JP" altLang="en-US" smtClean="0"/>
              <a:pPr/>
              <a:t>5</a:t>
            </a:fld>
            <a:endParaRPr lang="ja-JP" altLang="en-US"/>
          </a:p>
        </p:txBody>
      </p:sp>
      <p:sp>
        <p:nvSpPr>
          <p:cNvPr id="6" name="テキスト ボックス 5"/>
          <p:cNvSpPr txBox="1"/>
          <p:nvPr/>
        </p:nvSpPr>
        <p:spPr bwMode="white">
          <a:xfrm>
            <a:off x="0" y="-27822"/>
            <a:ext cx="9144000" cy="400110"/>
          </a:xfrm>
          <a:prstGeom prst="rect">
            <a:avLst/>
          </a:prstGeom>
          <a:noFill/>
          <a:ln>
            <a:noFill/>
          </a:ln>
        </p:spPr>
        <p:txBody>
          <a:bodyPr wrap="square" rtlCol="0">
            <a:spAutoFit/>
          </a:bodyPr>
          <a:lstStyle/>
          <a:p>
            <a:r>
              <a:rPr lang="ja-JP" altLang="en-US" sz="2000" b="1" dirty="0" smtClean="0">
                <a:solidFill>
                  <a:schemeClr val="bg1"/>
                </a:solidFill>
                <a:latin typeface="Meiryo UI" panose="020B0604030504040204" pitchFamily="50" charset="-128"/>
                <a:ea typeface="Meiryo UI" panose="020B0604030504040204" pitchFamily="50" charset="-128"/>
              </a:rPr>
              <a:t>１</a:t>
            </a:r>
            <a:r>
              <a:rPr lang="en-US" altLang="ja-JP" sz="2000" b="1" dirty="0" smtClean="0">
                <a:solidFill>
                  <a:schemeClr val="bg1"/>
                </a:solidFill>
                <a:latin typeface="Meiryo UI" panose="020B0604030504040204" pitchFamily="50" charset="-128"/>
                <a:ea typeface="Meiryo UI" panose="020B0604030504040204" pitchFamily="50" charset="-128"/>
              </a:rPr>
              <a:t>-</a:t>
            </a:r>
            <a:r>
              <a:rPr lang="ja-JP" altLang="en-US" sz="2000" b="1" dirty="0" smtClean="0">
                <a:solidFill>
                  <a:schemeClr val="bg1"/>
                </a:solidFill>
                <a:latin typeface="Meiryo UI" panose="020B0604030504040204" pitchFamily="50" charset="-128"/>
                <a:ea typeface="Meiryo UI" panose="020B0604030504040204" pitchFamily="50" charset="-128"/>
              </a:rPr>
              <a:t>（</a:t>
            </a:r>
            <a:r>
              <a:rPr lang="ja-JP" altLang="en-US" sz="2000" b="1" dirty="0">
                <a:solidFill>
                  <a:schemeClr val="bg1"/>
                </a:solidFill>
                <a:latin typeface="Meiryo UI" panose="020B0604030504040204" pitchFamily="50" charset="-128"/>
                <a:ea typeface="Meiryo UI" panose="020B0604030504040204" pitchFamily="50" charset="-128"/>
              </a:rPr>
              <a:t>２</a:t>
            </a:r>
            <a:r>
              <a:rPr lang="ja-JP" altLang="en-US" sz="2000" b="1" dirty="0" smtClean="0">
                <a:solidFill>
                  <a:schemeClr val="bg1"/>
                </a:solidFill>
                <a:latin typeface="Meiryo UI" panose="020B0604030504040204" pitchFamily="50" charset="-128"/>
                <a:ea typeface="Meiryo UI" panose="020B0604030504040204" pitchFamily="50" charset="-128"/>
              </a:rPr>
              <a:t>）大阪府が取り組む主な施策について</a:t>
            </a:r>
            <a:endParaRPr lang="en-US" altLang="ja-JP" sz="2000" b="1" dirty="0" smtClean="0">
              <a:latin typeface="Meiryo UI" panose="020B0604030504040204" pitchFamily="50" charset="-128"/>
              <a:ea typeface="Meiryo UI" panose="020B0604030504040204" pitchFamily="50" charset="-128"/>
            </a:endParaRPr>
          </a:p>
        </p:txBody>
      </p:sp>
      <p:sp>
        <p:nvSpPr>
          <p:cNvPr id="29" name="正方形/長方形 28"/>
          <p:cNvSpPr/>
          <p:nvPr/>
        </p:nvSpPr>
        <p:spPr>
          <a:xfrm>
            <a:off x="-108520" y="430382"/>
            <a:ext cx="1415772" cy="338554"/>
          </a:xfrm>
          <a:prstGeom prst="rect">
            <a:avLst/>
          </a:prstGeom>
        </p:spPr>
        <p:txBody>
          <a:bodyPr wrap="none">
            <a:spAutoFit/>
          </a:bodyPr>
          <a:lstStyle/>
          <a:p>
            <a:pPr>
              <a:spcBef>
                <a:spcPts val="600"/>
              </a:spcBef>
            </a:pPr>
            <a:r>
              <a:rPr lang="en-US" altLang="ja-JP" sz="1600" b="1"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sz="1600" b="1"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主な論点</a:t>
            </a:r>
            <a:r>
              <a:rPr lang="en-US" altLang="ja-JP" sz="1600" b="1"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a:t>
            </a:r>
          </a:p>
        </p:txBody>
      </p:sp>
      <p:sp>
        <p:nvSpPr>
          <p:cNvPr id="13" name="角丸四角形 12"/>
          <p:cNvSpPr/>
          <p:nvPr/>
        </p:nvSpPr>
        <p:spPr>
          <a:xfrm>
            <a:off x="125760" y="1417060"/>
            <a:ext cx="8892480" cy="5407053"/>
          </a:xfrm>
          <a:prstGeom prst="roundRect">
            <a:avLst>
              <a:gd name="adj" fmla="val 0"/>
            </a:avLst>
          </a:prstGeom>
          <a:noFill/>
          <a:ln w="38100" cmpd="dbl">
            <a:no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r>
              <a:rPr lang="en-US" altLang="ja-JP"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a:t>
            </a: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の基本的施策</a:t>
            </a:r>
            <a:r>
              <a:rPr lang="en-US" altLang="ja-JP"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16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消費者</a:t>
            </a: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の食品ロス削減に関する認知度向上</a:t>
            </a:r>
            <a:r>
              <a:rPr lang="ja-JP" altLang="en-US"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や行動</a:t>
            </a: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変化を促す</a:t>
            </a:r>
          </a:p>
          <a:p>
            <a:endPar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Aft>
                <a:spcPts val="600"/>
              </a:spcAft>
            </a:pPr>
            <a:r>
              <a:rPr lang="ja-JP" altLang="en-US"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a:t>
            </a:r>
            <a:r>
              <a:rPr lang="ja-JP" altLang="en-US" sz="16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食品ロス削減月間（</a:t>
            </a:r>
            <a:r>
              <a:rPr lang="en-US" altLang="ja-JP" sz="16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6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月）、食品ロス削減の日（</a:t>
            </a:r>
            <a:r>
              <a:rPr lang="en-US" altLang="ja-JP" sz="16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6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6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6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lang="ja-JP" altLang="en-US" sz="16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業者や市町村の取組を広く府民</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に発信し</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、理解や</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関心の増大を図る</a:t>
            </a:r>
            <a:endPar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・消費者</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の食品ロス削減に関する認知度向上</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や行動</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変化を促す（消費期限・賞味期限の違い等）</a:t>
            </a:r>
          </a:p>
          <a:p>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Aft>
                <a:spcPts val="600"/>
              </a:spcAft>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　啓発</a:t>
            </a:r>
            <a:r>
              <a:rPr lang="ja-JP" altLang="en-US" sz="16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事例集、リーフレット等の啓発媒体や</a:t>
            </a:r>
            <a:r>
              <a:rPr lang="ja-JP" altLang="en-US" sz="16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デジタルコンテンツ</a:t>
            </a:r>
            <a:r>
              <a:rPr lang="ja-JP" altLang="en-US" sz="16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6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活用</a:t>
            </a:r>
            <a:endParaRPr lang="en-US" altLang="ja-JP" sz="16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・小・中学校等での食育や地域の環境教育等の取組を支援する</a:t>
            </a:r>
            <a:endPar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・給食、社食、福祉施設などの食品ロス削減の取組を支援する</a:t>
            </a:r>
            <a:endPar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Aft>
                <a:spcPts val="600"/>
              </a:spcAft>
            </a:pP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　府内栄養士養成課程の大学との連携</a:t>
            </a:r>
            <a:endParaRPr lang="en-US" altLang="ja-JP" sz="16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・社食や</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学校給食等向けに栄養面など基本的事項</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をクリア</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した上で、食材を無駄</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なく合理的</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使える</a:t>
            </a:r>
            <a:endPar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献立計画の研究　等</a:t>
            </a:r>
            <a:endPar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・オンライン</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kern="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youtube</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等）等</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で配信</a:t>
            </a:r>
            <a:endPar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Aft>
                <a:spcPts val="600"/>
              </a:spcAft>
            </a:pPr>
            <a:r>
              <a:rPr lang="ja-JP" altLang="en-US"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　</a:t>
            </a:r>
            <a:r>
              <a:rPr lang="ja-JP" altLang="en-US" sz="16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食品ロス削減ネットワーク懇話会（製造、小売・卸売、外食、消費者、学識、行政</a:t>
            </a:r>
            <a:r>
              <a:rPr lang="ja-JP" altLang="en-US" sz="16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・消費者</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と食品関連</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事業者の</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コミュニケーションを</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図り</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消費者</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と事業者が一体になった食品ロスの削減を</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取組例：飲食店における食べきり宣言・ポイント付与　</a:t>
            </a:r>
            <a:endPar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“持ち帰り“（リターナブル容器）の普及　　等</a:t>
            </a:r>
            <a:endPar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8" name="タイトル 4"/>
          <p:cNvSpPr txBox="1">
            <a:spLocks/>
          </p:cNvSpPr>
          <p:nvPr/>
        </p:nvSpPr>
        <p:spPr>
          <a:xfrm>
            <a:off x="251520" y="801081"/>
            <a:ext cx="1291210" cy="400110"/>
          </a:xfrm>
          <a:prstGeom prst="rect">
            <a:avLst/>
          </a:prstGeom>
          <a:noFill/>
          <a:ln w="38100" cmpd="dbl">
            <a:solidFill>
              <a:schemeClr val="tx1"/>
            </a:solidFill>
          </a:ln>
        </p:spPr>
        <p:txBody>
          <a:bodyPr wrap="square" rtlCol="0">
            <a:spAutoFit/>
          </a:bodyPr>
          <a:lstStyle>
            <a:lvl1pPr algn="l" defTabSz="914400" rtl="0" eaLnBrk="1" latinLnBrk="0" hangingPunct="1">
              <a:spcBef>
                <a:spcPct val="0"/>
              </a:spcBef>
              <a:buNone/>
              <a:defRPr kumimoji="1" sz="4000" kern="1200" spc="-100" baseline="0">
                <a:solidFill>
                  <a:schemeClr val="tx2"/>
                </a:solidFill>
                <a:latin typeface="+mj-lt"/>
                <a:ea typeface="+mj-ea"/>
                <a:cs typeface="+mj-cs"/>
              </a:defRPr>
            </a:lvl1pPr>
          </a:lstStyle>
          <a:p>
            <a:pPr algn="ctr"/>
            <a:r>
              <a:rPr lang="ja-JP" altLang="en-US" sz="2000" b="1" dirty="0">
                <a:latin typeface="Meiryo UI" panose="020B0604030504040204" pitchFamily="50" charset="-128"/>
                <a:ea typeface="Meiryo UI" panose="020B0604030504040204" pitchFamily="50" charset="-128"/>
              </a:rPr>
              <a:t>消費</a:t>
            </a:r>
            <a:r>
              <a:rPr lang="ja-JP" altLang="en-US" sz="2000" b="1" dirty="0" smtClean="0">
                <a:latin typeface="Meiryo UI" panose="020B0604030504040204" pitchFamily="50" charset="-128"/>
                <a:ea typeface="Meiryo UI" panose="020B0604030504040204" pitchFamily="50" charset="-128"/>
              </a:rPr>
              <a:t>者</a:t>
            </a:r>
            <a:endParaRPr lang="ja-JP" altLang="en-US" sz="20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70338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0"/>
            <a:ext cx="9144000" cy="3707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b="1" dirty="0" smtClean="0">
                <a:latin typeface="Meiryo UI" panose="020B0604030504040204" pitchFamily="50" charset="-128"/>
                <a:ea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rPr>
              <a:t>参考情報</a:t>
            </a:r>
            <a:r>
              <a:rPr lang="en-US" altLang="ja-JP" b="1" dirty="0" smtClean="0">
                <a:latin typeface="Meiryo UI" panose="020B0604030504040204" pitchFamily="50" charset="-128"/>
                <a:ea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rPr>
              <a:t>　国の「食品ロスの削減の推進に関する基本的な方針」</a:t>
            </a:r>
            <a:endParaRPr kumimoji="1" lang="ja-JP" altLang="en-US" b="1"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F0DA1747-7AE3-4485-B1CC-5CDDF653E874}" type="slidenum">
              <a:rPr lang="ja-JP" altLang="en-US" smtClean="0"/>
              <a:pPr/>
              <a:t>6</a:t>
            </a:fld>
            <a:endParaRPr lang="ja-JP" altLang="en-US"/>
          </a:p>
        </p:txBody>
      </p:sp>
      <p:sp>
        <p:nvSpPr>
          <p:cNvPr id="8" name="タイトル 4"/>
          <p:cNvSpPr txBox="1">
            <a:spLocks/>
          </p:cNvSpPr>
          <p:nvPr/>
        </p:nvSpPr>
        <p:spPr>
          <a:xfrm>
            <a:off x="109611" y="548680"/>
            <a:ext cx="8884766" cy="5597424"/>
          </a:xfrm>
          <a:prstGeom prst="rect">
            <a:avLst/>
          </a:prstGeom>
          <a:solidFill>
            <a:schemeClr val="accent1">
              <a:lumMod val="40000"/>
              <a:lumOff val="60000"/>
            </a:schemeClr>
          </a:solidFill>
        </p:spPr>
        <p:txBody>
          <a:bodyPr wrap="square" lIns="36000" tIns="36000" rIns="36000" bIns="36000" rtlCol="0">
            <a:noAutofit/>
          </a:bodyPr>
          <a:lstStyle>
            <a:lvl1pPr algn="l" defTabSz="914400" rtl="0" eaLnBrk="1" latinLnBrk="0" hangingPunct="1">
              <a:spcBef>
                <a:spcPct val="0"/>
              </a:spcBef>
              <a:buNone/>
              <a:defRPr kumimoji="1" sz="4000" kern="1200" spc="-100" baseline="0">
                <a:solidFill>
                  <a:schemeClr val="tx2"/>
                </a:solidFill>
                <a:latin typeface="+mj-lt"/>
                <a:ea typeface="+mj-ea"/>
                <a:cs typeface="+mj-cs"/>
              </a:defRPr>
            </a:lvl1pPr>
          </a:lstStyle>
          <a:p>
            <a:endParaRPr lang="en-US" altLang="ja-JP" sz="2000" b="1" dirty="0" smtClean="0">
              <a:latin typeface="Meiryo UI" panose="020B0604030504040204" pitchFamily="50" charset="-128"/>
              <a:ea typeface="Meiryo UI" panose="020B0604030504040204" pitchFamily="50" charset="-128"/>
            </a:endParaRPr>
          </a:p>
          <a:p>
            <a:endParaRPr lang="en-US" altLang="ja-JP" sz="2000" b="1" dirty="0">
              <a:latin typeface="Meiryo UI" panose="020B0604030504040204" pitchFamily="50" charset="-128"/>
              <a:ea typeface="Meiryo UI" panose="020B0604030504040204" pitchFamily="50" charset="-128"/>
            </a:endParaRPr>
          </a:p>
          <a:p>
            <a:pPr lvl="0"/>
            <a:endParaRPr lang="en-US" altLang="ja-JP" sz="1600" b="1" dirty="0" smtClean="0">
              <a:solidFill>
                <a:prstClr val="black"/>
              </a:solidFill>
              <a:latin typeface="Meiryo UI" panose="020B0604030504040204" pitchFamily="50" charset="-128"/>
              <a:ea typeface="Meiryo UI" panose="020B0604030504040204" pitchFamily="50" charset="-128"/>
            </a:endParaRPr>
          </a:p>
          <a:p>
            <a:pPr lvl="0"/>
            <a:endParaRPr lang="en-US" altLang="ja-JP" sz="1600" b="1" dirty="0" smtClean="0">
              <a:solidFill>
                <a:prstClr val="black"/>
              </a:solidFill>
              <a:latin typeface="Meiryo UI" panose="020B0604030504040204" pitchFamily="50" charset="-128"/>
              <a:ea typeface="Meiryo UI" panose="020B0604030504040204" pitchFamily="50" charset="-128"/>
            </a:endParaRPr>
          </a:p>
          <a:p>
            <a:pPr lvl="0"/>
            <a:r>
              <a:rPr lang="ja-JP" altLang="en-US"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■食品製造業</a:t>
            </a:r>
            <a:endParaRPr lang="en-US" altLang="ja-JP"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a:t>
            </a:r>
            <a:r>
              <a:rPr lang="ja-JP" altLang="en-US" sz="14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賞味期限の延長</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及び年月表示化など</a:t>
            </a:r>
            <a:r>
              <a:rPr lang="ja-JP" altLang="en-US" sz="14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賞味期限の大括り化</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に取り組む。食品小売業者と連携し、需要予測の高度化や受発注</a:t>
            </a:r>
            <a:endPar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リードタイムの調整等により、サプライチェーン全体での</a:t>
            </a:r>
            <a:r>
              <a:rPr lang="ja-JP" altLang="en-US" sz="14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食品ロス削減に資する適正受注を推進</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■食品卸売・小売業者</a:t>
            </a:r>
            <a:endParaRPr lang="en-US" altLang="ja-JP"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　サプライチェーン全体での食品ロス削減に資する厳しい</a:t>
            </a:r>
            <a:r>
              <a:rPr lang="ja-JP" altLang="en-US" sz="14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納品期限（３分の１ルール等）の緩和</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や、需要予測の高度化や受発注</a:t>
            </a:r>
            <a:endPar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リードタイムの調整等による</a:t>
            </a:r>
            <a:r>
              <a:rPr lang="ja-JP" altLang="en-US" sz="14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適正発注の推進等の商慣習の見直し</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に取り組む。</a:t>
            </a:r>
            <a:endPar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4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■外食産業事業者</a:t>
            </a:r>
          </a:p>
          <a:p>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〇　消費者の自己責任を前提に、衛生上の注意事項を説明した上で可能な範囲で持ち帰り用容器による残った料理の持ち帰りがで</a:t>
            </a:r>
            <a:endPar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きることとし、その旨分かりやすい情報提供を行う。</a:t>
            </a:r>
            <a:endPar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Aft>
                <a:spcPts val="600"/>
              </a:spcAft>
            </a:pP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〇　食品</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ロスの削減に取り組む食品関連事業者の商品、店舗を積極的に利用する。</a:t>
            </a:r>
          </a:p>
          <a:p>
            <a:pPr>
              <a:spcAft>
                <a:spcPts val="600"/>
              </a:spcAft>
            </a:pP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〇　賞味</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期限を過ぎた食品であっても、必ずしもすぐに食べられなくなるわけではないため、それぞれの食品が食べられるかどうかについては</a:t>
            </a: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Aft>
                <a:spcPts val="600"/>
              </a:spcAft>
            </a:pPr>
            <a:r>
              <a:rPr lang="ja-JP" altLang="en-US"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個別</a:t>
            </a:r>
            <a:r>
              <a:rPr lang="ja-JP" altLang="en-US"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に判断を行う。</a:t>
            </a:r>
            <a:endParaRPr lang="en-US" altLang="ja-JP" sz="14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0" b="1" u="sng" dirty="0" smtClean="0">
              <a:solidFill>
                <a:schemeClr val="tx1"/>
              </a:solidFill>
              <a:latin typeface="Meiryo UI" panose="020B0604030504040204" pitchFamily="50" charset="-128"/>
              <a:ea typeface="Meiryo UI" panose="020B0604030504040204" pitchFamily="50" charset="-128"/>
            </a:endParaRPr>
          </a:p>
          <a:p>
            <a:pPr lvl="0">
              <a:spcBef>
                <a:spcPts val="0"/>
              </a:spcBef>
            </a:pPr>
            <a:endParaRPr lang="ja-JP" altLang="en-US" sz="1600" b="1" dirty="0">
              <a:latin typeface="Meiryo UI" panose="020B0604030504040204" pitchFamily="50" charset="-128"/>
              <a:ea typeface="Meiryo UI" panose="020B0604030504040204" pitchFamily="50" charset="-128"/>
            </a:endParaRPr>
          </a:p>
        </p:txBody>
      </p:sp>
      <p:sp>
        <p:nvSpPr>
          <p:cNvPr id="9" name="タイトル 4"/>
          <p:cNvSpPr txBox="1">
            <a:spLocks/>
          </p:cNvSpPr>
          <p:nvPr/>
        </p:nvSpPr>
        <p:spPr>
          <a:xfrm>
            <a:off x="107898" y="1214043"/>
            <a:ext cx="4444096" cy="400110"/>
          </a:xfrm>
          <a:prstGeom prst="rect">
            <a:avLst/>
          </a:prstGeom>
          <a:noFill/>
        </p:spPr>
        <p:txBody>
          <a:bodyPr wrap="square" rtlCol="0">
            <a:spAutoFit/>
          </a:bodyPr>
          <a:lstStyle>
            <a:lvl1pPr algn="l" defTabSz="914400" rtl="0" eaLnBrk="1" latinLnBrk="0" hangingPunct="1">
              <a:spcBef>
                <a:spcPct val="0"/>
              </a:spcBef>
              <a:buNone/>
              <a:defRPr kumimoji="1" sz="4000" kern="1200" spc="-100" baseline="0">
                <a:solidFill>
                  <a:schemeClr val="tx2"/>
                </a:solidFill>
                <a:latin typeface="+mj-lt"/>
                <a:ea typeface="+mj-ea"/>
                <a:cs typeface="+mj-cs"/>
              </a:defRPr>
            </a:lvl1pPr>
          </a:lstStyle>
          <a:p>
            <a:r>
              <a:rPr lang="ja-JP" altLang="en-US" sz="2000" b="1" dirty="0" smtClean="0">
                <a:latin typeface="Meiryo UI" panose="020B0604030504040204" pitchFamily="50" charset="-128"/>
                <a:ea typeface="Meiryo UI" panose="020B0604030504040204" pitchFamily="50" charset="-128"/>
              </a:rPr>
              <a:t>■食品関連</a:t>
            </a:r>
            <a:r>
              <a:rPr lang="ja-JP" altLang="en-US" sz="2000" b="1" dirty="0">
                <a:latin typeface="Meiryo UI" panose="020B0604030504040204" pitchFamily="50" charset="-128"/>
                <a:ea typeface="Meiryo UI" panose="020B0604030504040204" pitchFamily="50" charset="-128"/>
              </a:rPr>
              <a:t>事</a:t>
            </a:r>
            <a:r>
              <a:rPr lang="ja-JP" altLang="en-US" sz="2000" b="1" dirty="0" smtClean="0">
                <a:latin typeface="Meiryo UI" panose="020B0604030504040204" pitchFamily="50" charset="-128"/>
                <a:ea typeface="Meiryo UI" panose="020B0604030504040204" pitchFamily="50" charset="-128"/>
              </a:rPr>
              <a:t>業者</a:t>
            </a:r>
            <a:endParaRPr lang="ja-JP" altLang="en-US" sz="2000" b="1" dirty="0">
              <a:latin typeface="Meiryo UI" panose="020B0604030504040204" pitchFamily="50" charset="-128"/>
              <a:ea typeface="Meiryo UI" panose="020B0604030504040204" pitchFamily="50" charset="-128"/>
            </a:endParaRPr>
          </a:p>
        </p:txBody>
      </p:sp>
      <p:sp>
        <p:nvSpPr>
          <p:cNvPr id="11" name="タイトル 4"/>
          <p:cNvSpPr txBox="1">
            <a:spLocks/>
          </p:cNvSpPr>
          <p:nvPr/>
        </p:nvSpPr>
        <p:spPr>
          <a:xfrm>
            <a:off x="127924" y="4005064"/>
            <a:ext cx="2715904" cy="400110"/>
          </a:xfrm>
          <a:prstGeom prst="rect">
            <a:avLst/>
          </a:prstGeom>
          <a:noFill/>
        </p:spPr>
        <p:txBody>
          <a:bodyPr wrap="square" rtlCol="0">
            <a:spAutoFit/>
          </a:bodyPr>
          <a:lstStyle>
            <a:lvl1pPr algn="l" defTabSz="914400" rtl="0" eaLnBrk="1" latinLnBrk="0" hangingPunct="1">
              <a:spcBef>
                <a:spcPct val="0"/>
              </a:spcBef>
              <a:buNone/>
              <a:defRPr kumimoji="1" sz="4000" kern="1200" spc="-100" baseline="0">
                <a:solidFill>
                  <a:schemeClr val="tx2"/>
                </a:solidFill>
                <a:latin typeface="+mj-lt"/>
                <a:ea typeface="+mj-ea"/>
                <a:cs typeface="+mj-cs"/>
              </a:defRPr>
            </a:lvl1pPr>
          </a:lstStyle>
          <a:p>
            <a:r>
              <a:rPr lang="ja-JP" altLang="en-US" sz="2000" b="1" dirty="0" smtClean="0">
                <a:latin typeface="Meiryo UI" panose="020B0604030504040204" pitchFamily="50" charset="-128"/>
                <a:ea typeface="Meiryo UI" panose="020B0604030504040204" pitchFamily="50" charset="-128"/>
              </a:rPr>
              <a:t>■消費者　</a:t>
            </a:r>
            <a:endParaRPr lang="ja-JP" altLang="en-US" sz="2000" b="1" dirty="0">
              <a:latin typeface="Meiryo UI" panose="020B0604030504040204" pitchFamily="50" charset="-128"/>
              <a:ea typeface="Meiryo UI" panose="020B0604030504040204" pitchFamily="50" charset="-128"/>
            </a:endParaRPr>
          </a:p>
        </p:txBody>
      </p:sp>
      <p:sp>
        <p:nvSpPr>
          <p:cNvPr id="12" name="タイトル 4"/>
          <p:cNvSpPr txBox="1">
            <a:spLocks/>
          </p:cNvSpPr>
          <p:nvPr/>
        </p:nvSpPr>
        <p:spPr>
          <a:xfrm>
            <a:off x="94126" y="661585"/>
            <a:ext cx="6258391" cy="400110"/>
          </a:xfrm>
          <a:prstGeom prst="rect">
            <a:avLst/>
          </a:prstGeom>
          <a:noFill/>
        </p:spPr>
        <p:txBody>
          <a:bodyPr wrap="square" rtlCol="0">
            <a:spAutoFit/>
          </a:bodyPr>
          <a:lstStyle>
            <a:lvl1pPr algn="l" defTabSz="914400" rtl="0" eaLnBrk="1" latinLnBrk="0" hangingPunct="1">
              <a:spcBef>
                <a:spcPct val="0"/>
              </a:spcBef>
              <a:buNone/>
              <a:defRPr kumimoji="1" sz="4000" kern="1200" spc="-100" baseline="0">
                <a:solidFill>
                  <a:schemeClr val="tx2"/>
                </a:solidFill>
                <a:latin typeface="+mj-lt"/>
                <a:ea typeface="+mj-ea"/>
                <a:cs typeface="+mj-cs"/>
              </a:defRPr>
            </a:lvl1pPr>
          </a:lstStyle>
          <a:p>
            <a:r>
              <a:rPr lang="en-US" altLang="ja-JP" sz="2000" b="1" dirty="0" smtClean="0">
                <a:latin typeface="Meiryo UI" panose="020B0604030504040204" pitchFamily="50" charset="-128"/>
                <a:ea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rPr>
              <a:t>食品関連事業者や消費者に求められる役割と行動</a:t>
            </a:r>
            <a:r>
              <a:rPr lang="en-US" altLang="ja-JP" sz="2000" b="1" dirty="0" smtClean="0">
                <a:latin typeface="Meiryo UI" panose="020B0604030504040204" pitchFamily="50" charset="-128"/>
                <a:ea typeface="Meiryo UI" panose="020B0604030504040204" pitchFamily="50" charset="-128"/>
              </a:rPr>
              <a:t>》</a:t>
            </a:r>
            <a:endParaRPr lang="ja-JP" altLang="en-US" sz="20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225670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F0DA1747-7AE3-4485-B1CC-5CDDF653E874}" type="slidenum">
              <a:rPr lang="ja-JP" altLang="en-US" smtClean="0"/>
              <a:pPr/>
              <a:t>7</a:t>
            </a:fld>
            <a:endParaRPr lang="ja-JP" altLang="en-US"/>
          </a:p>
        </p:txBody>
      </p:sp>
    </p:spTree>
    <p:extLst>
      <p:ext uri="{BB962C8B-B14F-4D97-AF65-F5344CB8AC3E}">
        <p14:creationId xmlns:p14="http://schemas.microsoft.com/office/powerpoint/2010/main" val="3421516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3707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p:txBody>
          <a:bodyPr/>
          <a:lstStyle/>
          <a:p>
            <a:fld id="{F0DA1747-7AE3-4485-B1CC-5CDDF653E874}" type="slidenum">
              <a:rPr lang="ja-JP" altLang="en-US" smtClean="0"/>
              <a:pPr/>
              <a:t>8</a:t>
            </a:fld>
            <a:endParaRPr lang="ja-JP" altLang="en-US"/>
          </a:p>
        </p:txBody>
      </p:sp>
      <p:sp>
        <p:nvSpPr>
          <p:cNvPr id="3" name="正方形/長方形 2"/>
          <p:cNvSpPr/>
          <p:nvPr/>
        </p:nvSpPr>
        <p:spPr>
          <a:xfrm>
            <a:off x="219813" y="1844824"/>
            <a:ext cx="8928992" cy="2800767"/>
          </a:xfrm>
          <a:prstGeom prst="rect">
            <a:avLst/>
          </a:prstGeom>
        </p:spPr>
        <p:txBody>
          <a:bodyPr wrap="square">
            <a:spAutoFit/>
          </a:bodyPr>
          <a:lstStyle/>
          <a:p>
            <a:pPr>
              <a:lnSpc>
                <a:spcPct val="200000"/>
              </a:lnSpc>
            </a:pPr>
            <a:r>
              <a:rPr lang="ja-JP" altLang="en-US" sz="2800" b="1" dirty="0">
                <a:latin typeface="Meiryo UI" panose="020B0604030504040204" pitchFamily="50" charset="-128"/>
                <a:ea typeface="Meiryo UI" panose="020B0604030504040204" pitchFamily="50" charset="-128"/>
              </a:rPr>
              <a:t>２　</a:t>
            </a:r>
            <a:r>
              <a:rPr lang="ja-JP" altLang="en-US" sz="2800" b="1" dirty="0" smtClean="0">
                <a:latin typeface="Meiryo UI" panose="020B0604030504040204" pitchFamily="50" charset="-128"/>
                <a:ea typeface="Meiryo UI" panose="020B0604030504040204" pitchFamily="50" charset="-128"/>
              </a:rPr>
              <a:t>目標について</a:t>
            </a:r>
            <a:endParaRPr lang="en-US" altLang="ja-JP" sz="2800" b="1"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rPr>
              <a:t>（１）取組に対する目標について</a:t>
            </a:r>
            <a:endParaRPr lang="en-US" altLang="ja-JP" sz="2400" dirty="0" smtClean="0">
              <a:latin typeface="Meiryo UI" panose="020B0604030504040204" pitchFamily="50" charset="-128"/>
              <a:ea typeface="Meiryo UI" panose="020B0604030504040204" pitchFamily="50" charset="-128"/>
            </a:endParaRPr>
          </a:p>
          <a:p>
            <a:endParaRPr lang="en-US" altLang="ja-JP" sz="2400" dirty="0" smtClean="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rPr>
              <a:t>　　（</a:t>
            </a:r>
            <a:r>
              <a:rPr lang="ja-JP" altLang="en-US" sz="2400" dirty="0">
                <a:latin typeface="Meiryo UI" panose="020B0604030504040204" pitchFamily="50" charset="-128"/>
                <a:ea typeface="Meiryo UI" panose="020B0604030504040204" pitchFamily="50" charset="-128"/>
              </a:rPr>
              <a:t>２</a:t>
            </a:r>
            <a:r>
              <a:rPr lang="ja-JP" altLang="en-US" sz="2400" dirty="0" smtClean="0">
                <a:latin typeface="Meiryo UI" panose="020B0604030504040204" pitchFamily="50" charset="-128"/>
                <a:ea typeface="Meiryo UI" panose="020B0604030504040204" pitchFamily="50" charset="-128"/>
              </a:rPr>
              <a:t>）数値（食品ロス量）目標について　</a:t>
            </a:r>
            <a:endParaRPr lang="en-US" altLang="ja-JP" sz="2400" dirty="0" smtClean="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rPr>
              <a:t>　　　　　　　</a:t>
            </a:r>
            <a:r>
              <a:rPr lang="ja-JP" altLang="en-US" sz="2400" dirty="0">
                <a:latin typeface="Meiryo UI" panose="020B0604030504040204" pitchFamily="50" charset="-128"/>
                <a:ea typeface="Meiryo UI" panose="020B0604030504040204" pitchFamily="50" charset="-128"/>
              </a:rPr>
              <a:t>⇒</a:t>
            </a:r>
            <a:r>
              <a:rPr lang="ja-JP" altLang="en-US" sz="2400" dirty="0" smtClean="0">
                <a:latin typeface="Meiryo UI" panose="020B0604030504040204" pitchFamily="50" charset="-128"/>
                <a:ea typeface="Meiryo UI" panose="020B0604030504040204" pitchFamily="50" charset="-128"/>
              </a:rPr>
              <a:t>　別紙（資料</a:t>
            </a:r>
            <a:r>
              <a:rPr lang="en-US" altLang="ja-JP" sz="2400" dirty="0" smtClean="0">
                <a:latin typeface="Meiryo UI" panose="020B0604030504040204" pitchFamily="50" charset="-128"/>
                <a:ea typeface="Meiryo UI" panose="020B0604030504040204" pitchFamily="50" charset="-128"/>
              </a:rPr>
              <a:t>1-3</a:t>
            </a:r>
            <a:r>
              <a:rPr lang="ja-JP" altLang="en-US" sz="2400" dirty="0" smtClean="0">
                <a:latin typeface="Meiryo UI" panose="020B0604030504040204" pitchFamily="50" charset="-128"/>
                <a:ea typeface="Meiryo UI" panose="020B0604030504040204" pitchFamily="50" charset="-128"/>
              </a:rPr>
              <a:t>）目標設定の考え方で説明</a:t>
            </a:r>
            <a:endParaRPr lang="ja-JP" altLang="en-US" sz="2400" dirty="0">
              <a:latin typeface="Meiryo UI" panose="020B0604030504040204" pitchFamily="50" charset="-128"/>
              <a:ea typeface="Meiryo UI" panose="020B0604030504040204" pitchFamily="50" charset="-128"/>
            </a:endParaRPr>
          </a:p>
          <a:p>
            <a:endParaRPr lang="en-US" altLang="ja-JP" sz="2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7827244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2288</Words>
  <Application>Microsoft Office PowerPoint</Application>
  <PresentationFormat>画面に合わせる (4:3)</PresentationFormat>
  <Paragraphs>175</Paragraphs>
  <Slides>10</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10</vt:i4>
      </vt:variant>
    </vt:vector>
  </HeadingPairs>
  <TitlesOfParts>
    <vt:vector size="19" baseType="lpstr">
      <vt:lpstr>Meiryo UI</vt:lpstr>
      <vt:lpstr>ＭＳ Ｐゴシック</vt:lpstr>
      <vt:lpstr>メイリオ</vt:lpstr>
      <vt:lpstr>游ゴシック</vt:lpstr>
      <vt:lpstr>游ゴシック Light</vt:lpstr>
      <vt:lpstr>Arial</vt:lpstr>
      <vt:lpstr>Calibri</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2020-03-27T06:29:37Z</dcterms:created>
  <dcterms:modified xsi:type="dcterms:W3CDTF">2020-10-14T05:05:31Z</dcterms:modified>
</cp:coreProperties>
</file>