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729" r:id="rId2"/>
    <p:sldId id="783" r:id="rId3"/>
    <p:sldId id="784" r:id="rId4"/>
    <p:sldId id="786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7EC97"/>
    <a:srgbClr val="FD6C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956" autoAdjust="0"/>
    <p:restoredTop sz="93357" autoAdjust="0"/>
  </p:normalViewPr>
  <p:slideViewPr>
    <p:cSldViewPr>
      <p:cViewPr varScale="1">
        <p:scale>
          <a:sx n="69" d="100"/>
          <a:sy n="69" d="100"/>
        </p:scale>
        <p:origin x="78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-2808"/>
    </p:cViewPr>
  </p:sorterViewPr>
  <p:notesViewPr>
    <p:cSldViewPr>
      <p:cViewPr varScale="1">
        <p:scale>
          <a:sx n="52" d="100"/>
          <a:sy n="52" d="100"/>
        </p:scale>
        <p:origin x="2952" y="90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574" cy="496888"/>
          </a:xfrm>
          <a:prstGeom prst="rect">
            <a:avLst/>
          </a:prstGeom>
        </p:spPr>
        <p:txBody>
          <a:bodyPr vert="horz" lIns="91404" tIns="45703" rIns="91404" bIns="4570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440866"/>
            <a:ext cx="2949574" cy="496887"/>
          </a:xfrm>
          <a:prstGeom prst="rect">
            <a:avLst/>
          </a:prstGeom>
        </p:spPr>
        <p:txBody>
          <a:bodyPr vert="horz" lIns="91404" tIns="45703" rIns="91404" bIns="4570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6"/>
            <a:ext cx="2949574" cy="496887"/>
          </a:xfrm>
          <a:prstGeom prst="rect">
            <a:avLst/>
          </a:prstGeom>
        </p:spPr>
        <p:txBody>
          <a:bodyPr vert="horz" lIns="91404" tIns="45703" rIns="91404" bIns="45703" rtlCol="0" anchor="b"/>
          <a:lstStyle>
            <a:lvl1pPr algn="r">
              <a:defRPr sz="1200"/>
            </a:lvl1pPr>
          </a:lstStyle>
          <a:p>
            <a:fld id="{3FA8D4F6-A8D6-432C-BA59-0C059F0DD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71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7" cy="496967"/>
          </a:xfrm>
          <a:prstGeom prst="rect">
            <a:avLst/>
          </a:prstGeom>
        </p:spPr>
        <p:txBody>
          <a:bodyPr vert="horz" lIns="91404" tIns="45703" rIns="91404" bIns="4570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7" cy="496967"/>
          </a:xfrm>
          <a:prstGeom prst="rect">
            <a:avLst/>
          </a:prstGeom>
        </p:spPr>
        <p:txBody>
          <a:bodyPr vert="horz" lIns="91404" tIns="45703" rIns="91404" bIns="45703" rtlCol="0"/>
          <a:lstStyle>
            <a:lvl1pPr algn="r">
              <a:defRPr sz="1200"/>
            </a:lvl1pPr>
          </a:lstStyle>
          <a:p>
            <a:fld id="{8D5BEBC8-2257-4310-91FB-3838D0908DC9}" type="datetimeFigureOut">
              <a:rPr kumimoji="1" lang="ja-JP" altLang="en-US" smtClean="0"/>
              <a:t>2020/10/13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4" tIns="45703" rIns="91404" bIns="457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1404" tIns="45703" rIns="91404" bIns="4570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650"/>
            <a:ext cx="2949787" cy="496967"/>
          </a:xfrm>
          <a:prstGeom prst="rect">
            <a:avLst/>
          </a:prstGeom>
        </p:spPr>
        <p:txBody>
          <a:bodyPr vert="horz" lIns="91404" tIns="45703" rIns="91404" bIns="4570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2" y="9440650"/>
            <a:ext cx="2949787" cy="496967"/>
          </a:xfrm>
          <a:prstGeom prst="rect">
            <a:avLst/>
          </a:prstGeom>
        </p:spPr>
        <p:txBody>
          <a:bodyPr vert="horz" lIns="91404" tIns="45703" rIns="91404" bIns="45703" rtlCol="0" anchor="b"/>
          <a:lstStyle>
            <a:lvl1pPr algn="r">
              <a:defRPr sz="1200"/>
            </a:lvl1pPr>
          </a:lstStyle>
          <a:p>
            <a:fld id="{F87C77AA-7151-4A8D-8C26-E58B9E1A3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3410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329" indent="-179329">
              <a:tabLst>
                <a:tab pos="360245" algn="l"/>
              </a:tabLst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C77AA-7151-4A8D-8C26-E58B9E1A327F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736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B0E46-4664-445D-A08A-355127D9B610}" type="datetime1">
              <a:rPr kumimoji="1" lang="ja-JP" altLang="en-US" smtClean="0"/>
              <a:t>2020/10/13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 bwMode="white">
          <a:xfrm>
            <a:off x="7062936" y="6351"/>
            <a:ext cx="2057400" cy="365125"/>
          </a:xfrm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F0DA1747-7AE3-4485-B1CC-5CDDF653E87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85918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F2A2C-A528-4E2A-949B-5E751DCB01AD}" type="datetime1">
              <a:rPr kumimoji="1" lang="ja-JP" altLang="en-US" smtClean="0"/>
              <a:t>2020/10/13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 bwMode="white">
          <a:xfrm>
            <a:off x="7062936" y="6351"/>
            <a:ext cx="2057400" cy="365125"/>
          </a:xfrm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F0DA1747-7AE3-4485-B1CC-5CDDF653E87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057213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128C9-7147-4D94-AF65-E4A7B195B972}" type="datetime1">
              <a:rPr kumimoji="1" lang="ja-JP" altLang="en-US" smtClean="0"/>
              <a:t>2020/10/13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 bwMode="white">
          <a:xfrm>
            <a:off x="7062936" y="6351"/>
            <a:ext cx="2057400" cy="365125"/>
          </a:xfrm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F0DA1747-7AE3-4485-B1CC-5CDDF653E87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65880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12FBC-C4C8-4DF9-ADF5-FDE4CC8932CD}" type="datetime1">
              <a:rPr kumimoji="1" lang="ja-JP" altLang="en-US" smtClean="0"/>
              <a:t>2020/10/13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5"/>
          <p:cNvSpPr>
            <a:spLocks noGrp="1"/>
          </p:cNvSpPr>
          <p:nvPr>
            <p:ph type="sldNum" sz="quarter" idx="12"/>
          </p:nvPr>
        </p:nvSpPr>
        <p:spPr bwMode="white">
          <a:xfrm>
            <a:off x="7062936" y="6351"/>
            <a:ext cx="2057400" cy="365125"/>
          </a:xfrm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F0DA1747-7AE3-4485-B1CC-5CDDF653E87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928181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F623-7211-4EE0-BDEC-43551C73AE56}" type="datetime1">
              <a:rPr kumimoji="1" lang="ja-JP" altLang="en-US" smtClean="0"/>
              <a:t>2020/10/13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 bwMode="white">
          <a:xfrm>
            <a:off x="7062936" y="6351"/>
            <a:ext cx="2057400" cy="365125"/>
          </a:xfrm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F0DA1747-7AE3-4485-B1CC-5CDDF653E87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0924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4919F-F3C3-49FC-AEB8-A4B362C9AF36}" type="datetime1">
              <a:rPr kumimoji="1" lang="ja-JP" altLang="en-US" smtClean="0"/>
              <a:t>2020/10/13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 bwMode="white">
          <a:xfrm>
            <a:off x="7062936" y="6351"/>
            <a:ext cx="2057400" cy="365125"/>
          </a:xfrm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F0DA1747-7AE3-4485-B1CC-5CDDF653E87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6445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EBDC1-6480-4224-8402-E67ADBFA7022}" type="datetime1">
              <a:rPr kumimoji="1" lang="ja-JP" altLang="en-US" smtClean="0"/>
              <a:t>2020/10/13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A1747-7AE3-4485-B1CC-5CDDF653E87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35212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2517443"/>
            <a:ext cx="9144000" cy="14815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テキスト ボックス 1"/>
          <p:cNvSpPr txBox="1"/>
          <p:nvPr/>
        </p:nvSpPr>
        <p:spPr>
          <a:xfrm>
            <a:off x="7236296" y="100086"/>
            <a:ext cx="1512168" cy="54528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資料</a:t>
            </a:r>
            <a:r>
              <a:rPr lang="ja-JP" altLang="en-US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１－１</a:t>
            </a:r>
            <a:endParaRPr 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 bwMode="white">
          <a:xfrm>
            <a:off x="-28422" y="265804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前回の食品ロス削減推進計画部会における</a:t>
            </a:r>
            <a:endParaRPr lang="en-US" altLang="ja-JP" sz="3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委員</a:t>
            </a:r>
            <a: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の主な意見</a:t>
            </a:r>
            <a:endParaRPr lang="ja-JP" altLang="en-US" sz="3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521280" y="4581128"/>
            <a:ext cx="6048672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en-US" altLang="ja-JP" sz="24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24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4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4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4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24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lang="en-US" altLang="ja-JP" sz="2400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base">
              <a:spcBef>
                <a:spcPts val="0"/>
              </a:spcBef>
              <a:spcAft>
                <a:spcPct val="0"/>
              </a:spcAft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大阪府環境農林水産部流通対策室</a:t>
            </a:r>
            <a:endParaRPr lang="ja-JP" altLang="en-US" sz="24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750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6351"/>
            <a:ext cx="9144000" cy="3707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　大阪府が目指す将来像について</a:t>
            </a:r>
            <a:endParaRPr kumimoji="1"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1747-7AE3-4485-B1CC-5CDDF653E874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16" name="角丸四角形 15"/>
          <p:cNvSpPr/>
          <p:nvPr/>
        </p:nvSpPr>
        <p:spPr>
          <a:xfrm>
            <a:off x="156204" y="548680"/>
            <a:ext cx="8928992" cy="553016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9050">
            <a:solidFill>
              <a:schemeClr val="accent5"/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360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en-US" altLang="ja-JP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大阪府の特徴とコロナ感染拡大の影響</a:t>
            </a:r>
            <a:r>
              <a:rPr lang="en-US" altLang="ja-JP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342900" lvl="0" indent="-342900" algn="just">
              <a:spcAft>
                <a:spcPts val="600"/>
              </a:spcAft>
              <a:buFont typeface="Meiryo UI" panose="020B0604030504040204" pitchFamily="50" charset="-128"/>
              <a:buChar char="○"/>
            </a:pPr>
            <a:r>
              <a:rPr lang="ja-JP" altLang="en-US" sz="16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外食産業は、</a:t>
            </a:r>
            <a:r>
              <a:rPr lang="ja-JP" altLang="en-US" sz="16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大阪の大事な基幹産業の</a:t>
            </a:r>
            <a:r>
              <a:rPr lang="ja-JP" altLang="en-US" sz="16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一つ。ただし、コロナ感染拡大の影響が大きく、コロナ対策で手がいっぱいの事業者も多い。</a:t>
            </a:r>
            <a:endParaRPr lang="en-US" altLang="ja-JP" sz="16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lvl="0" indent="-342900" algn="just">
              <a:spcAft>
                <a:spcPts val="600"/>
              </a:spcAft>
              <a:buFont typeface="Meiryo UI" panose="020B0604030504040204" pitchFamily="50" charset="-128"/>
              <a:buChar char="○"/>
            </a:pPr>
            <a:r>
              <a:rPr lang="ja-JP" altLang="en-US" sz="16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インバウンドの減少による飲食店客の減少。</a:t>
            </a:r>
            <a:endParaRPr lang="en-US" altLang="ja-JP" sz="16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lvl="0" indent="-342900" algn="just">
              <a:spcAft>
                <a:spcPts val="600"/>
              </a:spcAft>
              <a:buFont typeface="Meiryo UI" panose="020B0604030504040204" pitchFamily="50" charset="-128"/>
              <a:buChar char="○"/>
            </a:pPr>
            <a:r>
              <a:rPr lang="ja-JP" altLang="en-US" sz="16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値引き販売をすると非常によく売れるが、</a:t>
            </a:r>
            <a:r>
              <a:rPr lang="en-US" altLang="ja-JP" sz="16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6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密を避けるため、半額にすることをやめたためロスにつながった。</a:t>
            </a:r>
            <a:endParaRPr lang="en-US" altLang="ja-JP" sz="16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lvl="0" indent="-342900" algn="just">
              <a:spcAft>
                <a:spcPts val="600"/>
              </a:spcAft>
              <a:buFont typeface="Meiryo UI" panose="020B0604030504040204" pitchFamily="50" charset="-128"/>
              <a:buChar char="○"/>
            </a:pPr>
            <a:r>
              <a:rPr lang="ja-JP" altLang="en-US" sz="16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コロナ禍において</a:t>
            </a:r>
            <a:r>
              <a:rPr lang="ja-JP" altLang="en-US" sz="16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は、在宅の家族が増え、粉もん文化が根付いていることか</a:t>
            </a:r>
            <a:r>
              <a:rPr lang="ja-JP" altLang="en-US" sz="16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ら</a:t>
            </a:r>
            <a:r>
              <a:rPr lang="ja-JP" altLang="en-US" sz="16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、特に粉類が良く売れた。粉類が品薄になると、焦って買い占めに走るケースもあ</a:t>
            </a:r>
            <a:r>
              <a:rPr lang="ja-JP" altLang="en-US" sz="16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った</a:t>
            </a:r>
            <a:r>
              <a:rPr lang="ja-JP" altLang="en-US" sz="16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6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lvl="0" indent="-342900" algn="just">
              <a:spcAft>
                <a:spcPts val="600"/>
              </a:spcAft>
              <a:buFont typeface="Meiryo UI" panose="020B0604030504040204" pitchFamily="50" charset="-128"/>
              <a:buChar char="○"/>
            </a:pPr>
            <a:r>
              <a:rPr lang="ja-JP" altLang="en-US" sz="16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中小企業が多く、人出不足などから、コロナ感染拡大の影響を掘り下げ、長いスパンで見られていない可能性がある。</a:t>
            </a:r>
            <a:endParaRPr lang="en-US" altLang="ja-JP" sz="16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lvl="0" indent="-342900" algn="just">
              <a:spcAft>
                <a:spcPts val="600"/>
              </a:spcAft>
              <a:buFont typeface="Meiryo UI" panose="020B0604030504040204" pitchFamily="50" charset="-128"/>
              <a:buChar char="○"/>
            </a:pPr>
            <a:r>
              <a:rPr lang="ja-JP" altLang="en-US" sz="16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自粛期間中、特に</a:t>
            </a:r>
            <a:r>
              <a:rPr lang="ja-JP" altLang="en-US" sz="16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16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の人出の</a:t>
            </a:r>
            <a:r>
              <a:rPr lang="ja-JP" altLang="en-US" sz="16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減り方</a:t>
            </a:r>
            <a:r>
              <a:rPr lang="ja-JP" altLang="en-US" sz="16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が大きく、大阪の人は目的に賛同し、納得</a:t>
            </a:r>
            <a:r>
              <a:rPr lang="ja-JP" altLang="en-US" sz="16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16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と動きが早い。府民が主体的に動いて取り組むのが得意。</a:t>
            </a:r>
            <a:endParaRPr lang="en-US" altLang="ja-JP" sz="16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lvl="0" indent="-342900" algn="just">
              <a:spcAft>
                <a:spcPts val="600"/>
              </a:spcAft>
              <a:buFont typeface="Meiryo UI" panose="020B0604030504040204" pitchFamily="50" charset="-128"/>
              <a:buChar char="○"/>
            </a:pPr>
            <a:endParaRPr lang="en-US" altLang="ja-JP" sz="16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>
              <a:spcAft>
                <a:spcPts val="600"/>
              </a:spcAft>
            </a:pPr>
            <a:r>
              <a:rPr lang="en-US" altLang="ja-JP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大阪らしい、大阪で効果の出そうな方向</a:t>
            </a:r>
            <a:r>
              <a:rPr lang="en-US" altLang="ja-JP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285750" lvl="0" indent="-285750" algn="just">
              <a:spcAft>
                <a:spcPts val="600"/>
              </a:spcAft>
              <a:buFont typeface="Meiryo UI" panose="020B0604030504040204" pitchFamily="50" charset="-128"/>
              <a:buChar char="○"/>
            </a:pPr>
            <a:r>
              <a:rPr lang="ja-JP" altLang="en-US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計画策定にあたり、どこを見据えて議論するのがいいのか。あまり目先の事は言わず、将来的な議論をする。一方で、このコロナと食ロスの問題をしっかり詰めるという考えもある。</a:t>
            </a:r>
            <a:endParaRPr lang="en-US" altLang="ja-JP" sz="16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lvl="0" indent="-285750" algn="just">
              <a:spcAft>
                <a:spcPts val="600"/>
              </a:spcAft>
              <a:buFont typeface="Meiryo UI" panose="020B0604030504040204" pitchFamily="50" charset="-128"/>
              <a:buChar char="○"/>
            </a:pPr>
            <a:r>
              <a:rPr lang="ja-JP" altLang="en-US" sz="16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もったいないを、「経済的にもったいない」と打ち出していく。</a:t>
            </a:r>
            <a:endParaRPr lang="en-US" altLang="ja-JP" sz="16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lvl="0" indent="-285750" algn="just">
              <a:spcAft>
                <a:spcPts val="600"/>
              </a:spcAft>
              <a:buFont typeface="Meiryo UI" panose="020B0604030504040204" pitchFamily="50" charset="-128"/>
              <a:buChar char="⃝"/>
            </a:pPr>
            <a:r>
              <a:rPr lang="ja-JP" altLang="en-US" sz="16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もったいないからは「始末」を連想。始末を美徳とした大阪の食文化「船場汁」の考え方。</a:t>
            </a:r>
            <a:endParaRPr lang="en-US" altLang="ja-JP" sz="16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lvl="0" indent="-285750" algn="just">
              <a:spcAft>
                <a:spcPts val="600"/>
              </a:spcAft>
              <a:buFont typeface="Meiryo UI" panose="020B0604030504040204" pitchFamily="50" charset="-128"/>
              <a:buChar char="⃝"/>
            </a:pPr>
            <a:r>
              <a:rPr lang="ja-JP" altLang="en-US" sz="16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「始末</a:t>
            </a:r>
            <a:r>
              <a:rPr lang="ja-JP" altLang="en-US" sz="16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」、「</a:t>
            </a:r>
            <a:r>
              <a:rPr lang="ja-JP" altLang="en-US" sz="16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合理的</a:t>
            </a:r>
            <a:r>
              <a:rPr lang="ja-JP" altLang="en-US" sz="16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」、「スマート」などをキーワードにした方向性</a:t>
            </a:r>
            <a:r>
              <a:rPr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6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291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0" y="6351"/>
            <a:ext cx="9144000" cy="3707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　食品関連事業者や消費者が求められる役割と行動</a:t>
            </a:r>
            <a:endParaRPr kumimoji="1"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スライド番号プレースホルダー 1"/>
          <p:cNvSpPr txBox="1">
            <a:spLocks/>
          </p:cNvSpPr>
          <p:nvPr/>
        </p:nvSpPr>
        <p:spPr bwMode="white">
          <a:xfrm>
            <a:off x="7062936" y="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600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0DA1747-7AE3-4485-B1CC-5CDDF653E874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16" name="角丸四角形 15"/>
          <p:cNvSpPr/>
          <p:nvPr/>
        </p:nvSpPr>
        <p:spPr>
          <a:xfrm>
            <a:off x="107504" y="476672"/>
            <a:ext cx="8928992" cy="638132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9050">
            <a:solidFill>
              <a:schemeClr val="accent5"/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just">
              <a:spcAft>
                <a:spcPts val="600"/>
              </a:spcAft>
            </a:pPr>
            <a:r>
              <a:rPr lang="en-US" altLang="ja-JP" b="1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b="1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商慣習</a:t>
            </a:r>
            <a:r>
              <a:rPr lang="ja-JP" altLang="en-US" b="1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の見直しについて</a:t>
            </a:r>
            <a:r>
              <a:rPr lang="en-US" altLang="ja-JP" b="1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en-US" altLang="ja-JP" b="1" kern="100" dirty="0">
              <a:ln w="19050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 algn="just">
              <a:spcAft>
                <a:spcPts val="600"/>
              </a:spcAft>
              <a:buFont typeface="Meiryo UI" panose="020B0604030504040204" pitchFamily="50" charset="-128"/>
              <a:buChar char="○"/>
            </a:pP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期限</a:t>
            </a:r>
            <a:r>
              <a:rPr lang="ja-JP" altLang="en-US" sz="1600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の古いものは避けて新しい</a:t>
            </a: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ものを買う、という消費者の購買行動</a:t>
            </a:r>
            <a:r>
              <a:rPr lang="ja-JP" altLang="en-US" sz="1600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あり、一概</a:t>
            </a:r>
            <a:r>
              <a:rPr lang="ja-JP" altLang="en-US" sz="1600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に納品期限だけを縮めていくというのは</a:t>
            </a: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難しい</a:t>
            </a:r>
            <a:r>
              <a:rPr lang="ja-JP" altLang="en-US" sz="1600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。賞味期限自体を</a:t>
            </a: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伸ばして</a:t>
            </a:r>
            <a:r>
              <a:rPr lang="ja-JP" altLang="en-US" sz="1600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</a:t>
            </a: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</a:t>
            </a:r>
            <a:r>
              <a:rPr lang="ja-JP" altLang="en-US" sz="1600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ことも</a:t>
            </a: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有効。</a:t>
            </a:r>
            <a:endParaRPr lang="en-US" altLang="ja-JP" sz="1600" kern="100" dirty="0" smtClean="0">
              <a:ln w="19050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 algn="just">
              <a:spcAft>
                <a:spcPts val="600"/>
              </a:spcAft>
              <a:buFont typeface="Meiryo UI" panose="020B0604030504040204" pitchFamily="50" charset="-128"/>
              <a:buChar char="○"/>
            </a:pPr>
            <a:r>
              <a:rPr lang="ja-JP" altLang="en-US" sz="1600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棚</a:t>
            </a: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600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奥</a:t>
            </a: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から取る消費者は悪者にされるが、家族構成等で食べきれる</a:t>
            </a:r>
            <a:r>
              <a:rPr lang="ja-JP" altLang="en-US" sz="1600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期間</a:t>
            </a: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も変わってくる。古いものは価値がある意味下がるので、プライシングで値段を下げるべき。</a:t>
            </a:r>
            <a:endParaRPr lang="en-US" altLang="ja-JP" sz="1600" kern="100" dirty="0" smtClean="0">
              <a:ln w="19050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 algn="just">
              <a:spcAft>
                <a:spcPts val="600"/>
              </a:spcAft>
              <a:buFont typeface="Meiryo UI" panose="020B0604030504040204" pitchFamily="50" charset="-128"/>
              <a:buChar char="○"/>
            </a:pP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小売り大手が商慣習見直し</a:t>
            </a:r>
            <a:r>
              <a:rPr lang="ja-JP" altLang="en-US" sz="1600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一部実施しており、業界へも広がりが出てくると思われる。</a:t>
            </a:r>
            <a:endParaRPr lang="en-US" altLang="ja-JP" sz="1600" kern="100" dirty="0" smtClean="0">
              <a:ln w="19050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 algn="just">
              <a:spcAft>
                <a:spcPts val="600"/>
              </a:spcAft>
              <a:buFont typeface="Meiryo UI" panose="020B0604030504040204" pitchFamily="50" charset="-128"/>
              <a:buChar char="○"/>
            </a:pPr>
            <a:r>
              <a:rPr lang="ja-JP" altLang="en-US" sz="1600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納品期限が来た商品でも賞味期限まで期間が</a:t>
            </a: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あり、食べる</a:t>
            </a:r>
            <a:r>
              <a:rPr lang="ja-JP" altLang="en-US" sz="1600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ことが</a:t>
            </a: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できるので、</a:t>
            </a:r>
            <a:r>
              <a:rPr lang="ja-JP" altLang="en-US" sz="1600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残ってしまった食品をどうするか</a:t>
            </a: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、流通を</a:t>
            </a:r>
            <a:r>
              <a:rPr lang="ja-JP" altLang="en-US" sz="1600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上手く考えていくと</a:t>
            </a: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いい。</a:t>
            </a:r>
            <a:endParaRPr lang="en-US" altLang="ja-JP" sz="1600" kern="100" dirty="0" smtClean="0">
              <a:ln w="19050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 algn="just">
              <a:spcAft>
                <a:spcPts val="1200"/>
              </a:spcAft>
              <a:buFont typeface="Meiryo UI" panose="020B0604030504040204" pitchFamily="50" charset="-128"/>
              <a:buChar char="○"/>
            </a:pPr>
            <a:r>
              <a:rPr lang="ja-JP" altLang="en-US" sz="1600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日配品はほとんど前日に注文をあげて</a:t>
            </a: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いる。天気</a:t>
            </a:r>
            <a:r>
              <a:rPr lang="ja-JP" altLang="en-US" sz="1600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によって大きく</a:t>
            </a: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売れ筋が変わるが、前日</a:t>
            </a:r>
            <a:r>
              <a:rPr lang="ja-JP" altLang="en-US" sz="1600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</a:t>
            </a: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あれば正確</a:t>
            </a:r>
            <a:r>
              <a:rPr lang="ja-JP" altLang="en-US" sz="1600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な数字を予測</a:t>
            </a: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できる。メーカーは前日の注文を受けてから製造するのでは間に合わないことから、見込み生産をすることになる。小売</a:t>
            </a:r>
            <a:r>
              <a:rPr lang="ja-JP" altLang="en-US" sz="1600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かメーカーか、</a:t>
            </a: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どちらかにロス</a:t>
            </a:r>
            <a:r>
              <a:rPr lang="ja-JP" altLang="en-US" sz="1600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出る。</a:t>
            </a:r>
            <a:endParaRPr lang="en-US" altLang="ja-JP" sz="1600" kern="100" dirty="0" smtClean="0">
              <a:ln w="19050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spcAft>
                <a:spcPts val="600"/>
              </a:spcAft>
            </a:pPr>
            <a:r>
              <a:rPr lang="en-US" altLang="ja-JP" b="1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b="1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食べ</a:t>
            </a:r>
            <a:r>
              <a:rPr lang="ja-JP" altLang="en-US" b="1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残</a:t>
            </a:r>
            <a:r>
              <a:rPr lang="ja-JP" altLang="en-US" b="1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しの持ち帰りについて</a:t>
            </a:r>
            <a:r>
              <a:rPr lang="en-US" altLang="ja-JP" b="1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en-US" altLang="ja-JP" b="1" kern="100" dirty="0">
              <a:ln w="19050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 algn="just">
              <a:spcAft>
                <a:spcPts val="600"/>
              </a:spcAft>
              <a:buFont typeface="Meiryo UI" panose="020B0604030504040204" pitchFamily="50" charset="-128"/>
              <a:buChar char="○"/>
            </a:pP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テイクアウトやデリバリー</a:t>
            </a:r>
            <a:r>
              <a:rPr lang="ja-JP" altLang="en-US" sz="1600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増え、厚生労働省から衛生管理の注意喚起の文書が出ており、</a:t>
            </a:r>
            <a:r>
              <a:rPr lang="ja-JP" altLang="en-US" sz="1600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当然、気をつけなければ</a:t>
            </a: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いけない。</a:t>
            </a:r>
            <a:endParaRPr lang="en-US" altLang="ja-JP" sz="1600" kern="100" dirty="0" smtClean="0">
              <a:ln w="19050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 algn="just">
              <a:spcAft>
                <a:spcPts val="600"/>
              </a:spcAft>
              <a:buFont typeface="Meiryo UI" panose="020B0604030504040204" pitchFamily="50" charset="-128"/>
              <a:buChar char="○"/>
            </a:pPr>
            <a:r>
              <a:rPr lang="ja-JP" altLang="en-US" sz="1600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食べ残しを持って</a:t>
            </a: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帰ることが、もっと</a:t>
            </a:r>
            <a:r>
              <a:rPr lang="ja-JP" altLang="en-US" sz="1600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気軽にできるように</a:t>
            </a: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なればいい。</a:t>
            </a:r>
            <a:endParaRPr lang="en-US" altLang="ja-JP" sz="1600" kern="100" dirty="0" smtClean="0">
              <a:ln w="19050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 algn="just">
              <a:spcAft>
                <a:spcPts val="1200"/>
              </a:spcAft>
              <a:buFont typeface="Meiryo UI" panose="020B0604030504040204" pitchFamily="50" charset="-128"/>
              <a:buChar char="○"/>
            </a:pP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消費者の方から持ち帰りができるか聞くようにしている。</a:t>
            </a:r>
            <a:r>
              <a:rPr lang="ja-JP" altLang="en-US" sz="1600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</a:t>
            </a: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宅地なら、持ち帰りができる店舗も増えている。</a:t>
            </a:r>
            <a:endParaRPr lang="en-US" altLang="ja-JP" sz="1600" kern="100" dirty="0" smtClean="0">
              <a:ln w="19050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spcAft>
                <a:spcPts val="600"/>
              </a:spcAft>
            </a:pPr>
            <a:r>
              <a:rPr lang="en-US" altLang="ja-JP" b="1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b="1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食品の期限表示について</a:t>
            </a:r>
            <a:r>
              <a:rPr lang="en-US" altLang="ja-JP" b="1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285750" indent="-285750" algn="just">
              <a:spcAft>
                <a:spcPts val="600"/>
              </a:spcAft>
              <a:buFont typeface="Meiryo UI" panose="020B0604030504040204" pitchFamily="50" charset="-128"/>
              <a:buChar char="○"/>
            </a:pP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</a:t>
            </a:r>
            <a:r>
              <a:rPr lang="ja-JP" altLang="en-US" sz="1600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消費生活アドバイザー</a:t>
            </a: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・コンサルタント</a:t>
            </a:r>
            <a:r>
              <a:rPr lang="ja-JP" altLang="en-US" sz="1600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・相談員協会西日本</a:t>
            </a: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支部で</a:t>
            </a:r>
            <a:r>
              <a:rPr lang="ja-JP" altLang="en-US" sz="1600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は、必ずテキストには消費期限賞味期限の項目を入れており、講習会等でも説明している。特</a:t>
            </a: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に賞味</a:t>
            </a:r>
            <a:r>
              <a:rPr lang="ja-JP" altLang="en-US" sz="1600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期限を過ぎても食べられることについては、しっかり説明している</a:t>
            </a: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600" kern="100" dirty="0" smtClean="0">
              <a:ln w="19050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 algn="just">
              <a:spcAft>
                <a:spcPts val="600"/>
              </a:spcAft>
              <a:buFont typeface="Meiryo UI" panose="020B0604030504040204" pitchFamily="50" charset="-128"/>
              <a:buChar char="○"/>
            </a:pP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消費者自身が食品の安全性を確認するため、五感を大切にする。</a:t>
            </a:r>
            <a:endParaRPr lang="en-US" altLang="ja-JP" sz="1600" kern="100" dirty="0">
              <a:ln w="19050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626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898960" y="-152400"/>
            <a:ext cx="2057400" cy="365125"/>
          </a:xfrm>
        </p:spPr>
        <p:txBody>
          <a:bodyPr/>
          <a:lstStyle/>
          <a:p>
            <a:fld id="{F0DA1747-7AE3-4485-B1CC-5CDDF653E874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0" y="6351"/>
            <a:ext cx="9144000" cy="3707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　目標の考え方について</a:t>
            </a:r>
            <a:endParaRPr kumimoji="1"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1"/>
          <p:cNvSpPr txBox="1">
            <a:spLocks/>
          </p:cNvSpPr>
          <p:nvPr/>
        </p:nvSpPr>
        <p:spPr bwMode="white">
          <a:xfrm>
            <a:off x="7062936" y="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600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0DA1747-7AE3-4485-B1CC-5CDDF653E874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107504" y="692696"/>
            <a:ext cx="8928992" cy="263706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9050">
            <a:solidFill>
              <a:schemeClr val="accent5"/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360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en-US" altLang="ja-JP" b="1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b="1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</a:t>
            </a:r>
            <a:r>
              <a:rPr lang="ja-JP" altLang="en-US" b="1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の考え方について</a:t>
            </a:r>
            <a:r>
              <a:rPr lang="en-US" altLang="ja-JP" b="1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lvl="0" algn="just">
              <a:spcAft>
                <a:spcPts val="600"/>
              </a:spcAft>
            </a:pPr>
            <a:r>
              <a:rPr lang="ja-JP" altLang="en-US" b="1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★数値目標</a:t>
            </a:r>
            <a:endParaRPr lang="en-US" altLang="ja-JP" b="1" kern="100" dirty="0" smtClean="0">
              <a:ln w="19050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lvl="0" indent="-285750" algn="just">
              <a:spcAft>
                <a:spcPts val="600"/>
              </a:spcAft>
              <a:buFont typeface="Meiryo UI" panose="020B0604030504040204" pitchFamily="50" charset="-128"/>
              <a:buChar char="⃝"/>
            </a:pP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原</a:t>
            </a:r>
            <a:r>
              <a:rPr lang="ja-JP" altLang="en-US" sz="1600" kern="100" dirty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単位</a:t>
            </a: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をどこまで精密にできるか。大阪市が詳細の調査を実施しているので共有するべき。</a:t>
            </a:r>
            <a:endParaRPr lang="en-US" altLang="ja-JP" sz="1600" kern="100" dirty="0" smtClean="0">
              <a:ln w="19050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lvl="0" indent="-285750" algn="just">
              <a:spcAft>
                <a:spcPts val="600"/>
              </a:spcAft>
              <a:buFont typeface="Meiryo UI" panose="020B0604030504040204" pitchFamily="50" charset="-128"/>
              <a:buChar char="⃝"/>
            </a:pP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目標数値ありきで業種ごとに削減目標を作るのは難しい。</a:t>
            </a:r>
            <a:endParaRPr lang="en-US" altLang="ja-JP" sz="1600" kern="100" dirty="0" smtClean="0">
              <a:ln w="19050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>
              <a:spcAft>
                <a:spcPts val="600"/>
              </a:spcAft>
            </a:pPr>
            <a:endParaRPr lang="en-US" altLang="ja-JP" kern="100" dirty="0">
              <a:ln w="19050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>
              <a:spcAft>
                <a:spcPts val="600"/>
              </a:spcAft>
            </a:pPr>
            <a:r>
              <a:rPr lang="ja-JP" altLang="en-US" b="1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★施策目標</a:t>
            </a:r>
            <a:endParaRPr lang="en-US" altLang="ja-JP" b="1" kern="100" dirty="0" smtClean="0">
              <a:ln w="19050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lvl="0" indent="-285750" algn="just">
              <a:spcAft>
                <a:spcPts val="600"/>
              </a:spcAft>
              <a:buFont typeface="Meiryo UI" panose="020B0604030504040204" pitchFamily="50" charset="-128"/>
              <a:buChar char="⃝"/>
            </a:pPr>
            <a:r>
              <a:rPr lang="ja-JP" altLang="en-US" sz="1600" kern="100" dirty="0" smtClean="0">
                <a:ln w="19050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取り組んでいる府民の目標数値を出すなら、簡潔な調査でいいので、裏付けになる調査は必要。調査する場合、質問項目の工夫が必要。</a:t>
            </a:r>
            <a:endParaRPr lang="en-US" altLang="ja-JP" sz="1600" kern="100" dirty="0">
              <a:ln w="19050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563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832</Words>
  <Application>Microsoft Office PowerPoint</Application>
  <PresentationFormat>画面に合わせる (4:3)</PresentationFormat>
  <Paragraphs>46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2020-03-27T06:29:37Z</dcterms:created>
  <dcterms:modified xsi:type="dcterms:W3CDTF">2020-10-13T11:05:05Z</dcterms:modified>
</cp:coreProperties>
</file>