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0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 varScale="1">
        <p:scale>
          <a:sx n="45" d="100"/>
          <a:sy n="45" d="100"/>
        </p:scale>
        <p:origin x="1272" y="48"/>
      </p:cViewPr>
      <p:guideLst>
        <p:guide orient="horz" pos="3345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14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5477044" y="1121465"/>
            <a:ext cx="9559756" cy="3024000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原発への依存度の低下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の脱炭素化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・レジリエンス強化につながる分散型エネルギーシステム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需要サイドが主導する多様で柔軟性のあるエネルギー需給構造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  <a:spcAft>
                <a:spcPts val="600"/>
              </a:spcAft>
            </a:pP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エネルギーの大消費地である大阪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の特性を踏まえ、引き続き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エネルギーの「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地産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地消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な再生可能エネルギーの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調達を促進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  <a:tabLst>
                <a:tab pos="6457950" algn="l"/>
              </a:tabLs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社会・都市全体での熱も含めたエネルギー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効率の向上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年を見据えた地域の脱炭素化を推進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するとともに、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時等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に備えた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レジリエンス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の強化を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蓄電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システムの活用を含め、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サイドと供給サイドが一体になって柔軟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消費量や消費</a:t>
            </a:r>
            <a:r>
              <a:rPr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パターンをコントロールする取組みを推進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万博の活用も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意識しつつ、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エネルギー関連産業を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振興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とともに、大阪における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あらゆる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分野の企業の持続的成長を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kumimoji="0"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コロナ</a:t>
            </a: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禍により生じる社会変革を契機として、</a:t>
            </a:r>
            <a:r>
              <a:rPr kumimoji="0" lang="ja-JP" altLang="en-US" sz="110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「グリーンリカバリー」の考え方も取り入れつつ、これらの取組みを加速度的に</a:t>
            </a:r>
            <a:r>
              <a:rPr kumimoji="0" lang="ja-JP" altLang="en-US" sz="110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kumimoji="0" lang="ja-JP" altLang="en-US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18" y="1209314"/>
            <a:ext cx="4655695" cy="2740129"/>
          </a:xfrm>
          <a:prstGeom prst="rect">
            <a:avLst/>
          </a:prstGeom>
        </p:spPr>
      </p:pic>
      <p:sp>
        <p:nvSpPr>
          <p:cNvPr id="53" name="角丸四角形 52"/>
          <p:cNvSpPr/>
          <p:nvPr/>
        </p:nvSpPr>
        <p:spPr>
          <a:xfrm>
            <a:off x="5477044" y="7662989"/>
            <a:ext cx="9554127" cy="296293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5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大消費地・大阪における再生可能エネルギーの利用率を倍増！</a:t>
            </a:r>
          </a:p>
          <a:p>
            <a:pPr lvl="0" defTabSz="457200">
              <a:lnSpc>
                <a:spcPts val="1400"/>
              </a:lnSpc>
            </a:pPr>
            <a:r>
              <a:rPr kumimoji="0"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大阪の成長につながるエネルギー効率の向上を実現！</a:t>
            </a:r>
            <a:endParaRPr kumimoji="0"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2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400"/>
              </a:lnSpc>
            </a:pPr>
            <a:endParaRPr kumimoji="0"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 defTabSz="457200">
              <a:lnSpc>
                <a:spcPts val="1300"/>
              </a:lnSpc>
              <a:spcBef>
                <a:spcPts val="300"/>
              </a:spcBef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府市の地球温暖化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対策実行計画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の目標と整合を図るとともに、サブ指標により進捗管理を行う。</a:t>
            </a:r>
          </a:p>
          <a:p>
            <a:pPr lvl="0" algn="just" defTabSz="457200">
              <a:lnSpc>
                <a:spcPts val="1300"/>
              </a:lnSpc>
            </a:pP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国のエネルギー基本計画の改定などの動向に合わせ、必要に応じて見直しを行う</a:t>
            </a:r>
            <a:r>
              <a:rPr kumimoji="0"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0DF040-2128-4798-9DC1-F1E1E356F492}"/>
              </a:ext>
            </a:extLst>
          </p:cNvPr>
          <p:cNvSpPr/>
          <p:nvPr/>
        </p:nvSpPr>
        <p:spPr>
          <a:xfrm>
            <a:off x="10659281" y="7844320"/>
            <a:ext cx="4294832" cy="273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7D6A3"/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26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と連携しながら、地域におけるエネルギー問題の解決に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・事業を検討し取組みを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が共同で設置した「おおさかスマートエネルギーセンター」を拠点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として様々な施策・事業を展開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2992" y="2227735"/>
            <a:ext cx="4767992" cy="22306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16000" rIns="90000" bIns="72000" anchor="t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「新たなエネルギー社会の構築」に向け、需要と供給の両面から対策を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進めて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いく必要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があるが、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エネルギー需給を需要サイドから捉える視点を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重視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需要サイドにおける取組みを推進する観点が極めて重要。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の成長や安全・安心で安定した府民生活の実現を目指す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地球温暖化対策との整合性の確保を図る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社会情勢等の変化等を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とともに、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年（大阪・関西万博）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の目標年）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を見据える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府民、民間事業者、エネルギー供給事業者等の各主体の役割分担を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踏まえ、関係者がそれぞれの特性を活かし、連携して取り組む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○ </a:t>
            </a:r>
            <a:r>
              <a:rPr lang="ja-JP" altLang="en-US" sz="1100" kern="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国の政策動向に大きな変動等があった場合は、見直すことも必要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2992" y="2076822"/>
            <a:ext cx="2996758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Ⅰ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エネルギー政策の基本的な考え方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タイトル 1"/>
          <p:cNvSpPr txBox="1">
            <a:spLocks/>
          </p:cNvSpPr>
          <p:nvPr/>
        </p:nvSpPr>
        <p:spPr bwMode="auto">
          <a:xfrm>
            <a:off x="0" y="292311"/>
            <a:ext cx="15122525" cy="59110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大阪が先導する脱炭素化時代の</a:t>
            </a:r>
            <a:r>
              <a:rPr lang="ja-JP" altLang="en-US" sz="20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エネルギー社会</a:t>
            </a:r>
            <a:r>
              <a:rPr lang="ja-JP" altLang="en-US" sz="18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～地域の社会変革で豊かな暮らしと競争力向上を実現</a:t>
            </a:r>
            <a:r>
              <a:rPr lang="ja-JP" altLang="en-US" sz="18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ja-JP" altLang="en-US" sz="1800" b="1" dirty="0">
              <a:solidFill>
                <a:sysClr val="window" lastClr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02095" y="4829022"/>
            <a:ext cx="1375602" cy="2880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82991" y="4700058"/>
            <a:ext cx="4767993" cy="5925862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年度までを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期間と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「おおさかエネルギー地産地消推進プラン」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再生可能エネルギーの普及拡大（地産）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を中心に、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応じた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の効率的な使用（地消）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を推進。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 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年度末時点の進捗状況は＋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116.8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100" b="1" u="sng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達成率は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77.8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年度末の達成率は約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割程度の見込み。）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＜国際的な動向＞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採択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発効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ESG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　●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RE100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などへの対応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＜国内の動向＞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●電力システム改革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●原子力安全規制の改革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●長期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エネルギー需給見通し（エネルギーミックス）の決定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●パリ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協定に基づく成長戦略としての長期戦略の策定 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2019.6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●菅首相に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年の温室効果ガス排出量実質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ゼロ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lvl="0">
              <a:lnSpc>
                <a:spcPts val="1400"/>
              </a:lnSpc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●エネルギー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基本計画の見直しに向けた議論の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2020.10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5400000">
            <a:off x="1547702" y="5663554"/>
            <a:ext cx="7239938" cy="368300"/>
          </a:xfrm>
          <a:prstGeom prst="triangle">
            <a:avLst>
              <a:gd name="adj" fmla="val 49979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860825"/>
              </p:ext>
            </p:extLst>
          </p:nvPr>
        </p:nvGraphicFramePr>
        <p:xfrm>
          <a:off x="365367" y="6149372"/>
          <a:ext cx="4196545" cy="2449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2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年度までの目標値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年度末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供給力の</a:t>
                      </a:r>
                      <a:endParaRPr lang="en-US" altLang="ja-JP" sz="110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</a:t>
                      </a:r>
                      <a:r>
                        <a:rPr lang="ja-JP" sz="1100" kern="100" dirty="0" smtClean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発電</a:t>
                      </a:r>
                      <a:endParaRPr lang="en-US" altLang="ja-JP" sz="11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+7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分散型電源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（コージェネレーション等）</a:t>
                      </a:r>
                      <a:endParaRPr lang="ja-JP" sz="8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r>
                        <a:rPr lang="en-US" sz="11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廃棄物発電等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+4.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需要の</a:t>
                      </a:r>
                    </a:p>
                  </a:txBody>
                  <a:tcPr marL="36000" marR="36000" marT="0" marB="0" vert="eaVert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ガス冷暖房等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6.6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BEMS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alt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6.3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+150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+11</a:t>
                      </a:r>
                      <a:r>
                        <a:rPr lang="en-US" alt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lang="en-US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  <a:endParaRPr lang="ja-JP" sz="11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角丸四角形 58"/>
          <p:cNvSpPr/>
          <p:nvPr/>
        </p:nvSpPr>
        <p:spPr>
          <a:xfrm>
            <a:off x="5477044" y="4332922"/>
            <a:ext cx="9559756" cy="3130882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7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の取組みの方向性の下、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対策の柱ごとに取組方針を示し、様々な施策・事業を推進していくべき。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1463" y="8693843"/>
            <a:ext cx="3728641" cy="1872000"/>
          </a:xfrm>
          <a:prstGeom prst="rect">
            <a:avLst/>
          </a:prstGeom>
        </p:spPr>
      </p:pic>
      <p:sp>
        <p:nvSpPr>
          <p:cNvPr id="52" name="正方形/長方形 51"/>
          <p:cNvSpPr>
            <a:spLocks/>
          </p:cNvSpPr>
          <p:nvPr/>
        </p:nvSpPr>
        <p:spPr>
          <a:xfrm>
            <a:off x="8260574" y="8717444"/>
            <a:ext cx="2304000" cy="54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>
            <a:spLocks/>
          </p:cNvSpPr>
          <p:nvPr/>
        </p:nvSpPr>
        <p:spPr>
          <a:xfrm>
            <a:off x="8260574" y="9286389"/>
            <a:ext cx="2304000" cy="54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再エネ利⽤率倍増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現状は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15〜20%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>
            <a:spLocks/>
          </p:cNvSpPr>
          <p:nvPr/>
        </p:nvSpPr>
        <p:spPr>
          <a:xfrm>
            <a:off x="8260574" y="9857626"/>
            <a:ext cx="2304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wrap="square" lIns="72000" tIns="36000" rIns="0" bIns="36000" anchor="ctr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年度⽬標として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以上の改善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年度⽐）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二等辺三角形 60"/>
          <p:cNvSpPr>
            <a:spLocks noChangeAspect="1"/>
          </p:cNvSpPr>
          <p:nvPr/>
        </p:nvSpPr>
        <p:spPr>
          <a:xfrm rot="5400000">
            <a:off x="8043234" y="9995896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二等辺三角形 61"/>
          <p:cNvSpPr>
            <a:spLocks noChangeAspect="1"/>
          </p:cNvSpPr>
          <p:nvPr/>
        </p:nvSpPr>
        <p:spPr>
          <a:xfrm rot="5400000">
            <a:off x="8043234" y="8942444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二等辺三角形 62"/>
          <p:cNvSpPr>
            <a:spLocks noChangeAspect="1"/>
          </p:cNvSpPr>
          <p:nvPr/>
        </p:nvSpPr>
        <p:spPr>
          <a:xfrm rot="5400000">
            <a:off x="8043234" y="9511389"/>
            <a:ext cx="297324" cy="9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2994" y="1069487"/>
            <a:ext cx="4767990" cy="9148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72000" rIns="90000" bIns="72000" anchor="t" anchorCtr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5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市によるエネルギー政策の基本的な考え方を踏まえ、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年大阪・関西万博の開催地として、また、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先進都市を目指す大阪として、引き続き府市が一体となって、「新たなエネルギー社会の構築」に向けた取組みを進めていくため、</a:t>
            </a:r>
            <a:r>
              <a:rPr lang="en-US" altLang="ja-JP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年度までに府市が実施すべき中長期的なエネルギー政策のあり方について検討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100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D3AC21B0-8D69-4110-A4A1-CE2547582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673209"/>
              </p:ext>
            </p:extLst>
          </p:nvPr>
        </p:nvGraphicFramePr>
        <p:xfrm>
          <a:off x="5569641" y="4705054"/>
          <a:ext cx="9384472" cy="273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88509">
                  <a:extLst>
                    <a:ext uri="{9D8B030D-6E8A-4147-A177-3AD203B41FA5}">
                      <a16:colId xmlns:a16="http://schemas.microsoft.com/office/drawing/2014/main" val="690973963"/>
                    </a:ext>
                  </a:extLst>
                </a:gridCol>
                <a:gridCol w="4362450">
                  <a:extLst>
                    <a:ext uri="{9D8B030D-6E8A-4147-A177-3AD203B41FA5}">
                      <a16:colId xmlns:a16="http://schemas.microsoft.com/office/drawing/2014/main" val="241573695"/>
                    </a:ext>
                  </a:extLst>
                </a:gridCol>
                <a:gridCol w="2533513">
                  <a:extLst>
                    <a:ext uri="{9D8B030D-6E8A-4147-A177-3AD203B41FA5}">
                      <a16:colId xmlns:a16="http://schemas.microsoft.com/office/drawing/2014/main" val="3085062157"/>
                    </a:ext>
                  </a:extLst>
                </a:gridCol>
              </a:tblGrid>
              <a:tr h="192386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今後の対策の柱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取組方針</a:t>
                      </a: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</a:t>
                      </a:r>
                      <a:r>
                        <a:rPr kumimoji="1" lang="ja-JP" altLang="en-US" sz="1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取組み例</a:t>
                      </a:r>
                      <a:endParaRPr kumimoji="1" lang="ja-JP" altLang="en-US" sz="1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93223"/>
                  </a:ext>
                </a:extLst>
              </a:tr>
              <a:tr h="406143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可能エネルギーの普及拡大</a:t>
                      </a: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太陽光発電の普及促進に力点を置き</a:t>
                      </a: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、その他の再生可能エネルギーも含めて、</a:t>
                      </a:r>
                      <a: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0" lang="en-US" altLang="ja-JP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0" lang="ja-JP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</a:t>
                      </a:r>
                      <a:r>
                        <a:rPr kumimoji="0" lang="ja-JP" altLang="en-US" sz="100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特に地域で需給一体的に活用されるものの普及促進の取組みを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府域における</a:t>
                      </a:r>
                      <a:r>
                        <a:rPr kumimoji="0" lang="ja-JP" altLang="en-US" sz="1000" b="1" i="0" u="sng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再生可能エネルギーの需要の創出に向けた取組みを推進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すべき。</a:t>
                      </a:r>
                      <a:endParaRPr kumimoji="0" lang="en-US" altLang="ja-JP" sz="10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太陽光発電設備の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共同購入事業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54074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・再生可能エネルギー電気を選択しやすい環境づくり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・庁舎における再生可能エネルギー電気の調達</a:t>
                      </a:r>
                    </a:p>
                  </a:txBody>
                  <a:tcPr marL="72000" marR="72000" marT="18000" marB="18000" anchor="ctr"/>
                </a:tc>
                <a:extLst>
                  <a:ext uri="{0D108BD9-81ED-4DB2-BD59-A6C34878D82A}">
                    <a16:rowId xmlns:a16="http://schemas.microsoft.com/office/drawing/2014/main" val="3715386490"/>
                  </a:ext>
                </a:extLst>
              </a:tr>
              <a:tr h="661036">
                <a:tc>
                  <a:txBody>
                    <a:bodyPr/>
                    <a:lstStyle/>
                    <a:p>
                      <a:pPr marL="180975" marR="0" lvl="0" indent="-180975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効率の向上</a:t>
                      </a: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エネルギー使用量等の「見える化」を推進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するとともに、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省エネルギー機器･設備</a:t>
                      </a:r>
                      <a: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の導入促進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住宅・建築物の省エネルギー化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エネルギーの面的利用の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の取組み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デジタル技術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やナッジなど行動科学の</a:t>
                      </a:r>
                      <a:r>
                        <a:rPr lang="ja-JP" altLang="en-US" sz="1000" b="0" u="none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知見も活用し</a:t>
                      </a: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、豊かさを感じられる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省エネ型</a:t>
                      </a:r>
                      <a:endParaRPr lang="en-US" altLang="ja-JP" sz="1000" b="1" u="sng" kern="1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ライフスタイル･ビジネススタイル</a:t>
                      </a:r>
                      <a:r>
                        <a:rPr lang="ja-JP" altLang="en-US" sz="1000" b="1" u="sng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への転換に向けた取組みを</a:t>
                      </a:r>
                      <a:r>
                        <a:rPr lang="ja-JP" altLang="en-US" sz="1000" b="1" u="sng" kern="1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・省エネ関連情報の収集・分析・発信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・中小企業の支援につながる省エネ施策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快適で健康にもいい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ZEH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ZEB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・ナッジの知見の活用による省エネ啓発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・コロナ禍を受けた行動変容と相まった転換の促進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extLst>
                  <a:ext uri="{0D108BD9-81ED-4DB2-BD59-A6C34878D82A}">
                    <a16:rowId xmlns:a16="http://schemas.microsoft.com/office/drawing/2014/main" val="1275814170"/>
                  </a:ext>
                </a:extLst>
              </a:tr>
              <a:tr h="528491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レジリエンスと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需給調整力の強化</a:t>
                      </a: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</a:t>
                      </a: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の脱炭素化</a:t>
                      </a: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とも調和のとれる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災害に強い自立・分散型エネルギーシステム</a:t>
                      </a:r>
                      <a: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の普及促進の取組みを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デマンドレスポンス（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DR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）やバーチャルパワープラント（</a:t>
                      </a:r>
                      <a:r>
                        <a:rPr lang="en-US" altLang="ja-JP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VPP</a:t>
                      </a: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）など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需給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調整</a:t>
                      </a:r>
                      <a: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力</a:t>
                      </a:r>
                      <a:r>
                        <a:rPr lang="ja-JP" altLang="en-US" sz="1000" b="1" u="sng" kern="1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の強化に向けた取組みを</a:t>
                      </a:r>
                      <a:r>
                        <a:rPr lang="ja-JP" altLang="en-US" sz="1000" b="1" u="sng" kern="1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・自立・分散型電源の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災害停電時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電源の確保に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つながる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・需給調整力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の効率的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資する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extLst>
                  <a:ext uri="{0D108BD9-81ED-4DB2-BD59-A6C34878D82A}">
                    <a16:rowId xmlns:a16="http://schemas.microsoft.com/office/drawing/2014/main" val="1529060953"/>
                  </a:ext>
                </a:extLst>
              </a:tr>
              <a:tr h="406143">
                <a:tc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関連産業の振興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あらゆる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分野の企業の持続的成長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イノベーションの創出環境を整備するなど、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関連産業の振興の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取組み</a:t>
                      </a:r>
                      <a: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b="0" u="none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事業活動を通じた脱炭素化を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進める中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小企業等</a:t>
                      </a:r>
                      <a:r>
                        <a:rPr lang="ja-JP" altLang="en-US" sz="1000" b="1" u="sng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の支援の取組みを</a:t>
                      </a:r>
                      <a:r>
                        <a:rPr lang="ja-JP" altLang="en-US" sz="1000" b="1" u="sng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r>
                        <a:rPr kumimoji="0" lang="ja-JP" altLang="en-US" sz="10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すべき</a:t>
                      </a:r>
                      <a:r>
                        <a:rPr lang="ja-JP" altLang="en-US" sz="1000" b="0" u="none" kern="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ja-JP" altLang="en-US" sz="1000" b="0" u="non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・水素の利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活用の拡大に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・万博を契機と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したイノベーション促進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先進的企業の事例・ノウハウの展開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8000" marB="18000" anchor="ctr"/>
                </a:tc>
                <a:extLst>
                  <a:ext uri="{0D108BD9-81ED-4DB2-BD59-A6C34878D82A}">
                    <a16:rowId xmlns:a16="http://schemas.microsoft.com/office/drawing/2014/main" val="2992653934"/>
                  </a:ext>
                </a:extLst>
              </a:tr>
            </a:tbl>
          </a:graphicData>
        </a:graphic>
      </p:graphicFrame>
      <p:sp>
        <p:nvSpPr>
          <p:cNvPr id="50" name="正方形/長方形 49"/>
          <p:cNvSpPr/>
          <p:nvPr/>
        </p:nvSpPr>
        <p:spPr>
          <a:xfrm>
            <a:off x="82991" y="4546686"/>
            <a:ext cx="4661629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Ⅱ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現行プランの進捗状況と大阪のエネルギーを取り巻く状況</a:t>
            </a:r>
            <a:endParaRPr lang="ja-JP" altLang="ja-JP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51295" y="4901054"/>
            <a:ext cx="1772755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プランの進捗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151295" y="8704813"/>
            <a:ext cx="2334730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大阪のエネルギーを取り巻く状況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5477044" y="977254"/>
            <a:ext cx="2303851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Ⅲ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今後の取組みの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方向性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547282" y="1320273"/>
            <a:ext cx="22886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「新たなエネルギー社会」の視点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547282" y="2110349"/>
            <a:ext cx="180601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今後の取組みの方向性</a:t>
            </a:r>
          </a:p>
        </p:txBody>
      </p:sp>
      <p:sp>
        <p:nvSpPr>
          <p:cNvPr id="72" name="角丸四角形 71"/>
          <p:cNvSpPr/>
          <p:nvPr/>
        </p:nvSpPr>
        <p:spPr>
          <a:xfrm>
            <a:off x="10342663" y="1183917"/>
            <a:ext cx="2463121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「新たなエネルギー社会」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のイメージ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477044" y="4191672"/>
            <a:ext cx="3590756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Ⅳ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今後の対策の柱と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施策・事業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の取組方針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5477044" y="7518988"/>
            <a:ext cx="3415830" cy="288000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Ⅴ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今後のエネルギー政策の効果的な推進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5547282" y="7853195"/>
            <a:ext cx="322333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大阪ならではのエネルギー政策の推進に向けて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5547282" y="8458587"/>
            <a:ext cx="149359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目標設定の考え方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8717444"/>
            <a:ext cx="2520000" cy="540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⾃⽴・分散型エネルギー導⼊量</a:t>
            </a:r>
            <a:endParaRPr kumimoji="0" lang="en-US" altLang="ja-JP" sz="12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「供給⼒の増加」</a:t>
            </a:r>
            <a:endParaRPr kumimoji="0" lang="en-US" altLang="ja-JP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（太陽光発電、燃料電池、廃棄物発電等）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286511"/>
            <a:ext cx="2520000" cy="540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再エネ利用率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電力需要に</a:t>
            </a: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対する</a:t>
            </a:r>
            <a:endParaRPr kumimoji="0" lang="en-US" altLang="ja-JP" sz="105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再生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可能エネルギー利用率」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323F430-62E0-4F5D-9D43-FE8707677491}"/>
              </a:ext>
            </a:extLst>
          </p:cNvPr>
          <p:cNvSpPr/>
          <p:nvPr/>
        </p:nvSpPr>
        <p:spPr>
          <a:xfrm>
            <a:off x="5590722" y="9857626"/>
            <a:ext cx="2520000" cy="3600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lIns="0" tIns="36000" rIns="0" bIns="36000" rtlCol="0" anchor="ctr">
            <a:spAutoFit/>
          </a:bodyPr>
          <a:lstStyle/>
          <a:p>
            <a:pPr lvl="0" algn="ctr" defTabSz="457200"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エネルギー利用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効率</a:t>
            </a:r>
          </a:p>
          <a:p>
            <a:pPr lvl="0" algn="ctr" defTabSz="457200">
              <a:defRPr/>
            </a:pPr>
            <a:r>
              <a:rPr kumimoji="0" lang="ja-JP" altLang="en-US" sz="105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</a:rPr>
              <a:t>「府内総生産に対するエネルギー消費量」</a:t>
            </a:r>
            <a:endParaRPr kumimoji="0" lang="ja-JP" altLang="en-US" sz="105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637030" y="7728570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施策・事業の効果的な推進体制</a:t>
            </a:r>
          </a:p>
        </p:txBody>
      </p:sp>
      <p:sp>
        <p:nvSpPr>
          <p:cNvPr id="41" name="テキスト ボックス 40"/>
          <p:cNvSpPr txBox="1"/>
          <p:nvPr/>
        </p:nvSpPr>
        <p:spPr bwMode="auto">
          <a:xfrm>
            <a:off x="7353300" y="-2897"/>
            <a:ext cx="7769225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ja-JP" altLang="en-US" sz="1400" b="1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今後の大阪府・大阪市によるエネルギー政策のあり方について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（大阪府市エネルギー政策審議会答申</a:t>
            </a:r>
            <a:r>
              <a:rPr lang="ja-JP" altLang="en-US" sz="1400" b="1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ja-JP" altLang="en-US" sz="1400" b="1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b="1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79a6af1d-7af9-4c8d-b2df-d41fbfc10dd0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1667</Words>
  <Application>Microsoft Office PowerPoint</Application>
  <PresentationFormat>ユーザー設定</PresentationFormat>
  <Paragraphs>168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ShichiK</cp:lastModifiedBy>
  <cp:revision>90</cp:revision>
  <cp:lastPrinted>2020-12-28T02:38:40Z</cp:lastPrinted>
  <dcterms:modified xsi:type="dcterms:W3CDTF">2020-12-28T02:38:59Z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