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9832" autoAdjust="0"/>
  </p:normalViewPr>
  <p:slideViewPr>
    <p:cSldViewPr>
      <p:cViewPr>
        <p:scale>
          <a:sx n="80" d="100"/>
          <a:sy n="80" d="100"/>
        </p:scale>
        <p:origin x="636" y="-28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2020/10/27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2020/10/27</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6400800" y="605075"/>
            <a:ext cx="6192097" cy="6555641"/>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92879" y="605075"/>
            <a:ext cx="6055993" cy="8892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smtClean="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smtClean="0">
                <a:solidFill>
                  <a:schemeClr val="bg1"/>
                </a:solidFill>
                <a:latin typeface="Meiryo UI" pitchFamily="50" charset="-128"/>
                <a:ea typeface="Meiryo UI" pitchFamily="50" charset="-128"/>
                <a:cs typeface="Meiryo UI" pitchFamily="50" charset="-128"/>
              </a:rPr>
              <a:t>令和元事業年度の業務</a:t>
            </a:r>
            <a:r>
              <a:rPr lang="ja-JP" altLang="en-US" sz="1400" b="1" dirty="0">
                <a:solidFill>
                  <a:schemeClr val="bg1"/>
                </a:solidFill>
                <a:latin typeface="Meiryo UI" pitchFamily="50" charset="-128"/>
                <a:ea typeface="Meiryo UI" pitchFamily="50" charset="-128"/>
                <a:cs typeface="Meiryo UI" pitchFamily="50" charset="-128"/>
              </a:rPr>
              <a:t>実績に関する評価</a:t>
            </a:r>
            <a:r>
              <a:rPr lang="ja-JP" altLang="en-US" sz="1400" b="1" dirty="0" smtClean="0">
                <a:solidFill>
                  <a:schemeClr val="bg1"/>
                </a:solidFill>
                <a:latin typeface="Meiryo UI" pitchFamily="50" charset="-128"/>
                <a:ea typeface="Meiryo UI" pitchFamily="50" charset="-128"/>
                <a:cs typeface="Meiryo UI" pitchFamily="50" charset="-128"/>
              </a:rPr>
              <a:t>結果（素案）</a:t>
            </a:r>
            <a:r>
              <a:rPr lang="ja-JP" altLang="en-US" sz="1400" b="1" dirty="0">
                <a:solidFill>
                  <a:schemeClr val="bg1"/>
                </a:solidFill>
                <a:latin typeface="Meiryo UI" pitchFamily="50" charset="-128"/>
                <a:ea typeface="Meiryo UI" pitchFamily="50" charset="-128"/>
                <a:cs typeface="Meiryo UI" pitchFamily="50" charset="-128"/>
              </a:rPr>
              <a:t>概要</a:t>
            </a:r>
            <a:endParaRPr lang="en-US" altLang="ja-JP" sz="1400" b="1" dirty="0" smtClean="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smtClean="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39" name="角丸四角形 138"/>
          <p:cNvSpPr/>
          <p:nvPr/>
        </p:nvSpPr>
        <p:spPr>
          <a:xfrm>
            <a:off x="215813" y="1182362"/>
            <a:ext cx="5887356" cy="5736709"/>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（１）府の医療施策推進における役割の発揮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（小項目①～</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⑧</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２）診療機能充実のための基盤づくり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小項目⑨～⑩）</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３）府域の医療水準の向上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小項目⑪～⑬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４）より安心で信頼できる質の高い医療の提供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小項目⑭～⑯）</a:t>
            </a: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二等辺三角形 142"/>
          <p:cNvSpPr/>
          <p:nvPr/>
        </p:nvSpPr>
        <p:spPr>
          <a:xfrm flipH="1" flipV="1">
            <a:off x="8553128" y="735623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472808" y="7685247"/>
            <a:ext cx="6199232" cy="1805865"/>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7239793" y="9132113"/>
            <a:ext cx="4993655" cy="276999"/>
          </a:xfrm>
          <a:prstGeom prst="rect">
            <a:avLst/>
          </a:prstGeom>
          <a:ln>
            <a:solidFill>
              <a:schemeClr val="tx1"/>
            </a:solidFill>
            <a:prstDash val="dash"/>
          </a:ln>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評価結果⇒　「全体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として年度計画及び中期計画のとおり進捗して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84" name="角丸四角形 83"/>
          <p:cNvSpPr/>
          <p:nvPr/>
        </p:nvSpPr>
        <p:spPr>
          <a:xfrm>
            <a:off x="6562750" y="1263627"/>
            <a:ext cx="5857638" cy="2397160"/>
          </a:xfrm>
          <a:prstGeom prst="roundRect">
            <a:avLst>
              <a:gd name="adj" fmla="val 3111"/>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１）組織マネジメントの強化（</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小項目㉑）</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（２）診療体制の強化及び人員配置の弾力化（</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小項目㉒）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３）コンプライアンスの徹底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小項目㉓） </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317706" y="1330364"/>
            <a:ext cx="5787150" cy="327353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急性期Ｃ</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災害医療訓練や</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DMAT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研修の実施</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、心</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疾患や脳血管疾患等に係る専門医療の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提供　等</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救急車搬入</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患者数</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実績：</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9872</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年度計画目標値</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9200</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はびきのＣ</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呼吸器疾患に係る専門医療の提供</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の医療ニーズに対応するために救急患者の受入れ</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拡大　等</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重症アトピー性皮膚炎患者に対する処置件数</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実績</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11161</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年度計画目標値：</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9000</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精神Ｃ</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緊急措置入院等の受入れ、各依存症の治療プログラムの運用及び効果検証等の実施、</a:t>
            </a:r>
            <a:r>
              <a:rPr lang="ja-JP" altLang="en-US" sz="1000" kern="1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診断等の児童思春期精神科医療の充実のための研修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制度の創設　等</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国際がんＣ</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あらゆる</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がん患者に対する最適な集学的治療の提供、都道府県がん診療連携拠点病院として協議会等を</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開　催</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、がんゲノム医療拠点病院として先進医療によるがんゲノム</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医療の実施　等</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母子Ｃ</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ハイリスク妊産婦等に対する高度専門的な医療の提供、小児救命救急センターとして救急搬送患者の受入れ実施、地域診療情報連携システムの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登録医療機関数増加　等　</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新型</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コロナウイルス感染症対応として</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検査の検体採取や感染患者の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受入実施　等</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308015" y="4856330"/>
            <a:ext cx="5783835" cy="46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医師の働き方改革に係る医師労働時間短縮計画の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検討、医師</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や看護師等の医療人材の確保、長期自主研修支援制度による資格取得の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促進　等</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245094" y="6419655"/>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１）患者満足度調査等の活用及びホスピタリティの向上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小項目⑰）</a:t>
            </a:r>
            <a: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２）待ち時間及び検査・手術待ちの改善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小項目⑱～⑲）</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３）ボランティア等との協働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小項目⑳）</a:t>
            </a:r>
            <a:endParaRPr lang="en-US" altLang="ja-JP" sz="1100" dirty="0"/>
          </a:p>
          <a:p>
            <a:pPr algn="ctr">
              <a:lnSpc>
                <a:spcPts val="1100"/>
              </a:lnSpc>
            </a:pPr>
            <a:endParaRPr kumimoji="1" lang="en-US" altLang="ja-JP" sz="1100" dirty="0" smtClean="0"/>
          </a:p>
          <a:p>
            <a:pPr algn="ctr">
              <a:lnSpc>
                <a:spcPts val="1100"/>
              </a:lnSpc>
            </a:pPr>
            <a:endParaRPr kumimoji="1" lang="ja-JP" altLang="en-US" sz="1100" dirty="0"/>
          </a:p>
        </p:txBody>
      </p:sp>
      <p:sp>
        <p:nvSpPr>
          <p:cNvPr id="41" name="角丸四角形 40"/>
          <p:cNvSpPr/>
          <p:nvPr/>
        </p:nvSpPr>
        <p:spPr>
          <a:xfrm>
            <a:off x="245633" y="927210"/>
            <a:ext cx="5911977" cy="5854980"/>
          </a:xfrm>
          <a:prstGeom prst="roundRect">
            <a:avLst>
              <a:gd name="adj" fmla="val 3111"/>
            </a:avLst>
          </a:prstGeom>
          <a:noFill/>
          <a:ln>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endParaRPr kumimoji="1" lang="ja-JP" altLang="en-US" sz="1200" dirty="0"/>
          </a:p>
        </p:txBody>
      </p:sp>
      <p:sp>
        <p:nvSpPr>
          <p:cNvPr id="42" name="角丸四角形 41"/>
          <p:cNvSpPr/>
          <p:nvPr/>
        </p:nvSpPr>
        <p:spPr>
          <a:xfrm>
            <a:off x="245633" y="6835137"/>
            <a:ext cx="5911978" cy="2584599"/>
          </a:xfrm>
          <a:prstGeom prst="roundRect">
            <a:avLst>
              <a:gd name="adj" fmla="val 3111"/>
            </a:avLst>
          </a:prstGeom>
          <a:noFill/>
          <a:ln>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endParaRPr kumimoji="1" lang="ja-JP" altLang="en-US" sz="12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府民に提供するサービスその他の業務の質</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の向上</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04694" y="7536904"/>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endPar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6400800" y="605075"/>
            <a:ext cx="4104456"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業務運営の改善及び効率化</a:t>
            </a: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319334" y="5633625"/>
            <a:ext cx="5783835"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地域医療機関を対象とした研修会の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大阪国際がんセンターにおける連携登録医等の増加、大阪母子医療センター</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における移行期</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医療の啓発</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活動　等</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324618" y="6461859"/>
            <a:ext cx="5706543" cy="25276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インフォームド・コンセントの徹底、医療相談等の実施、服薬指導件数の年度計画</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目標値達成　等</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334131" y="7504325"/>
            <a:ext cx="5706543" cy="46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患者満足度向上の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ため、５</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病院間での患者サービスに関する情報共有、イベント等の実施、</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法人や他医療機関との意見交換</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等の実施</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324619" y="8254858"/>
            <a:ext cx="5706543" cy="46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呼出サービスや後払い</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クレジット決済システムの</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運用による外来待ち対策の実施、採血</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受付の機械化や検査</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システム見直し</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等に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よる検査</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待ち</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時間の短縮</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、麻酔医の確保や手術枠の調整等に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よる効率的</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な手術室の運営</a:t>
            </a:r>
            <a:endParaRPr lang="en-US" altLang="ja-JP" sz="9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324618" y="9053419"/>
            <a:ext cx="5706543" cy="252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新たな通訳ボランティアの確保、患者サービス向上のための多様な</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ボランティアの受入　等</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39460801"/>
              </p:ext>
            </p:extLst>
          </p:nvPr>
        </p:nvGraphicFramePr>
        <p:xfrm>
          <a:off x="280120" y="966862"/>
          <a:ext cx="5747443" cy="323850"/>
        </p:xfrm>
        <a:graphic>
          <a:graphicData uri="http://schemas.openxmlformats.org/drawingml/2006/table">
            <a:tbl>
              <a:tblPr>
                <a:tableStyleId>{8A107856-5554-42FB-B03E-39F5DBC370BA}</a:tableStyleId>
              </a:tblPr>
              <a:tblGrid>
                <a:gridCol w="3012347">
                  <a:extLst>
                    <a:ext uri="{9D8B030D-6E8A-4147-A177-3AD203B41FA5}">
                      <a16:colId xmlns:a16="http://schemas.microsoft.com/office/drawing/2014/main" val="20000"/>
                    </a:ext>
                  </a:extLst>
                </a:gridCol>
                <a:gridCol w="579616">
                  <a:extLst>
                    <a:ext uri="{9D8B030D-6E8A-4147-A177-3AD203B41FA5}">
                      <a16:colId xmlns:a16="http://schemas.microsoft.com/office/drawing/2014/main" val="20001"/>
                    </a:ext>
                  </a:extLst>
                </a:gridCol>
                <a:gridCol w="431096">
                  <a:extLst>
                    <a:ext uri="{9D8B030D-6E8A-4147-A177-3AD203B41FA5}">
                      <a16:colId xmlns:a16="http://schemas.microsoft.com/office/drawing/2014/main" val="20002"/>
                    </a:ext>
                  </a:extLst>
                </a:gridCol>
                <a:gridCol w="431096">
                  <a:extLst>
                    <a:ext uri="{9D8B030D-6E8A-4147-A177-3AD203B41FA5}">
                      <a16:colId xmlns:a16="http://schemas.microsoft.com/office/drawing/2014/main" val="20003"/>
                    </a:ext>
                  </a:extLst>
                </a:gridCol>
                <a:gridCol w="431096">
                  <a:extLst>
                    <a:ext uri="{9D8B030D-6E8A-4147-A177-3AD203B41FA5}">
                      <a16:colId xmlns:a16="http://schemas.microsoft.com/office/drawing/2014/main" val="20004"/>
                    </a:ext>
                  </a:extLst>
                </a:gridCol>
                <a:gridCol w="431096">
                  <a:extLst>
                    <a:ext uri="{9D8B030D-6E8A-4147-A177-3AD203B41FA5}">
                      <a16:colId xmlns:a16="http://schemas.microsoft.com/office/drawing/2014/main" val="20005"/>
                    </a:ext>
                  </a:extLst>
                </a:gridCol>
                <a:gridCol w="431096">
                  <a:extLst>
                    <a:ext uri="{9D8B030D-6E8A-4147-A177-3AD203B41FA5}">
                      <a16:colId xmlns:a16="http://schemas.microsoft.com/office/drawing/2014/main" val="20006"/>
                    </a:ext>
                  </a:extLst>
                </a:gridCol>
              </a:tblGrid>
              <a:tr h="153300">
                <a:tc rowSpan="2">
                  <a:txBody>
                    <a:bodyPr/>
                    <a:lstStyle/>
                    <a:p>
                      <a:pPr marL="0" marR="0" indent="0" algn="l" defTabSz="1280160" rtl="0" eaLnBrk="1" fontAlgn="ctr" latinLnBrk="0" hangingPunct="1">
                        <a:lnSpc>
                          <a:spcPct val="1000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　高度専門医療の提供及び医療水準の向上</a:t>
                      </a:r>
                      <a:endParaRPr lang="en-US" altLang="ja-JP"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v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20000"/>
                        <a:lumOff val="80000"/>
                      </a:schemeClr>
                    </a:solidFill>
                  </a:tcPr>
                </a:tc>
                <a:tc>
                  <a:txBody>
                    <a:bodyPr/>
                    <a:lstStyle/>
                    <a:p>
                      <a:pPr algn="ctr" fontAlgn="ctr"/>
                      <a:r>
                        <a:rPr 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16</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2715024997"/>
              </p:ext>
            </p:extLst>
          </p:nvPr>
        </p:nvGraphicFramePr>
        <p:xfrm>
          <a:off x="280120" y="6877232"/>
          <a:ext cx="5752728" cy="323850"/>
        </p:xfrm>
        <a:graphic>
          <a:graphicData uri="http://schemas.openxmlformats.org/drawingml/2006/table">
            <a:tbl>
              <a:tblPr>
                <a:tableStyleId>{8A107856-5554-42FB-B03E-39F5DBC370BA}</a:tableStyleId>
              </a:tblPr>
              <a:tblGrid>
                <a:gridCol w="3025677">
                  <a:extLst>
                    <a:ext uri="{9D8B030D-6E8A-4147-A177-3AD203B41FA5}">
                      <a16:colId xmlns:a16="http://schemas.microsoft.com/office/drawing/2014/main" val="20000"/>
                    </a:ext>
                  </a:extLst>
                </a:gridCol>
                <a:gridCol w="577911">
                  <a:extLst>
                    <a:ext uri="{9D8B030D-6E8A-4147-A177-3AD203B41FA5}">
                      <a16:colId xmlns:a16="http://schemas.microsoft.com/office/drawing/2014/main" val="20001"/>
                    </a:ext>
                  </a:extLst>
                </a:gridCol>
                <a:gridCol w="429828">
                  <a:extLst>
                    <a:ext uri="{9D8B030D-6E8A-4147-A177-3AD203B41FA5}">
                      <a16:colId xmlns:a16="http://schemas.microsoft.com/office/drawing/2014/main" val="20002"/>
                    </a:ext>
                  </a:extLst>
                </a:gridCol>
                <a:gridCol w="429828">
                  <a:extLst>
                    <a:ext uri="{9D8B030D-6E8A-4147-A177-3AD203B41FA5}">
                      <a16:colId xmlns:a16="http://schemas.microsoft.com/office/drawing/2014/main" val="20003"/>
                    </a:ext>
                  </a:extLst>
                </a:gridCol>
                <a:gridCol w="429828">
                  <a:extLst>
                    <a:ext uri="{9D8B030D-6E8A-4147-A177-3AD203B41FA5}">
                      <a16:colId xmlns:a16="http://schemas.microsoft.com/office/drawing/2014/main" val="20004"/>
                    </a:ext>
                  </a:extLst>
                </a:gridCol>
                <a:gridCol w="429828">
                  <a:extLst>
                    <a:ext uri="{9D8B030D-6E8A-4147-A177-3AD203B41FA5}">
                      <a16:colId xmlns:a16="http://schemas.microsoft.com/office/drawing/2014/main" val="20005"/>
                    </a:ext>
                  </a:extLst>
                </a:gridCol>
                <a:gridCol w="429828">
                  <a:extLst>
                    <a:ext uri="{9D8B030D-6E8A-4147-A177-3AD203B41FA5}">
                      <a16:colId xmlns:a16="http://schemas.microsoft.com/office/drawing/2014/main" val="20006"/>
                    </a:ext>
                  </a:extLst>
                </a:gridCol>
              </a:tblGrid>
              <a:tr h="153300">
                <a:tc rowSpan="2">
                  <a:txBody>
                    <a:bodyPr/>
                    <a:lstStyle/>
                    <a:p>
                      <a:pPr>
                        <a:lnSpc>
                          <a:spcPts val="11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　患者・府民の満足度向上</a:t>
                      </a:r>
                      <a:endParaRPr lang="en-US" altLang="ja-JP" sz="11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v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64096" y="9592118"/>
            <a:ext cx="6336704" cy="908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7270770"/>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6891023"/>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25641" cy="921545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364888" y="7248872"/>
            <a:ext cx="0" cy="2382946"/>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73" name="角丸四角形 72"/>
          <p:cNvSpPr/>
          <p:nvPr/>
        </p:nvSpPr>
        <p:spPr>
          <a:xfrm>
            <a:off x="6538273" y="927211"/>
            <a:ext cx="5982616" cy="2603444"/>
          </a:xfrm>
          <a:prstGeom prst="roundRect">
            <a:avLst>
              <a:gd name="adj" fmla="val 3111"/>
            </a:avLst>
          </a:prstGeom>
          <a:noFill/>
          <a:ln>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endParaRPr kumimoji="1" lang="ja-JP" altLang="en-US" sz="1200" dirty="0"/>
          </a:p>
        </p:txBody>
      </p:sp>
      <p:graphicFrame>
        <p:nvGraphicFramePr>
          <p:cNvPr id="74" name="表 73"/>
          <p:cNvGraphicFramePr>
            <a:graphicFrameLocks noGrp="1"/>
          </p:cNvGraphicFramePr>
          <p:nvPr>
            <p:extLst>
              <p:ext uri="{D42A27DB-BD31-4B8C-83A1-F6EECF244321}">
                <p14:modId xmlns:p14="http://schemas.microsoft.com/office/powerpoint/2010/main" val="560987928"/>
              </p:ext>
            </p:extLst>
          </p:nvPr>
        </p:nvGraphicFramePr>
        <p:xfrm>
          <a:off x="6559388" y="966956"/>
          <a:ext cx="5818076" cy="323850"/>
        </p:xfrm>
        <a:graphic>
          <a:graphicData uri="http://schemas.openxmlformats.org/drawingml/2006/table">
            <a:tbl>
              <a:tblPr>
                <a:tableStyleId>{8A107856-5554-42FB-B03E-39F5DBC370BA}</a:tableStyleId>
              </a:tblPr>
              <a:tblGrid>
                <a:gridCol w="3076484">
                  <a:extLst>
                    <a:ext uri="{9D8B030D-6E8A-4147-A177-3AD203B41FA5}">
                      <a16:colId xmlns:a16="http://schemas.microsoft.com/office/drawing/2014/main" val="20000"/>
                    </a:ext>
                  </a:extLst>
                </a:gridCol>
                <a:gridCol w="580992">
                  <a:extLst>
                    <a:ext uri="{9D8B030D-6E8A-4147-A177-3AD203B41FA5}">
                      <a16:colId xmlns:a16="http://schemas.microsoft.com/office/drawing/2014/main" val="20001"/>
                    </a:ext>
                  </a:extLst>
                </a:gridCol>
                <a:gridCol w="432120">
                  <a:extLst>
                    <a:ext uri="{9D8B030D-6E8A-4147-A177-3AD203B41FA5}">
                      <a16:colId xmlns:a16="http://schemas.microsoft.com/office/drawing/2014/main" val="20002"/>
                    </a:ext>
                  </a:extLst>
                </a:gridCol>
                <a:gridCol w="432120">
                  <a:extLst>
                    <a:ext uri="{9D8B030D-6E8A-4147-A177-3AD203B41FA5}">
                      <a16:colId xmlns:a16="http://schemas.microsoft.com/office/drawing/2014/main" val="20003"/>
                    </a:ext>
                  </a:extLst>
                </a:gridCol>
                <a:gridCol w="432120">
                  <a:extLst>
                    <a:ext uri="{9D8B030D-6E8A-4147-A177-3AD203B41FA5}">
                      <a16:colId xmlns:a16="http://schemas.microsoft.com/office/drawing/2014/main" val="20004"/>
                    </a:ext>
                  </a:extLst>
                </a:gridCol>
                <a:gridCol w="432120">
                  <a:extLst>
                    <a:ext uri="{9D8B030D-6E8A-4147-A177-3AD203B41FA5}">
                      <a16:colId xmlns:a16="http://schemas.microsoft.com/office/drawing/2014/main" val="20005"/>
                    </a:ext>
                  </a:extLst>
                </a:gridCol>
                <a:gridCol w="432120">
                  <a:extLst>
                    <a:ext uri="{9D8B030D-6E8A-4147-A177-3AD203B41FA5}">
                      <a16:colId xmlns:a16="http://schemas.microsoft.com/office/drawing/2014/main" val="20006"/>
                    </a:ext>
                  </a:extLst>
                </a:gridCol>
              </a:tblGrid>
              <a:tr h="147716">
                <a:tc rowSpan="2">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　組織体制の確立</a:t>
                      </a:r>
                    </a:p>
                  </a:txBody>
                  <a:tcPr marL="9525" marR="9525" marT="9525" marB="0" anchor="ct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47716">
                <a:tc v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76" name="角丸四角形 75"/>
          <p:cNvSpPr/>
          <p:nvPr/>
        </p:nvSpPr>
        <p:spPr>
          <a:xfrm>
            <a:off x="6600687" y="3851252"/>
            <a:ext cx="5857638" cy="2101864"/>
          </a:xfrm>
          <a:prstGeom prst="roundRect">
            <a:avLst>
              <a:gd name="adj" fmla="val 3111"/>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6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（１）効率的・効果的な業務運営・業務プロセスの改善（</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小項目㉔）</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２）収入の確保 </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（小項目㉕～㉖） </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３）費用の</a:t>
            </a: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抑制 （小項目㉗～㉙） </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p>
        </p:txBody>
      </p:sp>
      <p:sp>
        <p:nvSpPr>
          <p:cNvPr id="83" name="角丸四角形 82"/>
          <p:cNvSpPr/>
          <p:nvPr/>
        </p:nvSpPr>
        <p:spPr>
          <a:xfrm>
            <a:off x="6538272" y="3620409"/>
            <a:ext cx="5968271" cy="3339837"/>
          </a:xfrm>
          <a:prstGeom prst="roundRect">
            <a:avLst>
              <a:gd name="adj" fmla="val 3111"/>
            </a:avLst>
          </a:prstGeom>
          <a:noFill/>
          <a:ln>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600"/>
              </a:lnSpc>
            </a:pPr>
            <a:endParaRPr kumimoji="1" lang="ja-JP" altLang="en-US" sz="1200" dirty="0"/>
          </a:p>
        </p:txBody>
      </p:sp>
      <p:graphicFrame>
        <p:nvGraphicFramePr>
          <p:cNvPr id="77" name="表 76"/>
          <p:cNvGraphicFramePr>
            <a:graphicFrameLocks noGrp="1"/>
          </p:cNvGraphicFramePr>
          <p:nvPr>
            <p:extLst>
              <p:ext uri="{D42A27DB-BD31-4B8C-83A1-F6EECF244321}">
                <p14:modId xmlns:p14="http://schemas.microsoft.com/office/powerpoint/2010/main" val="1346021846"/>
              </p:ext>
            </p:extLst>
          </p:nvPr>
        </p:nvGraphicFramePr>
        <p:xfrm>
          <a:off x="6559115" y="3705996"/>
          <a:ext cx="5847757" cy="332976"/>
        </p:xfrm>
        <a:graphic>
          <a:graphicData uri="http://schemas.openxmlformats.org/drawingml/2006/table">
            <a:tbl>
              <a:tblPr>
                <a:tableStyleId>{8A107856-5554-42FB-B03E-39F5DBC370BA}</a:tableStyleId>
              </a:tblPr>
              <a:tblGrid>
                <a:gridCol w="3092176">
                  <a:extLst>
                    <a:ext uri="{9D8B030D-6E8A-4147-A177-3AD203B41FA5}">
                      <a16:colId xmlns:a16="http://schemas.microsoft.com/office/drawing/2014/main" val="20000"/>
                    </a:ext>
                  </a:extLst>
                </a:gridCol>
                <a:gridCol w="583956">
                  <a:extLst>
                    <a:ext uri="{9D8B030D-6E8A-4147-A177-3AD203B41FA5}">
                      <a16:colId xmlns:a16="http://schemas.microsoft.com/office/drawing/2014/main" val="20001"/>
                    </a:ext>
                  </a:extLst>
                </a:gridCol>
                <a:gridCol w="434325">
                  <a:extLst>
                    <a:ext uri="{9D8B030D-6E8A-4147-A177-3AD203B41FA5}">
                      <a16:colId xmlns:a16="http://schemas.microsoft.com/office/drawing/2014/main" val="20002"/>
                    </a:ext>
                  </a:extLst>
                </a:gridCol>
                <a:gridCol w="434325">
                  <a:extLst>
                    <a:ext uri="{9D8B030D-6E8A-4147-A177-3AD203B41FA5}">
                      <a16:colId xmlns:a16="http://schemas.microsoft.com/office/drawing/2014/main" val="20003"/>
                    </a:ext>
                  </a:extLst>
                </a:gridCol>
                <a:gridCol w="434325">
                  <a:extLst>
                    <a:ext uri="{9D8B030D-6E8A-4147-A177-3AD203B41FA5}">
                      <a16:colId xmlns:a16="http://schemas.microsoft.com/office/drawing/2014/main" val="20004"/>
                    </a:ext>
                  </a:extLst>
                </a:gridCol>
                <a:gridCol w="434325">
                  <a:extLst>
                    <a:ext uri="{9D8B030D-6E8A-4147-A177-3AD203B41FA5}">
                      <a16:colId xmlns:a16="http://schemas.microsoft.com/office/drawing/2014/main" val="20005"/>
                    </a:ext>
                  </a:extLst>
                </a:gridCol>
                <a:gridCol w="434325">
                  <a:extLst>
                    <a:ext uri="{9D8B030D-6E8A-4147-A177-3AD203B41FA5}">
                      <a16:colId xmlns:a16="http://schemas.microsoft.com/office/drawing/2014/main" val="20006"/>
                    </a:ext>
                  </a:extLst>
                </a:gridCol>
              </a:tblGrid>
              <a:tr h="166488">
                <a:tc rowSpan="2">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lang="ja-JP" altLang="en-US" sz="11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　経営基盤の安定化</a:t>
                      </a:r>
                    </a:p>
                  </a:txBody>
                  <a:tcPr marL="9525" marR="9525" marT="9525" marB="0" anchor="ct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6488">
                <a:tc vMerge="1">
                  <a:txBody>
                    <a:bodyPr/>
                    <a:lstStyle/>
                    <a:p>
                      <a:pPr algn="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6</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94" name="正方形/長方形 93"/>
          <p:cNvSpPr/>
          <p:nvPr/>
        </p:nvSpPr>
        <p:spPr>
          <a:xfrm>
            <a:off x="6616824" y="1537033"/>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各種会議を通じ医療面及び経営面における課題の把握と改善に努め、労務管理のシステム改修や研修の実施により長時間労働の防止</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策を推進した。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6616824" y="2367014"/>
            <a:ext cx="5706543" cy="28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各病院間での兼務や応援を</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継続して実施した。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6620122" y="2968527"/>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コンプライアンス研修の実施、内部監査及び第三者による監査の実施、規程に基づいたカルテ開示など、コンプライアンスの徹底</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に取り組んだ。</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6688832" y="4345092"/>
            <a:ext cx="5706543" cy="892457"/>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機構全体における経常収支比率や医業収支比率等が年度計画目標値を達成、医事部門の機能強化に向けた取組みを</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実施した。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経常収支</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比率</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（機構全体）実績：</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99.4</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年度</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計画目標値：</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97.7</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医業収支比率</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（機構全体）実績</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93.4</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年度</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計画目標値：</a:t>
            </a:r>
            <a:r>
              <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92.1</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正方形/長方形 97"/>
          <p:cNvSpPr/>
          <p:nvPr/>
        </p:nvSpPr>
        <p:spPr>
          <a:xfrm>
            <a:off x="6669135" y="5615735"/>
            <a:ext cx="5706543" cy="468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地域連携の強化やベットコントロールの実施、病床利用率や新入院患者数が年度計画目標値に対し達成度が</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90</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％以上、診療単価が全センターにおいて前年度を上回った</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正方形/長方形 98"/>
          <p:cNvSpPr/>
          <p:nvPr/>
        </p:nvSpPr>
        <p:spPr>
          <a:xfrm>
            <a:off x="6679002" y="6375352"/>
            <a:ext cx="5706543" cy="46824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SPD</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の活用による材料費の縮減に</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向け取り組み、</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後発医薬品採用率は全センターにおいて年度計画目標値を達成</a:t>
            </a:r>
            <a:r>
              <a:rPr lang="ja-JP" altLang="en-US"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した。</a:t>
            </a:r>
            <a:endParaRPr lang="en-US" altLang="ja-JP" sz="10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p:cNvSpPr/>
          <p:nvPr/>
        </p:nvSpPr>
        <p:spPr>
          <a:xfrm>
            <a:off x="11008721" y="583167"/>
            <a:ext cx="1584176"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右矢印 100"/>
          <p:cNvSpPr/>
          <p:nvPr/>
        </p:nvSpPr>
        <p:spPr>
          <a:xfrm>
            <a:off x="10676840" y="514891"/>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6735737" y="7896944"/>
            <a:ext cx="5857160" cy="553998"/>
          </a:xfrm>
          <a:prstGeom prst="rect">
            <a:avLst/>
          </a:prstGeom>
        </p:spPr>
        <p:txBody>
          <a:bodyPr wrap="square">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大項目１「府民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に提供するサービスその他の業務の質の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向上」について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は、高度専門医療の充実など医療の提供体制の強化に努めるとともに、府域の医療水準の向上を目指し、地域医療機関との連携強化を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推進</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するなど</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、年度計画を計画どおり実施している。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p:cNvSpPr/>
          <p:nvPr/>
        </p:nvSpPr>
        <p:spPr>
          <a:xfrm>
            <a:off x="6735737" y="8495074"/>
            <a:ext cx="5857160" cy="553998"/>
          </a:xfrm>
          <a:prstGeom prst="rect">
            <a:avLst/>
          </a:prstGeom>
        </p:spPr>
        <p:txBody>
          <a:bodyPr wrap="square">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大項目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２「業務運営の改善及び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効率化」について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、業務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運営の改善及び効率化に向け、機構全体の経営マネジメントの強化を図りながら、収入の確保・費用の抑制など安定的な病院経営の確立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に取り組んでおり、年度計画を計画どおり実施している。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0613760" y="118401"/>
            <a:ext cx="2001287" cy="400110"/>
          </a:xfrm>
          <a:prstGeom prst="rect">
            <a:avLst/>
          </a:prstGeom>
          <a:solidFill>
            <a:schemeClr val="bg1"/>
          </a:solidFill>
          <a:ln>
            <a:solidFill>
              <a:schemeClr val="tx1"/>
            </a:solidFill>
          </a:ln>
        </p:spPr>
        <p:txBody>
          <a:bodyPr wrap="square" rtlCol="0" anchor="ctr" anchorCtr="1">
            <a:spAutoFit/>
          </a:bodyPr>
          <a:lstStyle/>
          <a:p>
            <a:pPr algn="ctr"/>
            <a:r>
              <a:rPr kumimoji="1" lang="ja-JP" altLang="en-US" sz="2000" smtClean="0">
                <a:latin typeface="+mn-ea"/>
              </a:rPr>
              <a:t>参考資料３</a:t>
            </a:r>
            <a:endParaRPr kumimoji="1" lang="ja-JP" altLang="en-US" sz="2000" dirty="0">
              <a:latin typeface="+mn-ea"/>
            </a:endParaRPr>
          </a:p>
        </p:txBody>
      </p:sp>
    </p:spTree>
    <p:extLst>
      <p:ext uri="{BB962C8B-B14F-4D97-AF65-F5344CB8AC3E}">
        <p14:creationId xmlns:p14="http://schemas.microsoft.com/office/powerpoint/2010/main" val="4067926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3.xml><?xml version="1.0" encoding="utf-8"?>
<ds:datastoreItem xmlns:ds="http://schemas.openxmlformats.org/officeDocument/2006/customXml" ds:itemID="{77A72E18-4820-454B-B19C-C2410B505604}">
  <ds:schemaRefs>
    <ds:schemaRef ds:uri="http://www.w3.org/XML/1998/namespace"/>
    <ds:schemaRef ds:uri="http://schemas.microsoft.com/office/infopath/2007/PartnerControls"/>
    <ds:schemaRef ds:uri="http://purl.org/dc/elements/1.1/"/>
    <ds:schemaRef ds:uri="http://purl.org/dc/dcmitype/"/>
    <ds:schemaRef ds:uri="http://schemas.microsoft.com/office/2006/documentManagement/types"/>
    <ds:schemaRef ds:uri="http://schemas.microsoft.com/office/2006/metadata/properties"/>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5309</TotalTime>
  <Words>1177</Words>
  <Application>Microsoft Office PowerPoint</Application>
  <PresentationFormat>A3 297x420 mm</PresentationFormat>
  <Paragraphs>255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品田　雅</cp:lastModifiedBy>
  <cp:revision>250</cp:revision>
  <cp:lastPrinted>2020-07-08T01:17:05Z</cp:lastPrinted>
  <dcterms:created xsi:type="dcterms:W3CDTF">2015-07-30T08:12:17Z</dcterms:created>
  <dcterms:modified xsi:type="dcterms:W3CDTF">2020-10-27T02:35:40Z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