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368" r:id="rId2"/>
    <p:sldId id="374" r:id="rId3"/>
    <p:sldId id="351" r:id="rId4"/>
    <p:sldId id="367" r:id="rId5"/>
    <p:sldId id="364" r:id="rId6"/>
    <p:sldId id="377" r:id="rId7"/>
    <p:sldId id="335" r:id="rId8"/>
    <p:sldId id="336" r:id="rId9"/>
    <p:sldId id="337" r:id="rId10"/>
    <p:sldId id="345" r:id="rId11"/>
    <p:sldId id="358" r:id="rId12"/>
    <p:sldId id="342" r:id="rId13"/>
    <p:sldId id="331" r:id="rId14"/>
    <p:sldId id="360" r:id="rId15"/>
    <p:sldId id="361" r:id="rId16"/>
    <p:sldId id="328" r:id="rId17"/>
    <p:sldId id="357" r:id="rId18"/>
    <p:sldId id="356" r:id="rId19"/>
    <p:sldId id="359" r:id="rId20"/>
    <p:sldId id="365" r:id="rId21"/>
    <p:sldId id="363" r:id="rId22"/>
    <p:sldId id="373" r:id="rId23"/>
    <p:sldId id="369" r:id="rId24"/>
    <p:sldId id="370" r:id="rId25"/>
    <p:sldId id="371" r:id="rId26"/>
    <p:sldId id="378" r:id="rId27"/>
  </p:sldIdLst>
  <p:sldSz cx="9144000" cy="6858000" type="screen4x3"/>
  <p:notesSz cx="6807200" cy="9939338"/>
  <p:defaultTextStyle>
    <a:defPPr>
      <a:defRPr lang="ja-JP"/>
    </a:defPPr>
    <a:lvl1pPr marL="0" algn="l" defTabSz="914391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195" algn="l" defTabSz="914391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391" algn="l" defTabSz="914391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586" algn="l" defTabSz="914391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782" algn="l" defTabSz="914391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5977" algn="l" defTabSz="914391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173" algn="l" defTabSz="914391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368" algn="l" defTabSz="914391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563" algn="l" defTabSz="914391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既定のセクション" id="{B8A53CC7-1589-4F80-ABE3-580BC305B7BB}">
          <p14:sldIdLst>
            <p14:sldId id="368"/>
            <p14:sldId id="374"/>
            <p14:sldId id="351"/>
            <p14:sldId id="367"/>
            <p14:sldId id="364"/>
            <p14:sldId id="377"/>
            <p14:sldId id="335"/>
            <p14:sldId id="336"/>
            <p14:sldId id="337"/>
            <p14:sldId id="345"/>
            <p14:sldId id="358"/>
          </p14:sldIdLst>
        </p14:section>
        <p14:section name="タイトルなしのセクション" id="{E0A98DCE-919A-45E1-907A-9DF1EF97C1B4}">
          <p14:sldIdLst>
            <p14:sldId id="342"/>
            <p14:sldId id="331"/>
            <p14:sldId id="360"/>
            <p14:sldId id="361"/>
            <p14:sldId id="328"/>
            <p14:sldId id="357"/>
            <p14:sldId id="356"/>
            <p14:sldId id="359"/>
            <p14:sldId id="365"/>
            <p14:sldId id="363"/>
            <p14:sldId id="373"/>
            <p14:sldId id="369"/>
            <p14:sldId id="370"/>
            <p14:sldId id="371"/>
            <p14:sldId id="37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F5EE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62" autoAdjust="0"/>
    <p:restoredTop sz="93116" autoAdjust="0"/>
  </p:normalViewPr>
  <p:slideViewPr>
    <p:cSldViewPr>
      <p:cViewPr varScale="1">
        <p:scale>
          <a:sx n="69" d="100"/>
          <a:sy n="69" d="100"/>
        </p:scale>
        <p:origin x="130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______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______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______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______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ja-JP" altLang="en-US"/>
              <a:t>自然文化園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>
        <c:manualLayout>
          <c:layoutTarget val="inner"/>
          <c:xMode val="edge"/>
          <c:yMode val="edge"/>
          <c:x val="0.1271343632482976"/>
          <c:y val="0.13577832441399734"/>
          <c:w val="0.7317231150333936"/>
          <c:h val="0.7652690310904745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B0F0"/>
            </a:solidFill>
            <a:ln>
              <a:noFill/>
            </a:ln>
            <a:effectLst/>
          </c:spPr>
          <c:invertIfNegative val="0"/>
          <c:val>
            <c:numRef>
              <c:f>自然文化園!$C$3:$C$13</c:f>
              <c:numCache>
                <c:formatCode>#,##0</c:formatCode>
                <c:ptCount val="11"/>
                <c:pt idx="0">
                  <c:v>449477</c:v>
                </c:pt>
                <c:pt idx="1">
                  <c:v>346937</c:v>
                </c:pt>
                <c:pt idx="2">
                  <c:v>138070</c:v>
                </c:pt>
                <c:pt idx="3">
                  <c:v>109543</c:v>
                </c:pt>
                <c:pt idx="4">
                  <c:v>134034</c:v>
                </c:pt>
                <c:pt idx="5">
                  <c:v>146775</c:v>
                </c:pt>
                <c:pt idx="6">
                  <c:v>181121</c:v>
                </c:pt>
                <c:pt idx="7">
                  <c:v>365651</c:v>
                </c:pt>
                <c:pt idx="8">
                  <c:v>179898</c:v>
                </c:pt>
                <c:pt idx="9">
                  <c:v>82074</c:v>
                </c:pt>
                <c:pt idx="10">
                  <c:v>91656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自然文化園!$C$2</c15:sqref>
                        </c15:formulaRef>
                      </c:ext>
                    </c:extLst>
                    <c:strCache>
                      <c:ptCount val="1"/>
                      <c:pt idx="0">
                        <c:v>H31年度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自然文化園!$B$3:$B$13</c15:sqref>
                        </c15:formulaRef>
                      </c:ext>
                    </c:extLst>
                    <c:strCache>
                      <c:ptCount val="11"/>
                      <c:pt idx="0">
                        <c:v>4月</c:v>
                      </c:pt>
                      <c:pt idx="1">
                        <c:v>5月</c:v>
                      </c:pt>
                      <c:pt idx="2">
                        <c:v>6月</c:v>
                      </c:pt>
                      <c:pt idx="3">
                        <c:v>7月</c:v>
                      </c:pt>
                      <c:pt idx="4">
                        <c:v>8月</c:v>
                      </c:pt>
                      <c:pt idx="5">
                        <c:v>9月</c:v>
                      </c:pt>
                      <c:pt idx="6">
                        <c:v>10月</c:v>
                      </c:pt>
                      <c:pt idx="7">
                        <c:v>11月</c:v>
                      </c:pt>
                      <c:pt idx="8">
                        <c:v>12月</c:v>
                      </c:pt>
                      <c:pt idx="9">
                        <c:v>1月</c:v>
                      </c:pt>
                      <c:pt idx="10">
                        <c:v>2月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0-E657-477B-B97B-04DF5F3A3A4E}"/>
            </c:ext>
          </c:extLst>
        </c:ser>
        <c:ser>
          <c:idx val="1"/>
          <c:order val="1"/>
          <c:spPr>
            <a:solidFill>
              <a:srgbClr val="FF0000"/>
            </a:solidFill>
            <a:ln>
              <a:noFill/>
            </a:ln>
            <a:effectLst/>
          </c:spPr>
          <c:invertIfNegative val="0"/>
          <c:val>
            <c:numRef>
              <c:f>自然文化園!$D$3:$D$13</c:f>
              <c:numCache>
                <c:formatCode>#,##0</c:formatCode>
                <c:ptCount val="11"/>
                <c:pt idx="0">
                  <c:v>77701</c:v>
                </c:pt>
                <c:pt idx="1">
                  <c:v>74033</c:v>
                </c:pt>
                <c:pt idx="2">
                  <c:v>69299</c:v>
                </c:pt>
                <c:pt idx="3">
                  <c:v>41432</c:v>
                </c:pt>
                <c:pt idx="4">
                  <c:v>62115</c:v>
                </c:pt>
                <c:pt idx="5">
                  <c:v>103314</c:v>
                </c:pt>
                <c:pt idx="6">
                  <c:v>216762</c:v>
                </c:pt>
                <c:pt idx="7">
                  <c:v>294551</c:v>
                </c:pt>
                <c:pt idx="8">
                  <c:v>45880</c:v>
                </c:pt>
                <c:pt idx="9">
                  <c:v>45540</c:v>
                </c:pt>
                <c:pt idx="10">
                  <c:v>123330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自然文化園!$D$2</c15:sqref>
                        </c15:formulaRef>
                      </c:ext>
                    </c:extLst>
                    <c:strCache>
                      <c:ptCount val="1"/>
                      <c:pt idx="0">
                        <c:v>R2年度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自然文化園!$B$3:$B$13</c15:sqref>
                        </c15:formulaRef>
                      </c:ext>
                    </c:extLst>
                    <c:strCache>
                      <c:ptCount val="11"/>
                      <c:pt idx="0">
                        <c:v>4月</c:v>
                      </c:pt>
                      <c:pt idx="1">
                        <c:v>5月</c:v>
                      </c:pt>
                      <c:pt idx="2">
                        <c:v>6月</c:v>
                      </c:pt>
                      <c:pt idx="3">
                        <c:v>7月</c:v>
                      </c:pt>
                      <c:pt idx="4">
                        <c:v>8月</c:v>
                      </c:pt>
                      <c:pt idx="5">
                        <c:v>9月</c:v>
                      </c:pt>
                      <c:pt idx="6">
                        <c:v>10月</c:v>
                      </c:pt>
                      <c:pt idx="7">
                        <c:v>11月</c:v>
                      </c:pt>
                      <c:pt idx="8">
                        <c:v>12月</c:v>
                      </c:pt>
                      <c:pt idx="9">
                        <c:v>1月</c:v>
                      </c:pt>
                      <c:pt idx="10">
                        <c:v>2月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1-E657-477B-B97B-04DF5F3A3A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94557967"/>
        <c:axId val="1594560879"/>
      </c:barChart>
      <c:catAx>
        <c:axId val="1594557967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594560879"/>
        <c:crosses val="autoZero"/>
        <c:auto val="1"/>
        <c:lblAlgn val="ctr"/>
        <c:lblOffset val="100"/>
        <c:noMultiLvlLbl val="0"/>
      </c:catAx>
      <c:valAx>
        <c:axId val="15945608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0"/>
        <c:majorTickMark val="out"/>
        <c:minorTickMark val="none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5945579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ja-JP" altLang="en-US"/>
              <a:t>日本庭園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>
        <c:manualLayout>
          <c:layoutTarget val="inner"/>
          <c:xMode val="edge"/>
          <c:yMode val="edge"/>
          <c:x val="0.11838064474535426"/>
          <c:y val="0.13577832441399734"/>
          <c:w val="0.7302553682464803"/>
          <c:h val="0.7652690310904745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B0F0"/>
            </a:solidFill>
            <a:ln>
              <a:noFill/>
            </a:ln>
            <a:effectLst/>
          </c:spPr>
          <c:invertIfNegative val="0"/>
          <c:val>
            <c:numRef>
              <c:f>日本庭園!$C$3:$C$13</c:f>
              <c:numCache>
                <c:formatCode>#,##0</c:formatCode>
                <c:ptCount val="11"/>
                <c:pt idx="0">
                  <c:v>30438</c:v>
                </c:pt>
                <c:pt idx="1">
                  <c:v>36238</c:v>
                </c:pt>
                <c:pt idx="2">
                  <c:v>37757</c:v>
                </c:pt>
                <c:pt idx="3">
                  <c:v>17281</c:v>
                </c:pt>
                <c:pt idx="4">
                  <c:v>5138</c:v>
                </c:pt>
                <c:pt idx="5">
                  <c:v>10815</c:v>
                </c:pt>
                <c:pt idx="6">
                  <c:v>13861</c:v>
                </c:pt>
                <c:pt idx="7">
                  <c:v>43514</c:v>
                </c:pt>
                <c:pt idx="8">
                  <c:v>11340</c:v>
                </c:pt>
                <c:pt idx="9">
                  <c:v>8988</c:v>
                </c:pt>
                <c:pt idx="10">
                  <c:v>14970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日本庭園!$C$2</c15:sqref>
                        </c15:formulaRef>
                      </c:ext>
                    </c:extLst>
                    <c:strCache>
                      <c:ptCount val="1"/>
                      <c:pt idx="0">
                        <c:v>H31年度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日本庭園!$B$3:$B$13</c15:sqref>
                        </c15:formulaRef>
                      </c:ext>
                    </c:extLst>
                    <c:strCache>
                      <c:ptCount val="11"/>
                      <c:pt idx="0">
                        <c:v>4月</c:v>
                      </c:pt>
                      <c:pt idx="1">
                        <c:v>5月</c:v>
                      </c:pt>
                      <c:pt idx="2">
                        <c:v>6月</c:v>
                      </c:pt>
                      <c:pt idx="3">
                        <c:v>7月</c:v>
                      </c:pt>
                      <c:pt idx="4">
                        <c:v>8月</c:v>
                      </c:pt>
                      <c:pt idx="5">
                        <c:v>9月</c:v>
                      </c:pt>
                      <c:pt idx="6">
                        <c:v>10月</c:v>
                      </c:pt>
                      <c:pt idx="7">
                        <c:v>11月</c:v>
                      </c:pt>
                      <c:pt idx="8">
                        <c:v>12月</c:v>
                      </c:pt>
                      <c:pt idx="9">
                        <c:v>1月</c:v>
                      </c:pt>
                      <c:pt idx="10">
                        <c:v>2月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0-B69F-43C2-BBC0-FE489D3274B5}"/>
            </c:ext>
          </c:extLst>
        </c:ser>
        <c:ser>
          <c:idx val="1"/>
          <c:order val="1"/>
          <c:spPr>
            <a:solidFill>
              <a:srgbClr val="FF0000"/>
            </a:solidFill>
            <a:ln>
              <a:noFill/>
            </a:ln>
            <a:effectLst/>
          </c:spPr>
          <c:invertIfNegative val="0"/>
          <c:val>
            <c:numRef>
              <c:f>日本庭園!$D$3:$D$13</c:f>
              <c:numCache>
                <c:formatCode>#,##0</c:formatCode>
                <c:ptCount val="11"/>
                <c:pt idx="0">
                  <c:v>18289</c:v>
                </c:pt>
                <c:pt idx="1">
                  <c:v>27617</c:v>
                </c:pt>
                <c:pt idx="2">
                  <c:v>17726</c:v>
                </c:pt>
                <c:pt idx="3">
                  <c:v>11586</c:v>
                </c:pt>
                <c:pt idx="4">
                  <c:v>5871</c:v>
                </c:pt>
                <c:pt idx="5">
                  <c:v>10827</c:v>
                </c:pt>
                <c:pt idx="6">
                  <c:v>18117</c:v>
                </c:pt>
                <c:pt idx="7">
                  <c:v>46511</c:v>
                </c:pt>
                <c:pt idx="8">
                  <c:v>8824</c:v>
                </c:pt>
                <c:pt idx="9">
                  <c:v>8725</c:v>
                </c:pt>
                <c:pt idx="10">
                  <c:v>22557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日本庭園!$D$2</c15:sqref>
                        </c15:formulaRef>
                      </c:ext>
                    </c:extLst>
                    <c:strCache>
                      <c:ptCount val="1"/>
                      <c:pt idx="0">
                        <c:v>R2年度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日本庭園!$B$3:$B$13</c15:sqref>
                        </c15:formulaRef>
                      </c:ext>
                    </c:extLst>
                    <c:strCache>
                      <c:ptCount val="11"/>
                      <c:pt idx="0">
                        <c:v>4月</c:v>
                      </c:pt>
                      <c:pt idx="1">
                        <c:v>5月</c:v>
                      </c:pt>
                      <c:pt idx="2">
                        <c:v>6月</c:v>
                      </c:pt>
                      <c:pt idx="3">
                        <c:v>7月</c:v>
                      </c:pt>
                      <c:pt idx="4">
                        <c:v>8月</c:v>
                      </c:pt>
                      <c:pt idx="5">
                        <c:v>9月</c:v>
                      </c:pt>
                      <c:pt idx="6">
                        <c:v>10月</c:v>
                      </c:pt>
                      <c:pt idx="7">
                        <c:v>11月</c:v>
                      </c:pt>
                      <c:pt idx="8">
                        <c:v>12月</c:v>
                      </c:pt>
                      <c:pt idx="9">
                        <c:v>1月</c:v>
                      </c:pt>
                      <c:pt idx="10">
                        <c:v>2月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1-B69F-43C2-BBC0-FE489D3274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94557967"/>
        <c:axId val="1594560879"/>
      </c:barChart>
      <c:catAx>
        <c:axId val="1594557967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594560879"/>
        <c:crosses val="autoZero"/>
        <c:auto val="1"/>
        <c:lblAlgn val="ctr"/>
        <c:lblOffset val="100"/>
        <c:noMultiLvlLbl val="0"/>
      </c:catAx>
      <c:valAx>
        <c:axId val="15945608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0"/>
        <c:majorTickMark val="out"/>
        <c:minorTickMark val="none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5945579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ja-JP" altLang="en-US"/>
              <a:t>太陽の塔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>
        <c:manualLayout>
          <c:layoutTarget val="inner"/>
          <c:xMode val="edge"/>
          <c:yMode val="edge"/>
          <c:x val="0.11466410049250561"/>
          <c:y val="0.12668939686010605"/>
          <c:w val="0.7441933777891856"/>
          <c:h val="0.7699343756676720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B0F0"/>
            </a:solidFill>
            <a:ln>
              <a:noFill/>
            </a:ln>
            <a:effectLst/>
          </c:spPr>
          <c:invertIfNegative val="0"/>
          <c:val>
            <c:numRef>
              <c:f>太陽の塔!$C$3:$C$13</c:f>
              <c:numCache>
                <c:formatCode>#,##0</c:formatCode>
                <c:ptCount val="11"/>
                <c:pt idx="0">
                  <c:v>32570</c:v>
                </c:pt>
                <c:pt idx="1">
                  <c:v>28063</c:v>
                </c:pt>
                <c:pt idx="2">
                  <c:v>24760</c:v>
                </c:pt>
                <c:pt idx="3">
                  <c:v>22530</c:v>
                </c:pt>
                <c:pt idx="4">
                  <c:v>33259</c:v>
                </c:pt>
                <c:pt idx="5">
                  <c:v>23403</c:v>
                </c:pt>
                <c:pt idx="6">
                  <c:v>25670</c:v>
                </c:pt>
                <c:pt idx="7">
                  <c:v>28232</c:v>
                </c:pt>
                <c:pt idx="8">
                  <c:v>24999</c:v>
                </c:pt>
                <c:pt idx="9">
                  <c:v>19345</c:v>
                </c:pt>
                <c:pt idx="10">
                  <c:v>19007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太陽の塔!$C$2</c15:sqref>
                        </c15:formulaRef>
                      </c:ext>
                    </c:extLst>
                    <c:strCache>
                      <c:ptCount val="1"/>
                      <c:pt idx="0">
                        <c:v>H31年度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太陽の塔!$B$3:$B$13</c15:sqref>
                        </c15:formulaRef>
                      </c:ext>
                    </c:extLst>
                    <c:strCache>
                      <c:ptCount val="11"/>
                      <c:pt idx="0">
                        <c:v>4月</c:v>
                      </c:pt>
                      <c:pt idx="1">
                        <c:v>5月</c:v>
                      </c:pt>
                      <c:pt idx="2">
                        <c:v>6月</c:v>
                      </c:pt>
                      <c:pt idx="3">
                        <c:v>7月</c:v>
                      </c:pt>
                      <c:pt idx="4">
                        <c:v>8月</c:v>
                      </c:pt>
                      <c:pt idx="5">
                        <c:v>9月</c:v>
                      </c:pt>
                      <c:pt idx="6">
                        <c:v>10月</c:v>
                      </c:pt>
                      <c:pt idx="7">
                        <c:v>11月</c:v>
                      </c:pt>
                      <c:pt idx="8">
                        <c:v>12月</c:v>
                      </c:pt>
                      <c:pt idx="9">
                        <c:v>1月</c:v>
                      </c:pt>
                      <c:pt idx="10">
                        <c:v>2月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0-72D2-4310-BB15-D5ABBE8CE489}"/>
            </c:ext>
          </c:extLst>
        </c:ser>
        <c:ser>
          <c:idx val="1"/>
          <c:order val="1"/>
          <c:spPr>
            <a:solidFill>
              <a:srgbClr val="FF0000"/>
            </a:solidFill>
            <a:ln>
              <a:noFill/>
            </a:ln>
            <a:effectLst/>
          </c:spPr>
          <c:invertIfNegative val="0"/>
          <c:val>
            <c:numRef>
              <c:f>太陽の塔!$D$3:$D$13</c:f>
              <c:numCache>
                <c:formatCode>#,##0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8324</c:v>
                </c:pt>
                <c:pt idx="5">
                  <c:v>10897</c:v>
                </c:pt>
                <c:pt idx="6">
                  <c:v>16973</c:v>
                </c:pt>
                <c:pt idx="7">
                  <c:v>22738</c:v>
                </c:pt>
                <c:pt idx="8">
                  <c:v>7385</c:v>
                </c:pt>
                <c:pt idx="9">
                  <c:v>6815</c:v>
                </c:pt>
                <c:pt idx="10">
                  <c:v>12177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太陽の塔!$D$2</c15:sqref>
                        </c15:formulaRef>
                      </c:ext>
                    </c:extLst>
                    <c:strCache>
                      <c:ptCount val="1"/>
                      <c:pt idx="0">
                        <c:v>R2年度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太陽の塔!$B$3:$B$13</c15:sqref>
                        </c15:formulaRef>
                      </c:ext>
                    </c:extLst>
                    <c:strCache>
                      <c:ptCount val="11"/>
                      <c:pt idx="0">
                        <c:v>4月</c:v>
                      </c:pt>
                      <c:pt idx="1">
                        <c:v>5月</c:v>
                      </c:pt>
                      <c:pt idx="2">
                        <c:v>6月</c:v>
                      </c:pt>
                      <c:pt idx="3">
                        <c:v>7月</c:v>
                      </c:pt>
                      <c:pt idx="4">
                        <c:v>8月</c:v>
                      </c:pt>
                      <c:pt idx="5">
                        <c:v>9月</c:v>
                      </c:pt>
                      <c:pt idx="6">
                        <c:v>10月</c:v>
                      </c:pt>
                      <c:pt idx="7">
                        <c:v>11月</c:v>
                      </c:pt>
                      <c:pt idx="8">
                        <c:v>12月</c:v>
                      </c:pt>
                      <c:pt idx="9">
                        <c:v>1月</c:v>
                      </c:pt>
                      <c:pt idx="10">
                        <c:v>2月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1-72D2-4310-BB15-D5ABBE8CE4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94557967"/>
        <c:axId val="1594560879"/>
      </c:barChart>
      <c:catAx>
        <c:axId val="1594557967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594560879"/>
        <c:crosses val="autoZero"/>
        <c:auto val="1"/>
        <c:lblAlgn val="ctr"/>
        <c:lblOffset val="100"/>
        <c:noMultiLvlLbl val="0"/>
      </c:catAx>
      <c:valAx>
        <c:axId val="1594560879"/>
        <c:scaling>
          <c:orientation val="minMax"/>
          <c:max val="5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0"/>
        <c:majorTickMark val="out"/>
        <c:minorTickMark val="none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5945579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ja-JP" altLang="en-US"/>
              <a:t>運動施設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>
        <c:manualLayout>
          <c:layoutTarget val="inner"/>
          <c:xMode val="edge"/>
          <c:yMode val="edge"/>
          <c:x val="0.16734188078181506"/>
          <c:y val="0.14942754765761238"/>
          <c:w val="0.68626548896692241"/>
          <c:h val="0.7471962248701657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B0F0"/>
            </a:solidFill>
            <a:ln>
              <a:noFill/>
            </a:ln>
            <a:effectLst/>
          </c:spPr>
          <c:invertIfNegative val="0"/>
          <c:val>
            <c:numRef>
              <c:f>運動施設!$C$3:$C$13</c:f>
              <c:numCache>
                <c:formatCode>#,##0</c:formatCode>
                <c:ptCount val="11"/>
                <c:pt idx="0">
                  <c:v>32753513</c:v>
                </c:pt>
                <c:pt idx="1">
                  <c:v>28554128</c:v>
                </c:pt>
                <c:pt idx="2">
                  <c:v>27868748</c:v>
                </c:pt>
                <c:pt idx="3">
                  <c:v>28669478</c:v>
                </c:pt>
                <c:pt idx="4">
                  <c:v>24810134</c:v>
                </c:pt>
                <c:pt idx="5">
                  <c:v>27944171</c:v>
                </c:pt>
                <c:pt idx="6">
                  <c:v>28393894</c:v>
                </c:pt>
                <c:pt idx="7">
                  <c:v>32715251</c:v>
                </c:pt>
                <c:pt idx="8">
                  <c:v>32060465</c:v>
                </c:pt>
                <c:pt idx="9">
                  <c:v>23672507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運動施設!$C$2</c15:sqref>
                        </c15:formulaRef>
                      </c:ext>
                    </c:extLst>
                    <c:strCache>
                      <c:ptCount val="1"/>
                      <c:pt idx="0">
                        <c:v>H31年度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運動施設!$B$3:$B$13</c15:sqref>
                        </c15:formulaRef>
                      </c:ext>
                    </c:extLst>
                    <c:strCache>
                      <c:ptCount val="11"/>
                      <c:pt idx="0">
                        <c:v>4月</c:v>
                      </c:pt>
                      <c:pt idx="1">
                        <c:v>5月</c:v>
                      </c:pt>
                      <c:pt idx="2">
                        <c:v>6月</c:v>
                      </c:pt>
                      <c:pt idx="3">
                        <c:v>7月</c:v>
                      </c:pt>
                      <c:pt idx="4">
                        <c:v>8月</c:v>
                      </c:pt>
                      <c:pt idx="5">
                        <c:v>9月</c:v>
                      </c:pt>
                      <c:pt idx="6">
                        <c:v>10月</c:v>
                      </c:pt>
                      <c:pt idx="7">
                        <c:v>11月</c:v>
                      </c:pt>
                      <c:pt idx="8">
                        <c:v>12月</c:v>
                      </c:pt>
                      <c:pt idx="9">
                        <c:v>1月</c:v>
                      </c:pt>
                      <c:pt idx="10">
                        <c:v>2月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0-92BF-434B-A8B1-C251D92306F1}"/>
            </c:ext>
          </c:extLst>
        </c:ser>
        <c:ser>
          <c:idx val="1"/>
          <c:order val="1"/>
          <c:spPr>
            <a:solidFill>
              <a:srgbClr val="FF0000"/>
            </a:solidFill>
            <a:ln>
              <a:noFill/>
            </a:ln>
            <a:effectLst/>
          </c:spPr>
          <c:invertIfNegative val="0"/>
          <c:val>
            <c:numRef>
              <c:f>運動施設!$D$3:$D$13</c:f>
              <c:numCache>
                <c:formatCode>#,##0</c:formatCode>
                <c:ptCount val="11"/>
                <c:pt idx="0">
                  <c:v>3494384</c:v>
                </c:pt>
                <c:pt idx="1">
                  <c:v>2835284</c:v>
                </c:pt>
                <c:pt idx="2">
                  <c:v>21086234</c:v>
                </c:pt>
                <c:pt idx="3">
                  <c:v>22417472</c:v>
                </c:pt>
                <c:pt idx="4">
                  <c:v>25143723</c:v>
                </c:pt>
                <c:pt idx="5">
                  <c:v>26756292</c:v>
                </c:pt>
                <c:pt idx="6">
                  <c:v>28512573</c:v>
                </c:pt>
                <c:pt idx="7">
                  <c:v>28943263</c:v>
                </c:pt>
                <c:pt idx="8">
                  <c:v>24240719</c:v>
                </c:pt>
                <c:pt idx="9">
                  <c:v>23335352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運動施設!$D$2</c15:sqref>
                        </c15:formulaRef>
                      </c:ext>
                    </c:extLst>
                    <c:strCache>
                      <c:ptCount val="1"/>
                      <c:pt idx="0">
                        <c:v>R2年度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運動施設!$B$3:$B$13</c15:sqref>
                        </c15:formulaRef>
                      </c:ext>
                    </c:extLst>
                    <c:strCache>
                      <c:ptCount val="11"/>
                      <c:pt idx="0">
                        <c:v>4月</c:v>
                      </c:pt>
                      <c:pt idx="1">
                        <c:v>5月</c:v>
                      </c:pt>
                      <c:pt idx="2">
                        <c:v>6月</c:v>
                      </c:pt>
                      <c:pt idx="3">
                        <c:v>7月</c:v>
                      </c:pt>
                      <c:pt idx="4">
                        <c:v>8月</c:v>
                      </c:pt>
                      <c:pt idx="5">
                        <c:v>9月</c:v>
                      </c:pt>
                      <c:pt idx="6">
                        <c:v>10月</c:v>
                      </c:pt>
                      <c:pt idx="7">
                        <c:v>11月</c:v>
                      </c:pt>
                      <c:pt idx="8">
                        <c:v>12月</c:v>
                      </c:pt>
                      <c:pt idx="9">
                        <c:v>1月</c:v>
                      </c:pt>
                      <c:pt idx="10">
                        <c:v>2月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1-92BF-434B-A8B1-C251D92306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94557967"/>
        <c:axId val="1594560879"/>
      </c:barChart>
      <c:catAx>
        <c:axId val="1594557967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594560879"/>
        <c:crosses val="autoZero"/>
        <c:auto val="1"/>
        <c:lblAlgn val="ctr"/>
        <c:lblOffset val="100"/>
        <c:noMultiLvlLbl val="0"/>
      </c:catAx>
      <c:valAx>
        <c:axId val="15945608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0"/>
        <c:majorTickMark val="out"/>
        <c:minorTickMark val="none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5945579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6038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7C3511-9E16-442A-88D7-13683ED94390}" type="datetimeFigureOut">
              <a:rPr kumimoji="1" lang="ja-JP" altLang="en-US" smtClean="0"/>
              <a:t>2021/3/29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6038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8490A6-D589-4E3B-A746-2F5C94B96AD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67012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575" cy="496888"/>
          </a:xfrm>
          <a:prstGeom prst="rect">
            <a:avLst/>
          </a:prstGeom>
        </p:spPr>
        <p:txBody>
          <a:bodyPr vert="horz" lIns="91433" tIns="45716" rIns="91433" bIns="45716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6039" y="0"/>
            <a:ext cx="2949575" cy="496888"/>
          </a:xfrm>
          <a:prstGeom prst="rect">
            <a:avLst/>
          </a:prstGeom>
        </p:spPr>
        <p:txBody>
          <a:bodyPr vert="horz" lIns="91433" tIns="45716" rIns="91433" bIns="45716" rtlCol="0"/>
          <a:lstStyle>
            <a:lvl1pPr algn="r">
              <a:defRPr sz="1200"/>
            </a:lvl1pPr>
          </a:lstStyle>
          <a:p>
            <a:fld id="{BAF76DD6-D47B-412C-9B6F-56578A6CCE61}" type="datetimeFigureOut">
              <a:rPr kumimoji="1" lang="ja-JP" altLang="en-US" smtClean="0"/>
              <a:t>2021/3/29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68875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3" tIns="45716" rIns="91433" bIns="45716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1038" y="4721225"/>
            <a:ext cx="5445125" cy="4471988"/>
          </a:xfrm>
          <a:prstGeom prst="rect">
            <a:avLst/>
          </a:prstGeom>
        </p:spPr>
        <p:txBody>
          <a:bodyPr vert="horz" lIns="91433" tIns="45716" rIns="91433" bIns="45716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9440864"/>
            <a:ext cx="2949575" cy="496887"/>
          </a:xfrm>
          <a:prstGeom prst="rect">
            <a:avLst/>
          </a:prstGeom>
        </p:spPr>
        <p:txBody>
          <a:bodyPr vert="horz" lIns="91433" tIns="45716" rIns="91433" bIns="45716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6039" y="9440864"/>
            <a:ext cx="2949575" cy="496887"/>
          </a:xfrm>
          <a:prstGeom prst="rect">
            <a:avLst/>
          </a:prstGeom>
        </p:spPr>
        <p:txBody>
          <a:bodyPr vert="horz" lIns="91433" tIns="45716" rIns="91433" bIns="45716" rtlCol="0" anchor="b"/>
          <a:lstStyle>
            <a:lvl1pPr algn="r">
              <a:defRPr sz="1200"/>
            </a:lvl1pPr>
          </a:lstStyle>
          <a:p>
            <a:fld id="{5022321F-F4AA-469A-A258-80983FF178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324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91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195" algn="l" defTabSz="914391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391" algn="l" defTabSz="914391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586" algn="l" defTabSz="914391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782" algn="l" defTabSz="914391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5977" algn="l" defTabSz="914391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173" algn="l" defTabSz="914391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368" algn="l" defTabSz="914391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563" algn="l" defTabSz="914391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CF55B-6DBD-47D1-B88F-931D0AC6EC07}" type="datetimeFigureOut">
              <a:rPr kumimoji="1" lang="ja-JP" altLang="en-US" smtClean="0"/>
              <a:t>2021/3/29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54B97-5768-4123-A9C5-D26CAFB7C2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4302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CF55B-6DBD-47D1-B88F-931D0AC6EC07}" type="datetimeFigureOut">
              <a:rPr kumimoji="1" lang="ja-JP" altLang="en-US" smtClean="0"/>
              <a:t>2021/3/29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54B97-5768-4123-A9C5-D26CAFB7C2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8733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CF55B-6DBD-47D1-B88F-931D0AC6EC07}" type="datetimeFigureOut">
              <a:rPr kumimoji="1" lang="ja-JP" altLang="en-US" smtClean="0"/>
              <a:t>2021/3/29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54B97-5768-4123-A9C5-D26CAFB7C2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9754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CF55B-6DBD-47D1-B88F-931D0AC6EC07}" type="datetimeFigureOut">
              <a:rPr kumimoji="1" lang="ja-JP" altLang="en-US" smtClean="0"/>
              <a:t>2021/3/29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54B97-5768-4123-A9C5-D26CAFB7C2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876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9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CF55B-6DBD-47D1-B88F-931D0AC6EC07}" type="datetimeFigureOut">
              <a:rPr kumimoji="1" lang="ja-JP" altLang="en-US" smtClean="0"/>
              <a:t>2021/3/29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54B97-5768-4123-A9C5-D26CAFB7C2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55540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CF55B-6DBD-47D1-B88F-931D0AC6EC07}" type="datetimeFigureOut">
              <a:rPr kumimoji="1" lang="ja-JP" altLang="en-US" smtClean="0"/>
              <a:t>2021/3/29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54B97-5768-4123-A9C5-D26CAFB7C2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7168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5" indent="0">
              <a:buNone/>
              <a:defRPr sz="2000" b="1"/>
            </a:lvl2pPr>
            <a:lvl3pPr marL="914391" indent="0">
              <a:buNone/>
              <a:defRPr sz="1800" b="1"/>
            </a:lvl3pPr>
            <a:lvl4pPr marL="1371586" indent="0">
              <a:buNone/>
              <a:defRPr sz="1600" b="1"/>
            </a:lvl4pPr>
            <a:lvl5pPr marL="1828782" indent="0">
              <a:buNone/>
              <a:defRPr sz="1600" b="1"/>
            </a:lvl5pPr>
            <a:lvl6pPr marL="2285977" indent="0">
              <a:buNone/>
              <a:defRPr sz="1600" b="1"/>
            </a:lvl6pPr>
            <a:lvl7pPr marL="2743173" indent="0">
              <a:buNone/>
              <a:defRPr sz="1600" b="1"/>
            </a:lvl7pPr>
            <a:lvl8pPr marL="3200368" indent="0">
              <a:buNone/>
              <a:defRPr sz="1600" b="1"/>
            </a:lvl8pPr>
            <a:lvl9pPr marL="3657563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5" indent="0">
              <a:buNone/>
              <a:defRPr sz="2000" b="1"/>
            </a:lvl2pPr>
            <a:lvl3pPr marL="914391" indent="0">
              <a:buNone/>
              <a:defRPr sz="1800" b="1"/>
            </a:lvl3pPr>
            <a:lvl4pPr marL="1371586" indent="0">
              <a:buNone/>
              <a:defRPr sz="1600" b="1"/>
            </a:lvl4pPr>
            <a:lvl5pPr marL="1828782" indent="0">
              <a:buNone/>
              <a:defRPr sz="1600" b="1"/>
            </a:lvl5pPr>
            <a:lvl6pPr marL="2285977" indent="0">
              <a:buNone/>
              <a:defRPr sz="1600" b="1"/>
            </a:lvl6pPr>
            <a:lvl7pPr marL="2743173" indent="0">
              <a:buNone/>
              <a:defRPr sz="1600" b="1"/>
            </a:lvl7pPr>
            <a:lvl8pPr marL="3200368" indent="0">
              <a:buNone/>
              <a:defRPr sz="1600" b="1"/>
            </a:lvl8pPr>
            <a:lvl9pPr marL="3657563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6" y="2174876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CF55B-6DBD-47D1-B88F-931D0AC6EC07}" type="datetimeFigureOut">
              <a:rPr kumimoji="1" lang="ja-JP" altLang="en-US" smtClean="0"/>
              <a:t>2021/3/29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54B97-5768-4123-A9C5-D26CAFB7C2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539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CF55B-6DBD-47D1-B88F-931D0AC6EC07}" type="datetimeFigureOut">
              <a:rPr kumimoji="1" lang="ja-JP" altLang="en-US" smtClean="0"/>
              <a:t>2021/3/29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54B97-5768-4123-A9C5-D26CAFB7C2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34140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CF55B-6DBD-47D1-B88F-931D0AC6EC07}" type="datetimeFigureOut">
              <a:rPr kumimoji="1" lang="ja-JP" altLang="en-US" smtClean="0"/>
              <a:t>2021/3/29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54B97-5768-4123-A9C5-D26CAFB7C2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2285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1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95" indent="0">
              <a:buNone/>
              <a:defRPr sz="1200"/>
            </a:lvl2pPr>
            <a:lvl3pPr marL="914391" indent="0">
              <a:buNone/>
              <a:defRPr sz="1000"/>
            </a:lvl3pPr>
            <a:lvl4pPr marL="1371586" indent="0">
              <a:buNone/>
              <a:defRPr sz="900"/>
            </a:lvl4pPr>
            <a:lvl5pPr marL="1828782" indent="0">
              <a:buNone/>
              <a:defRPr sz="900"/>
            </a:lvl5pPr>
            <a:lvl6pPr marL="2285977" indent="0">
              <a:buNone/>
              <a:defRPr sz="900"/>
            </a:lvl6pPr>
            <a:lvl7pPr marL="2743173" indent="0">
              <a:buNone/>
              <a:defRPr sz="900"/>
            </a:lvl7pPr>
            <a:lvl8pPr marL="3200368" indent="0">
              <a:buNone/>
              <a:defRPr sz="900"/>
            </a:lvl8pPr>
            <a:lvl9pPr marL="3657563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CF55B-6DBD-47D1-B88F-931D0AC6EC07}" type="datetimeFigureOut">
              <a:rPr kumimoji="1" lang="ja-JP" altLang="en-US" smtClean="0"/>
              <a:t>2021/3/29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54B97-5768-4123-A9C5-D26CAFB7C2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786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95" indent="0">
              <a:buNone/>
              <a:defRPr sz="2800"/>
            </a:lvl2pPr>
            <a:lvl3pPr marL="914391" indent="0">
              <a:buNone/>
              <a:defRPr sz="2400"/>
            </a:lvl3pPr>
            <a:lvl4pPr marL="1371586" indent="0">
              <a:buNone/>
              <a:defRPr sz="2000"/>
            </a:lvl4pPr>
            <a:lvl5pPr marL="1828782" indent="0">
              <a:buNone/>
              <a:defRPr sz="2000"/>
            </a:lvl5pPr>
            <a:lvl6pPr marL="2285977" indent="0">
              <a:buNone/>
              <a:defRPr sz="2000"/>
            </a:lvl6pPr>
            <a:lvl7pPr marL="2743173" indent="0">
              <a:buNone/>
              <a:defRPr sz="2000"/>
            </a:lvl7pPr>
            <a:lvl8pPr marL="3200368" indent="0">
              <a:buNone/>
              <a:defRPr sz="2000"/>
            </a:lvl8pPr>
            <a:lvl9pPr marL="3657563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95" indent="0">
              <a:buNone/>
              <a:defRPr sz="1200"/>
            </a:lvl2pPr>
            <a:lvl3pPr marL="914391" indent="0">
              <a:buNone/>
              <a:defRPr sz="1000"/>
            </a:lvl3pPr>
            <a:lvl4pPr marL="1371586" indent="0">
              <a:buNone/>
              <a:defRPr sz="900"/>
            </a:lvl4pPr>
            <a:lvl5pPr marL="1828782" indent="0">
              <a:buNone/>
              <a:defRPr sz="900"/>
            </a:lvl5pPr>
            <a:lvl6pPr marL="2285977" indent="0">
              <a:buNone/>
              <a:defRPr sz="900"/>
            </a:lvl6pPr>
            <a:lvl7pPr marL="2743173" indent="0">
              <a:buNone/>
              <a:defRPr sz="900"/>
            </a:lvl7pPr>
            <a:lvl8pPr marL="3200368" indent="0">
              <a:buNone/>
              <a:defRPr sz="900"/>
            </a:lvl8pPr>
            <a:lvl9pPr marL="3657563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CF55B-6DBD-47D1-B88F-931D0AC6EC07}" type="datetimeFigureOut">
              <a:rPr kumimoji="1" lang="ja-JP" altLang="en-US" smtClean="0"/>
              <a:t>2021/3/29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54B97-5768-4123-A9C5-D26CAFB7C2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12027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39" tIns="45720" rIns="91439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39" tIns="45720" rIns="91439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39" tIns="45720" rIns="91439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CF55B-6DBD-47D1-B88F-931D0AC6EC07}" type="datetimeFigureOut">
              <a:rPr kumimoji="1" lang="ja-JP" altLang="en-US" smtClean="0"/>
              <a:t>2021/3/29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1" y="6356350"/>
            <a:ext cx="2895600" cy="365125"/>
          </a:xfrm>
          <a:prstGeom prst="rect">
            <a:avLst/>
          </a:prstGeom>
        </p:spPr>
        <p:txBody>
          <a:bodyPr vert="horz" lIns="91439" tIns="45720" rIns="91439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1" y="6356350"/>
            <a:ext cx="2133600" cy="365125"/>
          </a:xfrm>
          <a:prstGeom prst="rect">
            <a:avLst/>
          </a:prstGeom>
        </p:spPr>
        <p:txBody>
          <a:bodyPr vert="horz" lIns="91439" tIns="45720" rIns="91439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54B97-5768-4123-A9C5-D26CAFB7C2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40064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391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7" indent="-342897" algn="l" defTabSz="914391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43" indent="-285747" algn="l" defTabSz="914391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89" indent="-228598" algn="l" defTabSz="914391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84" indent="-228598" algn="l" defTabSz="914391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79" indent="-228598" algn="l" defTabSz="914391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75" indent="-228598" algn="l" defTabSz="914391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70" indent="-228598" algn="l" defTabSz="914391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66" indent="-228598" algn="l" defTabSz="914391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61" indent="-228598" algn="l" defTabSz="914391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39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5" algn="l" defTabSz="91439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1" algn="l" defTabSz="91439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6" algn="l" defTabSz="91439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2" algn="l" defTabSz="91439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77" algn="l" defTabSz="91439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73" algn="l" defTabSz="91439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68" algn="l" defTabSz="91439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63" algn="l" defTabSz="91439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323528" y="2890392"/>
            <a:ext cx="85689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ＭＳ Ｐゴシック" panose="020B0600070205080204" pitchFamily="50" charset="-128"/>
              </a:rPr>
              <a:t>公園の運営</a:t>
            </a:r>
            <a:r>
              <a:rPr lang="ja-JP" altLang="en-US" sz="32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ＭＳ Ｐゴシック" panose="020B0600070205080204" pitchFamily="50" charset="-128"/>
              </a:rPr>
              <a:t>管理の現状について</a:t>
            </a:r>
            <a:endParaRPr lang="en-US" altLang="ja-JP" sz="3200" dirty="0">
              <a:latin typeface="HG丸ｺﾞｼｯｸM-PRO" panose="020F0600000000000000" pitchFamily="50" charset="-128"/>
              <a:ea typeface="HG丸ｺﾞｼｯｸM-PRO" panose="020F0600000000000000" pitchFamily="50" charset="-128"/>
              <a:cs typeface="ＭＳ Ｐゴシック" panose="020B0600070205080204" pitchFamily="50" charset="-128"/>
            </a:endParaRPr>
          </a:p>
        </p:txBody>
      </p:sp>
      <p:sp>
        <p:nvSpPr>
          <p:cNvPr id="3" name="正方形/長方形 1"/>
          <p:cNvSpPr>
            <a:spLocks noChangeArrowheads="1"/>
          </p:cNvSpPr>
          <p:nvPr/>
        </p:nvSpPr>
        <p:spPr bwMode="auto">
          <a:xfrm>
            <a:off x="7380515" y="520604"/>
            <a:ext cx="1149531" cy="641991"/>
          </a:xfrm>
          <a:prstGeom prst="rect">
            <a:avLst/>
          </a:prstGeom>
          <a:solidFill>
            <a:srgbClr val="FFFFFF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65314" tIns="32657" rIns="65314" bIns="32657" numCol="1" anchor="ctr" anchorCtr="0" compatLnSpc="1">
            <a:prstTxWarp prst="textNoShape">
              <a:avLst/>
            </a:prstTxWarp>
          </a:bodyPr>
          <a:lstStyle/>
          <a:p>
            <a:pPr algn="ctr" defTabSz="65315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ja-JP" altLang="en-US" sz="2000" dirty="0">
                <a:solidFill>
                  <a:srgbClr val="000000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資料４</a:t>
            </a:r>
            <a:endParaRPr kumimoji="0" lang="ja-JP" altLang="ja-JP" sz="2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67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テキスト ボックス 10"/>
          <p:cNvSpPr txBox="1">
            <a:spLocks noChangeArrowheads="1"/>
          </p:cNvSpPr>
          <p:nvPr/>
        </p:nvSpPr>
        <p:spPr bwMode="auto">
          <a:xfrm>
            <a:off x="508291" y="499437"/>
            <a:ext cx="3706455" cy="626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自然文化園と日本庭園の一体化による</a:t>
            </a:r>
            <a:endParaRPr lang="en-US" altLang="ja-JP" sz="1200" dirty="0" smtClean="0">
              <a:latin typeface="HGS創英角ｺﾞｼｯｸUB" pitchFamily="50" charset="-128"/>
              <a:ea typeface="HGS創英角ｺﾞｼｯｸUB" pitchFamily="50" charset="-128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ゴールデンルートの活性化（</a:t>
            </a:r>
            <a:r>
              <a:rPr lang="en-US" altLang="ja-JP" sz="1200" dirty="0" smtClean="0">
                <a:latin typeface="HGS創英角ｺﾞｼｯｸUB" pitchFamily="50" charset="-128"/>
                <a:ea typeface="HGS創英角ｺﾞｼｯｸUB" pitchFamily="50" charset="-128"/>
              </a:rPr>
              <a:t>R</a:t>
            </a: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２年６月～）</a:t>
            </a:r>
            <a:endParaRPr lang="en-US" altLang="ja-JP" sz="1200" dirty="0" smtClean="0">
              <a:latin typeface="HGS創英角ｺﾞｼｯｸUB" pitchFamily="50" charset="-128"/>
              <a:ea typeface="HGS創英角ｺﾞｼｯｸUB" pitchFamily="50" charset="-128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200" dirty="0">
                <a:latin typeface="HGS創英角ｺﾞｼｯｸUB" pitchFamily="50" charset="-128"/>
                <a:ea typeface="HGS創英角ｺﾞｼｯｸUB" pitchFamily="50" charset="-128"/>
              </a:rPr>
              <a:t>日本庭園への誘客</a:t>
            </a: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促進</a:t>
            </a:r>
            <a:endParaRPr lang="ja-JP" altLang="en-US" sz="1200" dirty="0">
              <a:latin typeface="HGS創英角ｺﾞｼｯｸUB" pitchFamily="50" charset="-128"/>
              <a:ea typeface="HGS創英角ｺﾞｼｯｸUB" pitchFamily="50" charset="-128"/>
            </a:endParaRPr>
          </a:p>
        </p:txBody>
      </p:sp>
      <p:sp>
        <p:nvSpPr>
          <p:cNvPr id="15" name="テキスト ボックス 14"/>
          <p:cNvSpPr txBox="1">
            <a:spLocks noChangeArrowheads="1"/>
          </p:cNvSpPr>
          <p:nvPr/>
        </p:nvSpPr>
        <p:spPr bwMode="auto">
          <a:xfrm>
            <a:off x="316718" y="5877272"/>
            <a:ext cx="4327290" cy="626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・バラ</a:t>
            </a:r>
            <a:r>
              <a:rPr lang="ja-JP" altLang="en-US" sz="12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園・藤棚エリア等の</a:t>
            </a:r>
            <a:r>
              <a:rPr lang="ja-JP" altLang="en-US" sz="1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有料化</a:t>
            </a:r>
            <a:r>
              <a:rPr lang="ja-JP" altLang="en-US" sz="12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の検討</a:t>
            </a:r>
            <a:r>
              <a:rPr lang="ja-JP" altLang="en-US" sz="1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（一</a:t>
            </a:r>
            <a:r>
              <a:rPr lang="ja-JP" altLang="en-US" sz="12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体感を醸成）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・日本</a:t>
            </a:r>
            <a:r>
              <a:rPr lang="ja-JP" altLang="en-US" sz="12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庭園前ゲートのチェックポイント廃止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・日本</a:t>
            </a:r>
            <a:r>
              <a:rPr lang="ja-JP" altLang="en-US" sz="12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庭園の</a:t>
            </a:r>
            <a:r>
              <a:rPr lang="ja-JP" altLang="en-US" sz="1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正門</a:t>
            </a:r>
            <a:r>
              <a:rPr lang="ja-JP" altLang="en-US" sz="1200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開</a:t>
            </a:r>
            <a:r>
              <a:rPr lang="ja-JP" altLang="en-US" sz="1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放及び撤廃の検討</a:t>
            </a:r>
            <a:endParaRPr lang="ja-JP" altLang="en-US" sz="1200" dirty="0">
              <a:latin typeface="HGSｺﾞｼｯｸM" panose="020B0600000000000000" pitchFamily="50" charset="-128"/>
              <a:ea typeface="HGSｺﾞｼｯｸM" panose="020B0600000000000000" pitchFamily="50" charset="-128"/>
            </a:endParaRP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9886" y="3601900"/>
            <a:ext cx="3952947" cy="276920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96752"/>
            <a:ext cx="3188773" cy="4447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930" y="512548"/>
            <a:ext cx="4056857" cy="3042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275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2600966" y="260648"/>
            <a:ext cx="37980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ja-JP" altLang="en-US" sz="1200" dirty="0">
                <a:latin typeface="HGS創英角ｺﾞｼｯｸUB" pitchFamily="50" charset="-128"/>
                <a:ea typeface="HGS創英角ｺﾞｼｯｸUB" pitchFamily="50" charset="-128"/>
              </a:rPr>
              <a:t>万博記念</a:t>
            </a: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公園駅　公園ＰＲ看板設置</a:t>
            </a:r>
            <a:endParaRPr lang="en-US" altLang="ja-JP" sz="1200" dirty="0" smtClean="0">
              <a:latin typeface="HGS創英角ｺﾞｼｯｸUB" pitchFamily="50" charset="-128"/>
              <a:ea typeface="HGS創英角ｺﾞｼｯｸUB" pitchFamily="50" charset="-128"/>
            </a:endParaRPr>
          </a:p>
          <a:p>
            <a:pPr algn="ctr">
              <a:spcBef>
                <a:spcPct val="0"/>
              </a:spcBef>
            </a:pP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（</a:t>
            </a:r>
            <a:r>
              <a:rPr lang="ja-JP" altLang="en-US" sz="1200" dirty="0">
                <a:latin typeface="HGS創英角ｺﾞｼｯｸUB" pitchFamily="50" charset="-128"/>
                <a:ea typeface="HGS創英角ｺﾞｼｯｸUB" pitchFamily="50" charset="-128"/>
              </a:rPr>
              <a:t>Ｒ</a:t>
            </a: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２年</a:t>
            </a:r>
            <a:r>
              <a:rPr lang="en-US" altLang="ja-JP" sz="1200" dirty="0">
                <a:latin typeface="HGS創英角ｺﾞｼｯｸUB" pitchFamily="50" charset="-128"/>
                <a:ea typeface="HGS創英角ｺﾞｼｯｸUB" pitchFamily="50" charset="-128"/>
              </a:rPr>
              <a:t>10</a:t>
            </a: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月）</a:t>
            </a:r>
            <a:endParaRPr lang="en-US" altLang="ja-JP" sz="1200" dirty="0">
              <a:latin typeface="HGS創英角ｺﾞｼｯｸUB" pitchFamily="50" charset="-128"/>
              <a:ea typeface="HGS創英角ｺﾞｼｯｸUB" pitchFamily="50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177" y="3778308"/>
            <a:ext cx="3888432" cy="291632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13" y="3789040"/>
            <a:ext cx="3851920" cy="288894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177" y="746008"/>
            <a:ext cx="3798052" cy="284853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30" y="722313"/>
            <a:ext cx="3888432" cy="2916324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6594884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テキスト ボックス 10"/>
          <p:cNvSpPr txBox="1">
            <a:spLocks noChangeArrowheads="1"/>
          </p:cNvSpPr>
          <p:nvPr/>
        </p:nvSpPr>
        <p:spPr bwMode="auto">
          <a:xfrm>
            <a:off x="478992" y="764704"/>
            <a:ext cx="7560840" cy="626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①北大阪急行</a:t>
            </a:r>
            <a:endParaRPr lang="en-US" altLang="ja-JP" sz="1200" dirty="0" smtClean="0">
              <a:latin typeface="HGS創英角ｺﾞｼｯｸUB" pitchFamily="50" charset="-128"/>
              <a:ea typeface="HGS創英角ｺﾞｼｯｸUB" pitchFamily="50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　北</a:t>
            </a:r>
            <a:r>
              <a:rPr lang="ja-JP" altLang="en-US" sz="1200" dirty="0">
                <a:latin typeface="HGS創英角ｺﾞｼｯｸUB" pitchFamily="50" charset="-128"/>
                <a:ea typeface="HGS創英角ｺﾞｼｯｸUB" pitchFamily="50" charset="-128"/>
              </a:rPr>
              <a:t>大阪急行開業</a:t>
            </a:r>
            <a:r>
              <a:rPr lang="en-US" altLang="ja-JP" sz="1200" dirty="0">
                <a:latin typeface="HGS創英角ｺﾞｼｯｸUB" pitchFamily="50" charset="-128"/>
                <a:ea typeface="HGS創英角ｺﾞｼｯｸUB" pitchFamily="50" charset="-128"/>
              </a:rPr>
              <a:t>50</a:t>
            </a:r>
            <a:r>
              <a:rPr lang="ja-JP" altLang="en-US" sz="1200" dirty="0">
                <a:latin typeface="HGS創英角ｺﾞｼｯｸUB" pitchFamily="50" charset="-128"/>
                <a:ea typeface="HGS創英角ｺﾞｼｯｸUB" pitchFamily="50" charset="-128"/>
              </a:rPr>
              <a:t>周年記念</a:t>
            </a: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ラッピング</a:t>
            </a:r>
            <a:endParaRPr lang="en-US" altLang="ja-JP" sz="1200" dirty="0" smtClean="0">
              <a:latin typeface="HGS創英角ｺﾞｼｯｸUB" pitchFamily="50" charset="-128"/>
              <a:ea typeface="HGS創英角ｺﾞｼｯｸUB" pitchFamily="50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200" dirty="0">
                <a:latin typeface="HGS創英角ｺﾞｼｯｸUB" pitchFamily="50" charset="-128"/>
                <a:ea typeface="HGS創英角ｺﾞｼｯｸUB" pitchFamily="50" charset="-128"/>
              </a:rPr>
              <a:t>　</a:t>
            </a: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期</a:t>
            </a:r>
            <a:r>
              <a:rPr lang="ja-JP" altLang="en-US" sz="1200" dirty="0">
                <a:latin typeface="HGS創英角ｺﾞｼｯｸUB" pitchFamily="50" charset="-128"/>
                <a:ea typeface="HGS創英角ｺﾞｼｯｸUB" pitchFamily="50" charset="-128"/>
              </a:rPr>
              <a:t>　間</a:t>
            </a: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：</a:t>
            </a:r>
            <a:r>
              <a:rPr lang="en-US" altLang="ja-JP" sz="1200" dirty="0">
                <a:latin typeface="HGS創英角ｺﾞｼｯｸUB" pitchFamily="50" charset="-128"/>
                <a:ea typeface="HGS創英角ｺﾞｼｯｸUB" pitchFamily="50" charset="-128"/>
              </a:rPr>
              <a:t>2020</a:t>
            </a:r>
            <a:r>
              <a:rPr lang="ja-JP" altLang="en-US" sz="1200" dirty="0">
                <a:latin typeface="HGS創英角ｺﾞｼｯｸUB" pitchFamily="50" charset="-128"/>
                <a:ea typeface="HGS創英角ｺﾞｼｯｸUB" pitchFamily="50" charset="-128"/>
              </a:rPr>
              <a:t>年</a:t>
            </a:r>
            <a:r>
              <a:rPr lang="en-US" altLang="ja-JP" sz="1200" dirty="0" smtClean="0">
                <a:latin typeface="HGS創英角ｺﾞｼｯｸUB" pitchFamily="50" charset="-128"/>
                <a:ea typeface="HGS創英角ｺﾞｼｯｸUB" pitchFamily="50" charset="-128"/>
              </a:rPr>
              <a:t>2</a:t>
            </a:r>
            <a:r>
              <a:rPr lang="ja-JP" altLang="en-US" sz="1200" dirty="0">
                <a:latin typeface="HGS創英角ｺﾞｼｯｸUB" pitchFamily="50" charset="-128"/>
                <a:ea typeface="HGS創英角ｺﾞｼｯｸUB" pitchFamily="50" charset="-128"/>
              </a:rPr>
              <a:t>月</a:t>
            </a:r>
            <a:r>
              <a:rPr lang="en-US" altLang="ja-JP" sz="1200" dirty="0">
                <a:latin typeface="HGS創英角ｺﾞｼｯｸUB" pitchFamily="50" charset="-128"/>
                <a:ea typeface="HGS創英角ｺﾞｼｯｸUB" pitchFamily="50" charset="-128"/>
              </a:rPr>
              <a:t>24</a:t>
            </a: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日～</a:t>
            </a:r>
            <a:r>
              <a:rPr lang="en-US" altLang="ja-JP" sz="1200" dirty="0">
                <a:latin typeface="HGS創英角ｺﾞｼｯｸUB" pitchFamily="50" charset="-128"/>
                <a:ea typeface="HGS創英角ｺﾞｼｯｸUB" pitchFamily="50" charset="-128"/>
              </a:rPr>
              <a:t>2020</a:t>
            </a:r>
            <a:r>
              <a:rPr lang="ja-JP" altLang="en-US" sz="1200" dirty="0">
                <a:latin typeface="HGS創英角ｺﾞｼｯｸUB" pitchFamily="50" charset="-128"/>
                <a:ea typeface="HGS創英角ｺﾞｼｯｸUB" pitchFamily="50" charset="-128"/>
              </a:rPr>
              <a:t>年</a:t>
            </a:r>
            <a:r>
              <a:rPr lang="en-US" altLang="ja-JP" sz="1200" dirty="0" smtClean="0">
                <a:latin typeface="HGS創英角ｺﾞｼｯｸUB" pitchFamily="50" charset="-128"/>
                <a:ea typeface="HGS創英角ｺﾞｼｯｸUB" pitchFamily="50" charset="-128"/>
              </a:rPr>
              <a:t>9</a:t>
            </a: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月</a:t>
            </a:r>
            <a:r>
              <a:rPr lang="en-US" altLang="ja-JP" sz="1200" dirty="0" smtClean="0">
                <a:latin typeface="HGS創英角ｺﾞｼｯｸUB" pitchFamily="50" charset="-128"/>
                <a:ea typeface="HGS創英角ｺﾞｼｯｸUB" pitchFamily="50" charset="-128"/>
              </a:rPr>
              <a:t>30</a:t>
            </a: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日</a:t>
            </a:r>
            <a:endParaRPr lang="ja-JP" altLang="en-US" sz="1200" dirty="0">
              <a:latin typeface="HGS創英角ｺﾞｼｯｸUB" pitchFamily="50" charset="-128"/>
              <a:ea typeface="HGS創英角ｺﾞｼｯｸUB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581128"/>
            <a:ext cx="6336703" cy="162000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96" y="1392451"/>
            <a:ext cx="9001000" cy="1964375"/>
          </a:xfrm>
          <a:prstGeom prst="rect">
            <a:avLst/>
          </a:prstGeom>
        </p:spPr>
      </p:pic>
      <p:sp>
        <p:nvSpPr>
          <p:cNvPr id="11" name="テキスト ボックス 10"/>
          <p:cNvSpPr txBox="1">
            <a:spLocks noChangeArrowheads="1"/>
          </p:cNvSpPr>
          <p:nvPr/>
        </p:nvSpPr>
        <p:spPr bwMode="auto">
          <a:xfrm>
            <a:off x="477504" y="3573016"/>
            <a:ext cx="7560840" cy="626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②大阪モノレール</a:t>
            </a:r>
            <a:endParaRPr lang="en-US" altLang="ja-JP" sz="1200" dirty="0" smtClean="0">
              <a:latin typeface="HGS創英角ｺﾞｼｯｸUB" pitchFamily="50" charset="-128"/>
              <a:ea typeface="HGS創英角ｺﾞｼｯｸUB" pitchFamily="50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　モノレール</a:t>
            </a:r>
            <a:r>
              <a:rPr lang="ja-JP" altLang="en-US" sz="1200" dirty="0">
                <a:latin typeface="HGS創英角ｺﾞｼｯｸUB" pitchFamily="50" charset="-128"/>
                <a:ea typeface="HGS創英角ｺﾞｼｯｸUB" pitchFamily="50" charset="-128"/>
              </a:rPr>
              <a:t>開業</a:t>
            </a:r>
            <a:r>
              <a:rPr lang="en-US" altLang="ja-JP" sz="1200" dirty="0">
                <a:latin typeface="HGS創英角ｺﾞｼｯｸUB" pitchFamily="50" charset="-128"/>
                <a:ea typeface="HGS創英角ｺﾞｼｯｸUB" pitchFamily="50" charset="-128"/>
              </a:rPr>
              <a:t>30</a:t>
            </a:r>
            <a:r>
              <a:rPr lang="ja-JP" altLang="en-US" sz="1200" dirty="0">
                <a:latin typeface="HGS創英角ｺﾞｼｯｸUB" pitchFamily="50" charset="-128"/>
                <a:ea typeface="HGS創英角ｺﾞｼｯｸUB" pitchFamily="50" charset="-128"/>
              </a:rPr>
              <a:t>周年記念</a:t>
            </a: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ラッピング</a:t>
            </a:r>
            <a:endParaRPr lang="ja-JP" altLang="en-US" sz="1200" dirty="0">
              <a:latin typeface="HGS創英角ｺﾞｼｯｸUB" pitchFamily="50" charset="-128"/>
              <a:ea typeface="HGS創英角ｺﾞｼｯｸUB" pitchFamily="50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200" dirty="0">
                <a:latin typeface="HGS創英角ｺﾞｼｯｸUB" pitchFamily="50" charset="-128"/>
                <a:ea typeface="HGS創英角ｺﾞｼｯｸUB" pitchFamily="50" charset="-128"/>
              </a:rPr>
              <a:t>　期　間</a:t>
            </a: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：</a:t>
            </a:r>
            <a:r>
              <a:rPr lang="en-US" altLang="ja-JP" sz="1200" dirty="0">
                <a:latin typeface="HGS創英角ｺﾞｼｯｸUB" pitchFamily="50" charset="-128"/>
                <a:ea typeface="HGS創英角ｺﾞｼｯｸUB" pitchFamily="50" charset="-128"/>
              </a:rPr>
              <a:t>2020</a:t>
            </a:r>
            <a:r>
              <a:rPr lang="ja-JP" altLang="en-US" sz="1200" dirty="0">
                <a:latin typeface="HGS創英角ｺﾞｼｯｸUB" pitchFamily="50" charset="-128"/>
                <a:ea typeface="HGS創英角ｺﾞｼｯｸUB" pitchFamily="50" charset="-128"/>
              </a:rPr>
              <a:t>年</a:t>
            </a:r>
            <a:r>
              <a:rPr lang="en-US" altLang="ja-JP" sz="1200" dirty="0" smtClean="0">
                <a:latin typeface="HGS創英角ｺﾞｼｯｸUB" pitchFamily="50" charset="-128"/>
                <a:ea typeface="HGS創英角ｺﾞｼｯｸUB" pitchFamily="50" charset="-128"/>
              </a:rPr>
              <a:t>3</a:t>
            </a:r>
            <a:r>
              <a:rPr lang="ja-JP" altLang="en-US" sz="1200" dirty="0">
                <a:latin typeface="HGS創英角ｺﾞｼｯｸUB" pitchFamily="50" charset="-128"/>
                <a:ea typeface="HGS創英角ｺﾞｼｯｸUB" pitchFamily="50" charset="-128"/>
              </a:rPr>
              <a:t>月</a:t>
            </a:r>
            <a:r>
              <a:rPr lang="en-US" altLang="ja-JP" sz="1200" dirty="0">
                <a:latin typeface="HGS創英角ｺﾞｼｯｸUB" pitchFamily="50" charset="-128"/>
                <a:ea typeface="HGS創英角ｺﾞｼｯｸUB" pitchFamily="50" charset="-128"/>
              </a:rPr>
              <a:t>15</a:t>
            </a: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日～</a:t>
            </a:r>
            <a:r>
              <a:rPr lang="en-US" altLang="ja-JP" sz="1200" dirty="0" smtClean="0">
                <a:latin typeface="HGS創英角ｺﾞｼｯｸUB" pitchFamily="50" charset="-128"/>
                <a:ea typeface="HGS創英角ｺﾞｼｯｸUB" pitchFamily="50" charset="-128"/>
              </a:rPr>
              <a:t>2025</a:t>
            </a: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年</a:t>
            </a:r>
            <a:r>
              <a:rPr lang="en-US" altLang="ja-JP" sz="1200" dirty="0" smtClean="0">
                <a:latin typeface="HGS創英角ｺﾞｼｯｸUB" pitchFamily="50" charset="-128"/>
                <a:ea typeface="HGS創英角ｺﾞｼｯｸUB" pitchFamily="50" charset="-128"/>
              </a:rPr>
              <a:t>11</a:t>
            </a: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月</a:t>
            </a:r>
            <a:r>
              <a:rPr lang="en-US" altLang="ja-JP" sz="1200" dirty="0" smtClean="0">
                <a:latin typeface="HGS創英角ｺﾞｼｯｸUB" pitchFamily="50" charset="-128"/>
                <a:ea typeface="HGS創英角ｺﾞｼｯｸUB" pitchFamily="50" charset="-128"/>
              </a:rPr>
              <a:t>3</a:t>
            </a: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日</a:t>
            </a:r>
            <a:endParaRPr lang="ja-JP" altLang="en-US" sz="1200" dirty="0">
              <a:latin typeface="HGS創英角ｺﾞｼｯｸUB" pitchFamily="50" charset="-128"/>
              <a:ea typeface="HGS創英角ｺﾞｼｯｸUB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-252536" y="230052"/>
            <a:ext cx="4680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ja-JP" altLang="en-US" sz="1400" dirty="0" smtClean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■</a:t>
            </a:r>
            <a:r>
              <a:rPr lang="ja-JP" altLang="en-US" sz="1400" dirty="0">
                <a:latin typeface="HGS創英角ｺﾞｼｯｸUB" pitchFamily="50" charset="-128"/>
                <a:ea typeface="HGS創英角ｺﾞｼｯｸUB" pitchFamily="50" charset="-128"/>
              </a:rPr>
              <a:t>電鉄会社と連携した周年記念</a:t>
            </a:r>
            <a:r>
              <a:rPr lang="ja-JP" altLang="en-US" sz="1400" dirty="0" smtClean="0">
                <a:latin typeface="HGS創英角ｺﾞｼｯｸUB" pitchFamily="50" charset="-128"/>
                <a:ea typeface="HGS創英角ｺﾞｼｯｸUB" pitchFamily="50" charset="-128"/>
              </a:rPr>
              <a:t>ラッピング</a:t>
            </a:r>
            <a:endParaRPr lang="ja-JP" altLang="en-US" sz="1400" dirty="0">
              <a:latin typeface="HGS創英角ｺﾞｼｯｸUB" pitchFamily="50" charset="-128"/>
              <a:ea typeface="HGS創英角ｺﾞｼｯｸUB" pitchFamily="50" charset="-128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555" y="4221088"/>
            <a:ext cx="1773869" cy="2583304"/>
          </a:xfrm>
          <a:prstGeom prst="rect">
            <a:avLst/>
          </a:prstGeom>
        </p:spPr>
      </p:pic>
      <p:sp>
        <p:nvSpPr>
          <p:cNvPr id="9" name="テキスト ボックス 10"/>
          <p:cNvSpPr txBox="1">
            <a:spLocks noChangeArrowheads="1"/>
          </p:cNvSpPr>
          <p:nvPr/>
        </p:nvSpPr>
        <p:spPr bwMode="auto">
          <a:xfrm>
            <a:off x="5796137" y="3645024"/>
            <a:ext cx="3263908" cy="50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ja-JP" altLang="en-US" sz="1400" dirty="0" smtClean="0"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メイリオ" pitchFamily="50" charset="-128"/>
              </a:rPr>
              <a:t>■大阪万博</a:t>
            </a:r>
            <a:r>
              <a:rPr lang="en-US" altLang="ja-JP" sz="1400" dirty="0" smtClean="0"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メイリオ" pitchFamily="50" charset="-128"/>
              </a:rPr>
              <a:t>50</a:t>
            </a:r>
            <a:r>
              <a:rPr lang="ja-JP" altLang="en-US" sz="1400" dirty="0" smtClean="0"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メイリオ" pitchFamily="50" charset="-128"/>
              </a:rPr>
              <a:t>周年記念乗車券の販売</a:t>
            </a:r>
            <a:endParaRPr lang="en-US" altLang="ja-JP" sz="1400" dirty="0" smtClean="0"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メイリオ" pitchFamily="50" charset="-128"/>
            </a:endParaRPr>
          </a:p>
          <a:p>
            <a:pPr algn="ctr" eaLnBrk="1" hangingPunct="1">
              <a:spcBef>
                <a:spcPct val="0"/>
              </a:spcBef>
              <a:buNone/>
            </a:pPr>
            <a:r>
              <a:rPr lang="ja-JP" altLang="en-US" sz="1400" dirty="0" smtClean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（</a:t>
            </a:r>
            <a:r>
              <a:rPr lang="en-US" altLang="ja-JP" sz="1400" dirty="0" smtClean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R2</a:t>
            </a:r>
            <a:r>
              <a:rPr lang="ja-JP" altLang="en-US" sz="1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年３月</a:t>
            </a:r>
            <a:r>
              <a:rPr lang="en-US" altLang="ja-JP" sz="1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15</a:t>
            </a:r>
            <a:r>
              <a:rPr lang="ja-JP" altLang="en-US" sz="1400" dirty="0" smtClean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日～</a:t>
            </a:r>
            <a:r>
              <a:rPr lang="en-US" altLang="ja-JP" sz="1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11</a:t>
            </a:r>
            <a:r>
              <a:rPr lang="ja-JP" altLang="en-US" sz="1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月</a:t>
            </a:r>
            <a:r>
              <a:rPr lang="en-US" altLang="ja-JP" sz="1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30</a:t>
            </a:r>
            <a:r>
              <a:rPr lang="ja-JP" altLang="en-US" sz="1400" dirty="0" smtClean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日）</a:t>
            </a:r>
            <a:endParaRPr lang="ja-JP" altLang="en-US" sz="1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9385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10"/>
          <p:cNvSpPr txBox="1">
            <a:spLocks noChangeArrowheads="1"/>
          </p:cNvSpPr>
          <p:nvPr/>
        </p:nvSpPr>
        <p:spPr bwMode="auto">
          <a:xfrm>
            <a:off x="2839291" y="188640"/>
            <a:ext cx="3465417" cy="31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ja-JP" sz="1600" dirty="0" smtClean="0">
                <a:latin typeface="HGS創英角ｺﾞｼｯｸUB" pitchFamily="50" charset="-128"/>
                <a:ea typeface="HGS創英角ｺﾞｼｯｸUB" pitchFamily="50" charset="-128"/>
              </a:rPr>
              <a:t>50</a:t>
            </a:r>
            <a:r>
              <a:rPr lang="ja-JP" altLang="en-US" sz="1600" dirty="0" smtClean="0">
                <a:latin typeface="HGS創英角ｺﾞｼｯｸUB" pitchFamily="50" charset="-128"/>
                <a:ea typeface="HGS創英角ｺﾞｼｯｸUB" pitchFamily="50" charset="-128"/>
              </a:rPr>
              <a:t>周年事業への協力（</a:t>
            </a:r>
            <a:r>
              <a:rPr lang="en-US" altLang="ja-JP" sz="1600" dirty="0" smtClean="0">
                <a:latin typeface="HGS創英角ｺﾞｼｯｸUB" pitchFamily="50" charset="-128"/>
                <a:ea typeface="HGS創英角ｺﾞｼｯｸUB" pitchFamily="50" charset="-128"/>
              </a:rPr>
              <a:t>R2</a:t>
            </a:r>
            <a:r>
              <a:rPr lang="ja-JP" altLang="en-US" sz="1600" dirty="0" smtClean="0">
                <a:latin typeface="HGS創英角ｺﾞｼｯｸUB" pitchFamily="50" charset="-128"/>
                <a:ea typeface="HGS創英角ｺﾞｼｯｸUB" pitchFamily="50" charset="-128"/>
              </a:rPr>
              <a:t>年</a:t>
            </a:r>
            <a:r>
              <a:rPr lang="en-US" altLang="ja-JP" sz="1600" dirty="0" smtClean="0">
                <a:latin typeface="HGS創英角ｺﾞｼｯｸUB" pitchFamily="50" charset="-128"/>
                <a:ea typeface="HGS創英角ｺﾞｼｯｸUB" pitchFamily="50" charset="-128"/>
              </a:rPr>
              <a:t>2</a:t>
            </a:r>
            <a:r>
              <a:rPr lang="ja-JP" altLang="en-US" sz="1600" dirty="0" smtClean="0">
                <a:latin typeface="HGS創英角ｺﾞｼｯｸUB" pitchFamily="50" charset="-128"/>
                <a:ea typeface="HGS創英角ｺﾞｼｯｸUB" pitchFamily="50" charset="-128"/>
              </a:rPr>
              <a:t>月～）</a:t>
            </a:r>
            <a:endParaRPr lang="ja-JP" altLang="en-US" sz="1600" dirty="0">
              <a:latin typeface="HGS創英角ｺﾞｼｯｸUB" pitchFamily="50" charset="-128"/>
              <a:ea typeface="HGS創英角ｺﾞｼｯｸUB" pitchFamily="50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20688"/>
            <a:ext cx="9144000" cy="604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91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0"/>
          <p:cNvSpPr txBox="1">
            <a:spLocks noChangeArrowheads="1"/>
          </p:cNvSpPr>
          <p:nvPr/>
        </p:nvSpPr>
        <p:spPr bwMode="auto">
          <a:xfrm>
            <a:off x="1475656" y="208965"/>
            <a:ext cx="6480720" cy="25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ja-JP" sz="1200" dirty="0">
                <a:latin typeface="HGS創英角ｺﾞｼｯｸUB" pitchFamily="50" charset="-128"/>
                <a:ea typeface="HGS創英角ｺﾞｼｯｸUB" pitchFamily="50" charset="-128"/>
              </a:rPr>
              <a:t>1970</a:t>
            </a:r>
            <a:r>
              <a:rPr lang="ja-JP" altLang="en-US" sz="1200" dirty="0">
                <a:latin typeface="HGS創英角ｺﾞｼｯｸUB" pitchFamily="50" charset="-128"/>
                <a:ea typeface="HGS創英角ｺﾞｼｯｸUB" pitchFamily="50" charset="-128"/>
              </a:rPr>
              <a:t>年大阪万博</a:t>
            </a:r>
            <a:r>
              <a:rPr lang="en-US" altLang="ja-JP" sz="1200" dirty="0">
                <a:latin typeface="HGS創英角ｺﾞｼｯｸUB" pitchFamily="50" charset="-128"/>
                <a:ea typeface="HGS創英角ｺﾞｼｯｸUB" pitchFamily="50" charset="-128"/>
              </a:rPr>
              <a:t>50</a:t>
            </a:r>
            <a:r>
              <a:rPr lang="ja-JP" altLang="en-US" sz="1200" dirty="0">
                <a:latin typeface="HGS創英角ｺﾞｼｯｸUB" pitchFamily="50" charset="-128"/>
                <a:ea typeface="HGS創英角ｺﾞｼｯｸUB" pitchFamily="50" charset="-128"/>
              </a:rPr>
              <a:t>周年記念</a:t>
            </a: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セレモニー（</a:t>
            </a:r>
            <a:r>
              <a:rPr lang="en-US" altLang="ja-JP" sz="1200" dirty="0" smtClean="0">
                <a:latin typeface="HGS創英角ｺﾞｼｯｸUB" pitchFamily="50" charset="-128"/>
                <a:ea typeface="HGS創英角ｺﾞｼｯｸUB" pitchFamily="50" charset="-128"/>
              </a:rPr>
              <a:t>R</a:t>
            </a: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２年</a:t>
            </a:r>
            <a:r>
              <a:rPr lang="en-US" altLang="ja-JP" sz="1200" dirty="0" smtClean="0">
                <a:latin typeface="HGS創英角ｺﾞｼｯｸUB" pitchFamily="50" charset="-128"/>
                <a:ea typeface="HGS創英角ｺﾞｼｯｸUB" pitchFamily="50" charset="-128"/>
              </a:rPr>
              <a:t>10</a:t>
            </a: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月</a:t>
            </a:r>
            <a:r>
              <a:rPr lang="en-US" altLang="ja-JP" sz="1200" dirty="0" smtClean="0">
                <a:latin typeface="HGS創英角ｺﾞｼｯｸUB" pitchFamily="50" charset="-128"/>
                <a:ea typeface="HGS創英角ｺﾞｼｯｸUB" pitchFamily="50" charset="-128"/>
              </a:rPr>
              <a:t>10</a:t>
            </a: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日）</a:t>
            </a:r>
            <a:endParaRPr lang="ja-JP" altLang="en-US" sz="1200" dirty="0">
              <a:latin typeface="HGS創英角ｺﾞｼｯｸUB" pitchFamily="50" charset="-128"/>
              <a:ea typeface="HGS創英角ｺﾞｼｯｸUB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955" y="487294"/>
            <a:ext cx="4273428" cy="285280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38" y="3611745"/>
            <a:ext cx="4355976" cy="290327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076" y="3650476"/>
            <a:ext cx="4247307" cy="282581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" name="テキスト ボックス 10"/>
          <p:cNvSpPr txBox="1">
            <a:spLocks noChangeArrowheads="1"/>
          </p:cNvSpPr>
          <p:nvPr/>
        </p:nvSpPr>
        <p:spPr bwMode="auto">
          <a:xfrm>
            <a:off x="1691680" y="3349104"/>
            <a:ext cx="6480720" cy="25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大阪</a:t>
            </a:r>
            <a:r>
              <a:rPr lang="ja-JP" altLang="en-US" sz="1200" dirty="0">
                <a:latin typeface="HGS創英角ｺﾞｼｯｸUB" pitchFamily="50" charset="-128"/>
                <a:ea typeface="HGS創英角ｺﾞｼｯｸUB" pitchFamily="50" charset="-128"/>
              </a:rPr>
              <a:t>文化芸術フェス </a:t>
            </a:r>
            <a:r>
              <a:rPr lang="en-US" altLang="ja-JP" sz="1200" dirty="0">
                <a:latin typeface="HGS創英角ｺﾞｼｯｸUB" pitchFamily="50" charset="-128"/>
                <a:ea typeface="HGS創英角ｺﾞｼｯｸUB" pitchFamily="50" charset="-128"/>
              </a:rPr>
              <a:t>presents OSAKA </a:t>
            </a:r>
            <a:r>
              <a:rPr lang="en-US" altLang="ja-JP" sz="1200" dirty="0" err="1">
                <a:latin typeface="HGS創英角ｺﾞｼｯｸUB" pitchFamily="50" charset="-128"/>
                <a:ea typeface="HGS創英角ｺﾞｼｯｸUB" pitchFamily="50" charset="-128"/>
              </a:rPr>
              <a:t>GENKi</a:t>
            </a:r>
            <a:r>
              <a:rPr lang="en-US" altLang="ja-JP" sz="1200" dirty="0">
                <a:latin typeface="HGS創英角ｺﾞｼｯｸUB" pitchFamily="50" charset="-128"/>
                <a:ea typeface="HGS創英角ｺﾞｼｯｸUB" pitchFamily="50" charset="-128"/>
              </a:rPr>
              <a:t> </a:t>
            </a:r>
            <a:r>
              <a:rPr lang="en-US" altLang="ja-JP" sz="1200" dirty="0" smtClean="0">
                <a:latin typeface="HGS創英角ｺﾞｼｯｸUB" pitchFamily="50" charset="-128"/>
                <a:ea typeface="HGS創英角ｺﾞｼｯｸUB" pitchFamily="50" charset="-128"/>
              </a:rPr>
              <a:t>PARK</a:t>
            </a: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（</a:t>
            </a:r>
            <a:r>
              <a:rPr lang="en-US" altLang="ja-JP" sz="1200" dirty="0" smtClean="0">
                <a:latin typeface="HGS創英角ｺﾞｼｯｸUB" pitchFamily="50" charset="-128"/>
                <a:ea typeface="HGS創英角ｺﾞｼｯｸUB" pitchFamily="50" charset="-128"/>
              </a:rPr>
              <a:t>R</a:t>
            </a: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２年</a:t>
            </a:r>
            <a:r>
              <a:rPr lang="en-US" altLang="ja-JP" sz="1200" dirty="0" smtClean="0">
                <a:latin typeface="HGS創英角ｺﾞｼｯｸUB" pitchFamily="50" charset="-128"/>
                <a:ea typeface="HGS創英角ｺﾞｼｯｸUB" pitchFamily="50" charset="-128"/>
              </a:rPr>
              <a:t>10</a:t>
            </a: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月</a:t>
            </a:r>
            <a:r>
              <a:rPr lang="en-US" altLang="ja-JP" sz="1200" dirty="0" smtClean="0">
                <a:latin typeface="HGS創英角ｺﾞｼｯｸUB" pitchFamily="50" charset="-128"/>
                <a:ea typeface="HGS創英角ｺﾞｼｯｸUB" pitchFamily="50" charset="-128"/>
              </a:rPr>
              <a:t>10</a:t>
            </a: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日～</a:t>
            </a:r>
            <a:r>
              <a:rPr lang="en-US" altLang="ja-JP" sz="1200" dirty="0" smtClean="0">
                <a:latin typeface="HGS創英角ｺﾞｼｯｸUB" pitchFamily="50" charset="-128"/>
                <a:ea typeface="HGS創英角ｺﾞｼｯｸUB" pitchFamily="50" charset="-128"/>
              </a:rPr>
              <a:t>11</a:t>
            </a: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日）</a:t>
            </a:r>
            <a:endParaRPr lang="ja-JP" altLang="en-US" sz="1200" dirty="0">
              <a:latin typeface="HGS創英角ｺﾞｼｯｸUB" pitchFamily="50" charset="-128"/>
              <a:ea typeface="HGS創英角ｺﾞｼｯｸUB" pitchFamily="50" charset="-128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38" y="514404"/>
            <a:ext cx="4258290" cy="284258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302147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0"/>
          <p:cNvSpPr txBox="1">
            <a:spLocks noChangeArrowheads="1"/>
          </p:cNvSpPr>
          <p:nvPr/>
        </p:nvSpPr>
        <p:spPr bwMode="auto">
          <a:xfrm>
            <a:off x="2771800" y="112613"/>
            <a:ext cx="4076836" cy="442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ja-JP" sz="1200" dirty="0">
                <a:latin typeface="HGS創英角ｺﾞｼｯｸUB" pitchFamily="50" charset="-128"/>
                <a:ea typeface="HGS創英角ｺﾞｼｯｸUB" pitchFamily="50" charset="-128"/>
              </a:rPr>
              <a:t>1970</a:t>
            </a:r>
            <a:r>
              <a:rPr lang="ja-JP" altLang="en-US" sz="1200" dirty="0">
                <a:latin typeface="HGS創英角ｺﾞｼｯｸUB" pitchFamily="50" charset="-128"/>
                <a:ea typeface="HGS創英角ｺﾞｼｯｸUB" pitchFamily="50" charset="-128"/>
              </a:rPr>
              <a:t>年大阪万博</a:t>
            </a:r>
            <a:r>
              <a:rPr lang="en-US" altLang="ja-JP" sz="1200" dirty="0">
                <a:latin typeface="HGS創英角ｺﾞｼｯｸUB" pitchFamily="50" charset="-128"/>
                <a:ea typeface="HGS創英角ｺﾞｼｯｸUB" pitchFamily="50" charset="-128"/>
              </a:rPr>
              <a:t>50</a:t>
            </a:r>
            <a:r>
              <a:rPr lang="ja-JP" altLang="en-US" sz="1200" dirty="0">
                <a:latin typeface="HGS創英角ｺﾞｼｯｸUB" pitchFamily="50" charset="-128"/>
                <a:ea typeface="HGS創英角ｺﾞｼｯｸUB" pitchFamily="50" charset="-128"/>
              </a:rPr>
              <a:t>周年</a:t>
            </a: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記念プログラム</a:t>
            </a:r>
            <a:endParaRPr lang="en-US" altLang="ja-JP" sz="1200" dirty="0" smtClean="0">
              <a:latin typeface="HGS創英角ｺﾞｼｯｸUB" pitchFamily="50" charset="-128"/>
              <a:ea typeface="HGS創英角ｺﾞｼｯｸUB" pitchFamily="50" charset="-128"/>
            </a:endParaRPr>
          </a:p>
          <a:p>
            <a:pPr algn="ctr" eaLnBrk="1" hangingPunct="1">
              <a:spcBef>
                <a:spcPct val="0"/>
              </a:spcBef>
              <a:buNone/>
            </a:pP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 </a:t>
            </a:r>
            <a:r>
              <a:rPr lang="ja-JP" altLang="en-US" sz="1200" dirty="0">
                <a:latin typeface="HGS創英角ｺﾞｼｯｸUB" pitchFamily="50" charset="-128"/>
                <a:ea typeface="HGS創英角ｺﾞｼｯｸUB" pitchFamily="50" charset="-128"/>
              </a:rPr>
              <a:t>（</a:t>
            </a:r>
            <a:r>
              <a:rPr lang="en-US" altLang="ja-JP" sz="1200" dirty="0" smtClean="0">
                <a:latin typeface="HGS創英角ｺﾞｼｯｸUB" pitchFamily="50" charset="-128"/>
                <a:ea typeface="HGS創英角ｺﾞｼｯｸUB" pitchFamily="50" charset="-128"/>
              </a:rPr>
              <a:t>R</a:t>
            </a: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２年</a:t>
            </a:r>
            <a:r>
              <a:rPr lang="en-US" altLang="ja-JP" sz="1200" dirty="0" smtClean="0">
                <a:latin typeface="HGS創英角ｺﾞｼｯｸUB" pitchFamily="50" charset="-128"/>
                <a:ea typeface="HGS創英角ｺﾞｼｯｸUB" pitchFamily="50" charset="-128"/>
              </a:rPr>
              <a:t>11</a:t>
            </a: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月～</a:t>
            </a:r>
            <a:r>
              <a:rPr lang="en-US" altLang="ja-JP" sz="1200" dirty="0" smtClean="0">
                <a:latin typeface="HGS創英角ｺﾞｼｯｸUB" pitchFamily="50" charset="-128"/>
                <a:ea typeface="HGS創英角ｺﾞｼｯｸUB" pitchFamily="50" charset="-128"/>
              </a:rPr>
              <a:t>12</a:t>
            </a: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月）</a:t>
            </a:r>
            <a:endParaRPr lang="ja-JP" altLang="en-US" sz="1200" dirty="0">
              <a:latin typeface="HGS創英角ｺﾞｼｯｸUB" pitchFamily="50" charset="-128"/>
              <a:ea typeface="HGS創英角ｺﾞｼｯｸUB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92696"/>
            <a:ext cx="4416527" cy="264071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030" y="1045922"/>
            <a:ext cx="2790825" cy="257175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4" y="4149080"/>
            <a:ext cx="3816779" cy="214693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7" name="正方形/長方形 6"/>
          <p:cNvSpPr/>
          <p:nvPr/>
        </p:nvSpPr>
        <p:spPr>
          <a:xfrm>
            <a:off x="5534943" y="3747682"/>
            <a:ext cx="2853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/>
              <a:t>EXPO'70</a:t>
            </a:r>
            <a:r>
              <a:rPr lang="ja-JP" altLang="en-US" b="1" dirty="0"/>
              <a:t>思い出のレストラン</a:t>
            </a:r>
            <a:endParaRPr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5298724" y="688677"/>
            <a:ext cx="33714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/>
              <a:t>EXPO'70</a:t>
            </a:r>
            <a:r>
              <a:rPr lang="ja-JP" altLang="en-US" b="1" dirty="0"/>
              <a:t>復刻スタンプコレクション</a:t>
            </a:r>
            <a:endParaRPr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31" y="3467440"/>
            <a:ext cx="4373940" cy="3178124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108694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10"/>
          <p:cNvSpPr txBox="1">
            <a:spLocks noChangeArrowheads="1"/>
          </p:cNvSpPr>
          <p:nvPr/>
        </p:nvSpPr>
        <p:spPr bwMode="auto">
          <a:xfrm>
            <a:off x="5148064" y="867375"/>
            <a:ext cx="3851920" cy="25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200" dirty="0">
              <a:latin typeface="HGS創英角ｺﾞｼｯｸUB" pitchFamily="50" charset="-128"/>
              <a:ea typeface="HGS創英角ｺﾞｼｯｸUB" pitchFamily="50" charset="-128"/>
            </a:endParaRPr>
          </a:p>
        </p:txBody>
      </p:sp>
      <p:sp>
        <p:nvSpPr>
          <p:cNvPr id="15" name="テキスト ボックス 10"/>
          <p:cNvSpPr txBox="1">
            <a:spLocks noChangeArrowheads="1"/>
          </p:cNvSpPr>
          <p:nvPr/>
        </p:nvSpPr>
        <p:spPr bwMode="auto">
          <a:xfrm>
            <a:off x="296017" y="188640"/>
            <a:ext cx="4151984" cy="25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ネモフィラの新規植栽（</a:t>
            </a:r>
            <a:r>
              <a:rPr lang="en-US" altLang="ja-JP" sz="1200" dirty="0" smtClean="0">
                <a:latin typeface="HGS創英角ｺﾞｼｯｸUB" pitchFamily="50" charset="-128"/>
                <a:ea typeface="HGS創英角ｺﾞｼｯｸUB" pitchFamily="50" charset="-128"/>
              </a:rPr>
              <a:t>R2</a:t>
            </a: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年</a:t>
            </a:r>
            <a:r>
              <a:rPr lang="en-US" altLang="ja-JP" sz="1200" dirty="0" smtClean="0">
                <a:latin typeface="HGS創英角ｺﾞｼｯｸUB" pitchFamily="50" charset="-128"/>
                <a:ea typeface="HGS創英角ｺﾞｼｯｸUB" pitchFamily="50" charset="-128"/>
              </a:rPr>
              <a:t>4</a:t>
            </a: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月）</a:t>
            </a:r>
            <a:endParaRPr lang="ja-JP" altLang="en-US" sz="1200" dirty="0">
              <a:latin typeface="HGS創英角ｺﾞｼｯｸUB" pitchFamily="50" charset="-128"/>
              <a:ea typeface="HGS創英角ｺﾞｼｯｸUB" pitchFamily="50" charset="-128"/>
            </a:endParaRPr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65" y="620688"/>
            <a:ext cx="4225832" cy="281722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9" name="テキスト ボックス 10"/>
          <p:cNvSpPr txBox="1">
            <a:spLocks noChangeArrowheads="1"/>
          </p:cNvSpPr>
          <p:nvPr/>
        </p:nvSpPr>
        <p:spPr bwMode="auto">
          <a:xfrm>
            <a:off x="4104456" y="44624"/>
            <a:ext cx="5076056" cy="442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200" dirty="0">
                <a:latin typeface="HGS創英角ｺﾞｼｯｸUB" pitchFamily="50" charset="-128"/>
                <a:ea typeface="HGS創英角ｺﾞｼｯｸUB" pitchFamily="50" charset="-128"/>
              </a:rPr>
              <a:t>EXPO'70</a:t>
            </a:r>
            <a:r>
              <a:rPr lang="ja-JP" altLang="en-US" sz="1200" dirty="0">
                <a:latin typeface="HGS創英角ｺﾞｼｯｸUB" pitchFamily="50" charset="-128"/>
                <a:ea typeface="HGS創英角ｺﾞｼｯｸUB" pitchFamily="50" charset="-128"/>
              </a:rPr>
              <a:t>パビリオンの活用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「</a:t>
            </a:r>
            <a:r>
              <a:rPr lang="ja-JP" altLang="en-US" sz="1200" dirty="0">
                <a:latin typeface="HGS創英角ｺﾞｼｯｸUB" pitchFamily="50" charset="-128"/>
                <a:ea typeface="HGS創英角ｺﾞｼｯｸUB" pitchFamily="50" charset="-128"/>
              </a:rPr>
              <a:t>ペーパークラフト</a:t>
            </a:r>
            <a:r>
              <a:rPr lang="en-US" altLang="ja-JP" sz="1200" dirty="0">
                <a:latin typeface="HGS創英角ｺﾞｼｯｸUB" pitchFamily="50" charset="-128"/>
                <a:ea typeface="HGS創英角ｺﾞｼｯｸUB" pitchFamily="50" charset="-128"/>
              </a:rPr>
              <a:t>1970</a:t>
            </a:r>
            <a:r>
              <a:rPr lang="ja-JP" altLang="en-US" sz="1200" dirty="0">
                <a:latin typeface="HGS創英角ｺﾞｼｯｸUB" pitchFamily="50" charset="-128"/>
                <a:ea typeface="HGS創英角ｺﾞｼｯｸUB" pitchFamily="50" charset="-128"/>
              </a:rPr>
              <a:t>年万博会場模型」</a:t>
            </a: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の常設展示（</a:t>
            </a:r>
            <a:r>
              <a:rPr lang="en-US" altLang="ja-JP" sz="1200" dirty="0" smtClean="0">
                <a:latin typeface="HGS創英角ｺﾞｼｯｸUB" pitchFamily="50" charset="-128"/>
                <a:ea typeface="HGS創英角ｺﾞｼｯｸUB" pitchFamily="50" charset="-128"/>
              </a:rPr>
              <a:t>R</a:t>
            </a: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２年</a:t>
            </a:r>
            <a:r>
              <a:rPr lang="en-US" altLang="ja-JP" sz="1200" dirty="0" smtClean="0">
                <a:latin typeface="HGS創英角ｺﾞｼｯｸUB" pitchFamily="50" charset="-128"/>
                <a:ea typeface="HGS創英角ｺﾞｼｯｸUB" pitchFamily="50" charset="-128"/>
              </a:rPr>
              <a:t>11</a:t>
            </a: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月）</a:t>
            </a:r>
            <a:endParaRPr lang="ja-JP" altLang="en-US" sz="1200" dirty="0">
              <a:latin typeface="HGS創英角ｺﾞｼｯｸUB" pitchFamily="50" charset="-128"/>
              <a:ea typeface="HGS創英角ｺﾞｼｯｸUB" pitchFamily="50" charset="-128"/>
            </a:endParaRPr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548680"/>
            <a:ext cx="3828968" cy="287172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0" name="テキスト ボックス 10"/>
          <p:cNvSpPr txBox="1">
            <a:spLocks noChangeArrowheads="1"/>
          </p:cNvSpPr>
          <p:nvPr/>
        </p:nvSpPr>
        <p:spPr bwMode="auto">
          <a:xfrm>
            <a:off x="4432974" y="3603679"/>
            <a:ext cx="4567010" cy="25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ja-JP" altLang="en-US" sz="1200" dirty="0">
                <a:latin typeface="HGS創英角ｺﾞｼｯｸUB" pitchFamily="50" charset="-128"/>
                <a:ea typeface="HGS創英角ｺﾞｼｯｸUB" pitchFamily="50" charset="-128"/>
              </a:rPr>
              <a:t>大阪インフィオラータ</a:t>
            </a:r>
            <a:r>
              <a:rPr lang="en-US" altLang="ja-JP" sz="1200" dirty="0">
                <a:latin typeface="HGS創英角ｺﾞｼｯｸUB" pitchFamily="50" charset="-128"/>
                <a:ea typeface="HGS創英角ｺﾞｼｯｸUB" pitchFamily="50" charset="-128"/>
              </a:rPr>
              <a:t>2020 with Flower’s </a:t>
            </a:r>
            <a:r>
              <a:rPr lang="en-US" altLang="ja-JP" sz="1200" dirty="0" smtClean="0">
                <a:latin typeface="HGS創英角ｺﾞｼｯｸUB" pitchFamily="50" charset="-128"/>
                <a:ea typeface="HGS創英角ｺﾞｼｯｸUB" pitchFamily="50" charset="-128"/>
              </a:rPr>
              <a:t>YELL</a:t>
            </a: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（</a:t>
            </a:r>
            <a:r>
              <a:rPr lang="en-US" altLang="ja-JP" sz="1200" dirty="0" smtClean="0">
                <a:latin typeface="HGS創英角ｺﾞｼｯｸUB" pitchFamily="50" charset="-128"/>
                <a:ea typeface="HGS創英角ｺﾞｼｯｸUB" pitchFamily="50" charset="-128"/>
              </a:rPr>
              <a:t>R</a:t>
            </a: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２年</a:t>
            </a:r>
            <a:r>
              <a:rPr lang="en-US" altLang="ja-JP" sz="1200" dirty="0" smtClean="0">
                <a:latin typeface="HGS創英角ｺﾞｼｯｸUB" pitchFamily="50" charset="-128"/>
                <a:ea typeface="HGS創英角ｺﾞｼｯｸUB" pitchFamily="50" charset="-128"/>
              </a:rPr>
              <a:t>12</a:t>
            </a: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月）</a:t>
            </a:r>
            <a:endParaRPr lang="ja-JP" altLang="en-US" sz="1200" dirty="0">
              <a:latin typeface="HGS創英角ｺﾞｼｯｸUB" pitchFamily="50" charset="-128"/>
              <a:ea typeface="HGS創英角ｺﾞｼｯｸUB" pitchFamily="50" charset="-128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861048"/>
            <a:ext cx="4090965" cy="287291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2" name="テキスト ボックス 10"/>
          <p:cNvSpPr txBox="1">
            <a:spLocks noChangeArrowheads="1"/>
          </p:cNvSpPr>
          <p:nvPr/>
        </p:nvSpPr>
        <p:spPr bwMode="auto">
          <a:xfrm>
            <a:off x="233722" y="3595680"/>
            <a:ext cx="4076836" cy="25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ja-JP" altLang="en-US" sz="1200" dirty="0">
                <a:latin typeface="HGS創英角ｺﾞｼｯｸUB" pitchFamily="50" charset="-128"/>
                <a:ea typeface="HGS創英角ｺﾞｼｯｸUB" pitchFamily="50" charset="-128"/>
              </a:rPr>
              <a:t>千里</a:t>
            </a: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キャンドルロード</a:t>
            </a:r>
            <a:r>
              <a:rPr lang="en-US" altLang="ja-JP" sz="1200" dirty="0" smtClean="0">
                <a:latin typeface="HGS創英角ｺﾞｼｯｸUB" pitchFamily="50" charset="-128"/>
                <a:ea typeface="HGS創英角ｺﾞｼｯｸUB" pitchFamily="50" charset="-128"/>
              </a:rPr>
              <a:t>2020</a:t>
            </a: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実施協力 </a:t>
            </a:r>
            <a:r>
              <a:rPr lang="ja-JP" altLang="en-US" sz="1200" dirty="0">
                <a:latin typeface="HGS創英角ｺﾞｼｯｸUB" pitchFamily="50" charset="-128"/>
                <a:ea typeface="HGS創英角ｺﾞｼｯｸUB" pitchFamily="50" charset="-128"/>
              </a:rPr>
              <a:t>（</a:t>
            </a:r>
            <a:r>
              <a:rPr lang="en-US" altLang="ja-JP" sz="1200" dirty="0" smtClean="0">
                <a:latin typeface="HGS創英角ｺﾞｼｯｸUB" pitchFamily="50" charset="-128"/>
                <a:ea typeface="HGS創英角ｺﾞｼｯｸUB" pitchFamily="50" charset="-128"/>
              </a:rPr>
              <a:t>R</a:t>
            </a: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２年</a:t>
            </a:r>
            <a:r>
              <a:rPr lang="en-US" altLang="ja-JP" sz="1200" dirty="0" smtClean="0">
                <a:latin typeface="HGS創英角ｺﾞｼｯｸUB" pitchFamily="50" charset="-128"/>
                <a:ea typeface="HGS創英角ｺﾞｼｯｸUB" pitchFamily="50" charset="-128"/>
              </a:rPr>
              <a:t>11</a:t>
            </a: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月）</a:t>
            </a:r>
            <a:endParaRPr lang="ja-JP" altLang="en-US" sz="1200" dirty="0">
              <a:latin typeface="HGS創英角ｺﾞｼｯｸUB" pitchFamily="50" charset="-128"/>
              <a:ea typeface="HGS創英角ｺﾞｼｯｸUB" pitchFamily="50" charset="-128"/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364" y="4005064"/>
            <a:ext cx="2736304" cy="2736304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80566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0"/>
          <p:cNvSpPr txBox="1">
            <a:spLocks noChangeArrowheads="1"/>
          </p:cNvSpPr>
          <p:nvPr/>
        </p:nvSpPr>
        <p:spPr bwMode="auto">
          <a:xfrm>
            <a:off x="2213992" y="188640"/>
            <a:ext cx="4806280" cy="442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ja-JP" altLang="en-US" sz="1200" b="1" dirty="0">
                <a:latin typeface="Tw Cen MT Condensed Extra Bold" panose="020B0803020202020204" pitchFamily="34" charset="0"/>
                <a:ea typeface="メイリオ" panose="020B0604030504040204" pitchFamily="50" charset="-128"/>
              </a:rPr>
              <a:t>ドライブインシアター　</a:t>
            </a:r>
            <a:r>
              <a:rPr lang="ja-JP" altLang="en-US" sz="1200" b="1" dirty="0" smtClean="0">
                <a:latin typeface="Tw Cen MT Condensed Extra Bold" panose="020B0803020202020204" pitchFamily="34" charset="0"/>
                <a:ea typeface="メイリオ" panose="020B0604030504040204" pitchFamily="50" charset="-128"/>
              </a:rPr>
              <a:t>オープニングイベントの実施（Ｒ２年</a:t>
            </a:r>
            <a:r>
              <a:rPr lang="ja-JP" altLang="en-US" sz="1200" b="1" dirty="0">
                <a:latin typeface="Tw Cen MT Condensed Extra Bold" panose="020B0803020202020204" pitchFamily="34" charset="0"/>
                <a:ea typeface="メイリオ" panose="020B0604030504040204" pitchFamily="50" charset="-128"/>
              </a:rPr>
              <a:t>８</a:t>
            </a:r>
            <a:r>
              <a:rPr lang="ja-JP" altLang="en-US" sz="1200" b="1" dirty="0" smtClean="0">
                <a:latin typeface="Tw Cen MT Condensed Extra Bold" panose="020B0803020202020204" pitchFamily="34" charset="0"/>
                <a:ea typeface="メイリオ" panose="020B0604030504040204" pitchFamily="50" charset="-128"/>
              </a:rPr>
              <a:t>月）</a:t>
            </a:r>
            <a:endParaRPr lang="en-US" altLang="ja-JP" sz="1200" b="1" dirty="0" smtClean="0">
              <a:latin typeface="Tw Cen MT Condensed Extra Bold" panose="020B0803020202020204" pitchFamily="34" charset="0"/>
              <a:ea typeface="メイリオ" panose="020B0604030504040204" pitchFamily="50" charset="-128"/>
            </a:endParaRPr>
          </a:p>
          <a:p>
            <a:pPr algn="ctr" eaLnBrk="1" hangingPunct="1">
              <a:spcBef>
                <a:spcPct val="0"/>
              </a:spcBef>
              <a:buNone/>
            </a:pPr>
            <a:r>
              <a:rPr lang="ja-JP" altLang="en-US" sz="1200" b="1" dirty="0" smtClean="0">
                <a:latin typeface="Tw Cen MT Condensed Extra Bold" panose="020B0803020202020204" pitchFamily="34" charset="0"/>
                <a:ea typeface="メイリオ" panose="020B0604030504040204" pitchFamily="50" charset="-128"/>
              </a:rPr>
              <a:t>お祭り</a:t>
            </a:r>
            <a:r>
              <a:rPr lang="ja-JP" altLang="en-US" sz="1200" b="1" dirty="0">
                <a:latin typeface="Tw Cen MT Condensed Extra Bold" panose="020B0803020202020204" pitchFamily="34" charset="0"/>
                <a:ea typeface="メイリオ" panose="020B0604030504040204" pitchFamily="50" charset="-128"/>
              </a:rPr>
              <a:t>広場特設</a:t>
            </a:r>
            <a:r>
              <a:rPr lang="ja-JP" altLang="en-US" sz="1200" b="1" dirty="0" smtClean="0">
                <a:latin typeface="Tw Cen MT Condensed Extra Bold" panose="020B0803020202020204" pitchFamily="34" charset="0"/>
                <a:ea typeface="メイリオ" panose="020B0604030504040204" pitchFamily="50" charset="-128"/>
              </a:rPr>
              <a:t>ステージの管理運営</a:t>
            </a: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（Ｒ</a:t>
            </a:r>
            <a:r>
              <a:rPr lang="ja-JP" altLang="en-US" sz="1200" dirty="0">
                <a:latin typeface="HGS創英角ｺﾞｼｯｸUB" pitchFamily="50" charset="-128"/>
                <a:ea typeface="HGS創英角ｺﾞｼｯｸUB" pitchFamily="50" charset="-128"/>
              </a:rPr>
              <a:t>２年</a:t>
            </a: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８月～</a:t>
            </a:r>
            <a:r>
              <a:rPr lang="en-US" altLang="ja-JP" sz="1200" dirty="0" smtClean="0">
                <a:latin typeface="HGS創英角ｺﾞｼｯｸUB" pitchFamily="50" charset="-128"/>
                <a:ea typeface="HGS創英角ｺﾞｼｯｸUB" pitchFamily="50" charset="-128"/>
              </a:rPr>
              <a:t>10</a:t>
            </a: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月）</a:t>
            </a:r>
            <a:endParaRPr lang="ja-JP" altLang="en-US" sz="1200" dirty="0">
              <a:latin typeface="HGS創英角ｺﾞｼｯｸUB" pitchFamily="50" charset="-128"/>
              <a:ea typeface="HGS創英角ｺﾞｼｯｸUB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705628"/>
            <a:ext cx="4572000" cy="2574036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  <a:softEdge rad="63500"/>
          </a:effectLst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705628"/>
            <a:ext cx="1832108" cy="257403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46" y="3916992"/>
            <a:ext cx="4378086" cy="273630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896BBD1C-A4EE-4F89-B67F-1753A70B00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980" y="3898304"/>
            <a:ext cx="4331828" cy="2754992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0881407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0"/>
          <p:cNvSpPr txBox="1">
            <a:spLocks noChangeArrowheads="1"/>
          </p:cNvSpPr>
          <p:nvPr/>
        </p:nvSpPr>
        <p:spPr bwMode="auto">
          <a:xfrm>
            <a:off x="2871429" y="188640"/>
            <a:ext cx="2952328" cy="25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パークウエディングの開催（</a:t>
            </a:r>
            <a:r>
              <a:rPr lang="en-US" altLang="ja-JP" sz="1200" dirty="0" smtClean="0">
                <a:latin typeface="HGS創英角ｺﾞｼｯｸUB" pitchFamily="50" charset="-128"/>
                <a:ea typeface="HGS創英角ｺﾞｼｯｸUB" pitchFamily="50" charset="-128"/>
              </a:rPr>
              <a:t>R</a:t>
            </a: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２年</a:t>
            </a:r>
            <a:r>
              <a:rPr lang="en-US" altLang="ja-JP" sz="1200" dirty="0" smtClean="0">
                <a:latin typeface="HGS創英角ｺﾞｼｯｸUB" pitchFamily="50" charset="-128"/>
                <a:ea typeface="HGS創英角ｺﾞｼｯｸUB" pitchFamily="50" charset="-128"/>
              </a:rPr>
              <a:t>10</a:t>
            </a: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月）</a:t>
            </a:r>
            <a:endParaRPr lang="ja-JP" altLang="en-US" sz="1200" dirty="0">
              <a:latin typeface="HGS創英角ｺﾞｼｯｸUB" pitchFamily="50" charset="-128"/>
              <a:ea typeface="HGS創英角ｺﾞｼｯｸUB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556" y="648446"/>
            <a:ext cx="4139952" cy="275929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1" y="3573017"/>
            <a:ext cx="4139952" cy="275929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41" y="3573016"/>
            <a:ext cx="4167830" cy="2777875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7091158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0"/>
          <p:cNvSpPr txBox="1">
            <a:spLocks noChangeArrowheads="1"/>
          </p:cNvSpPr>
          <p:nvPr/>
        </p:nvSpPr>
        <p:spPr bwMode="auto">
          <a:xfrm>
            <a:off x="2871428" y="96307"/>
            <a:ext cx="3788803" cy="442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ja-JP" altLang="en-US" sz="1200" dirty="0">
                <a:latin typeface="HGS創英角ｺﾞｼｯｸUB" pitchFamily="50" charset="-128"/>
                <a:ea typeface="HGS創英角ｺﾞｼｯｸUB" pitchFamily="50" charset="-128"/>
              </a:rPr>
              <a:t>次世代型モビリティサービス実証</a:t>
            </a: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実験の実施協力</a:t>
            </a:r>
            <a:endParaRPr lang="en-US" altLang="ja-JP" sz="1200" dirty="0" smtClean="0">
              <a:latin typeface="HGS創英角ｺﾞｼｯｸUB" pitchFamily="50" charset="-128"/>
              <a:ea typeface="HGS創英角ｺﾞｼｯｸUB" pitchFamily="50" charset="-128"/>
            </a:endParaRPr>
          </a:p>
          <a:p>
            <a:pPr algn="ctr" eaLnBrk="1" hangingPunct="1">
              <a:spcBef>
                <a:spcPct val="0"/>
              </a:spcBef>
              <a:buNone/>
            </a:pP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（</a:t>
            </a:r>
            <a:r>
              <a:rPr lang="en-US" altLang="ja-JP" sz="1200" dirty="0" smtClean="0">
                <a:latin typeface="HGS創英角ｺﾞｼｯｸUB" pitchFamily="50" charset="-128"/>
                <a:ea typeface="HGS創英角ｺﾞｼｯｸUB" pitchFamily="50" charset="-128"/>
              </a:rPr>
              <a:t>R</a:t>
            </a: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２年</a:t>
            </a:r>
            <a:r>
              <a:rPr lang="en-US" altLang="ja-JP" sz="1200" dirty="0" smtClean="0">
                <a:latin typeface="HGS創英角ｺﾞｼｯｸUB" pitchFamily="50" charset="-128"/>
                <a:ea typeface="HGS創英角ｺﾞｼｯｸUB" pitchFamily="50" charset="-128"/>
              </a:rPr>
              <a:t>10</a:t>
            </a: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月～</a:t>
            </a:r>
            <a:r>
              <a:rPr lang="en-US" altLang="ja-JP" sz="1200" dirty="0" smtClean="0">
                <a:latin typeface="HGS創英角ｺﾞｼｯｸUB" pitchFamily="50" charset="-128"/>
                <a:ea typeface="HGS創英角ｺﾞｼｯｸUB" pitchFamily="50" charset="-128"/>
              </a:rPr>
              <a:t>11</a:t>
            </a: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月）</a:t>
            </a:r>
            <a:endParaRPr lang="ja-JP" altLang="en-US" sz="1200" dirty="0">
              <a:latin typeface="HGS創英角ｺﾞｼｯｸUB" pitchFamily="50" charset="-128"/>
              <a:ea typeface="HGS創英角ｺﾞｼｯｸUB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51523"/>
            <a:ext cx="3600400" cy="27003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013" y="651523"/>
            <a:ext cx="3984104" cy="272662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テキスト ボックス 10"/>
          <p:cNvSpPr txBox="1">
            <a:spLocks noChangeArrowheads="1"/>
          </p:cNvSpPr>
          <p:nvPr/>
        </p:nvSpPr>
        <p:spPr bwMode="auto">
          <a:xfrm>
            <a:off x="2871427" y="3546754"/>
            <a:ext cx="3788803" cy="442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ja-JP" altLang="en-US" sz="1200" dirty="0">
                <a:latin typeface="HGS創英角ｺﾞｼｯｸUB" pitchFamily="50" charset="-128"/>
                <a:ea typeface="HGS創英角ｺﾞｼｯｸUB" pitchFamily="50" charset="-128"/>
              </a:rPr>
              <a:t>紅葉</a:t>
            </a: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まつり 日本庭園夜間ライトアップ</a:t>
            </a:r>
            <a:endParaRPr lang="en-US" altLang="ja-JP" sz="1200" dirty="0" smtClean="0">
              <a:latin typeface="HGS創英角ｺﾞｼｯｸUB" pitchFamily="50" charset="-128"/>
              <a:ea typeface="HGS創英角ｺﾞｼｯｸUB" pitchFamily="50" charset="-128"/>
            </a:endParaRPr>
          </a:p>
          <a:p>
            <a:pPr algn="ctr" eaLnBrk="1" hangingPunct="1">
              <a:spcBef>
                <a:spcPct val="0"/>
              </a:spcBef>
              <a:buNone/>
            </a:pP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（</a:t>
            </a:r>
            <a:r>
              <a:rPr lang="en-US" altLang="ja-JP" sz="1200" dirty="0" smtClean="0">
                <a:latin typeface="HGS創英角ｺﾞｼｯｸUB" pitchFamily="50" charset="-128"/>
                <a:ea typeface="HGS創英角ｺﾞｼｯｸUB" pitchFamily="50" charset="-128"/>
              </a:rPr>
              <a:t>R</a:t>
            </a: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２年</a:t>
            </a:r>
            <a:r>
              <a:rPr lang="en-US" altLang="ja-JP" sz="1200" dirty="0" smtClean="0">
                <a:latin typeface="HGS創英角ｺﾞｼｯｸUB" pitchFamily="50" charset="-128"/>
                <a:ea typeface="HGS創英角ｺﾞｼｯｸUB" pitchFamily="50" charset="-128"/>
              </a:rPr>
              <a:t>11</a:t>
            </a: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月）</a:t>
            </a:r>
            <a:endParaRPr lang="ja-JP" altLang="en-US" sz="1200" dirty="0">
              <a:latin typeface="HGS創英角ｺﾞｼｯｸUB" pitchFamily="50" charset="-128"/>
              <a:ea typeface="HGS創英角ｺﾞｼｯｸUB" pitchFamily="50" charset="-128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188959"/>
            <a:ext cx="3838798" cy="241724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9" name="テキスト ボックス 10"/>
          <p:cNvSpPr txBox="1">
            <a:spLocks noChangeArrowheads="1"/>
          </p:cNvSpPr>
          <p:nvPr/>
        </p:nvSpPr>
        <p:spPr bwMode="auto">
          <a:xfrm>
            <a:off x="6943876" y="3891711"/>
            <a:ext cx="1551626" cy="25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（画像はイメージ）</a:t>
            </a:r>
            <a:endParaRPr lang="en-US" altLang="ja-JP" sz="1200" dirty="0" smtClean="0">
              <a:latin typeface="HGS創英角ｺﾞｼｯｸUB" pitchFamily="50" charset="-128"/>
              <a:ea typeface="HGS創英角ｺﾞｼｯｸUB" pitchFamily="50" charset="-128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876" y="4100602"/>
            <a:ext cx="3690378" cy="2663992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72687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表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5892955"/>
              </p:ext>
            </p:extLst>
          </p:nvPr>
        </p:nvGraphicFramePr>
        <p:xfrm>
          <a:off x="2" y="3331856"/>
          <a:ext cx="9143999" cy="34095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9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55577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691288">
                <a:tc>
                  <a:txBody>
                    <a:bodyPr/>
                    <a:lstStyle/>
                    <a:p>
                      <a:pPr algn="ctr"/>
                      <a:endParaRPr kumimoji="1" lang="ja-JP" altLang="en-US" sz="1050" dirty="0"/>
                    </a:p>
                  </a:txBody>
                  <a:tcPr marL="91449" marR="91449" marT="45694" marB="45694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4</a:t>
                      </a:r>
                      <a:r>
                        <a:rPr kumimoji="1" lang="ja-JP" altLang="en-US" sz="1600" dirty="0" smtClean="0"/>
                        <a:t>月</a:t>
                      </a:r>
                      <a:endParaRPr kumimoji="1" lang="ja-JP" altLang="en-US" sz="1600" dirty="0"/>
                    </a:p>
                  </a:txBody>
                  <a:tcPr marL="91449" marR="91449" marT="45694" marB="45694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5</a:t>
                      </a:r>
                      <a:r>
                        <a:rPr kumimoji="1" lang="ja-JP" altLang="en-US" sz="1600" dirty="0" smtClean="0"/>
                        <a:t>月</a:t>
                      </a:r>
                      <a:endParaRPr kumimoji="1" lang="ja-JP" altLang="en-US" sz="1600" dirty="0"/>
                    </a:p>
                  </a:txBody>
                  <a:tcPr marL="91449" marR="91449" marT="45694" marB="45694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6</a:t>
                      </a:r>
                      <a:r>
                        <a:rPr kumimoji="1" lang="ja-JP" altLang="en-US" sz="1600" dirty="0" smtClean="0"/>
                        <a:t>月</a:t>
                      </a:r>
                      <a:endParaRPr kumimoji="1" lang="ja-JP" altLang="en-US" sz="1600" dirty="0"/>
                    </a:p>
                  </a:txBody>
                  <a:tcPr marL="91449" marR="91449" marT="45694" marB="45694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7</a:t>
                      </a:r>
                      <a:r>
                        <a:rPr kumimoji="1" lang="ja-JP" altLang="en-US" sz="1600" dirty="0" smtClean="0"/>
                        <a:t>月</a:t>
                      </a:r>
                      <a:endParaRPr kumimoji="1" lang="ja-JP" altLang="en-US" sz="1600" dirty="0"/>
                    </a:p>
                  </a:txBody>
                  <a:tcPr marL="91449" marR="91449" marT="45694" marB="45694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8</a:t>
                      </a:r>
                      <a:r>
                        <a:rPr kumimoji="1" lang="ja-JP" altLang="en-US" sz="1600" dirty="0" smtClean="0"/>
                        <a:t>月</a:t>
                      </a:r>
                      <a:endParaRPr kumimoji="1" lang="ja-JP" altLang="en-US" sz="1600" dirty="0"/>
                    </a:p>
                  </a:txBody>
                  <a:tcPr marL="91449" marR="91449" marT="45694" marB="45694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9</a:t>
                      </a:r>
                      <a:r>
                        <a:rPr kumimoji="1" lang="ja-JP" altLang="en-US" sz="1600" dirty="0" smtClean="0"/>
                        <a:t>月</a:t>
                      </a:r>
                      <a:endParaRPr kumimoji="1" lang="ja-JP" altLang="en-US" sz="1600" dirty="0"/>
                    </a:p>
                  </a:txBody>
                  <a:tcPr marL="91449" marR="91449" marT="45694" marB="45694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10</a:t>
                      </a:r>
                      <a:r>
                        <a:rPr kumimoji="1" lang="ja-JP" altLang="en-US" sz="1600" dirty="0" smtClean="0"/>
                        <a:t>月</a:t>
                      </a:r>
                      <a:endParaRPr kumimoji="1" lang="ja-JP" altLang="en-US" sz="1600" dirty="0"/>
                    </a:p>
                  </a:txBody>
                  <a:tcPr marL="91449" marR="91449" marT="45694" marB="45694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11</a:t>
                      </a:r>
                      <a:r>
                        <a:rPr kumimoji="1" lang="ja-JP" altLang="en-US" sz="1600" dirty="0" smtClean="0"/>
                        <a:t>月</a:t>
                      </a:r>
                      <a:endParaRPr kumimoji="1" lang="ja-JP" altLang="en-US" sz="1600" dirty="0"/>
                    </a:p>
                  </a:txBody>
                  <a:tcPr marL="91449" marR="91449" marT="45694" marB="45694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12</a:t>
                      </a:r>
                      <a:r>
                        <a:rPr kumimoji="1" lang="ja-JP" altLang="en-US" sz="1600" dirty="0" smtClean="0"/>
                        <a:t>月</a:t>
                      </a:r>
                      <a:endParaRPr kumimoji="1" lang="ja-JP" altLang="en-US" sz="1600" dirty="0"/>
                    </a:p>
                  </a:txBody>
                  <a:tcPr marL="91449" marR="91449" marT="45694" marB="45694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1</a:t>
                      </a:r>
                      <a:r>
                        <a:rPr kumimoji="1" lang="ja-JP" altLang="en-US" sz="1600" dirty="0" smtClean="0"/>
                        <a:t>月</a:t>
                      </a:r>
                      <a:endParaRPr kumimoji="1" lang="ja-JP" altLang="en-US" sz="1600" dirty="0"/>
                    </a:p>
                  </a:txBody>
                  <a:tcPr marL="91449" marR="91449" marT="45694" marB="45694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2</a:t>
                      </a:r>
                      <a:r>
                        <a:rPr kumimoji="1" lang="ja-JP" altLang="en-US" sz="1600" dirty="0" smtClean="0"/>
                        <a:t>月</a:t>
                      </a:r>
                      <a:endParaRPr kumimoji="1" lang="ja-JP" altLang="en-US" sz="1600" dirty="0"/>
                    </a:p>
                  </a:txBody>
                  <a:tcPr marL="91449" marR="91449" marT="45694" marB="45694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3</a:t>
                      </a:r>
                      <a:r>
                        <a:rPr kumimoji="1" lang="ja-JP" altLang="en-US" sz="1600" dirty="0" smtClean="0"/>
                        <a:t>月</a:t>
                      </a:r>
                      <a:endParaRPr kumimoji="1" lang="ja-JP" altLang="en-US" sz="1600" dirty="0"/>
                    </a:p>
                  </a:txBody>
                  <a:tcPr marL="91449" marR="91449" marT="45694" marB="45694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 smtClean="0"/>
                        <a:t>合計</a:t>
                      </a:r>
                      <a:endParaRPr kumimoji="1" lang="ja-JP" altLang="en-US" sz="1600" dirty="0"/>
                    </a:p>
                  </a:txBody>
                  <a:tcPr marL="91449" marR="91449" marT="45694" marB="45694" anchor="ctr" anchorCtr="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567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H30</a:t>
                      </a:r>
                      <a:endParaRPr kumimoji="1" lang="ja-JP" altLang="en-US" sz="1400" dirty="0"/>
                    </a:p>
                  </a:txBody>
                  <a:tcPr marL="91449" marR="91449" marT="45694" marB="45694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0" dirty="0" smtClean="0"/>
                        <a:t>385,643</a:t>
                      </a:r>
                      <a:endParaRPr kumimoji="1" lang="ja-JP" altLang="en-US" sz="1000" b="0" dirty="0"/>
                    </a:p>
                  </a:txBody>
                  <a:tcPr marL="91449" marR="91449" marT="45694" marB="45694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0" dirty="0" smtClean="0"/>
                        <a:t>287,660</a:t>
                      </a:r>
                      <a:endParaRPr kumimoji="1" lang="ja-JP" altLang="en-US" sz="1000" b="0" dirty="0"/>
                    </a:p>
                  </a:txBody>
                  <a:tcPr marL="91449" marR="91449" marT="45694" marB="45694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0" dirty="0" smtClean="0"/>
                        <a:t>129,039</a:t>
                      </a:r>
                      <a:endParaRPr kumimoji="1" lang="ja-JP" altLang="en-US" sz="1000" b="0" dirty="0"/>
                    </a:p>
                  </a:txBody>
                  <a:tcPr marL="91449" marR="91449" marT="45694" marB="45694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0" dirty="0" smtClean="0"/>
                        <a:t>87,937</a:t>
                      </a:r>
                      <a:endParaRPr kumimoji="1" lang="ja-JP" altLang="en-US" sz="1000" b="0" dirty="0"/>
                    </a:p>
                  </a:txBody>
                  <a:tcPr marL="91449" marR="91449" marT="45694" marB="45694"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0" dirty="0" smtClean="0">
                          <a:solidFill>
                            <a:schemeClr val="tx1"/>
                          </a:solidFill>
                        </a:rPr>
                        <a:t>124,413</a:t>
                      </a:r>
                      <a:endParaRPr kumimoji="1" lang="ja-JP" altLang="en-US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9" marR="91449" marT="45694" marB="45694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0" dirty="0" smtClean="0">
                          <a:solidFill>
                            <a:schemeClr val="tx1"/>
                          </a:solidFill>
                        </a:rPr>
                        <a:t>111,186</a:t>
                      </a:r>
                      <a:endParaRPr kumimoji="1" lang="ja-JP" altLang="en-US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9" marR="91449" marT="45694" marB="45694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0" dirty="0" smtClean="0">
                          <a:solidFill>
                            <a:schemeClr val="tx1"/>
                          </a:solidFill>
                        </a:rPr>
                        <a:t>345,138</a:t>
                      </a:r>
                      <a:endParaRPr kumimoji="1" lang="ja-JP" altLang="en-US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9" marR="91449" marT="45694" marB="45694" anchor="ctr" anchorCtr="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0" dirty="0" smtClean="0"/>
                        <a:t>295,507</a:t>
                      </a:r>
                      <a:endParaRPr kumimoji="1" lang="ja-JP" altLang="en-US" sz="1000" b="0" dirty="0"/>
                    </a:p>
                  </a:txBody>
                  <a:tcPr marL="91449" marR="91449" marT="45694" marB="45694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0" dirty="0" smtClean="0"/>
                        <a:t>208,026</a:t>
                      </a:r>
                      <a:endParaRPr kumimoji="1" lang="ja-JP" altLang="en-US" sz="1000" b="0" dirty="0"/>
                    </a:p>
                  </a:txBody>
                  <a:tcPr marL="91449" marR="91449" marT="45694" marB="45694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0" dirty="0" smtClean="0">
                          <a:solidFill>
                            <a:schemeClr val="tx1"/>
                          </a:solidFill>
                        </a:rPr>
                        <a:t>75,972</a:t>
                      </a:r>
                    </a:p>
                  </a:txBody>
                  <a:tcPr marL="91449" marR="91449" marT="45694" marB="45694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0" dirty="0" smtClean="0">
                          <a:solidFill>
                            <a:schemeClr val="tx1"/>
                          </a:solidFill>
                        </a:rPr>
                        <a:t>100,247</a:t>
                      </a:r>
                    </a:p>
                  </a:txBody>
                  <a:tcPr marL="91449" marR="91449" marT="45694" marB="45694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0" dirty="0" smtClean="0">
                          <a:solidFill>
                            <a:schemeClr val="tx1"/>
                          </a:solidFill>
                        </a:rPr>
                        <a:t>236,255</a:t>
                      </a:r>
                      <a:endParaRPr kumimoji="1" lang="ja-JP" altLang="en-US" sz="10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49" marR="91449" marT="45694" marB="45694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0" dirty="0" smtClean="0">
                          <a:solidFill>
                            <a:schemeClr val="tx1"/>
                          </a:solidFill>
                        </a:rPr>
                        <a:t>2,387,023</a:t>
                      </a:r>
                    </a:p>
                  </a:txBody>
                  <a:tcPr marL="91449" marR="91449" marT="45694" marB="45694" anchor="ctr" anchorCtr="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627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H31</a:t>
                      </a:r>
                      <a:endParaRPr kumimoji="1" lang="ja-JP" altLang="en-US" sz="1400" dirty="0"/>
                    </a:p>
                  </a:txBody>
                  <a:tcPr marL="91449" marR="91449" marT="45694" marB="45694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0" dirty="0" smtClean="0"/>
                        <a:t>449,477</a:t>
                      </a:r>
                      <a:endParaRPr kumimoji="1" lang="ja-JP" altLang="en-US" sz="1000" b="0" dirty="0"/>
                    </a:p>
                  </a:txBody>
                  <a:tcPr marL="91449" marR="91449" marT="45694" marB="45694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0" dirty="0" smtClean="0"/>
                        <a:t>346,937</a:t>
                      </a:r>
                      <a:endParaRPr kumimoji="1" lang="ja-JP" altLang="en-US" sz="1000" b="0" dirty="0"/>
                    </a:p>
                  </a:txBody>
                  <a:tcPr marL="91449" marR="91449" marT="45694" marB="45694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0" dirty="0" smtClean="0"/>
                        <a:t>138,070</a:t>
                      </a:r>
                      <a:endParaRPr kumimoji="1" lang="ja-JP" altLang="en-US" sz="1000" b="0" dirty="0"/>
                    </a:p>
                  </a:txBody>
                  <a:tcPr marL="91449" marR="91449" marT="45694" marB="45694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0" dirty="0" smtClean="0"/>
                        <a:t>109,543</a:t>
                      </a:r>
                      <a:endParaRPr kumimoji="1" lang="ja-JP" altLang="en-US" sz="1000" b="0" dirty="0"/>
                    </a:p>
                  </a:txBody>
                  <a:tcPr marL="91449" marR="91449" marT="45694" marB="45694"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0" dirty="0" smtClean="0">
                          <a:solidFill>
                            <a:schemeClr val="tx1"/>
                          </a:solidFill>
                        </a:rPr>
                        <a:t>134,034</a:t>
                      </a:r>
                      <a:endParaRPr kumimoji="1" lang="ja-JP" altLang="en-US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9" marR="91449" marT="45694" marB="45694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0" dirty="0" smtClean="0">
                          <a:solidFill>
                            <a:schemeClr val="tx1"/>
                          </a:solidFill>
                        </a:rPr>
                        <a:t>146,775</a:t>
                      </a:r>
                      <a:endParaRPr kumimoji="1" lang="ja-JP" altLang="en-US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9" marR="91449" marT="45694" marB="45694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0" dirty="0" smtClean="0">
                          <a:solidFill>
                            <a:schemeClr val="tx1"/>
                          </a:solidFill>
                        </a:rPr>
                        <a:t>181,121</a:t>
                      </a:r>
                      <a:endParaRPr kumimoji="1" lang="ja-JP" altLang="en-US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9" marR="91449" marT="45694" marB="45694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0" dirty="0" smtClean="0"/>
                        <a:t>365,651</a:t>
                      </a:r>
                      <a:endParaRPr kumimoji="1" lang="ja-JP" altLang="en-US" sz="1000" b="0" dirty="0"/>
                    </a:p>
                  </a:txBody>
                  <a:tcPr marL="91449" marR="91449" marT="45694" marB="45694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0" dirty="0" smtClean="0"/>
                        <a:t>179,898</a:t>
                      </a:r>
                      <a:endParaRPr kumimoji="1" lang="ja-JP" altLang="en-US" sz="1000" b="0" dirty="0"/>
                    </a:p>
                  </a:txBody>
                  <a:tcPr marL="91449" marR="91449" marT="45694" marB="45694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0" dirty="0" smtClean="0">
                          <a:solidFill>
                            <a:schemeClr val="tx1"/>
                          </a:solidFill>
                        </a:rPr>
                        <a:t>82,074</a:t>
                      </a:r>
                    </a:p>
                  </a:txBody>
                  <a:tcPr marL="91449" marR="91449" marT="45694" marB="45694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0" dirty="0" smtClean="0">
                          <a:solidFill>
                            <a:schemeClr val="tx1"/>
                          </a:solidFill>
                        </a:rPr>
                        <a:t>91,656</a:t>
                      </a:r>
                    </a:p>
                  </a:txBody>
                  <a:tcPr marL="91449" marR="91449" marT="45694" marB="45694"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3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0" dirty="0" smtClean="0">
                          <a:solidFill>
                            <a:schemeClr val="tx1"/>
                          </a:solidFill>
                        </a:rPr>
                        <a:t>140,275</a:t>
                      </a:r>
                    </a:p>
                    <a:p>
                      <a:pPr marL="0" marR="0" lvl="0" indent="0" algn="ctr" defTabSz="9143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0" dirty="0" smtClean="0">
                          <a:solidFill>
                            <a:srgbClr val="FF0000"/>
                          </a:solidFill>
                        </a:rPr>
                        <a:t>(59.4</a:t>
                      </a:r>
                      <a:r>
                        <a:rPr kumimoji="1" lang="ja-JP" altLang="en-US" sz="1000" b="0" dirty="0" smtClean="0">
                          <a:solidFill>
                            <a:srgbClr val="FF0000"/>
                          </a:solidFill>
                        </a:rPr>
                        <a:t>％</a:t>
                      </a:r>
                      <a:r>
                        <a:rPr kumimoji="1" lang="en-US" altLang="ja-JP" sz="1000" b="0" dirty="0" smtClean="0">
                          <a:solidFill>
                            <a:srgbClr val="FF0000"/>
                          </a:solidFill>
                        </a:rPr>
                        <a:t>)</a:t>
                      </a:r>
                      <a:endParaRPr kumimoji="1" lang="ja-JP" altLang="en-US" sz="1000" b="0" dirty="0" smtClean="0">
                        <a:solidFill>
                          <a:srgbClr val="FF0000"/>
                        </a:solidFill>
                      </a:endParaRPr>
                    </a:p>
                  </a:txBody>
                  <a:tcPr marL="91449" marR="91449" marT="45694" marB="45694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0" dirty="0" smtClean="0">
                          <a:solidFill>
                            <a:schemeClr val="tx1"/>
                          </a:solidFill>
                        </a:rPr>
                        <a:t>2,365,511</a:t>
                      </a:r>
                    </a:p>
                  </a:txBody>
                  <a:tcPr marL="91449" marR="91449" marT="45694" marB="45694" anchor="ctr" anchorCtr="1"/>
                </a:tc>
                <a:extLst>
                  <a:ext uri="{0D108BD9-81ED-4DB2-BD59-A6C34878D82A}">
                    <a16:rowId xmlns:a16="http://schemas.microsoft.com/office/drawing/2014/main" val="2688306953"/>
                  </a:ext>
                </a:extLst>
              </a:tr>
              <a:tr h="93627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R2</a:t>
                      </a:r>
                      <a:endParaRPr kumimoji="1" lang="ja-JP" altLang="en-US" sz="1400" dirty="0"/>
                    </a:p>
                  </a:txBody>
                  <a:tcPr marL="91449" marR="91449" marT="45694" marB="45694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0" dirty="0" smtClean="0"/>
                        <a:t>77,701</a:t>
                      </a:r>
                    </a:p>
                    <a:p>
                      <a:pPr marL="0" marR="0" lvl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0" dirty="0" smtClean="0">
                          <a:solidFill>
                            <a:srgbClr val="FF0000"/>
                          </a:solidFill>
                        </a:rPr>
                        <a:t>(17.2</a:t>
                      </a:r>
                      <a:r>
                        <a:rPr kumimoji="1" lang="ja-JP" altLang="en-US" sz="1000" b="0" dirty="0" smtClean="0">
                          <a:solidFill>
                            <a:srgbClr val="FF0000"/>
                          </a:solidFill>
                        </a:rPr>
                        <a:t>％</a:t>
                      </a:r>
                      <a:r>
                        <a:rPr kumimoji="1" lang="en-US" altLang="ja-JP" sz="1000" b="0" dirty="0" smtClean="0">
                          <a:solidFill>
                            <a:srgbClr val="FF0000"/>
                          </a:solidFill>
                        </a:rPr>
                        <a:t>)</a:t>
                      </a:r>
                      <a:endParaRPr kumimoji="1" lang="ja-JP" altLang="en-US" sz="1000" b="0" dirty="0" smtClean="0">
                        <a:solidFill>
                          <a:srgbClr val="FF0000"/>
                        </a:solidFill>
                      </a:endParaRPr>
                    </a:p>
                  </a:txBody>
                  <a:tcPr marL="91449" marR="91449" marT="45694" marB="45694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0" dirty="0" smtClean="0"/>
                        <a:t>74,033</a:t>
                      </a:r>
                    </a:p>
                    <a:p>
                      <a:pPr marL="0" marR="0" lvl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0" dirty="0" smtClean="0">
                          <a:solidFill>
                            <a:srgbClr val="FF0000"/>
                          </a:solidFill>
                        </a:rPr>
                        <a:t>(21.3</a:t>
                      </a:r>
                      <a:r>
                        <a:rPr kumimoji="1" lang="ja-JP" altLang="en-US" sz="1000" b="0" dirty="0" smtClean="0">
                          <a:solidFill>
                            <a:srgbClr val="FF0000"/>
                          </a:solidFill>
                        </a:rPr>
                        <a:t>％</a:t>
                      </a:r>
                      <a:r>
                        <a:rPr kumimoji="1" lang="en-US" altLang="ja-JP" sz="1000" b="0" dirty="0" smtClean="0">
                          <a:solidFill>
                            <a:srgbClr val="FF0000"/>
                          </a:solidFill>
                        </a:rPr>
                        <a:t>)</a:t>
                      </a:r>
                      <a:endParaRPr kumimoji="1" lang="ja-JP" altLang="en-US" sz="1000" b="0" dirty="0" smtClean="0">
                        <a:solidFill>
                          <a:srgbClr val="FF0000"/>
                        </a:solidFill>
                      </a:endParaRPr>
                    </a:p>
                  </a:txBody>
                  <a:tcPr marL="91449" marR="91449" marT="45694" marB="45694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0" dirty="0" smtClean="0"/>
                        <a:t>69,299</a:t>
                      </a:r>
                    </a:p>
                    <a:p>
                      <a:pPr marL="0" marR="0" lvl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0" dirty="0" smtClean="0">
                          <a:solidFill>
                            <a:srgbClr val="FF0000"/>
                          </a:solidFill>
                        </a:rPr>
                        <a:t>(50.2</a:t>
                      </a:r>
                      <a:r>
                        <a:rPr kumimoji="1" lang="ja-JP" altLang="en-US" sz="1000" b="0" dirty="0" smtClean="0">
                          <a:solidFill>
                            <a:srgbClr val="FF0000"/>
                          </a:solidFill>
                        </a:rPr>
                        <a:t>％</a:t>
                      </a:r>
                      <a:r>
                        <a:rPr kumimoji="1" lang="en-US" altLang="ja-JP" sz="1000" b="0" dirty="0" smtClean="0">
                          <a:solidFill>
                            <a:srgbClr val="FF0000"/>
                          </a:solidFill>
                        </a:rPr>
                        <a:t>)</a:t>
                      </a:r>
                      <a:endParaRPr kumimoji="1" lang="ja-JP" altLang="en-US" sz="1000" b="0" dirty="0" smtClean="0">
                        <a:solidFill>
                          <a:srgbClr val="FF0000"/>
                        </a:solidFill>
                      </a:endParaRPr>
                    </a:p>
                  </a:txBody>
                  <a:tcPr marL="91449" marR="91449" marT="45694" marB="45694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0" dirty="0" smtClean="0"/>
                        <a:t>41,432</a:t>
                      </a:r>
                      <a:br>
                        <a:rPr kumimoji="1" lang="en-US" altLang="ja-JP" sz="1000" b="0" dirty="0" smtClean="0"/>
                      </a:br>
                      <a:r>
                        <a:rPr kumimoji="1" lang="en-US" altLang="ja-JP" sz="1000" b="0" dirty="0" smtClean="0">
                          <a:solidFill>
                            <a:srgbClr val="FF0000"/>
                          </a:solidFill>
                        </a:rPr>
                        <a:t>(37.8%)</a:t>
                      </a:r>
                      <a:endParaRPr kumimoji="1" lang="ja-JP" altLang="en-US" sz="1000" b="0" dirty="0"/>
                    </a:p>
                  </a:txBody>
                  <a:tcPr marL="91449" marR="91449" marT="45694" marB="45694"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0" dirty="0" smtClean="0">
                          <a:solidFill>
                            <a:schemeClr val="tx1"/>
                          </a:solidFill>
                        </a:rPr>
                        <a:t>62,115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0" dirty="0" smtClean="0">
                          <a:solidFill>
                            <a:srgbClr val="FF0000"/>
                          </a:solidFill>
                        </a:rPr>
                        <a:t>(46.3%)</a:t>
                      </a:r>
                      <a:endParaRPr kumimoji="1" lang="ja-JP" altLang="en-US" sz="1000" b="0" dirty="0">
                        <a:solidFill>
                          <a:srgbClr val="FF0000"/>
                        </a:solidFill>
                      </a:endParaRPr>
                    </a:p>
                  </a:txBody>
                  <a:tcPr marL="91449" marR="91449" marT="45694" marB="45694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0" dirty="0" smtClean="0">
                          <a:solidFill>
                            <a:schemeClr val="tx1"/>
                          </a:solidFill>
                        </a:rPr>
                        <a:t>103,314</a:t>
                      </a:r>
                      <a:endParaRPr kumimoji="1" lang="en-US" altLang="ja-JP" sz="1000" b="0" dirty="0" smtClean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r>
                        <a:rPr kumimoji="1" lang="en-US" altLang="ja-JP" sz="1000" b="0" dirty="0" smtClean="0">
                          <a:solidFill>
                            <a:srgbClr val="FF0000"/>
                          </a:solidFill>
                        </a:rPr>
                        <a:t>(70.4%)</a:t>
                      </a:r>
                      <a:endParaRPr kumimoji="1" lang="ja-JP" altLang="en-US" sz="1000" b="0" dirty="0">
                        <a:solidFill>
                          <a:srgbClr val="FF0000"/>
                        </a:solidFill>
                      </a:endParaRPr>
                    </a:p>
                  </a:txBody>
                  <a:tcPr marL="91449" marR="91449" marT="45694" marB="45694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0" dirty="0" smtClean="0">
                          <a:solidFill>
                            <a:schemeClr val="tx1"/>
                          </a:solidFill>
                        </a:rPr>
                        <a:t>216,762</a:t>
                      </a:r>
                      <a:endParaRPr kumimoji="1" lang="en-US" altLang="ja-JP" sz="1000" b="0" dirty="0" smtClean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r>
                        <a:rPr kumimoji="1" lang="en-US" altLang="ja-JP" sz="1000" b="0" dirty="0" smtClean="0">
                          <a:solidFill>
                            <a:srgbClr val="FF0000"/>
                          </a:solidFill>
                        </a:rPr>
                        <a:t>(119.7%)</a:t>
                      </a:r>
                      <a:endParaRPr kumimoji="1" lang="ja-JP" altLang="en-US" sz="1000" b="0" dirty="0" smtClean="0">
                        <a:solidFill>
                          <a:srgbClr val="FF0000"/>
                        </a:solidFill>
                      </a:endParaRPr>
                    </a:p>
                  </a:txBody>
                  <a:tcPr marL="91449" marR="91449" marT="45694" marB="45694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0" dirty="0" smtClean="0"/>
                        <a:t>294,551</a:t>
                      </a:r>
                      <a:br>
                        <a:rPr kumimoji="1" lang="en-US" altLang="ja-JP" sz="1000" b="0" dirty="0" smtClean="0"/>
                      </a:br>
                      <a:r>
                        <a:rPr kumimoji="1" lang="en-US" altLang="ja-JP" sz="1000" b="0" dirty="0" smtClean="0">
                          <a:solidFill>
                            <a:srgbClr val="FF0000"/>
                          </a:solidFill>
                        </a:rPr>
                        <a:t>(80.6%)</a:t>
                      </a:r>
                      <a:endParaRPr kumimoji="1" lang="ja-JP" altLang="en-US" sz="1000" b="0" dirty="0">
                        <a:solidFill>
                          <a:srgbClr val="FF0000"/>
                        </a:solidFill>
                      </a:endParaRPr>
                    </a:p>
                  </a:txBody>
                  <a:tcPr marL="91449" marR="91449" marT="45694" marB="45694"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3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0" dirty="0" smtClean="0"/>
                        <a:t>45,880</a:t>
                      </a:r>
                      <a:br>
                        <a:rPr kumimoji="1" lang="en-US" altLang="ja-JP" sz="1000" b="0" dirty="0" smtClean="0"/>
                      </a:br>
                      <a:r>
                        <a:rPr kumimoji="1" lang="en-US" altLang="ja-JP" sz="1000" b="0" dirty="0" smtClean="0">
                          <a:solidFill>
                            <a:srgbClr val="FF0000"/>
                          </a:solidFill>
                        </a:rPr>
                        <a:t>(25.5</a:t>
                      </a:r>
                      <a:r>
                        <a:rPr kumimoji="1" lang="ja-JP" altLang="en-US" sz="1000" b="0" dirty="0" smtClean="0">
                          <a:solidFill>
                            <a:srgbClr val="FF0000"/>
                          </a:solidFill>
                        </a:rPr>
                        <a:t>％</a:t>
                      </a:r>
                      <a:r>
                        <a:rPr kumimoji="1" lang="en-US" altLang="ja-JP" sz="1000" b="0" dirty="0" smtClean="0">
                          <a:solidFill>
                            <a:srgbClr val="FF0000"/>
                          </a:solidFill>
                        </a:rPr>
                        <a:t>)</a:t>
                      </a:r>
                      <a:endParaRPr kumimoji="1" lang="ja-JP" altLang="en-US" sz="1000" b="0" dirty="0" smtClean="0">
                        <a:solidFill>
                          <a:srgbClr val="FF0000"/>
                        </a:solidFill>
                      </a:endParaRPr>
                    </a:p>
                  </a:txBody>
                  <a:tcPr marL="91449" marR="91449" marT="45694" marB="45694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0" dirty="0" smtClean="0">
                          <a:solidFill>
                            <a:schemeClr val="tx1"/>
                          </a:solidFill>
                        </a:rPr>
                        <a:t>45,540</a:t>
                      </a:r>
                    </a:p>
                    <a:p>
                      <a:pPr algn="ctr"/>
                      <a:r>
                        <a:rPr kumimoji="1" lang="en-US" altLang="ja-JP" sz="1000" b="0" dirty="0" smtClean="0">
                          <a:solidFill>
                            <a:srgbClr val="FF0000"/>
                          </a:solidFill>
                        </a:rPr>
                        <a:t>(55.5%)</a:t>
                      </a:r>
                    </a:p>
                  </a:txBody>
                  <a:tcPr marL="91449" marR="91449" marT="45694" marB="45694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0" dirty="0" smtClean="0">
                          <a:solidFill>
                            <a:schemeClr val="tx1"/>
                          </a:solidFill>
                        </a:rPr>
                        <a:t>123,330</a:t>
                      </a:r>
                    </a:p>
                    <a:p>
                      <a:pPr algn="ctr"/>
                      <a:r>
                        <a:rPr kumimoji="1" lang="en-US" altLang="ja-JP" sz="1000" b="0" dirty="0" smtClean="0">
                          <a:solidFill>
                            <a:srgbClr val="FF0000"/>
                          </a:solidFill>
                        </a:rPr>
                        <a:t>(134.6%)</a:t>
                      </a:r>
                    </a:p>
                  </a:txBody>
                  <a:tcPr marL="91449" marR="91449" marT="45694" marB="45694"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3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kumimoji="1" lang="ja-JP" altLang="en-US" sz="10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49" marR="91449" marT="45694" marB="45694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0" dirty="0" smtClean="0">
                          <a:solidFill>
                            <a:schemeClr val="tx1"/>
                          </a:solidFill>
                        </a:rPr>
                        <a:t>1,153,957</a:t>
                      </a:r>
                    </a:p>
                  </a:txBody>
                  <a:tcPr marL="91449" marR="91449" marT="45694" marB="45694" anchor="ctr" anchorCtr="1"/>
                </a:tc>
                <a:extLst>
                  <a:ext uri="{0D108BD9-81ED-4DB2-BD59-A6C34878D82A}">
                    <a16:rowId xmlns:a16="http://schemas.microsoft.com/office/drawing/2014/main" val="331329860"/>
                  </a:ext>
                </a:extLst>
              </a:tr>
            </a:tbl>
          </a:graphicData>
        </a:graphic>
      </p:graphicFrame>
      <p:sp>
        <p:nvSpPr>
          <p:cNvPr id="8300" name="テキスト ボックス 30"/>
          <p:cNvSpPr txBox="1">
            <a:spLocks noChangeArrowheads="1"/>
          </p:cNvSpPr>
          <p:nvPr/>
        </p:nvSpPr>
        <p:spPr bwMode="auto">
          <a:xfrm>
            <a:off x="156815" y="3047865"/>
            <a:ext cx="6232525" cy="26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5" rIns="91428" bIns="4571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ja-JP" sz="11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【</a:t>
            </a:r>
            <a:r>
              <a:rPr lang="ja-JP" altLang="en-US" sz="11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月別入園者数</a:t>
            </a:r>
            <a:r>
              <a:rPr lang="ja-JP" altLang="en-US" sz="11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（</a:t>
            </a:r>
            <a:r>
              <a:rPr lang="en-US" altLang="ja-JP" sz="11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H30</a:t>
            </a:r>
            <a:r>
              <a:rPr lang="ja-JP" altLang="en-US" sz="11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年度、</a:t>
            </a:r>
            <a:r>
              <a:rPr lang="en-US" altLang="ja-JP" sz="11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H31</a:t>
            </a:r>
            <a:r>
              <a:rPr lang="ja-JP" altLang="en-US" sz="11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年度、</a:t>
            </a:r>
            <a:r>
              <a:rPr lang="en-US" altLang="ja-JP" sz="11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R</a:t>
            </a:r>
            <a:r>
              <a:rPr lang="ja-JP" altLang="en-US" sz="11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２年度）</a:t>
            </a:r>
            <a:r>
              <a:rPr lang="ja-JP" altLang="ja-JP" sz="11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】</a:t>
            </a:r>
            <a:endParaRPr lang="en-US" altLang="ja-JP" sz="11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39586" y="416829"/>
            <a:ext cx="4608277" cy="229398"/>
          </a:xfrm>
          <a:prstGeom prst="rect">
            <a:avLst/>
          </a:prstGeom>
          <a:solidFill>
            <a:srgbClr val="FF3399"/>
          </a:solidFill>
        </p:spPr>
        <p:txBody>
          <a:bodyPr wrap="square" lIns="63984" tIns="31992" rIns="63984" bIns="31992" rtlCol="0">
            <a:spAutoFit/>
          </a:bodyPr>
          <a:lstStyle/>
          <a:p>
            <a:r>
              <a:rPr lang="ja-JP" altLang="en-US" sz="1071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■自然文化園入園者数の推移（</a:t>
            </a:r>
            <a:r>
              <a:rPr lang="en-US" altLang="ja-JP" sz="1071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※</a:t>
            </a:r>
            <a:r>
              <a:rPr lang="ja-JP" altLang="en-US" sz="1071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スポーツ施設等の利用者数は含まない）</a:t>
            </a:r>
          </a:p>
        </p:txBody>
      </p:sp>
      <p:grpSp>
        <p:nvGrpSpPr>
          <p:cNvPr id="21" name="グループ化 7"/>
          <p:cNvGrpSpPr>
            <a:grpSpLocks/>
          </p:cNvGrpSpPr>
          <p:nvPr/>
        </p:nvGrpSpPr>
        <p:grpSpPr bwMode="auto">
          <a:xfrm>
            <a:off x="266700" y="657225"/>
            <a:ext cx="4773613" cy="2433638"/>
            <a:chOff x="568112" y="1853264"/>
            <a:chExt cx="5216362" cy="3106439"/>
          </a:xfrm>
        </p:grpSpPr>
        <p:graphicFrame>
          <p:nvGraphicFramePr>
            <p:cNvPr id="25" name="グラフ 8"/>
            <p:cNvGraphicFramePr>
              <a:graphicFrameLocks/>
            </p:cNvGraphicFramePr>
            <p:nvPr>
              <p:extLst/>
            </p:nvPr>
          </p:nvGraphicFramePr>
          <p:xfrm>
            <a:off x="568112" y="1853264"/>
            <a:ext cx="5216362" cy="31064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24" name="ワークシート" r:id="rId3" imgW="5038795" imgH="2866880" progId="Excel.Sheet.8">
                    <p:embed/>
                  </p:oleObj>
                </mc:Choice>
                <mc:Fallback>
                  <p:oleObj name="ワークシート" r:id="rId3" imgW="5038795" imgH="2866880" progId="Excel.Sheet.8">
                    <p:embed/>
                    <p:pic>
                      <p:nvPicPr>
                        <p:cNvPr id="25" name="グラフ 8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68112" y="1853264"/>
                          <a:ext cx="5216362" cy="310643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8" name="グループ化 9"/>
            <p:cNvGrpSpPr>
              <a:grpSpLocks/>
            </p:cNvGrpSpPr>
            <p:nvPr/>
          </p:nvGrpSpPr>
          <p:grpSpPr bwMode="auto">
            <a:xfrm>
              <a:off x="972532" y="3356177"/>
              <a:ext cx="2546628" cy="1092008"/>
              <a:chOff x="972532" y="3356177"/>
              <a:chExt cx="2546628" cy="1092008"/>
            </a:xfrm>
          </p:grpSpPr>
          <p:sp>
            <p:nvSpPr>
              <p:cNvPr id="29" name="テキスト ボックス 10"/>
              <p:cNvSpPr txBox="1">
                <a:spLocks noChangeArrowheads="1"/>
              </p:cNvSpPr>
              <p:nvPr/>
            </p:nvSpPr>
            <p:spPr bwMode="auto">
              <a:xfrm>
                <a:off x="2564139" y="3356177"/>
                <a:ext cx="955021" cy="2975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ja-JP" sz="900" dirty="0"/>
                  <a:t>213</a:t>
                </a:r>
                <a:r>
                  <a:rPr lang="ja-JP" altLang="en-US" sz="900" dirty="0"/>
                  <a:t>万人</a:t>
                </a:r>
              </a:p>
            </p:txBody>
          </p:sp>
          <p:sp>
            <p:nvSpPr>
              <p:cNvPr id="31" name="テキスト ボックス 12"/>
              <p:cNvSpPr txBox="1">
                <a:spLocks noChangeArrowheads="1"/>
              </p:cNvSpPr>
              <p:nvPr/>
            </p:nvSpPr>
            <p:spPr bwMode="auto">
              <a:xfrm>
                <a:off x="972532" y="4150626"/>
                <a:ext cx="954262" cy="2975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ja-JP" sz="900" dirty="0"/>
                  <a:t>182</a:t>
                </a:r>
                <a:r>
                  <a:rPr lang="ja-JP" altLang="en-US" sz="900" dirty="0"/>
                  <a:t>万人</a:t>
                </a:r>
              </a:p>
            </p:txBody>
          </p:sp>
          <p:sp>
            <p:nvSpPr>
              <p:cNvPr id="32" name="テキスト ボックス 13"/>
              <p:cNvSpPr txBox="1">
                <a:spLocks noChangeArrowheads="1"/>
              </p:cNvSpPr>
              <p:nvPr/>
            </p:nvSpPr>
            <p:spPr bwMode="auto">
              <a:xfrm>
                <a:off x="1498437" y="4059585"/>
                <a:ext cx="856717" cy="2975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ja-JP" sz="900" dirty="0"/>
                  <a:t>183</a:t>
                </a:r>
                <a:r>
                  <a:rPr lang="ja-JP" altLang="en-US" sz="900" dirty="0"/>
                  <a:t>万人</a:t>
                </a:r>
              </a:p>
            </p:txBody>
          </p:sp>
          <p:sp>
            <p:nvSpPr>
              <p:cNvPr id="33" name="テキスト ボックス 14"/>
              <p:cNvSpPr txBox="1">
                <a:spLocks noChangeArrowheads="1"/>
              </p:cNvSpPr>
              <p:nvPr/>
            </p:nvSpPr>
            <p:spPr bwMode="auto">
              <a:xfrm>
                <a:off x="2059308" y="3778710"/>
                <a:ext cx="922742" cy="2975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ja-JP" sz="900" dirty="0"/>
                  <a:t>194</a:t>
                </a:r>
                <a:r>
                  <a:rPr lang="ja-JP" altLang="en-US" sz="900" dirty="0"/>
                  <a:t>万人</a:t>
                </a:r>
              </a:p>
            </p:txBody>
          </p:sp>
        </p:grpSp>
      </p:grpSp>
      <p:sp>
        <p:nvSpPr>
          <p:cNvPr id="34" name="テキスト ボックス 10"/>
          <p:cNvSpPr txBox="1">
            <a:spLocks noChangeArrowheads="1"/>
          </p:cNvSpPr>
          <p:nvPr/>
        </p:nvSpPr>
        <p:spPr bwMode="auto">
          <a:xfrm>
            <a:off x="2844012" y="1786190"/>
            <a:ext cx="79188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9" tIns="45720" rIns="91439" b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900" dirty="0"/>
              <a:t>220</a:t>
            </a:r>
            <a:r>
              <a:rPr lang="ja-JP" altLang="en-US" sz="900" dirty="0"/>
              <a:t>万人</a:t>
            </a:r>
          </a:p>
        </p:txBody>
      </p:sp>
      <p:sp>
        <p:nvSpPr>
          <p:cNvPr id="37" name="テキスト ボックス 10"/>
          <p:cNvSpPr txBox="1">
            <a:spLocks noChangeArrowheads="1"/>
          </p:cNvSpPr>
          <p:nvPr/>
        </p:nvSpPr>
        <p:spPr bwMode="auto">
          <a:xfrm>
            <a:off x="3357246" y="1656010"/>
            <a:ext cx="79188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9" tIns="45720" rIns="91439" b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900" dirty="0"/>
              <a:t>225</a:t>
            </a:r>
            <a:r>
              <a:rPr lang="ja-JP" altLang="en-US" sz="900" dirty="0"/>
              <a:t>万人</a:t>
            </a:r>
          </a:p>
        </p:txBody>
      </p:sp>
      <p:sp>
        <p:nvSpPr>
          <p:cNvPr id="38" name="正方形/長方形 37"/>
          <p:cNvSpPr/>
          <p:nvPr/>
        </p:nvSpPr>
        <p:spPr>
          <a:xfrm>
            <a:off x="-33689" y="3709"/>
            <a:ext cx="9177689" cy="351609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61859" tIns="30929" rIns="61859" bIns="3092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ja-JP" altLang="en-US" b="1" kern="100" dirty="0">
                <a:ea typeface="ＭＳ Ｐゴシック"/>
                <a:cs typeface="Times New Roman"/>
              </a:rPr>
              <a:t>　現在の来園者状況</a:t>
            </a:r>
            <a:endParaRPr lang="ja-JP" altLang="en-US" sz="900" kern="100" dirty="0">
              <a:ea typeface="ＭＳ 明朝"/>
              <a:cs typeface="Times New Roman"/>
            </a:endParaRPr>
          </a:p>
        </p:txBody>
      </p:sp>
      <p:sp>
        <p:nvSpPr>
          <p:cNvPr id="35" name="テキスト ボックス 4"/>
          <p:cNvSpPr txBox="1">
            <a:spLocks noChangeArrowheads="1"/>
          </p:cNvSpPr>
          <p:nvPr/>
        </p:nvSpPr>
        <p:spPr bwMode="auto">
          <a:xfrm>
            <a:off x="5129683" y="476672"/>
            <a:ext cx="1912796" cy="90369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 lIns="35995" tIns="35995" rIns="35995" bIns="35995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US" altLang="ja-JP" sz="9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〔</a:t>
            </a:r>
            <a:r>
              <a:rPr lang="ja-JP" altLang="en-US" sz="9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平成</a:t>
            </a:r>
            <a:r>
              <a:rPr lang="en-US" altLang="ja-JP" sz="9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30</a:t>
            </a:r>
            <a:r>
              <a:rPr lang="ja-JP" altLang="en-US" sz="9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年度の主な要因</a:t>
            </a:r>
            <a:r>
              <a:rPr lang="en-US" altLang="ja-JP" sz="9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〕</a:t>
            </a:r>
            <a:endParaRPr lang="en-US" altLang="zh-TW" sz="9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eaLnBrk="1" hangingPunct="1">
              <a:defRPr/>
            </a:pPr>
            <a:r>
              <a:rPr lang="en-US" altLang="ja-JP" sz="9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4</a:t>
            </a:r>
            <a:r>
              <a:rPr lang="ja-JP" altLang="en-US" sz="9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月～ 太陽の塔内部公開</a:t>
            </a:r>
            <a:r>
              <a:rPr lang="en-US" altLang="ja-JP" sz="9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[</a:t>
            </a:r>
            <a:r>
              <a:rPr lang="ja-JP" altLang="en-US" sz="9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好調</a:t>
            </a:r>
            <a:r>
              <a:rPr lang="en-US" altLang="ja-JP" sz="9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]</a:t>
            </a:r>
          </a:p>
          <a:p>
            <a:pPr eaLnBrk="1" hangingPunct="1">
              <a:defRPr/>
            </a:pPr>
            <a:r>
              <a:rPr lang="en-US" altLang="ja-JP" sz="9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6</a:t>
            </a:r>
            <a:r>
              <a:rPr lang="ja-JP" altLang="en-US" sz="9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月    大阪北部地震</a:t>
            </a:r>
            <a:endParaRPr lang="en-US" altLang="ja-JP" sz="9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eaLnBrk="1" hangingPunct="1">
              <a:defRPr/>
            </a:pPr>
            <a:r>
              <a:rPr lang="en-US" altLang="ja-JP" sz="9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9</a:t>
            </a:r>
            <a:r>
              <a:rPr lang="ja-JP" altLang="en-US" sz="9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月    台風</a:t>
            </a:r>
            <a:r>
              <a:rPr lang="en-US" altLang="ja-JP" sz="9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21</a:t>
            </a:r>
            <a:r>
              <a:rPr lang="ja-JP" altLang="en-US" sz="9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号</a:t>
            </a:r>
            <a:endParaRPr lang="en-US" altLang="ja-JP" sz="9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eaLnBrk="1" hangingPunct="1">
              <a:defRPr/>
            </a:pPr>
            <a:r>
              <a:rPr lang="en-US" altLang="ja-JP" sz="9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10</a:t>
            </a:r>
            <a:r>
              <a:rPr lang="ja-JP" altLang="en-US" sz="9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月   大阪文化芸術フェス</a:t>
            </a:r>
            <a:r>
              <a:rPr lang="en-US" altLang="ja-JP" sz="9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[</a:t>
            </a:r>
            <a:r>
              <a:rPr lang="ja-JP" altLang="en-US" sz="9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好調</a:t>
            </a:r>
            <a:r>
              <a:rPr lang="en-US" altLang="ja-JP" sz="9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]</a:t>
            </a:r>
          </a:p>
          <a:p>
            <a:pPr eaLnBrk="1" hangingPunct="1">
              <a:defRPr/>
            </a:pPr>
            <a:r>
              <a:rPr lang="en-US" altLang="ja-JP" sz="9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12</a:t>
            </a:r>
            <a:r>
              <a:rPr lang="ja-JP" altLang="en-US" sz="9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月   イルミナイト万博（冬季）</a:t>
            </a:r>
            <a:endParaRPr lang="en-US" altLang="ja-JP" sz="9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39" name="テキスト ボックス 10"/>
          <p:cNvSpPr txBox="1">
            <a:spLocks noChangeArrowheads="1"/>
          </p:cNvSpPr>
          <p:nvPr/>
        </p:nvSpPr>
        <p:spPr bwMode="auto">
          <a:xfrm>
            <a:off x="3546282" y="1197621"/>
            <a:ext cx="73768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9" tIns="45720" rIns="91439" b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900" dirty="0"/>
              <a:t>239</a:t>
            </a:r>
            <a:r>
              <a:rPr lang="ja-JP" altLang="en-US" sz="900" dirty="0"/>
              <a:t>万人</a:t>
            </a:r>
          </a:p>
        </p:txBody>
      </p:sp>
      <p:sp>
        <p:nvSpPr>
          <p:cNvPr id="40" name="テキスト ボックス 17"/>
          <p:cNvSpPr txBox="1">
            <a:spLocks noChangeArrowheads="1"/>
          </p:cNvSpPr>
          <p:nvPr/>
        </p:nvSpPr>
        <p:spPr bwMode="auto">
          <a:xfrm>
            <a:off x="8297838" y="3047865"/>
            <a:ext cx="1036720" cy="374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ts val="2200"/>
              </a:lnSpc>
              <a:spcBef>
                <a:spcPct val="0"/>
              </a:spcBef>
              <a:buNone/>
            </a:pPr>
            <a:r>
              <a:rPr lang="ja-JP" altLang="en-US" sz="1050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（単位：人）</a:t>
            </a:r>
            <a:endParaRPr lang="en-US" altLang="ja-JP" sz="105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42" name="テキスト ボックス 10"/>
          <p:cNvSpPr txBox="1">
            <a:spLocks noChangeArrowheads="1"/>
          </p:cNvSpPr>
          <p:nvPr/>
        </p:nvSpPr>
        <p:spPr bwMode="auto">
          <a:xfrm>
            <a:off x="4265072" y="1416337"/>
            <a:ext cx="73768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9" tIns="45720" rIns="91439" b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900" dirty="0"/>
              <a:t>237</a:t>
            </a:r>
            <a:r>
              <a:rPr lang="ja-JP" altLang="en-US" sz="900" dirty="0"/>
              <a:t>万人</a:t>
            </a:r>
          </a:p>
        </p:txBody>
      </p:sp>
      <p:sp>
        <p:nvSpPr>
          <p:cNvPr id="43" name="テキスト ボックス 4"/>
          <p:cNvSpPr txBox="1">
            <a:spLocks noChangeArrowheads="1"/>
          </p:cNvSpPr>
          <p:nvPr/>
        </p:nvSpPr>
        <p:spPr bwMode="auto">
          <a:xfrm>
            <a:off x="7131254" y="478697"/>
            <a:ext cx="1697737" cy="90369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 lIns="35995" tIns="35995" rIns="35995" bIns="35995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US" altLang="ja-JP" sz="9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〔</a:t>
            </a:r>
            <a:r>
              <a:rPr lang="ja-JP" altLang="en-US" sz="9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平成</a:t>
            </a:r>
            <a:r>
              <a:rPr lang="en-US" altLang="ja-JP" sz="9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3</a:t>
            </a:r>
            <a:r>
              <a:rPr lang="ja-JP" altLang="en-US" sz="9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１年度の主な要因</a:t>
            </a:r>
            <a:r>
              <a:rPr lang="en-US" altLang="ja-JP" sz="9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〕</a:t>
            </a:r>
            <a:endParaRPr lang="en-US" altLang="zh-TW" sz="9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eaLnBrk="1" hangingPunct="1">
              <a:defRPr/>
            </a:pPr>
            <a:r>
              <a:rPr lang="en-US" altLang="ja-JP" sz="9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10</a:t>
            </a:r>
            <a:r>
              <a:rPr lang="ja-JP" altLang="en-US" sz="9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月  天候不順日の増</a:t>
            </a:r>
            <a:endParaRPr lang="en-US" altLang="ja-JP" sz="9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eaLnBrk="1" hangingPunct="1">
              <a:defRPr/>
            </a:pPr>
            <a:r>
              <a:rPr lang="ja-JP" altLang="en-US" sz="9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３月～　コロナ禍による</a:t>
            </a:r>
            <a:endParaRPr lang="en-US" altLang="ja-JP" sz="9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eaLnBrk="1" hangingPunct="1">
              <a:defRPr/>
            </a:pPr>
            <a:endParaRPr lang="en-US" altLang="ja-JP" sz="9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eaLnBrk="1" hangingPunct="1">
              <a:defRPr/>
            </a:pPr>
            <a:endParaRPr lang="en-US" altLang="ja-JP" sz="9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eaLnBrk="1" hangingPunct="1">
              <a:defRPr/>
            </a:pPr>
            <a:endParaRPr lang="en-US" altLang="ja-JP" sz="9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36" name="テキスト ボックス 30"/>
          <p:cNvSpPr txBox="1">
            <a:spLocks noChangeArrowheads="1"/>
          </p:cNvSpPr>
          <p:nvPr/>
        </p:nvSpPr>
        <p:spPr bwMode="auto">
          <a:xfrm>
            <a:off x="7042479" y="6636806"/>
            <a:ext cx="2333169" cy="253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5" rIns="91428" bIns="4571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05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（赤字％）は前年同月来園者比</a:t>
            </a:r>
            <a:endParaRPr lang="en-US" altLang="ja-JP" sz="105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4" name="テキスト ボックス 4"/>
          <p:cNvSpPr txBox="1">
            <a:spLocks noChangeArrowheads="1"/>
          </p:cNvSpPr>
          <p:nvPr/>
        </p:nvSpPr>
        <p:spPr bwMode="auto">
          <a:xfrm>
            <a:off x="5125162" y="1484784"/>
            <a:ext cx="3703829" cy="161157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 lIns="35995" tIns="35995" rIns="35995" bIns="35995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US" altLang="ja-JP" sz="10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〔</a:t>
            </a:r>
            <a:r>
              <a:rPr lang="ja-JP" altLang="en-US" sz="1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令和</a:t>
            </a:r>
            <a:r>
              <a:rPr lang="ja-JP" altLang="en-US" sz="10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２年度</a:t>
            </a:r>
            <a:r>
              <a:rPr lang="ja-JP" altLang="en-US" sz="1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の主な要因</a:t>
            </a:r>
            <a:r>
              <a:rPr lang="en-US" altLang="ja-JP" sz="1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〕</a:t>
            </a:r>
            <a:endParaRPr lang="en-US" altLang="zh-TW" sz="10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eaLnBrk="1" hangingPunct="1">
              <a:defRPr/>
            </a:pPr>
            <a:r>
              <a:rPr lang="en-US" altLang="ja-JP" sz="1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</a:t>
            </a:r>
            <a:r>
              <a:rPr lang="ja-JP" altLang="en-US" sz="10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 ４月７日～５月２１日</a:t>
            </a:r>
            <a:r>
              <a:rPr lang="ja-JP" altLang="en-US" sz="1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r>
              <a:rPr lang="ja-JP" altLang="en-US" sz="10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⇒　緊急事態宣言</a:t>
            </a:r>
            <a:endParaRPr lang="en-US" altLang="ja-JP" sz="10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eaLnBrk="1" hangingPunct="1">
              <a:defRPr/>
            </a:pPr>
            <a:r>
              <a:rPr lang="ja-JP" altLang="en-US" sz="1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r>
              <a:rPr lang="ja-JP" altLang="en-US" sz="10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２月１８日～５月２２日　⇒　イベント・集会の禁止</a:t>
            </a:r>
            <a:endParaRPr lang="en-US" altLang="ja-JP" sz="10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eaLnBrk="1" hangingPunct="1">
              <a:defRPr/>
            </a:pPr>
            <a:r>
              <a:rPr lang="ja-JP" altLang="en-US" sz="10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２月２９日～５月２０</a:t>
            </a:r>
            <a:r>
              <a:rPr lang="ja-JP" altLang="en-US" sz="1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r>
              <a:rPr lang="ja-JP" altLang="en-US" sz="10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⇒　</a:t>
            </a:r>
            <a:r>
              <a:rPr lang="en-US" altLang="ja-JP" sz="10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EXPO’70</a:t>
            </a:r>
            <a:r>
              <a:rPr lang="ja-JP" altLang="en-US" sz="10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パビリオンと</a:t>
            </a:r>
            <a:endParaRPr lang="en-US" altLang="ja-JP" sz="10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hangingPunct="1">
              <a:defRPr/>
            </a:pP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ja-JP" altLang="en-US" sz="10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　　　　　　　　　　　　　　　　     　 自然観察学習館の休館</a:t>
            </a:r>
            <a:endParaRPr lang="en-US" altLang="ja-JP" sz="10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hangingPunct="1">
              <a:defRPr/>
            </a:pP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ja-JP" altLang="en-US" sz="10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３月１日～７月３１日　⇒　太陽の塔休館</a:t>
            </a:r>
            <a:endParaRPr lang="en-US" altLang="ja-JP" sz="10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hangingPunct="1">
              <a:defRPr/>
            </a:pP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ja-JP" altLang="en-US" sz="10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８月　 ⇒ 　新型コロナウイルス第２波</a:t>
            </a:r>
            <a:endParaRPr lang="en-US" altLang="ja-JP" sz="10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hangingPunct="1">
              <a:defRPr/>
            </a:pP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10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11</a:t>
            </a:r>
            <a:r>
              <a:rPr lang="ja-JP" altLang="en-US" sz="10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月　⇒　 新型コロナウイルス第３波</a:t>
            </a:r>
            <a:endParaRPr lang="en-US" altLang="ja-JP" sz="10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hangingPunct="1">
              <a:defRPr/>
            </a:pPr>
            <a:r>
              <a:rPr lang="ja-JP" altLang="en-US" sz="1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</a:t>
            </a:r>
            <a:r>
              <a:rPr lang="ja-JP" altLang="en-US" sz="10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１月１３日～２月２</a:t>
            </a:r>
            <a:r>
              <a:rPr lang="ja-JP" altLang="en-US" sz="1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８</a:t>
            </a:r>
            <a:r>
              <a:rPr lang="ja-JP" altLang="en-US" sz="10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日</a:t>
            </a:r>
            <a:r>
              <a:rPr lang="ja-JP" altLang="en-US" sz="1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⇒　緊急事態宣言</a:t>
            </a:r>
            <a:endParaRPr lang="en-US" altLang="ja-JP" sz="10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eaLnBrk="1" hangingPunct="1">
              <a:defRPr/>
            </a:pPr>
            <a:endParaRPr lang="en-US" altLang="ja-JP" sz="10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7042479" y="5877272"/>
            <a:ext cx="64807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50" dirty="0" smtClean="0"/>
              <a:t>速報値</a:t>
            </a:r>
            <a:endParaRPr kumimoji="1" lang="ja-JP" altLang="en-US" sz="1050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8316416" y="6393247"/>
            <a:ext cx="93493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50" dirty="0" smtClean="0"/>
              <a:t>(R2.4</a:t>
            </a:r>
            <a:r>
              <a:rPr lang="ja-JP" altLang="en-US" sz="1050" dirty="0" smtClean="0"/>
              <a:t>～</a:t>
            </a:r>
            <a:r>
              <a:rPr lang="en-US" altLang="ja-JP" sz="1050" dirty="0" smtClean="0"/>
              <a:t>R3.2)</a:t>
            </a:r>
            <a:endParaRPr kumimoji="1" lang="ja-JP" altLang="en-US" sz="1050" dirty="0"/>
          </a:p>
        </p:txBody>
      </p:sp>
    </p:spTree>
    <p:extLst>
      <p:ext uri="{BB962C8B-B14F-4D97-AF65-F5344CB8AC3E}">
        <p14:creationId xmlns:p14="http://schemas.microsoft.com/office/powerpoint/2010/main" val="218454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927" y="3850205"/>
            <a:ext cx="3848623" cy="288646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850206"/>
            <a:ext cx="4013447" cy="288646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48680"/>
            <a:ext cx="3963101" cy="297232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689" y="583464"/>
            <a:ext cx="3963101" cy="297232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7" name="テキスト ボックス 10"/>
          <p:cNvSpPr txBox="1">
            <a:spLocks noChangeArrowheads="1"/>
          </p:cNvSpPr>
          <p:nvPr/>
        </p:nvSpPr>
        <p:spPr bwMode="auto">
          <a:xfrm>
            <a:off x="2799421" y="106645"/>
            <a:ext cx="3788803" cy="442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ja-JP" altLang="en-US" sz="1200" dirty="0">
                <a:latin typeface="HGS創英角ｺﾞｼｯｸUB" pitchFamily="50" charset="-128"/>
                <a:ea typeface="HGS創英角ｺﾞｼｯｸUB" pitchFamily="50" charset="-128"/>
              </a:rPr>
              <a:t>紅葉</a:t>
            </a: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まつり 日本庭園夜間ライトアップ</a:t>
            </a:r>
            <a:endParaRPr lang="en-US" altLang="ja-JP" sz="1200" dirty="0" smtClean="0">
              <a:latin typeface="HGS創英角ｺﾞｼｯｸUB" pitchFamily="50" charset="-128"/>
              <a:ea typeface="HGS創英角ｺﾞｼｯｸUB" pitchFamily="50" charset="-128"/>
            </a:endParaRPr>
          </a:p>
          <a:p>
            <a:pPr algn="ctr" eaLnBrk="1" hangingPunct="1">
              <a:spcBef>
                <a:spcPct val="0"/>
              </a:spcBef>
              <a:buNone/>
            </a:pP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（</a:t>
            </a:r>
            <a:r>
              <a:rPr lang="en-US" altLang="ja-JP" sz="1200" dirty="0" smtClean="0">
                <a:latin typeface="HGS創英角ｺﾞｼｯｸUB" pitchFamily="50" charset="-128"/>
                <a:ea typeface="HGS創英角ｺﾞｼｯｸUB" pitchFamily="50" charset="-128"/>
              </a:rPr>
              <a:t>R</a:t>
            </a: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２年</a:t>
            </a:r>
            <a:r>
              <a:rPr lang="en-US" altLang="ja-JP" sz="1200" dirty="0" smtClean="0">
                <a:latin typeface="HGS創英角ｺﾞｼｯｸUB" pitchFamily="50" charset="-128"/>
                <a:ea typeface="HGS創英角ｺﾞｼｯｸUB" pitchFamily="50" charset="-128"/>
              </a:rPr>
              <a:t>11</a:t>
            </a: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月）</a:t>
            </a:r>
            <a:endParaRPr lang="ja-JP" altLang="en-US" sz="1200" dirty="0">
              <a:latin typeface="HGS創英角ｺﾞｼｯｸUB" pitchFamily="50" charset="-128"/>
              <a:ea typeface="HGS創英角ｺﾞｼｯｸUB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720085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10"/>
          <p:cNvSpPr txBox="1">
            <a:spLocks noChangeArrowheads="1"/>
          </p:cNvSpPr>
          <p:nvPr/>
        </p:nvSpPr>
        <p:spPr bwMode="auto">
          <a:xfrm>
            <a:off x="2771800" y="112613"/>
            <a:ext cx="4076836" cy="442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ja-JP" sz="1200" dirty="0" err="1" smtClean="0">
                <a:latin typeface="HGS創英角ｺﾞｼｯｸUB" pitchFamily="50" charset="-128"/>
                <a:ea typeface="HGS創英角ｺﾞｼｯｸUB" pitchFamily="50" charset="-128"/>
              </a:rPr>
              <a:t>Goto</a:t>
            </a: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トラベル事業の活用</a:t>
            </a:r>
            <a:endParaRPr lang="en-US" altLang="ja-JP" sz="1200" dirty="0" smtClean="0">
              <a:latin typeface="HGS創英角ｺﾞｼｯｸUB" pitchFamily="50" charset="-128"/>
              <a:ea typeface="HGS創英角ｺﾞｼｯｸUB" pitchFamily="50" charset="-128"/>
            </a:endParaRPr>
          </a:p>
          <a:p>
            <a:pPr algn="ctr" eaLnBrk="1" hangingPunct="1">
              <a:spcBef>
                <a:spcPct val="0"/>
              </a:spcBef>
              <a:buNone/>
            </a:pP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 （Ｒ２年</a:t>
            </a:r>
            <a:r>
              <a:rPr lang="en-US" altLang="ja-JP" sz="1200" dirty="0" smtClean="0">
                <a:latin typeface="HGS創英角ｺﾞｼｯｸUB" pitchFamily="50" charset="-128"/>
                <a:ea typeface="HGS創英角ｺﾞｼｯｸUB" pitchFamily="50" charset="-128"/>
              </a:rPr>
              <a:t>11</a:t>
            </a: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月～）</a:t>
            </a:r>
            <a:endParaRPr lang="ja-JP" altLang="en-US" sz="1200" dirty="0">
              <a:latin typeface="HGS創英角ｺﾞｼｯｸUB" pitchFamily="50" charset="-128"/>
              <a:ea typeface="HGS創英角ｺﾞｼｯｸUB" pitchFamily="50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332" y="554648"/>
            <a:ext cx="6895772" cy="618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6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10"/>
          <p:cNvSpPr txBox="1">
            <a:spLocks noChangeArrowheads="1"/>
          </p:cNvSpPr>
          <p:nvPr/>
        </p:nvSpPr>
        <p:spPr bwMode="auto">
          <a:xfrm>
            <a:off x="2824216" y="116632"/>
            <a:ext cx="3788803" cy="288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ja-JP" altLang="en-US" sz="1400" dirty="0" smtClean="0">
                <a:latin typeface="HGS創英角ｺﾞｼｯｸUB" pitchFamily="50" charset="-128"/>
                <a:ea typeface="HGS創英角ｺﾞｼｯｸUB" pitchFamily="50" charset="-128"/>
              </a:rPr>
              <a:t>園内</a:t>
            </a:r>
            <a:r>
              <a:rPr lang="ja-JP" altLang="en-US" sz="1400" dirty="0">
                <a:latin typeface="HGS創英角ｺﾞｼｯｸUB" pitchFamily="50" charset="-128"/>
                <a:ea typeface="HGS創英角ｺﾞｼｯｸUB" pitchFamily="50" charset="-128"/>
              </a:rPr>
              <a:t>施設</a:t>
            </a:r>
            <a:r>
              <a:rPr lang="ja-JP" altLang="en-US" sz="1400" dirty="0" smtClean="0">
                <a:latin typeface="HGS創英角ｺﾞｼｯｸUB" pitchFamily="50" charset="-128"/>
                <a:ea typeface="HGS創英角ｺﾞｼｯｸUB" pitchFamily="50" charset="-128"/>
              </a:rPr>
              <a:t>　コロナ感染防止策実施状況</a:t>
            </a:r>
            <a:endParaRPr lang="en-US" altLang="ja-JP" sz="1400" dirty="0" smtClean="0">
              <a:latin typeface="HGS創英角ｺﾞｼｯｸUB" pitchFamily="50" charset="-128"/>
              <a:ea typeface="HGS創英角ｺﾞｼｯｸUB" pitchFamily="50" charset="-128"/>
            </a:endParaRPr>
          </a:p>
        </p:txBody>
      </p:sp>
      <p:sp>
        <p:nvSpPr>
          <p:cNvPr id="7" name="テキスト ボックス 6"/>
          <p:cNvSpPr txBox="1">
            <a:spLocks noChangeArrowheads="1"/>
          </p:cNvSpPr>
          <p:nvPr/>
        </p:nvSpPr>
        <p:spPr bwMode="auto">
          <a:xfrm>
            <a:off x="621499" y="3669354"/>
            <a:ext cx="3583667" cy="25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200" dirty="0" smtClean="0">
                <a:latin typeface="HGS創英角ｺﾞｼｯｸUB" pitchFamily="50" charset="-128"/>
                <a:ea typeface="HGS創英角ｺﾞｼｯｸUB" pitchFamily="50" charset="-128"/>
              </a:rPr>
              <a:t>EXPO’70</a:t>
            </a: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パビリオン　飛沫感染防止を促す案内</a:t>
            </a:r>
            <a:endParaRPr lang="ja-JP" altLang="en-US" sz="1200" dirty="0">
              <a:latin typeface="HGS創英角ｺﾞｼｯｸUB" pitchFamily="50" charset="-128"/>
              <a:ea typeface="HGS創英角ｺﾞｼｯｸUB" pitchFamily="50" charset="-128"/>
            </a:endParaRPr>
          </a:p>
        </p:txBody>
      </p:sp>
      <p:sp>
        <p:nvSpPr>
          <p:cNvPr id="8" name="テキスト ボックス 7"/>
          <p:cNvSpPr txBox="1">
            <a:spLocks noChangeArrowheads="1"/>
          </p:cNvSpPr>
          <p:nvPr/>
        </p:nvSpPr>
        <p:spPr bwMode="auto">
          <a:xfrm>
            <a:off x="1473892" y="482681"/>
            <a:ext cx="1859233" cy="25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200" dirty="0">
                <a:latin typeface="HGS創英角ｺﾞｼｯｸUB" pitchFamily="50" charset="-128"/>
                <a:ea typeface="HGS創英角ｺﾞｼｯｸUB" pitchFamily="50" charset="-128"/>
              </a:rPr>
              <a:t>太陽</a:t>
            </a: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の塔　説明展示</a:t>
            </a:r>
            <a:r>
              <a:rPr lang="ja-JP" altLang="en-US" sz="1200" dirty="0">
                <a:latin typeface="HGS創英角ｺﾞｼｯｸUB" pitchFamily="50" charset="-128"/>
                <a:ea typeface="HGS創英角ｺﾞｼｯｸUB" pitchFamily="50" charset="-128"/>
              </a:rPr>
              <a:t>掲出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4BF75D78-CE97-4966-9207-3DDEB6CE0C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65" y="795212"/>
            <a:ext cx="3786652" cy="2872138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02B74D01-1D43-4D9C-B8C0-1C87739FD1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65" y="3926723"/>
            <a:ext cx="3786652" cy="2895332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3F96FF04-0131-4026-A5AA-4EC01D0931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802137"/>
            <a:ext cx="3759958" cy="2836582"/>
          </a:xfrm>
          <a:prstGeom prst="rect">
            <a:avLst/>
          </a:prstGeom>
        </p:spPr>
      </p:pic>
      <p:sp>
        <p:nvSpPr>
          <p:cNvPr id="15" name="テキスト ボックス 14"/>
          <p:cNvSpPr txBox="1">
            <a:spLocks noChangeArrowheads="1"/>
          </p:cNvSpPr>
          <p:nvPr/>
        </p:nvSpPr>
        <p:spPr bwMode="auto">
          <a:xfrm>
            <a:off x="5126318" y="482681"/>
            <a:ext cx="3227385" cy="25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200" dirty="0">
                <a:latin typeface="HGS創英角ｺﾞｼｯｸUB" pitchFamily="50" charset="-128"/>
                <a:ea typeface="HGS創英角ｺﾞｼｯｸUB" pitchFamily="50" charset="-128"/>
              </a:rPr>
              <a:t>太陽</a:t>
            </a: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の塔　消毒液の設置と一方通行での運営</a:t>
            </a:r>
            <a:endParaRPr lang="ja-JP" altLang="en-US" sz="1200" dirty="0">
              <a:latin typeface="HGS創英角ｺﾞｼｯｸUB" pitchFamily="50" charset="-128"/>
              <a:ea typeface="HGS創英角ｺﾞｼｯｸUB" pitchFamily="50" charset="-128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DFA5F42A-EF17-4562-BD2F-C2C47CAFC1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49796" y="4273063"/>
            <a:ext cx="2830104" cy="2137425"/>
          </a:xfrm>
          <a:prstGeom prst="rect">
            <a:avLst/>
          </a:prstGeom>
        </p:spPr>
      </p:pic>
      <p:sp>
        <p:nvSpPr>
          <p:cNvPr id="17" name="テキスト ボックス 16"/>
          <p:cNvSpPr txBox="1">
            <a:spLocks noChangeArrowheads="1"/>
          </p:cNvSpPr>
          <p:nvPr/>
        </p:nvSpPr>
        <p:spPr bwMode="auto">
          <a:xfrm>
            <a:off x="5036323" y="3638719"/>
            <a:ext cx="3583667" cy="25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200" dirty="0" smtClean="0">
                <a:latin typeface="HGS創英角ｺﾞｼｯｸUB" pitchFamily="50" charset="-128"/>
                <a:ea typeface="HGS創英角ｺﾞｼｯｸUB" pitchFamily="50" charset="-128"/>
              </a:rPr>
              <a:t>EXPO’70</a:t>
            </a: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パビリオン　身体的距離を促す案内</a:t>
            </a:r>
            <a:endParaRPr lang="ja-JP" altLang="en-US" sz="1200" dirty="0">
              <a:latin typeface="HGS創英角ｺﾞｼｯｸUB" pitchFamily="50" charset="-128"/>
              <a:ea typeface="HGS創英角ｺﾞｼｯｸUB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097891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10"/>
          <p:cNvSpPr txBox="1">
            <a:spLocks noChangeArrowheads="1"/>
          </p:cNvSpPr>
          <p:nvPr/>
        </p:nvSpPr>
        <p:spPr bwMode="auto">
          <a:xfrm>
            <a:off x="2824216" y="188640"/>
            <a:ext cx="3788803" cy="288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ja-JP" altLang="en-US" sz="1400" dirty="0" smtClean="0">
                <a:latin typeface="HGS創英角ｺﾞｼｯｸUB" pitchFamily="50" charset="-128"/>
                <a:ea typeface="HGS創英角ｺﾞｼｯｸUB" pitchFamily="50" charset="-128"/>
              </a:rPr>
              <a:t>イベント時のコロナ感染防止策実施状況①</a:t>
            </a:r>
            <a:endParaRPr lang="en-US" altLang="ja-JP" sz="1400" dirty="0" smtClean="0">
              <a:latin typeface="HGS創英角ｺﾞｼｯｸUB" pitchFamily="50" charset="-128"/>
              <a:ea typeface="HGS創英角ｺﾞｼｯｸUB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2091" y="1708077"/>
            <a:ext cx="5229202" cy="3921902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64968" y="1708077"/>
            <a:ext cx="5229200" cy="3921900"/>
          </a:xfrm>
          <a:prstGeom prst="rect">
            <a:avLst/>
          </a:prstGeom>
        </p:spPr>
      </p:pic>
      <p:sp>
        <p:nvSpPr>
          <p:cNvPr id="5" name="テキスト ボックス 4"/>
          <p:cNvSpPr txBox="1">
            <a:spLocks noChangeArrowheads="1"/>
          </p:cNvSpPr>
          <p:nvPr/>
        </p:nvSpPr>
        <p:spPr bwMode="auto">
          <a:xfrm>
            <a:off x="2572510" y="651351"/>
            <a:ext cx="4788466" cy="25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大声での会話を控える、身体的距離の確保を呼びかける掲出</a:t>
            </a:r>
            <a:endParaRPr lang="ja-JP" altLang="en-US" sz="1200" dirty="0">
              <a:latin typeface="HGS創英角ｺﾞｼｯｸUB" pitchFamily="50" charset="-128"/>
              <a:ea typeface="HGS創英角ｺﾞｼｯｸUB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725225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10"/>
          <p:cNvSpPr txBox="1">
            <a:spLocks noChangeArrowheads="1"/>
          </p:cNvSpPr>
          <p:nvPr/>
        </p:nvSpPr>
        <p:spPr bwMode="auto">
          <a:xfrm>
            <a:off x="2824216" y="188640"/>
            <a:ext cx="3788803" cy="288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ja-JP" altLang="en-US" sz="1400" dirty="0" smtClean="0">
                <a:latin typeface="HGS創英角ｺﾞｼｯｸUB" pitchFamily="50" charset="-128"/>
                <a:ea typeface="HGS創英角ｺﾞｼｯｸUB" pitchFamily="50" charset="-128"/>
              </a:rPr>
              <a:t>イベント時のコロナ感染防止策実施状況②</a:t>
            </a:r>
            <a:endParaRPr lang="en-US" altLang="ja-JP" sz="1400" dirty="0" smtClean="0">
              <a:latin typeface="HGS創英角ｺﾞｼｯｸUB" pitchFamily="50" charset="-128"/>
              <a:ea typeface="HGS創英角ｺﾞｼｯｸUB" pitchFamily="50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64966" y="1708078"/>
            <a:ext cx="5229202" cy="3921901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5417" y="1698098"/>
            <a:ext cx="5255811" cy="3941858"/>
          </a:xfrm>
          <a:prstGeom prst="rect">
            <a:avLst/>
          </a:prstGeom>
        </p:spPr>
      </p:pic>
      <p:sp>
        <p:nvSpPr>
          <p:cNvPr id="5" name="テキスト ボックス 4"/>
          <p:cNvSpPr txBox="1">
            <a:spLocks noChangeArrowheads="1"/>
          </p:cNvSpPr>
          <p:nvPr/>
        </p:nvSpPr>
        <p:spPr bwMode="auto">
          <a:xfrm>
            <a:off x="5175766" y="705809"/>
            <a:ext cx="3007602" cy="25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　身体的距離の確保を呼びかける掲出</a:t>
            </a:r>
            <a:endParaRPr lang="ja-JP" altLang="en-US" sz="1200" dirty="0">
              <a:latin typeface="HGS創英角ｺﾞｼｯｸUB" pitchFamily="50" charset="-128"/>
              <a:ea typeface="HGS創英角ｺﾞｼｯｸUB" pitchFamily="50" charset="-128"/>
            </a:endParaRPr>
          </a:p>
        </p:txBody>
      </p:sp>
      <p:sp>
        <p:nvSpPr>
          <p:cNvPr id="6" name="テキスト ボックス 5"/>
          <p:cNvSpPr txBox="1">
            <a:spLocks noChangeArrowheads="1"/>
          </p:cNvSpPr>
          <p:nvPr/>
        </p:nvSpPr>
        <p:spPr bwMode="auto">
          <a:xfrm>
            <a:off x="708980" y="705808"/>
            <a:ext cx="3747016" cy="25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入退場</a:t>
            </a:r>
            <a:r>
              <a:rPr lang="ja-JP" altLang="en-US" sz="1200" dirty="0">
                <a:latin typeface="HGS創英角ｺﾞｼｯｸUB" pitchFamily="50" charset="-128"/>
                <a:ea typeface="HGS創英角ｺﾞｼｯｸUB" pitchFamily="50" charset="-128"/>
              </a:rPr>
              <a:t>口</a:t>
            </a: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の管理・消毒液の設置・追跡システムの掲出</a:t>
            </a:r>
            <a:endParaRPr lang="ja-JP" altLang="en-US" sz="1200" dirty="0">
              <a:latin typeface="HGS創英角ｺﾞｼｯｸUB" pitchFamily="50" charset="-128"/>
              <a:ea typeface="HGS創英角ｺﾞｼｯｸUB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757287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6ADE7153-0E3E-4B56-AF3C-5AADD86154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72000" y="776982"/>
            <a:ext cx="3823253" cy="286744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001F4648-5F95-495A-B4D2-72B15E987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395" y="764703"/>
            <a:ext cx="3664565" cy="2867439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B4F3F5EF-FAEE-45F2-9DFF-C386AE58B1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53" y="3997866"/>
            <a:ext cx="3755707" cy="2815509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95561639-FBAD-46BC-AC0F-91DDD5AFAB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72000" y="3984577"/>
            <a:ext cx="3771730" cy="2828798"/>
          </a:xfrm>
          <a:prstGeom prst="rect">
            <a:avLst/>
          </a:prstGeom>
        </p:spPr>
      </p:pic>
      <p:sp>
        <p:nvSpPr>
          <p:cNvPr id="6" name="テキスト ボックス 10"/>
          <p:cNvSpPr txBox="1">
            <a:spLocks noChangeArrowheads="1"/>
          </p:cNvSpPr>
          <p:nvPr/>
        </p:nvSpPr>
        <p:spPr bwMode="auto">
          <a:xfrm>
            <a:off x="2824216" y="116632"/>
            <a:ext cx="3788803" cy="288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ja-JP" altLang="en-US" sz="1400" dirty="0" smtClean="0">
                <a:latin typeface="HGS創英角ｺﾞｼｯｸUB" pitchFamily="50" charset="-128"/>
                <a:ea typeface="HGS創英角ｺﾞｼｯｸUB" pitchFamily="50" charset="-128"/>
              </a:rPr>
              <a:t>イベント時のコロナ感染防止策実施状況③</a:t>
            </a:r>
            <a:endParaRPr lang="en-US" altLang="ja-JP" sz="1400" dirty="0" smtClean="0">
              <a:latin typeface="HGS創英角ｺﾞｼｯｸUB" pitchFamily="50" charset="-128"/>
              <a:ea typeface="HGS創英角ｺﾞｼｯｸUB" pitchFamily="50" charset="-128"/>
            </a:endParaRPr>
          </a:p>
        </p:txBody>
      </p:sp>
      <p:sp>
        <p:nvSpPr>
          <p:cNvPr id="7" name="テキスト ボックス 6"/>
          <p:cNvSpPr txBox="1">
            <a:spLocks noChangeArrowheads="1"/>
          </p:cNvSpPr>
          <p:nvPr/>
        </p:nvSpPr>
        <p:spPr bwMode="auto">
          <a:xfrm>
            <a:off x="5148064" y="507334"/>
            <a:ext cx="3007602" cy="25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密集</a:t>
            </a:r>
            <a:r>
              <a:rPr lang="ja-JP" altLang="en-US" sz="1200" dirty="0">
                <a:latin typeface="HGS創英角ｺﾞｼｯｸUB" pitchFamily="50" charset="-128"/>
                <a:ea typeface="HGS創英角ｺﾞｼｯｸUB" pitchFamily="50" charset="-128"/>
              </a:rPr>
              <a:t>回避</a:t>
            </a: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のため、片側通行を促す掲出</a:t>
            </a:r>
            <a:endParaRPr lang="ja-JP" altLang="en-US" sz="1200" dirty="0">
              <a:latin typeface="HGS創英角ｺﾞｼｯｸUB" pitchFamily="50" charset="-128"/>
              <a:ea typeface="HGS創英角ｺﾞｼｯｸUB" pitchFamily="50" charset="-128"/>
            </a:endParaRPr>
          </a:p>
        </p:txBody>
      </p:sp>
      <p:sp>
        <p:nvSpPr>
          <p:cNvPr id="8" name="テキスト ボックス 7"/>
          <p:cNvSpPr txBox="1">
            <a:spLocks noChangeArrowheads="1"/>
          </p:cNvSpPr>
          <p:nvPr/>
        </p:nvSpPr>
        <p:spPr bwMode="auto">
          <a:xfrm>
            <a:off x="964983" y="483666"/>
            <a:ext cx="2675665" cy="25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消毒液の設置・追跡システムの掲出</a:t>
            </a:r>
            <a:endParaRPr lang="ja-JP" altLang="en-US" sz="1200" dirty="0">
              <a:latin typeface="HGS創英角ｺﾞｼｯｸUB" pitchFamily="50" charset="-128"/>
              <a:ea typeface="HGS創英角ｺﾞｼｯｸUB" pitchFamily="50" charset="-128"/>
            </a:endParaRPr>
          </a:p>
        </p:txBody>
      </p:sp>
      <p:sp>
        <p:nvSpPr>
          <p:cNvPr id="9" name="テキスト ボックス 8"/>
          <p:cNvSpPr txBox="1">
            <a:spLocks noChangeArrowheads="1"/>
          </p:cNvSpPr>
          <p:nvPr/>
        </p:nvSpPr>
        <p:spPr bwMode="auto">
          <a:xfrm>
            <a:off x="5076056" y="3721528"/>
            <a:ext cx="3007602" cy="25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飛沫感染防止のためのビニールの設置</a:t>
            </a:r>
            <a:endParaRPr lang="ja-JP" altLang="en-US" sz="1200" dirty="0">
              <a:latin typeface="HGS創英角ｺﾞｼｯｸUB" pitchFamily="50" charset="-128"/>
              <a:ea typeface="HGS創英角ｺﾞｼｯｸUB" pitchFamily="50" charset="-128"/>
            </a:endParaRPr>
          </a:p>
        </p:txBody>
      </p:sp>
      <p:sp>
        <p:nvSpPr>
          <p:cNvPr id="10" name="テキスト ボックス 9"/>
          <p:cNvSpPr txBox="1">
            <a:spLocks noChangeArrowheads="1"/>
          </p:cNvSpPr>
          <p:nvPr/>
        </p:nvSpPr>
        <p:spPr bwMode="auto">
          <a:xfrm>
            <a:off x="728872" y="3721528"/>
            <a:ext cx="3123048" cy="25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密集</a:t>
            </a:r>
            <a:r>
              <a:rPr lang="ja-JP" altLang="en-US" sz="1200" dirty="0">
                <a:latin typeface="HGS創英角ｺﾞｼｯｸUB" pitchFamily="50" charset="-128"/>
                <a:ea typeface="HGS創英角ｺﾞｼｯｸUB" pitchFamily="50" charset="-128"/>
              </a:rPr>
              <a:t>回避</a:t>
            </a: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のため、臨時チケット販売所の設置</a:t>
            </a:r>
            <a:endParaRPr lang="ja-JP" altLang="en-US" sz="1200" dirty="0">
              <a:latin typeface="HGS創英角ｺﾞｼｯｸUB" pitchFamily="50" charset="-128"/>
              <a:ea typeface="HGS創英角ｺﾞｼｯｸUB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655064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8" y="874059"/>
            <a:ext cx="7600598" cy="5983943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238073" y="114363"/>
            <a:ext cx="87484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ja-JP" altLang="en-US" sz="1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新型コロナウイルス感染拡大による利用料収入減</a:t>
            </a:r>
            <a:r>
              <a:rPr lang="ja-JP" altLang="en-US" sz="1600" dirty="0" smtClean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に伴い、大阪府から補填</a:t>
            </a:r>
            <a:endParaRPr lang="en-US" altLang="ja-JP" sz="1600" dirty="0" smtClean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>
              <a:lnSpc>
                <a:spcPts val="2400"/>
              </a:lnSpc>
            </a:pPr>
            <a:r>
              <a:rPr lang="ja-JP" altLang="en-US" sz="1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</a:t>
            </a:r>
            <a:r>
              <a:rPr lang="ja-JP" altLang="en-US" sz="1600" dirty="0" smtClean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➡　公園の管理運営を維持するために</a:t>
            </a:r>
            <a:r>
              <a:rPr lang="ja-JP" altLang="en-US" sz="1600" dirty="0" smtClean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最低限必要な経費を確保</a:t>
            </a:r>
            <a:endParaRPr lang="en-US" altLang="ja-JP" sz="1600" dirty="0" smtClean="0">
              <a:solidFill>
                <a:srgbClr val="FF000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>
              <a:lnSpc>
                <a:spcPts val="2400"/>
              </a:lnSpc>
            </a:pPr>
            <a:r>
              <a:rPr lang="ja-JP" altLang="en-US" sz="1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</a:t>
            </a:r>
            <a:r>
              <a:rPr lang="ja-JP" altLang="en-US" sz="1600" dirty="0" smtClean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➡</a:t>
            </a:r>
            <a:r>
              <a:rPr lang="ja-JP" altLang="en-US" sz="1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</a:t>
            </a:r>
            <a:r>
              <a:rPr lang="ja-JP" altLang="en-US" sz="1600" dirty="0" smtClean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支出経費削減のため、</a:t>
            </a:r>
            <a:r>
              <a:rPr lang="ja-JP" altLang="en-US" sz="1600" dirty="0" smtClean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仕様</a:t>
            </a:r>
            <a:r>
              <a:rPr lang="ja-JP" altLang="en-US" sz="16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及び管理水準の管理回数等を一時的に</a:t>
            </a:r>
            <a:r>
              <a:rPr lang="ja-JP" altLang="en-US" sz="1600" dirty="0" smtClean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削減</a:t>
            </a:r>
            <a:endParaRPr lang="ja-JP" altLang="en-US" sz="1600" dirty="0">
              <a:solidFill>
                <a:srgbClr val="FF000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632172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-33689" y="3709"/>
            <a:ext cx="9177689" cy="351609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61859" tIns="30929" rIns="61859" bIns="3092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ja-JP" altLang="en-US" b="1" kern="100" dirty="0">
                <a:ea typeface="ＭＳ Ｐゴシック"/>
                <a:cs typeface="Times New Roman"/>
              </a:rPr>
              <a:t>　新型コロナウィルス感染拡大防止のための公園施設</a:t>
            </a:r>
            <a:r>
              <a:rPr lang="ja-JP" altLang="en-US" b="1" kern="100" dirty="0" smtClean="0">
                <a:ea typeface="ＭＳ Ｐゴシック"/>
                <a:cs typeface="Times New Roman"/>
              </a:rPr>
              <a:t>の</a:t>
            </a:r>
            <a:r>
              <a:rPr lang="ja-JP" altLang="en-US" b="1" kern="100" dirty="0">
                <a:ea typeface="ＭＳ Ｐゴシック"/>
                <a:cs typeface="Times New Roman"/>
              </a:rPr>
              <a:t>休館</a:t>
            </a:r>
            <a:r>
              <a:rPr lang="ja-JP" altLang="en-US" b="1" kern="100" dirty="0" smtClean="0">
                <a:ea typeface="ＭＳ Ｐゴシック"/>
                <a:cs typeface="Times New Roman"/>
              </a:rPr>
              <a:t>・再開等の</a:t>
            </a:r>
            <a:r>
              <a:rPr lang="ja-JP" altLang="en-US" b="1" kern="100" dirty="0">
                <a:ea typeface="ＭＳ Ｐゴシック"/>
                <a:cs typeface="Times New Roman"/>
              </a:rPr>
              <a:t>経緯</a:t>
            </a:r>
            <a:endParaRPr lang="ja-JP" altLang="en-US" sz="900" kern="100" dirty="0">
              <a:ea typeface="ＭＳ 明朝"/>
              <a:cs typeface="Times New Roman"/>
            </a:endParaRPr>
          </a:p>
        </p:txBody>
      </p:sp>
      <p:graphicFrame>
        <p:nvGraphicFramePr>
          <p:cNvPr id="8" name="表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244510"/>
              </p:ext>
            </p:extLst>
          </p:nvPr>
        </p:nvGraphicFramePr>
        <p:xfrm>
          <a:off x="241726" y="560444"/>
          <a:ext cx="8575701" cy="6194307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8196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80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80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80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8010">
                  <a:extLst>
                    <a:ext uri="{9D8B030D-6E8A-4147-A177-3AD203B41FA5}">
                      <a16:colId xmlns:a16="http://schemas.microsoft.com/office/drawing/2014/main" val="647328479"/>
                    </a:ext>
                  </a:extLst>
                </a:gridCol>
                <a:gridCol w="11080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08010">
                  <a:extLst>
                    <a:ext uri="{9D8B030D-6E8A-4147-A177-3AD203B41FA5}">
                      <a16:colId xmlns:a16="http://schemas.microsoft.com/office/drawing/2014/main" val="1083482582"/>
                    </a:ext>
                  </a:extLst>
                </a:gridCol>
                <a:gridCol w="1108010">
                  <a:extLst>
                    <a:ext uri="{9D8B030D-6E8A-4147-A177-3AD203B41FA5}">
                      <a16:colId xmlns:a16="http://schemas.microsoft.com/office/drawing/2014/main" val="379741400"/>
                    </a:ext>
                  </a:extLst>
                </a:gridCol>
              </a:tblGrid>
              <a:tr h="404307"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36" marR="91436" marT="45742" marB="4574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ja-JP" altLang="en-US" sz="1000" b="1" dirty="0" smtClean="0">
                          <a:solidFill>
                            <a:srgbClr val="F6F5EE"/>
                          </a:solidFill>
                        </a:rPr>
                        <a:t>平成</a:t>
                      </a:r>
                      <a:r>
                        <a:rPr kumimoji="1" lang="en-US" altLang="ja-JP" sz="1000" b="1" dirty="0" smtClean="0">
                          <a:solidFill>
                            <a:srgbClr val="F6F5EE"/>
                          </a:solidFill>
                        </a:rPr>
                        <a:t>31</a:t>
                      </a:r>
                      <a:r>
                        <a:rPr kumimoji="1" lang="ja-JP" altLang="en-US" sz="1000" b="1" dirty="0" smtClean="0">
                          <a:solidFill>
                            <a:srgbClr val="F6F5EE"/>
                          </a:solidFill>
                        </a:rPr>
                        <a:t>年度</a:t>
                      </a:r>
                      <a:endParaRPr kumimoji="1" lang="ja-JP" altLang="en-US" sz="1000" b="1" dirty="0">
                        <a:solidFill>
                          <a:srgbClr val="F6F5EE"/>
                        </a:solidFill>
                      </a:endParaRPr>
                    </a:p>
                  </a:txBody>
                  <a:tcPr marL="91436" marR="91436" marT="45742" marB="45742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b="1" dirty="0">
                        <a:solidFill>
                          <a:srgbClr val="F6F5EE"/>
                        </a:solidFill>
                      </a:endParaRPr>
                    </a:p>
                  </a:txBody>
                  <a:tcPr marL="128010" marR="128010" marT="64039" marB="64039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kumimoji="1" lang="ja-JP" altLang="en-US" sz="1000" b="1" dirty="0" smtClean="0">
                          <a:solidFill>
                            <a:srgbClr val="F6F5EE"/>
                          </a:solidFill>
                        </a:rPr>
                        <a:t>令和２年度</a:t>
                      </a:r>
                      <a:endParaRPr kumimoji="1" lang="ja-JP" altLang="en-US" sz="1000" b="1" dirty="0">
                        <a:solidFill>
                          <a:srgbClr val="F6F5EE"/>
                        </a:solidFill>
                      </a:endParaRPr>
                    </a:p>
                  </a:txBody>
                  <a:tcPr marL="91436" marR="91436" marT="45742" marB="45742" anchor="ctr"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rgbClr val="F6F5EE"/>
                        </a:solidFill>
                      </a:endParaRPr>
                    </a:p>
                  </a:txBody>
                  <a:tcPr marL="128010" marR="128010" marT="64039" marB="64039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zh-TW" altLang="en-US" sz="1400" b="1" dirty="0" smtClean="0">
                        <a:solidFill>
                          <a:srgbClr val="F6F5EE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28010" marR="128010" marT="64039" marB="64039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rgbClr val="F6F5EE"/>
                        </a:solidFill>
                      </a:endParaRPr>
                    </a:p>
                  </a:txBody>
                  <a:tcPr marL="128010" marR="128010" marT="64039" marB="64039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rgbClr val="F6F5EE"/>
                        </a:solidFill>
                      </a:endParaRPr>
                    </a:p>
                  </a:txBody>
                  <a:tcPr marL="128010" marR="128010" marT="64039" marB="64039" anchor="ctr"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2983050"/>
                  </a:ext>
                </a:extLst>
              </a:tr>
              <a:tr h="455904"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36" marR="91436" marT="45742" marB="4574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000" b="1" dirty="0" smtClean="0">
                          <a:solidFill>
                            <a:srgbClr val="F6F5EE"/>
                          </a:solidFill>
                        </a:rPr>
                        <a:t>２月</a:t>
                      </a:r>
                      <a:endParaRPr kumimoji="1" lang="ja-JP" altLang="en-US" sz="1000" b="1" dirty="0">
                        <a:solidFill>
                          <a:srgbClr val="F6F5EE"/>
                        </a:solidFill>
                      </a:endParaRPr>
                    </a:p>
                  </a:txBody>
                  <a:tcPr marL="91436" marR="91436" marT="45742" marB="45742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000" b="1" dirty="0" smtClean="0">
                          <a:solidFill>
                            <a:srgbClr val="F6F5EE"/>
                          </a:solidFill>
                        </a:rPr>
                        <a:t>３月</a:t>
                      </a:r>
                      <a:endParaRPr kumimoji="1" lang="ja-JP" altLang="en-US" sz="1000" b="1" dirty="0">
                        <a:solidFill>
                          <a:srgbClr val="F6F5EE"/>
                        </a:solidFill>
                      </a:endParaRPr>
                    </a:p>
                  </a:txBody>
                  <a:tcPr marL="91436" marR="91436" marT="45742" marB="45742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000" b="1" dirty="0" smtClean="0">
                          <a:solidFill>
                            <a:srgbClr val="F6F5EE"/>
                          </a:solidFill>
                        </a:rPr>
                        <a:t>４月</a:t>
                      </a:r>
                      <a:endParaRPr kumimoji="1" lang="ja-JP" altLang="en-US" sz="1000" b="1" dirty="0">
                        <a:solidFill>
                          <a:srgbClr val="F6F5EE"/>
                        </a:solidFill>
                      </a:endParaRPr>
                    </a:p>
                  </a:txBody>
                  <a:tcPr marL="91436" marR="91436" marT="45742" marB="45742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000" b="1" dirty="0" smtClean="0">
                          <a:solidFill>
                            <a:srgbClr val="F6F5EE"/>
                          </a:solidFill>
                        </a:rPr>
                        <a:t>５月</a:t>
                      </a:r>
                      <a:endParaRPr kumimoji="1" lang="ja-JP" altLang="en-US" sz="1000" b="1" dirty="0">
                        <a:solidFill>
                          <a:srgbClr val="F6F5EE"/>
                        </a:solidFill>
                      </a:endParaRPr>
                    </a:p>
                  </a:txBody>
                  <a:tcPr marL="91436" marR="91436" marT="45742" marB="45742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000" b="1" dirty="0" smtClean="0">
                          <a:solidFill>
                            <a:srgbClr val="F6F5EE"/>
                          </a:solidFill>
                        </a:rPr>
                        <a:t>６月</a:t>
                      </a:r>
                      <a:endParaRPr kumimoji="1" lang="zh-TW" altLang="en-US" sz="1000" b="1" dirty="0" smtClean="0">
                        <a:solidFill>
                          <a:srgbClr val="F6F5EE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36" marR="91436" marT="45742" marB="45742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000" b="1" dirty="0" smtClean="0">
                          <a:solidFill>
                            <a:srgbClr val="F6F5EE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７月</a:t>
                      </a:r>
                      <a:endParaRPr kumimoji="1" lang="zh-TW" altLang="en-US" sz="1000" b="1" dirty="0" smtClean="0">
                        <a:solidFill>
                          <a:srgbClr val="F6F5EE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36" marR="91436" marT="45742" marB="45742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000" b="1" dirty="0" smtClean="0">
                          <a:solidFill>
                            <a:srgbClr val="F6F5EE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８月</a:t>
                      </a:r>
                      <a:endParaRPr kumimoji="1" lang="zh-TW" altLang="en-US" sz="1000" b="1" dirty="0" smtClean="0">
                        <a:solidFill>
                          <a:srgbClr val="F6F5EE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36" marR="91436" marT="45742" marB="45742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788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b="1" dirty="0" smtClean="0">
                          <a:solidFill>
                            <a:schemeClr val="bg1"/>
                          </a:solidFill>
                        </a:rPr>
                        <a:t>大阪府</a:t>
                      </a:r>
                      <a:endParaRPr kumimoji="1" lang="en-US" altLang="ja-JP" sz="11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kumimoji="1" lang="ja-JP" altLang="en-US" sz="1100" b="1" dirty="0" smtClean="0">
                          <a:solidFill>
                            <a:schemeClr val="bg1"/>
                          </a:solidFill>
                        </a:rPr>
                        <a:t>対策本部会議</a:t>
                      </a:r>
                      <a:endParaRPr kumimoji="1" lang="en-US" altLang="ja-JP" sz="11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kumimoji="1" lang="ja-JP" altLang="en-US" sz="1100" b="1" dirty="0" smtClean="0">
                          <a:solidFill>
                            <a:schemeClr val="bg1"/>
                          </a:solidFill>
                        </a:rPr>
                        <a:t>・</a:t>
                      </a:r>
                      <a:endParaRPr kumimoji="1" lang="en-US" altLang="ja-JP" sz="11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kumimoji="1" lang="ja-JP" altLang="en-US" sz="1100" b="1" dirty="0" smtClean="0">
                          <a:solidFill>
                            <a:schemeClr val="bg1"/>
                          </a:solidFill>
                        </a:rPr>
                        <a:t>緊急事態</a:t>
                      </a:r>
                      <a:endParaRPr kumimoji="1" lang="en-US" altLang="ja-JP" sz="11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kumimoji="1" lang="ja-JP" altLang="en-US" sz="1100" b="1" dirty="0" smtClean="0">
                          <a:solidFill>
                            <a:schemeClr val="bg1"/>
                          </a:solidFill>
                        </a:rPr>
                        <a:t>宣言</a:t>
                      </a:r>
                      <a:endParaRPr kumimoji="1" lang="en-US" altLang="ja-JP" sz="11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91436" marR="91436" marT="45742" marB="4574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kumimoji="1" lang="en-US" altLang="ja-JP" sz="10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36" marR="91436" marT="45742" marB="4574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36" marR="91436" marT="45742" marB="4574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en-US" altLang="ja-JP" sz="10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36" marR="91436" marT="45742" marB="4574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en-US" altLang="ja-JP" sz="10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36" marR="91436" marT="45742" marB="4574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en-US" altLang="ja-JP" sz="10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36" marR="91436" marT="45742" marB="4574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en-US" altLang="ja-JP" sz="10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36" marR="91436" marT="45742" marB="4574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en-US" altLang="ja-JP" sz="10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36" marR="91436" marT="45742" marB="45742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0651240"/>
                  </a:ext>
                </a:extLst>
              </a:tr>
              <a:tr h="295621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b="1" dirty="0" smtClean="0">
                          <a:solidFill>
                            <a:schemeClr val="bg1"/>
                          </a:solidFill>
                        </a:rPr>
                        <a:t>公園</a:t>
                      </a:r>
                      <a:endParaRPr kumimoji="1" lang="en-US" altLang="ja-JP" sz="11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kumimoji="1" lang="ja-JP" altLang="en-US" sz="1100" b="1" dirty="0" smtClean="0">
                          <a:solidFill>
                            <a:schemeClr val="bg1"/>
                          </a:solidFill>
                        </a:rPr>
                        <a:t>施設</a:t>
                      </a:r>
                      <a:endParaRPr kumimoji="1" lang="en-US" altLang="ja-JP" sz="11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91436" marR="91436" marT="45742" marB="4574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mpd="sng"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en-US" altLang="ja-JP" sz="10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36" marR="91436" marT="45742" marB="45742" anchor="ctr"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36" marR="91436" marT="45742" marB="45742" anchor="ctr"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en-US" altLang="ja-JP" sz="10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36" marR="91436" marT="45742" marB="45742" anchor="ctr"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en-US" altLang="ja-JP" sz="10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36" marR="91436" marT="45742" marB="45742" anchor="ctr"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en-US" altLang="ja-JP" sz="10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36" marR="91436" marT="45742" marB="45742" anchor="ctr"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en-US" altLang="ja-JP" sz="10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36" marR="91436" marT="45742" marB="45742" anchor="ctr"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en-US" altLang="ja-JP" sz="10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36" marR="91436" marT="45742" marB="45742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0786967"/>
                  </a:ext>
                </a:extLst>
              </a:tr>
            </a:tbl>
          </a:graphicData>
        </a:graphic>
      </p:graphicFrame>
      <p:grpSp>
        <p:nvGrpSpPr>
          <p:cNvPr id="27" name="グループ化 26"/>
          <p:cNvGrpSpPr/>
          <p:nvPr/>
        </p:nvGrpSpPr>
        <p:grpSpPr>
          <a:xfrm>
            <a:off x="3436351" y="3239676"/>
            <a:ext cx="2103906" cy="349744"/>
            <a:chOff x="4810890" y="3244158"/>
            <a:chExt cx="2945469" cy="489642"/>
          </a:xfrm>
        </p:grpSpPr>
        <p:cxnSp>
          <p:nvCxnSpPr>
            <p:cNvPr id="10" name="直線矢印コネクタ 9"/>
            <p:cNvCxnSpPr/>
            <p:nvPr/>
          </p:nvCxnSpPr>
          <p:spPr>
            <a:xfrm>
              <a:off x="5010150" y="3733800"/>
              <a:ext cx="2376000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テキスト ボックス 30"/>
            <p:cNvSpPr txBox="1">
              <a:spLocks noChangeArrowheads="1"/>
            </p:cNvSpPr>
            <p:nvPr/>
          </p:nvSpPr>
          <p:spPr bwMode="auto">
            <a:xfrm>
              <a:off x="4810890" y="3244158"/>
              <a:ext cx="2945469" cy="329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28" tIns="45715" rIns="91428" bIns="45715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929" b="1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緊急事態宣言（</a:t>
              </a:r>
              <a:r>
                <a:rPr lang="en-US" altLang="ja-JP" sz="929" b="1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4/7</a:t>
              </a:r>
              <a:r>
                <a:rPr lang="ja-JP" altLang="en-US" sz="929" b="1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～</a:t>
              </a:r>
              <a:r>
                <a:rPr lang="en-US" altLang="ja-JP" sz="929" b="1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5/21</a:t>
              </a:r>
              <a:r>
                <a:rPr lang="ja-JP" altLang="en-US" sz="929" b="1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）</a:t>
              </a:r>
              <a:endParaRPr lang="en-US" altLang="ja-JP" sz="929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28" name="グループ化 27"/>
          <p:cNvGrpSpPr/>
          <p:nvPr/>
        </p:nvGrpSpPr>
        <p:grpSpPr>
          <a:xfrm>
            <a:off x="2177143" y="4691036"/>
            <a:ext cx="5528571" cy="255334"/>
            <a:chOff x="3048000" y="4972050"/>
            <a:chExt cx="7740000" cy="357468"/>
          </a:xfrm>
        </p:grpSpPr>
        <p:cxnSp>
          <p:nvCxnSpPr>
            <p:cNvPr id="12" name="直線矢印コネクタ 11"/>
            <p:cNvCxnSpPr/>
            <p:nvPr/>
          </p:nvCxnSpPr>
          <p:spPr>
            <a:xfrm>
              <a:off x="3048000" y="5329518"/>
              <a:ext cx="7740000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テキスト ボックス 30"/>
            <p:cNvSpPr txBox="1">
              <a:spLocks noChangeArrowheads="1"/>
            </p:cNvSpPr>
            <p:nvPr/>
          </p:nvSpPr>
          <p:spPr bwMode="auto">
            <a:xfrm>
              <a:off x="5181597" y="4972050"/>
              <a:ext cx="2838451" cy="329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28" tIns="45715" rIns="91428" bIns="45715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929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太陽の塔（休館：</a:t>
              </a:r>
              <a:r>
                <a:rPr lang="en-US" altLang="ja-JP" sz="929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3/1</a:t>
              </a:r>
              <a:r>
                <a:rPr lang="ja-JP" altLang="en-US" sz="929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～</a:t>
              </a:r>
              <a:r>
                <a:rPr lang="en-US" altLang="ja-JP" sz="929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7/31</a:t>
              </a:r>
              <a:r>
                <a:rPr lang="ja-JP" altLang="en-US" sz="929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）</a:t>
              </a:r>
              <a:endParaRPr lang="en-US" altLang="ja-JP" sz="929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29" name="グループ化 28"/>
          <p:cNvGrpSpPr/>
          <p:nvPr/>
        </p:nvGrpSpPr>
        <p:grpSpPr>
          <a:xfrm>
            <a:off x="2027463" y="5069853"/>
            <a:ext cx="3214286" cy="248239"/>
            <a:chOff x="2838449" y="5616694"/>
            <a:chExt cx="4500000" cy="347535"/>
          </a:xfrm>
        </p:grpSpPr>
        <p:cxnSp>
          <p:nvCxnSpPr>
            <p:cNvPr id="16" name="直線矢印コネクタ 15"/>
            <p:cNvCxnSpPr/>
            <p:nvPr/>
          </p:nvCxnSpPr>
          <p:spPr>
            <a:xfrm>
              <a:off x="2838449" y="5964229"/>
              <a:ext cx="4500000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テキスト ボックス 30"/>
            <p:cNvSpPr txBox="1">
              <a:spLocks noChangeArrowheads="1"/>
            </p:cNvSpPr>
            <p:nvPr/>
          </p:nvSpPr>
          <p:spPr bwMode="auto">
            <a:xfrm>
              <a:off x="3600448" y="5616694"/>
              <a:ext cx="3181351" cy="329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28" tIns="45715" rIns="91428" bIns="45715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857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EXPO’70</a:t>
              </a:r>
              <a:r>
                <a:rPr lang="ja-JP" altLang="en-US" sz="929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パビリオン</a:t>
              </a:r>
              <a:r>
                <a:rPr lang="ja-JP" altLang="en-US" sz="857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（休館：</a:t>
              </a:r>
              <a:r>
                <a:rPr lang="en-US" altLang="ja-JP" sz="857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2/29</a:t>
              </a:r>
              <a:r>
                <a:rPr lang="ja-JP" altLang="en-US" sz="857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～</a:t>
              </a:r>
              <a:r>
                <a:rPr lang="en-US" altLang="ja-JP" sz="857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5/20</a:t>
              </a:r>
              <a:r>
                <a:rPr lang="ja-JP" altLang="en-US" sz="857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）</a:t>
              </a:r>
              <a:endParaRPr lang="en-US" altLang="ja-JP" sz="857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30" name="グループ化 29"/>
          <p:cNvGrpSpPr/>
          <p:nvPr/>
        </p:nvGrpSpPr>
        <p:grpSpPr>
          <a:xfrm>
            <a:off x="2027463" y="5459512"/>
            <a:ext cx="3214286" cy="248239"/>
            <a:chOff x="2838449" y="6086016"/>
            <a:chExt cx="4500000" cy="347535"/>
          </a:xfrm>
        </p:grpSpPr>
        <p:cxnSp>
          <p:nvCxnSpPr>
            <p:cNvPr id="19" name="直線矢印コネクタ 18"/>
            <p:cNvCxnSpPr/>
            <p:nvPr/>
          </p:nvCxnSpPr>
          <p:spPr>
            <a:xfrm>
              <a:off x="2838449" y="6433551"/>
              <a:ext cx="4500000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テキスト ボックス 30"/>
            <p:cNvSpPr txBox="1">
              <a:spLocks noChangeArrowheads="1"/>
            </p:cNvSpPr>
            <p:nvPr/>
          </p:nvSpPr>
          <p:spPr bwMode="auto">
            <a:xfrm>
              <a:off x="3600448" y="6086016"/>
              <a:ext cx="3181351" cy="329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28" tIns="45715" rIns="91428" bIns="45715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929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自然観察学習館（休館：</a:t>
              </a:r>
              <a:r>
                <a:rPr lang="en-US" altLang="ja-JP" sz="929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2/29</a:t>
              </a:r>
              <a:r>
                <a:rPr lang="ja-JP" altLang="en-US" sz="929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～</a:t>
              </a:r>
              <a:r>
                <a:rPr lang="en-US" altLang="ja-JP" sz="929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5/20</a:t>
              </a:r>
              <a:r>
                <a:rPr lang="ja-JP" altLang="en-US" sz="929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）</a:t>
              </a:r>
              <a:endParaRPr lang="en-US" altLang="ja-JP" sz="929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31" name="グループ化 30"/>
          <p:cNvGrpSpPr/>
          <p:nvPr/>
        </p:nvGrpSpPr>
        <p:grpSpPr>
          <a:xfrm>
            <a:off x="3089536" y="5810439"/>
            <a:ext cx="2272394" cy="263650"/>
            <a:chOff x="4389783" y="6519195"/>
            <a:chExt cx="3181351" cy="369110"/>
          </a:xfrm>
        </p:grpSpPr>
        <p:cxnSp>
          <p:nvCxnSpPr>
            <p:cNvPr id="22" name="直線矢印コネクタ 21"/>
            <p:cNvCxnSpPr/>
            <p:nvPr/>
          </p:nvCxnSpPr>
          <p:spPr>
            <a:xfrm>
              <a:off x="5010150" y="6888305"/>
              <a:ext cx="2376000" cy="0"/>
            </a:xfrm>
            <a:prstGeom prst="straightConnector1">
              <a:avLst/>
            </a:prstGeom>
            <a:ln w="28575">
              <a:solidFill>
                <a:srgbClr val="0070C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テキスト ボックス 30"/>
            <p:cNvSpPr txBox="1">
              <a:spLocks noChangeArrowheads="1"/>
            </p:cNvSpPr>
            <p:nvPr/>
          </p:nvSpPr>
          <p:spPr bwMode="auto">
            <a:xfrm>
              <a:off x="4389783" y="6519195"/>
              <a:ext cx="3181351" cy="329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28" tIns="45715" rIns="91428" bIns="45715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929" dirty="0">
                  <a:solidFill>
                    <a:srgbClr val="0070C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スポーツ施設（休止：</a:t>
              </a:r>
              <a:r>
                <a:rPr lang="en-US" altLang="ja-JP" sz="929" dirty="0">
                  <a:solidFill>
                    <a:srgbClr val="0070C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4/8</a:t>
              </a:r>
              <a:r>
                <a:rPr lang="ja-JP" altLang="en-US" sz="929" dirty="0">
                  <a:solidFill>
                    <a:srgbClr val="0070C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～</a:t>
              </a:r>
              <a:r>
                <a:rPr lang="en-US" altLang="ja-JP" sz="929" dirty="0">
                  <a:solidFill>
                    <a:srgbClr val="0070C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5/20</a:t>
              </a:r>
              <a:r>
                <a:rPr lang="ja-JP" altLang="en-US" sz="929" dirty="0">
                  <a:solidFill>
                    <a:srgbClr val="0070C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）</a:t>
              </a:r>
              <a:endParaRPr lang="en-US" altLang="ja-JP" sz="929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32" name="グループ化 31"/>
          <p:cNvGrpSpPr/>
          <p:nvPr/>
        </p:nvGrpSpPr>
        <p:grpSpPr>
          <a:xfrm>
            <a:off x="3326946" y="6196554"/>
            <a:ext cx="2272394" cy="262344"/>
            <a:chOff x="4657724" y="6979725"/>
            <a:chExt cx="3181351" cy="367282"/>
          </a:xfrm>
        </p:grpSpPr>
        <p:cxnSp>
          <p:nvCxnSpPr>
            <p:cNvPr id="24" name="直線矢印コネクタ 23"/>
            <p:cNvCxnSpPr/>
            <p:nvPr/>
          </p:nvCxnSpPr>
          <p:spPr>
            <a:xfrm>
              <a:off x="5657850" y="7347007"/>
              <a:ext cx="1116000" cy="0"/>
            </a:xfrm>
            <a:prstGeom prst="straightConnector1">
              <a:avLst/>
            </a:prstGeom>
            <a:ln w="28575">
              <a:solidFill>
                <a:srgbClr val="0070C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テキスト ボックス 30"/>
            <p:cNvSpPr txBox="1">
              <a:spLocks noChangeArrowheads="1"/>
            </p:cNvSpPr>
            <p:nvPr/>
          </p:nvSpPr>
          <p:spPr bwMode="auto">
            <a:xfrm>
              <a:off x="4657724" y="6979725"/>
              <a:ext cx="3181351" cy="329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28" tIns="45715" rIns="91428" bIns="45715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929" dirty="0">
                  <a:solidFill>
                    <a:srgbClr val="0070C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駐車場（閉鎖：</a:t>
              </a:r>
              <a:r>
                <a:rPr lang="en-US" altLang="ja-JP" sz="929" dirty="0">
                  <a:solidFill>
                    <a:srgbClr val="0070C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4/29</a:t>
              </a:r>
              <a:r>
                <a:rPr lang="ja-JP" altLang="en-US" sz="929" dirty="0">
                  <a:solidFill>
                    <a:srgbClr val="0070C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～</a:t>
              </a:r>
              <a:r>
                <a:rPr lang="en-US" altLang="ja-JP" sz="929" dirty="0">
                  <a:solidFill>
                    <a:srgbClr val="0070C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5/6</a:t>
              </a:r>
              <a:r>
                <a:rPr lang="ja-JP" altLang="en-US" sz="929" dirty="0">
                  <a:solidFill>
                    <a:srgbClr val="0070C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）</a:t>
              </a:r>
              <a:endParaRPr lang="en-US" altLang="ja-JP" sz="929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33" name="グループ化 32"/>
          <p:cNvGrpSpPr/>
          <p:nvPr/>
        </p:nvGrpSpPr>
        <p:grpSpPr>
          <a:xfrm>
            <a:off x="1614048" y="1665041"/>
            <a:ext cx="3653679" cy="235785"/>
            <a:chOff x="5010149" y="3374487"/>
            <a:chExt cx="5115150" cy="330099"/>
          </a:xfrm>
        </p:grpSpPr>
        <p:cxnSp>
          <p:nvCxnSpPr>
            <p:cNvPr id="34" name="直線矢印コネクタ 33"/>
            <p:cNvCxnSpPr/>
            <p:nvPr/>
          </p:nvCxnSpPr>
          <p:spPr>
            <a:xfrm>
              <a:off x="5010149" y="3704586"/>
              <a:ext cx="5115150" cy="0"/>
            </a:xfrm>
            <a:prstGeom prst="straightConnector1">
              <a:avLst/>
            </a:prstGeom>
            <a:ln w="28575">
              <a:solidFill>
                <a:srgbClr val="00B05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テキスト ボックス 30"/>
            <p:cNvSpPr txBox="1">
              <a:spLocks noChangeArrowheads="1"/>
            </p:cNvSpPr>
            <p:nvPr/>
          </p:nvSpPr>
          <p:spPr bwMode="auto">
            <a:xfrm>
              <a:off x="6129414" y="3374487"/>
              <a:ext cx="2945469" cy="329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28" tIns="45715" rIns="91428" bIns="45715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929" dirty="0">
                  <a:solidFill>
                    <a:srgbClr val="00B05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イベント・集会中止（</a:t>
              </a:r>
              <a:r>
                <a:rPr lang="en-US" altLang="ja-JP" sz="929" dirty="0">
                  <a:solidFill>
                    <a:srgbClr val="00B05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2/18</a:t>
              </a:r>
              <a:r>
                <a:rPr lang="ja-JP" altLang="en-US" sz="929" dirty="0">
                  <a:solidFill>
                    <a:srgbClr val="00B05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～</a:t>
              </a:r>
              <a:r>
                <a:rPr lang="en-US" altLang="ja-JP" sz="929" dirty="0">
                  <a:solidFill>
                    <a:srgbClr val="00B05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5/22</a:t>
              </a:r>
              <a:r>
                <a:rPr lang="ja-JP" altLang="en-US" sz="929" dirty="0">
                  <a:solidFill>
                    <a:srgbClr val="00B05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）</a:t>
              </a:r>
              <a:endParaRPr lang="en-US" altLang="ja-JP" sz="929" dirty="0">
                <a:solidFill>
                  <a:srgbClr val="00B05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39" name="角丸四角形吹き出し 38"/>
          <p:cNvSpPr/>
          <p:nvPr/>
        </p:nvSpPr>
        <p:spPr>
          <a:xfrm>
            <a:off x="5271729" y="2030031"/>
            <a:ext cx="1019136" cy="517551"/>
          </a:xfrm>
          <a:prstGeom prst="wedgeRoundRectCallout">
            <a:avLst>
              <a:gd name="adj1" fmla="val -33138"/>
              <a:gd name="adj2" fmla="val -70250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000" dirty="0">
                <a:solidFill>
                  <a:srgbClr val="00B050"/>
                </a:solidFill>
              </a:rPr>
              <a:t>再開条件：</a:t>
            </a:r>
            <a:endParaRPr lang="en-US" altLang="ja-JP" sz="1000" dirty="0">
              <a:solidFill>
                <a:srgbClr val="00B050"/>
              </a:solidFill>
            </a:endParaRPr>
          </a:p>
          <a:p>
            <a:r>
              <a:rPr lang="ja-JP" altLang="en-US" sz="1000" dirty="0">
                <a:solidFill>
                  <a:srgbClr val="00B050"/>
                </a:solidFill>
              </a:rPr>
              <a:t>屋外</a:t>
            </a:r>
            <a:r>
              <a:rPr lang="en-US" altLang="ja-JP" sz="1000" dirty="0">
                <a:solidFill>
                  <a:srgbClr val="00B050"/>
                </a:solidFill>
              </a:rPr>
              <a:t>200</a:t>
            </a:r>
            <a:r>
              <a:rPr lang="ja-JP" altLang="en-US" sz="1000" dirty="0">
                <a:solidFill>
                  <a:srgbClr val="00B050"/>
                </a:solidFill>
              </a:rPr>
              <a:t>人以下</a:t>
            </a:r>
          </a:p>
        </p:txBody>
      </p:sp>
      <p:grpSp>
        <p:nvGrpSpPr>
          <p:cNvPr id="40" name="グループ化 39"/>
          <p:cNvGrpSpPr/>
          <p:nvPr/>
        </p:nvGrpSpPr>
        <p:grpSpPr>
          <a:xfrm>
            <a:off x="1710203" y="4204066"/>
            <a:ext cx="3737524" cy="257143"/>
            <a:chOff x="5144766" y="3374487"/>
            <a:chExt cx="5049383" cy="359313"/>
          </a:xfrm>
        </p:grpSpPr>
        <p:cxnSp>
          <p:nvCxnSpPr>
            <p:cNvPr id="41" name="直線矢印コネクタ 40"/>
            <p:cNvCxnSpPr/>
            <p:nvPr/>
          </p:nvCxnSpPr>
          <p:spPr>
            <a:xfrm>
              <a:off x="5144766" y="3733800"/>
              <a:ext cx="5049383" cy="0"/>
            </a:xfrm>
            <a:prstGeom prst="straightConnector1">
              <a:avLst/>
            </a:prstGeom>
            <a:ln w="28575">
              <a:solidFill>
                <a:srgbClr val="00B05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テキスト ボックス 30"/>
            <p:cNvSpPr txBox="1">
              <a:spLocks noChangeArrowheads="1"/>
            </p:cNvSpPr>
            <p:nvPr/>
          </p:nvSpPr>
          <p:spPr bwMode="auto">
            <a:xfrm>
              <a:off x="5588932" y="3374487"/>
              <a:ext cx="4076700" cy="3288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28" tIns="45715" rIns="91428" bIns="45715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929" dirty="0">
                  <a:solidFill>
                    <a:srgbClr val="00B05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梅まつり、さくら祭り、その他持ち込みイベント等中止</a:t>
              </a:r>
              <a:endParaRPr lang="en-US" altLang="ja-JP" sz="929" dirty="0">
                <a:solidFill>
                  <a:srgbClr val="00B05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43" name="グループ化 42"/>
          <p:cNvGrpSpPr/>
          <p:nvPr/>
        </p:nvGrpSpPr>
        <p:grpSpPr>
          <a:xfrm>
            <a:off x="2027464" y="2083848"/>
            <a:ext cx="2946138" cy="235311"/>
            <a:chOff x="5673155" y="3374487"/>
            <a:chExt cx="4124593" cy="329436"/>
          </a:xfrm>
        </p:grpSpPr>
        <p:cxnSp>
          <p:nvCxnSpPr>
            <p:cNvPr id="44" name="直線矢印コネクタ 43"/>
            <p:cNvCxnSpPr/>
            <p:nvPr/>
          </p:nvCxnSpPr>
          <p:spPr>
            <a:xfrm>
              <a:off x="5673155" y="3703794"/>
              <a:ext cx="3992476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テキスト ボックス 30"/>
            <p:cNvSpPr txBox="1">
              <a:spLocks noChangeArrowheads="1"/>
            </p:cNvSpPr>
            <p:nvPr/>
          </p:nvSpPr>
          <p:spPr bwMode="auto">
            <a:xfrm>
              <a:off x="5746572" y="3374487"/>
              <a:ext cx="4051176" cy="329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28" tIns="45715" rIns="91428" bIns="45715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929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不特定多数の集まる屋内施設の休止（</a:t>
              </a:r>
              <a:r>
                <a:rPr lang="en-US" altLang="ja-JP" sz="929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2/28</a:t>
              </a:r>
              <a:r>
                <a:rPr lang="ja-JP" altLang="en-US" sz="929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～</a:t>
              </a:r>
              <a:r>
                <a:rPr lang="en-US" altLang="ja-JP" sz="929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5/15</a:t>
              </a:r>
              <a:r>
                <a:rPr lang="ja-JP" altLang="en-US" sz="929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）</a:t>
              </a:r>
              <a:endParaRPr lang="en-US" altLang="ja-JP" sz="929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cxnSp>
        <p:nvCxnSpPr>
          <p:cNvPr id="46" name="直線矢印コネクタ 45"/>
          <p:cNvCxnSpPr/>
          <p:nvPr/>
        </p:nvCxnSpPr>
        <p:spPr>
          <a:xfrm flipV="1">
            <a:off x="6047130" y="4475335"/>
            <a:ext cx="1653061" cy="9624"/>
          </a:xfrm>
          <a:prstGeom prst="straightConnector1">
            <a:avLst/>
          </a:prstGeom>
          <a:ln w="28575">
            <a:solidFill>
              <a:srgbClr val="00B050"/>
            </a:solidFill>
            <a:prstDash val="sys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矢印コネクタ 46"/>
          <p:cNvCxnSpPr/>
          <p:nvPr/>
        </p:nvCxnSpPr>
        <p:spPr>
          <a:xfrm>
            <a:off x="7700191" y="4477906"/>
            <a:ext cx="1080000" cy="0"/>
          </a:xfrm>
          <a:prstGeom prst="straightConnector1">
            <a:avLst/>
          </a:prstGeom>
          <a:ln w="28575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グループ化 35"/>
          <p:cNvGrpSpPr/>
          <p:nvPr/>
        </p:nvGrpSpPr>
        <p:grpSpPr>
          <a:xfrm>
            <a:off x="1916457" y="2469801"/>
            <a:ext cx="2989478" cy="263650"/>
            <a:chOff x="2928651" y="6519195"/>
            <a:chExt cx="4185269" cy="369110"/>
          </a:xfrm>
        </p:grpSpPr>
        <p:cxnSp>
          <p:nvCxnSpPr>
            <p:cNvPr id="37" name="直線矢印コネクタ 36"/>
            <p:cNvCxnSpPr/>
            <p:nvPr/>
          </p:nvCxnSpPr>
          <p:spPr>
            <a:xfrm flipV="1">
              <a:off x="5097277" y="6888305"/>
              <a:ext cx="2000873" cy="0"/>
            </a:xfrm>
            <a:prstGeom prst="straightConnector1">
              <a:avLst/>
            </a:prstGeom>
            <a:ln w="28575">
              <a:solidFill>
                <a:srgbClr val="0070C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テキスト ボックス 30"/>
            <p:cNvSpPr txBox="1">
              <a:spLocks noChangeArrowheads="1"/>
            </p:cNvSpPr>
            <p:nvPr/>
          </p:nvSpPr>
          <p:spPr bwMode="auto">
            <a:xfrm>
              <a:off x="2928651" y="6519195"/>
              <a:ext cx="4185269" cy="329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28" tIns="45715" rIns="91428" bIns="45715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929" dirty="0">
                  <a:solidFill>
                    <a:srgbClr val="0070C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上記以外の府有施設休館・休止（休止：</a:t>
              </a:r>
              <a:r>
                <a:rPr lang="en-US" altLang="ja-JP" sz="929" dirty="0">
                  <a:solidFill>
                    <a:srgbClr val="0070C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4/8</a:t>
              </a:r>
              <a:r>
                <a:rPr lang="ja-JP" altLang="en-US" sz="929" dirty="0">
                  <a:solidFill>
                    <a:srgbClr val="0070C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～</a:t>
              </a:r>
              <a:r>
                <a:rPr lang="en-US" altLang="ja-JP" sz="929" dirty="0">
                  <a:solidFill>
                    <a:srgbClr val="0070C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5/15</a:t>
              </a:r>
              <a:r>
                <a:rPr lang="ja-JP" altLang="en-US" sz="929" dirty="0">
                  <a:solidFill>
                    <a:srgbClr val="0070C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）</a:t>
              </a:r>
              <a:endParaRPr lang="en-US" altLang="ja-JP" sz="929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49" name="角丸四角形吹き出し 48"/>
          <p:cNvSpPr/>
          <p:nvPr/>
        </p:nvSpPr>
        <p:spPr>
          <a:xfrm>
            <a:off x="5108496" y="3929656"/>
            <a:ext cx="938633" cy="383131"/>
          </a:xfrm>
          <a:prstGeom prst="wedgeRoundRectCallout">
            <a:avLst>
              <a:gd name="adj1" fmla="val 70840"/>
              <a:gd name="adj2" fmla="val 60285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143"/>
              </a:lnSpc>
            </a:pPr>
            <a:r>
              <a:rPr lang="ja-JP" altLang="en-US" sz="1000" dirty="0">
                <a:solidFill>
                  <a:srgbClr val="00B050"/>
                </a:solidFill>
              </a:rPr>
              <a:t>特定利用の</a:t>
            </a:r>
            <a:endParaRPr lang="en-US" altLang="ja-JP" sz="1000" dirty="0">
              <a:solidFill>
                <a:srgbClr val="00B050"/>
              </a:solidFill>
            </a:endParaRPr>
          </a:p>
          <a:p>
            <a:pPr>
              <a:lnSpc>
                <a:spcPts val="1143"/>
              </a:lnSpc>
            </a:pPr>
            <a:r>
              <a:rPr lang="ja-JP" altLang="en-US" sz="1000" dirty="0">
                <a:solidFill>
                  <a:srgbClr val="00B050"/>
                </a:solidFill>
              </a:rPr>
              <a:t>イベント再開</a:t>
            </a:r>
          </a:p>
        </p:txBody>
      </p:sp>
      <p:sp>
        <p:nvSpPr>
          <p:cNvPr id="50" name="角丸四角形吹き出し 49"/>
          <p:cNvSpPr/>
          <p:nvPr/>
        </p:nvSpPr>
        <p:spPr>
          <a:xfrm flipH="1">
            <a:off x="7894496" y="3842811"/>
            <a:ext cx="982216" cy="482905"/>
          </a:xfrm>
          <a:prstGeom prst="wedgeRoundRectCallout">
            <a:avLst>
              <a:gd name="adj1" fmla="val 70840"/>
              <a:gd name="adj2" fmla="val 60285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143"/>
              </a:lnSpc>
            </a:pPr>
            <a:r>
              <a:rPr lang="ja-JP" altLang="en-US" sz="1000" dirty="0">
                <a:solidFill>
                  <a:srgbClr val="00B050"/>
                </a:solidFill>
              </a:rPr>
              <a:t>ドライブインシアター事業</a:t>
            </a:r>
            <a:endParaRPr lang="en-US" altLang="ja-JP" sz="1000" dirty="0">
              <a:solidFill>
                <a:srgbClr val="00B050"/>
              </a:solidFill>
            </a:endParaRPr>
          </a:p>
          <a:p>
            <a:pPr algn="ctr">
              <a:lnSpc>
                <a:spcPts val="1143"/>
              </a:lnSpc>
            </a:pPr>
            <a:r>
              <a:rPr lang="en-US" altLang="ja-JP" sz="1000" dirty="0">
                <a:solidFill>
                  <a:srgbClr val="00B050"/>
                </a:solidFill>
              </a:rPr>
              <a:t>8/1</a:t>
            </a:r>
            <a:r>
              <a:rPr lang="ja-JP" altLang="en-US" sz="1000" dirty="0">
                <a:solidFill>
                  <a:srgbClr val="00B050"/>
                </a:solidFill>
              </a:rPr>
              <a:t>～</a:t>
            </a:r>
          </a:p>
        </p:txBody>
      </p:sp>
      <p:sp>
        <p:nvSpPr>
          <p:cNvPr id="2" name="星 5 1"/>
          <p:cNvSpPr/>
          <p:nvPr/>
        </p:nvSpPr>
        <p:spPr>
          <a:xfrm>
            <a:off x="4894671" y="2644917"/>
            <a:ext cx="180000" cy="1800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86"/>
          </a:p>
        </p:txBody>
      </p:sp>
      <p:sp>
        <p:nvSpPr>
          <p:cNvPr id="51" name="角丸四角形吹き出し 50"/>
          <p:cNvSpPr/>
          <p:nvPr/>
        </p:nvSpPr>
        <p:spPr>
          <a:xfrm>
            <a:off x="5218338" y="2701318"/>
            <a:ext cx="1020537" cy="392375"/>
          </a:xfrm>
          <a:prstGeom prst="wedgeRoundRectCallout">
            <a:avLst>
              <a:gd name="adj1" fmla="val -49160"/>
              <a:gd name="adj2" fmla="val -7025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857" dirty="0">
                <a:solidFill>
                  <a:schemeClr val="tx1"/>
                </a:solidFill>
              </a:rPr>
              <a:t>再開の準備が整い次第順次再開</a:t>
            </a:r>
          </a:p>
        </p:txBody>
      </p:sp>
      <p:sp>
        <p:nvSpPr>
          <p:cNvPr id="52" name="星 5 51"/>
          <p:cNvSpPr/>
          <p:nvPr/>
        </p:nvSpPr>
        <p:spPr>
          <a:xfrm>
            <a:off x="5267726" y="1792166"/>
            <a:ext cx="180000" cy="180000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86">
              <a:solidFill>
                <a:srgbClr val="00B050"/>
              </a:solidFill>
            </a:endParaRPr>
          </a:p>
        </p:txBody>
      </p:sp>
      <p:sp>
        <p:nvSpPr>
          <p:cNvPr id="53" name="テキスト ボックス 30"/>
          <p:cNvSpPr txBox="1">
            <a:spLocks noChangeArrowheads="1"/>
          </p:cNvSpPr>
          <p:nvPr/>
        </p:nvSpPr>
        <p:spPr bwMode="auto">
          <a:xfrm>
            <a:off x="5108236" y="1456252"/>
            <a:ext cx="491104" cy="378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5" rIns="91428" bIns="4571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929" dirty="0">
                <a:solidFill>
                  <a:srgbClr val="00B05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5/23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929" dirty="0">
                <a:solidFill>
                  <a:srgbClr val="00B05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再開</a:t>
            </a:r>
            <a:endParaRPr lang="en-US" altLang="ja-JP" sz="929" dirty="0">
              <a:solidFill>
                <a:srgbClr val="00B05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4" name="テキスト ボックス 30"/>
          <p:cNvSpPr txBox="1">
            <a:spLocks noChangeArrowheads="1"/>
          </p:cNvSpPr>
          <p:nvPr/>
        </p:nvSpPr>
        <p:spPr bwMode="auto">
          <a:xfrm>
            <a:off x="4635096" y="2408116"/>
            <a:ext cx="697079" cy="235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5" rIns="91428" bIns="4571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929" dirty="0">
                <a:latin typeface="Meiryo UI" panose="020B0604030504040204" pitchFamily="50" charset="-128"/>
                <a:ea typeface="Meiryo UI" panose="020B0604030504040204" pitchFamily="50" charset="-128"/>
              </a:rPr>
              <a:t>5/16</a:t>
            </a:r>
            <a:r>
              <a:rPr lang="ja-JP" altLang="en-US" sz="929" dirty="0">
                <a:latin typeface="Meiryo UI" panose="020B0604030504040204" pitchFamily="50" charset="-128"/>
                <a:ea typeface="Meiryo UI" panose="020B0604030504040204" pitchFamily="50" charset="-128"/>
              </a:rPr>
              <a:t>再開</a:t>
            </a:r>
            <a:endParaRPr lang="en-US" altLang="ja-JP" sz="929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5" name="星 5 54"/>
          <p:cNvSpPr/>
          <p:nvPr/>
        </p:nvSpPr>
        <p:spPr>
          <a:xfrm>
            <a:off x="4889579" y="2229354"/>
            <a:ext cx="180000" cy="1800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86"/>
          </a:p>
        </p:txBody>
      </p:sp>
      <p:sp>
        <p:nvSpPr>
          <p:cNvPr id="56" name="星 5 55"/>
          <p:cNvSpPr/>
          <p:nvPr/>
        </p:nvSpPr>
        <p:spPr>
          <a:xfrm>
            <a:off x="6148875" y="1792095"/>
            <a:ext cx="180000" cy="180000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86">
              <a:solidFill>
                <a:srgbClr val="00B050"/>
              </a:solidFill>
            </a:endParaRPr>
          </a:p>
        </p:txBody>
      </p:sp>
      <p:sp>
        <p:nvSpPr>
          <p:cNvPr id="57" name="テキスト ボックス 30"/>
          <p:cNvSpPr txBox="1">
            <a:spLocks noChangeArrowheads="1"/>
          </p:cNvSpPr>
          <p:nvPr/>
        </p:nvSpPr>
        <p:spPr bwMode="auto">
          <a:xfrm>
            <a:off x="5993323" y="1583119"/>
            <a:ext cx="491104" cy="235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5" rIns="91428" bIns="4571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929" dirty="0">
                <a:solidFill>
                  <a:srgbClr val="00B05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6/19</a:t>
            </a:r>
          </a:p>
        </p:txBody>
      </p:sp>
      <p:sp>
        <p:nvSpPr>
          <p:cNvPr id="58" name="角丸四角形吹き出し 57"/>
          <p:cNvSpPr/>
          <p:nvPr/>
        </p:nvSpPr>
        <p:spPr>
          <a:xfrm>
            <a:off x="6328875" y="2030759"/>
            <a:ext cx="654612" cy="382169"/>
          </a:xfrm>
          <a:prstGeom prst="wedgeRoundRectCallout">
            <a:avLst>
              <a:gd name="adj1" fmla="val -49160"/>
              <a:gd name="adj2" fmla="val -70250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714" rIns="25714" rtlCol="0" anchor="ctr"/>
          <a:lstStyle/>
          <a:p>
            <a:r>
              <a:rPr lang="ja-JP" altLang="en-US" sz="1000" dirty="0">
                <a:solidFill>
                  <a:srgbClr val="00B050"/>
                </a:solidFill>
              </a:rPr>
              <a:t>屋外</a:t>
            </a:r>
            <a:r>
              <a:rPr lang="en-US" altLang="ja-JP" sz="1000" dirty="0">
                <a:solidFill>
                  <a:srgbClr val="00B050"/>
                </a:solidFill>
              </a:rPr>
              <a:t>1000</a:t>
            </a:r>
          </a:p>
          <a:p>
            <a:r>
              <a:rPr lang="ja-JP" altLang="en-US" sz="1000" dirty="0">
                <a:solidFill>
                  <a:srgbClr val="00B050"/>
                </a:solidFill>
              </a:rPr>
              <a:t>人以下</a:t>
            </a:r>
          </a:p>
        </p:txBody>
      </p:sp>
      <p:sp>
        <p:nvSpPr>
          <p:cNvPr id="59" name="星 5 58"/>
          <p:cNvSpPr/>
          <p:nvPr/>
        </p:nvSpPr>
        <p:spPr>
          <a:xfrm>
            <a:off x="6844033" y="1797771"/>
            <a:ext cx="180000" cy="180000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86">
              <a:solidFill>
                <a:srgbClr val="00B050"/>
              </a:solidFill>
            </a:endParaRPr>
          </a:p>
        </p:txBody>
      </p:sp>
      <p:sp>
        <p:nvSpPr>
          <p:cNvPr id="60" name="テキスト ボックス 30"/>
          <p:cNvSpPr txBox="1">
            <a:spLocks noChangeArrowheads="1"/>
          </p:cNvSpPr>
          <p:nvPr/>
        </p:nvSpPr>
        <p:spPr bwMode="auto">
          <a:xfrm>
            <a:off x="6688481" y="1588794"/>
            <a:ext cx="491104" cy="235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5" rIns="91428" bIns="4571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929" dirty="0">
                <a:solidFill>
                  <a:srgbClr val="00B05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7/10</a:t>
            </a:r>
          </a:p>
        </p:txBody>
      </p:sp>
      <p:sp>
        <p:nvSpPr>
          <p:cNvPr id="61" name="角丸四角形吹き出し 60"/>
          <p:cNvSpPr/>
          <p:nvPr/>
        </p:nvSpPr>
        <p:spPr>
          <a:xfrm>
            <a:off x="7030988" y="2026405"/>
            <a:ext cx="634826" cy="386523"/>
          </a:xfrm>
          <a:prstGeom prst="wedgeRoundRectCallout">
            <a:avLst>
              <a:gd name="adj1" fmla="val -49160"/>
              <a:gd name="adj2" fmla="val -70250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714" rIns="25714" rtlCol="0" anchor="ctr"/>
          <a:lstStyle/>
          <a:p>
            <a:r>
              <a:rPr lang="ja-JP" altLang="en-US" sz="1000" dirty="0">
                <a:solidFill>
                  <a:srgbClr val="00B050"/>
                </a:solidFill>
              </a:rPr>
              <a:t>屋外</a:t>
            </a:r>
            <a:r>
              <a:rPr lang="en-US" altLang="ja-JP" sz="1000" dirty="0">
                <a:solidFill>
                  <a:srgbClr val="00B050"/>
                </a:solidFill>
              </a:rPr>
              <a:t>5000</a:t>
            </a:r>
          </a:p>
          <a:p>
            <a:r>
              <a:rPr lang="ja-JP" altLang="en-US" sz="1000" dirty="0">
                <a:solidFill>
                  <a:srgbClr val="00B050"/>
                </a:solidFill>
              </a:rPr>
              <a:t>人以下</a:t>
            </a:r>
          </a:p>
        </p:txBody>
      </p:sp>
      <p:sp>
        <p:nvSpPr>
          <p:cNvPr id="62" name="星 5 61"/>
          <p:cNvSpPr/>
          <p:nvPr/>
        </p:nvSpPr>
        <p:spPr>
          <a:xfrm>
            <a:off x="7714496" y="4836255"/>
            <a:ext cx="180000" cy="1800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86">
              <a:solidFill>
                <a:srgbClr val="FF0000"/>
              </a:solidFill>
            </a:endParaRPr>
          </a:p>
        </p:txBody>
      </p:sp>
      <p:sp>
        <p:nvSpPr>
          <p:cNvPr id="63" name="テキスト ボックス 30"/>
          <p:cNvSpPr txBox="1">
            <a:spLocks noChangeArrowheads="1"/>
          </p:cNvSpPr>
          <p:nvPr/>
        </p:nvSpPr>
        <p:spPr bwMode="auto">
          <a:xfrm>
            <a:off x="7555005" y="4500342"/>
            <a:ext cx="491104" cy="37829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1428" tIns="45715" rIns="91428" bIns="4571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929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8/1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929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再開</a:t>
            </a:r>
            <a:endParaRPr lang="en-US" altLang="ja-JP" sz="929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4" name="星 5 63"/>
          <p:cNvSpPr/>
          <p:nvPr/>
        </p:nvSpPr>
        <p:spPr>
          <a:xfrm>
            <a:off x="5238568" y="5203621"/>
            <a:ext cx="180000" cy="1800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86">
              <a:solidFill>
                <a:srgbClr val="FF0000"/>
              </a:solidFill>
            </a:endParaRPr>
          </a:p>
        </p:txBody>
      </p:sp>
      <p:sp>
        <p:nvSpPr>
          <p:cNvPr id="65" name="テキスト ボックス 30"/>
          <p:cNvSpPr txBox="1">
            <a:spLocks noChangeArrowheads="1"/>
          </p:cNvSpPr>
          <p:nvPr/>
        </p:nvSpPr>
        <p:spPr bwMode="auto">
          <a:xfrm>
            <a:off x="4992856" y="5005370"/>
            <a:ext cx="721863" cy="23531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1428" tIns="45715" rIns="91428" bIns="4571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929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5/21</a:t>
            </a:r>
            <a:r>
              <a:rPr lang="ja-JP" altLang="en-US" sz="929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再開</a:t>
            </a:r>
            <a:endParaRPr lang="en-US" altLang="ja-JP" sz="929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6" name="星 5 65"/>
          <p:cNvSpPr/>
          <p:nvPr/>
        </p:nvSpPr>
        <p:spPr>
          <a:xfrm>
            <a:off x="5251519" y="5594354"/>
            <a:ext cx="180000" cy="1800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86">
              <a:solidFill>
                <a:srgbClr val="FF0000"/>
              </a:solidFill>
            </a:endParaRPr>
          </a:p>
        </p:txBody>
      </p:sp>
      <p:sp>
        <p:nvSpPr>
          <p:cNvPr id="67" name="テキスト ボックス 30"/>
          <p:cNvSpPr txBox="1">
            <a:spLocks noChangeArrowheads="1"/>
          </p:cNvSpPr>
          <p:nvPr/>
        </p:nvSpPr>
        <p:spPr bwMode="auto">
          <a:xfrm>
            <a:off x="5005807" y="5404697"/>
            <a:ext cx="721863" cy="23531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1428" tIns="45715" rIns="91428" bIns="4571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929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5/21</a:t>
            </a:r>
            <a:r>
              <a:rPr lang="ja-JP" altLang="en-US" sz="929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再開</a:t>
            </a:r>
            <a:endParaRPr lang="en-US" altLang="ja-JP" sz="929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1" name="星 5 70"/>
          <p:cNvSpPr/>
          <p:nvPr/>
        </p:nvSpPr>
        <p:spPr>
          <a:xfrm>
            <a:off x="5251519" y="5964010"/>
            <a:ext cx="180000" cy="180000"/>
          </a:xfrm>
          <a:prstGeom prst="star5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86">
              <a:solidFill>
                <a:srgbClr val="FF0000"/>
              </a:solidFill>
            </a:endParaRPr>
          </a:p>
        </p:txBody>
      </p:sp>
      <p:sp>
        <p:nvSpPr>
          <p:cNvPr id="72" name="テキスト ボックス 30"/>
          <p:cNvSpPr txBox="1">
            <a:spLocks noChangeArrowheads="1"/>
          </p:cNvSpPr>
          <p:nvPr/>
        </p:nvSpPr>
        <p:spPr bwMode="auto">
          <a:xfrm>
            <a:off x="5005807" y="5774354"/>
            <a:ext cx="721863" cy="23531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1428" tIns="45715" rIns="91428" bIns="4571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929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5/21</a:t>
            </a:r>
            <a:r>
              <a:rPr lang="ja-JP" altLang="en-US" sz="929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再開</a:t>
            </a:r>
            <a:endParaRPr lang="en-US" altLang="ja-JP" sz="929" dirty="0">
              <a:solidFill>
                <a:srgbClr val="0070C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73" name="グループ化 72"/>
          <p:cNvGrpSpPr/>
          <p:nvPr/>
        </p:nvGrpSpPr>
        <p:grpSpPr>
          <a:xfrm>
            <a:off x="3224892" y="2841887"/>
            <a:ext cx="2272394" cy="262344"/>
            <a:chOff x="4657724" y="6979725"/>
            <a:chExt cx="3181351" cy="367282"/>
          </a:xfrm>
        </p:grpSpPr>
        <p:cxnSp>
          <p:nvCxnSpPr>
            <p:cNvPr id="74" name="直線矢印コネクタ 73"/>
            <p:cNvCxnSpPr/>
            <p:nvPr/>
          </p:nvCxnSpPr>
          <p:spPr>
            <a:xfrm>
              <a:off x="5657850" y="7347007"/>
              <a:ext cx="1116000" cy="0"/>
            </a:xfrm>
            <a:prstGeom prst="straightConnector1">
              <a:avLst/>
            </a:prstGeom>
            <a:ln w="28575">
              <a:solidFill>
                <a:srgbClr val="0070C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テキスト ボックス 30"/>
            <p:cNvSpPr txBox="1">
              <a:spLocks noChangeArrowheads="1"/>
            </p:cNvSpPr>
            <p:nvPr/>
          </p:nvSpPr>
          <p:spPr bwMode="auto">
            <a:xfrm>
              <a:off x="4657724" y="6979725"/>
              <a:ext cx="3181351" cy="329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28" tIns="45715" rIns="91428" bIns="45715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929" dirty="0">
                  <a:solidFill>
                    <a:srgbClr val="0070C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駐車場（閉鎖：</a:t>
              </a:r>
              <a:r>
                <a:rPr lang="en-US" altLang="ja-JP" sz="929" dirty="0">
                  <a:solidFill>
                    <a:srgbClr val="0070C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4/29</a:t>
              </a:r>
              <a:r>
                <a:rPr lang="ja-JP" altLang="en-US" sz="929" dirty="0">
                  <a:solidFill>
                    <a:srgbClr val="0070C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～</a:t>
              </a:r>
              <a:r>
                <a:rPr lang="en-US" altLang="ja-JP" sz="929" dirty="0">
                  <a:solidFill>
                    <a:srgbClr val="0070C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5/6</a:t>
              </a:r>
              <a:r>
                <a:rPr lang="ja-JP" altLang="en-US" sz="929" dirty="0">
                  <a:solidFill>
                    <a:srgbClr val="0070C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）</a:t>
              </a:r>
              <a:endParaRPr lang="en-US" altLang="ja-JP" sz="929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054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-33689" y="3709"/>
            <a:ext cx="9177689" cy="351609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61859" tIns="30929" rIns="61859" bIns="3092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ja-JP" altLang="en-US" b="1" kern="100" dirty="0">
                <a:ea typeface="ＭＳ Ｐゴシック"/>
                <a:cs typeface="Times New Roman"/>
              </a:rPr>
              <a:t>　新型コロナウィルス感染拡大防止のための公園施設</a:t>
            </a:r>
            <a:r>
              <a:rPr lang="ja-JP" altLang="en-US" b="1" kern="100" dirty="0" smtClean="0">
                <a:ea typeface="ＭＳ Ｐゴシック"/>
                <a:cs typeface="Times New Roman"/>
              </a:rPr>
              <a:t>の</a:t>
            </a:r>
            <a:r>
              <a:rPr lang="ja-JP" altLang="en-US" b="1" kern="100" dirty="0">
                <a:ea typeface="ＭＳ Ｐゴシック"/>
                <a:cs typeface="Times New Roman"/>
              </a:rPr>
              <a:t>休館</a:t>
            </a:r>
            <a:r>
              <a:rPr lang="ja-JP" altLang="en-US" b="1" kern="100" dirty="0" smtClean="0">
                <a:ea typeface="ＭＳ Ｐゴシック"/>
                <a:cs typeface="Times New Roman"/>
              </a:rPr>
              <a:t>・再開等の</a:t>
            </a:r>
            <a:r>
              <a:rPr lang="ja-JP" altLang="en-US" b="1" kern="100" dirty="0">
                <a:ea typeface="ＭＳ Ｐゴシック"/>
                <a:cs typeface="Times New Roman"/>
              </a:rPr>
              <a:t>経緯</a:t>
            </a:r>
            <a:endParaRPr lang="ja-JP" altLang="en-US" sz="900" kern="100" dirty="0">
              <a:ea typeface="ＭＳ 明朝"/>
              <a:cs typeface="Times New Roman"/>
            </a:endParaRPr>
          </a:p>
        </p:txBody>
      </p:sp>
      <p:graphicFrame>
        <p:nvGraphicFramePr>
          <p:cNvPr id="8" name="表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1464375"/>
              </p:ext>
            </p:extLst>
          </p:nvPr>
        </p:nvGraphicFramePr>
        <p:xfrm>
          <a:off x="0" y="476672"/>
          <a:ext cx="9143999" cy="6408713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8739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14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14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14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1436">
                  <a:extLst>
                    <a:ext uri="{9D8B030D-6E8A-4147-A177-3AD203B41FA5}">
                      <a16:colId xmlns:a16="http://schemas.microsoft.com/office/drawing/2014/main" val="647328479"/>
                    </a:ext>
                  </a:extLst>
                </a:gridCol>
                <a:gridCol w="11814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81436">
                  <a:extLst>
                    <a:ext uri="{9D8B030D-6E8A-4147-A177-3AD203B41FA5}">
                      <a16:colId xmlns:a16="http://schemas.microsoft.com/office/drawing/2014/main" val="1083482582"/>
                    </a:ext>
                  </a:extLst>
                </a:gridCol>
                <a:gridCol w="1181436">
                  <a:extLst>
                    <a:ext uri="{9D8B030D-6E8A-4147-A177-3AD203B41FA5}">
                      <a16:colId xmlns:a16="http://schemas.microsoft.com/office/drawing/2014/main" val="379741400"/>
                    </a:ext>
                  </a:extLst>
                </a:gridCol>
              </a:tblGrid>
              <a:tr h="257258"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36" marR="91436" marT="45742" marB="4574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/>
                      <a:r>
                        <a:rPr kumimoji="1" lang="ja-JP" altLang="en-US" sz="1000" b="1" dirty="0" smtClean="0">
                          <a:solidFill>
                            <a:srgbClr val="F6F5EE"/>
                          </a:solidFill>
                        </a:rPr>
                        <a:t>令和２年度</a:t>
                      </a:r>
                      <a:endParaRPr kumimoji="1" lang="ja-JP" altLang="en-US" sz="1000" b="1" dirty="0">
                        <a:solidFill>
                          <a:srgbClr val="F6F5EE"/>
                        </a:solidFill>
                      </a:endParaRPr>
                    </a:p>
                  </a:txBody>
                  <a:tcPr marL="91436" marR="91436" marT="45742" marB="45742" anchor="ctr"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b="1" dirty="0">
                        <a:solidFill>
                          <a:srgbClr val="F6F5EE"/>
                        </a:solidFill>
                      </a:endParaRPr>
                    </a:p>
                  </a:txBody>
                  <a:tcPr marL="128010" marR="128010" marT="64039" marB="64039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b="1" dirty="0">
                        <a:solidFill>
                          <a:srgbClr val="F6F5EE"/>
                        </a:solidFill>
                      </a:endParaRPr>
                    </a:p>
                  </a:txBody>
                  <a:tcPr marL="91436" marR="91436" marT="45742" marB="45742" anchor="ctr"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rgbClr val="F6F5EE"/>
                        </a:solidFill>
                      </a:endParaRPr>
                    </a:p>
                  </a:txBody>
                  <a:tcPr marL="128010" marR="128010" marT="64039" marB="64039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zh-TW" altLang="en-US" sz="1400" b="1" dirty="0" smtClean="0">
                        <a:solidFill>
                          <a:srgbClr val="F6F5EE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28010" marR="128010" marT="64039" marB="64039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rgbClr val="F6F5EE"/>
                        </a:solidFill>
                      </a:endParaRPr>
                    </a:p>
                  </a:txBody>
                  <a:tcPr marL="128010" marR="128010" marT="64039" marB="64039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rgbClr val="F6F5EE"/>
                        </a:solidFill>
                      </a:endParaRPr>
                    </a:p>
                  </a:txBody>
                  <a:tcPr marL="128010" marR="128010" marT="64039" marB="64039" anchor="ctr"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2983050"/>
                  </a:ext>
                </a:extLst>
              </a:tr>
              <a:tr h="287423"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36" marR="91436" marT="45742" marB="4574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000" b="1" dirty="0" smtClean="0">
                          <a:solidFill>
                            <a:srgbClr val="F6F5EE"/>
                          </a:solidFill>
                        </a:rPr>
                        <a:t>９月</a:t>
                      </a:r>
                      <a:endParaRPr kumimoji="1" lang="ja-JP" altLang="en-US" sz="1000" b="1" dirty="0">
                        <a:solidFill>
                          <a:srgbClr val="F6F5EE"/>
                        </a:solidFill>
                      </a:endParaRPr>
                    </a:p>
                  </a:txBody>
                  <a:tcPr marL="91436" marR="91436" marT="45742" marB="45742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000" b="1" dirty="0" smtClean="0">
                          <a:solidFill>
                            <a:srgbClr val="F6F5EE"/>
                          </a:solidFill>
                        </a:rPr>
                        <a:t>１０月</a:t>
                      </a:r>
                      <a:endParaRPr kumimoji="1" lang="ja-JP" altLang="en-US" sz="1000" b="1" dirty="0">
                        <a:solidFill>
                          <a:srgbClr val="F6F5EE"/>
                        </a:solidFill>
                      </a:endParaRPr>
                    </a:p>
                  </a:txBody>
                  <a:tcPr marL="91436" marR="91436" marT="45742" marB="45742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000" b="1" dirty="0" smtClean="0">
                          <a:solidFill>
                            <a:srgbClr val="F6F5EE"/>
                          </a:solidFill>
                        </a:rPr>
                        <a:t>１１月</a:t>
                      </a:r>
                      <a:endParaRPr kumimoji="1" lang="ja-JP" altLang="en-US" sz="1000" b="1" dirty="0">
                        <a:solidFill>
                          <a:srgbClr val="F6F5EE"/>
                        </a:solidFill>
                      </a:endParaRPr>
                    </a:p>
                  </a:txBody>
                  <a:tcPr marL="91436" marR="91436" marT="45742" marB="45742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000" b="1" dirty="0" smtClean="0">
                          <a:solidFill>
                            <a:srgbClr val="F6F5EE"/>
                          </a:solidFill>
                        </a:rPr>
                        <a:t>１２月</a:t>
                      </a:r>
                      <a:endParaRPr kumimoji="1" lang="ja-JP" altLang="en-US" sz="1000" b="1" dirty="0">
                        <a:solidFill>
                          <a:srgbClr val="F6F5EE"/>
                        </a:solidFill>
                      </a:endParaRPr>
                    </a:p>
                  </a:txBody>
                  <a:tcPr marL="91436" marR="91436" marT="45742" marB="45742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000" b="1" dirty="0" smtClean="0">
                          <a:solidFill>
                            <a:srgbClr val="F6F5EE"/>
                          </a:solidFill>
                        </a:rPr>
                        <a:t>１月</a:t>
                      </a:r>
                      <a:endParaRPr kumimoji="1" lang="zh-TW" altLang="en-US" sz="1000" b="1" dirty="0" smtClean="0">
                        <a:solidFill>
                          <a:srgbClr val="F6F5EE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36" marR="91436" marT="45742" marB="45742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000" b="1" dirty="0" smtClean="0">
                          <a:solidFill>
                            <a:srgbClr val="F6F5EE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２月</a:t>
                      </a:r>
                      <a:endParaRPr kumimoji="1" lang="zh-TW" altLang="en-US" sz="1000" b="1" dirty="0" smtClean="0">
                        <a:solidFill>
                          <a:srgbClr val="F6F5EE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36" marR="91436" marT="45742" marB="45742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000" b="1" dirty="0" smtClean="0">
                          <a:solidFill>
                            <a:srgbClr val="F6F5EE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３月</a:t>
                      </a:r>
                      <a:endParaRPr kumimoji="1" lang="zh-TW" altLang="en-US" sz="1000" b="1" dirty="0" smtClean="0">
                        <a:solidFill>
                          <a:srgbClr val="F6F5EE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36" marR="91436" marT="45742" marB="45742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00301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b="1" dirty="0" smtClean="0">
                          <a:solidFill>
                            <a:schemeClr val="bg1"/>
                          </a:solidFill>
                        </a:rPr>
                        <a:t>大阪府</a:t>
                      </a:r>
                      <a:endParaRPr kumimoji="1" lang="en-US" altLang="ja-JP" sz="11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kumimoji="1" lang="ja-JP" altLang="en-US" sz="1100" b="1" dirty="0" smtClean="0">
                          <a:solidFill>
                            <a:schemeClr val="bg1"/>
                          </a:solidFill>
                        </a:rPr>
                        <a:t>対策本部会議</a:t>
                      </a:r>
                      <a:endParaRPr kumimoji="1" lang="en-US" altLang="ja-JP" sz="11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kumimoji="1" lang="ja-JP" altLang="en-US" sz="1100" b="1" dirty="0" smtClean="0">
                          <a:solidFill>
                            <a:schemeClr val="bg1"/>
                          </a:solidFill>
                        </a:rPr>
                        <a:t>・</a:t>
                      </a:r>
                      <a:endParaRPr kumimoji="1" lang="en-US" altLang="ja-JP" sz="11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kumimoji="1" lang="ja-JP" altLang="en-US" sz="1100" b="1" dirty="0" smtClean="0">
                          <a:solidFill>
                            <a:schemeClr val="bg1"/>
                          </a:solidFill>
                        </a:rPr>
                        <a:t>緊急事態</a:t>
                      </a:r>
                      <a:endParaRPr kumimoji="1" lang="en-US" altLang="ja-JP" sz="11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kumimoji="1" lang="ja-JP" altLang="en-US" sz="1100" b="1" dirty="0" smtClean="0">
                          <a:solidFill>
                            <a:schemeClr val="bg1"/>
                          </a:solidFill>
                        </a:rPr>
                        <a:t>宣言</a:t>
                      </a:r>
                      <a:endParaRPr kumimoji="1" lang="en-US" altLang="ja-JP" sz="11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91436" marR="91436" marT="45742" marB="4574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kumimoji="1" lang="en-US" altLang="ja-JP" sz="10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36" marR="91436" marT="45742" marB="4574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36" marR="91436" marT="45742" marB="4574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en-US" altLang="ja-JP" sz="10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36" marR="91436" marT="45742" marB="4574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en-US" altLang="ja-JP" sz="10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36" marR="91436" marT="45742" marB="4574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en-US" altLang="ja-JP" sz="10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36" marR="91436" marT="45742" marB="4574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en-US" altLang="ja-JP" sz="10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36" marR="91436" marT="45742" marB="4574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en-US" altLang="ja-JP" sz="10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36" marR="91436" marT="45742" marB="45742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0651240"/>
                  </a:ext>
                </a:extLst>
              </a:tr>
              <a:tr h="1863731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b="1" dirty="0" smtClean="0">
                          <a:solidFill>
                            <a:schemeClr val="bg1"/>
                          </a:solidFill>
                        </a:rPr>
                        <a:t>公園</a:t>
                      </a:r>
                      <a:endParaRPr kumimoji="1" lang="en-US" altLang="ja-JP" sz="11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kumimoji="1" lang="ja-JP" altLang="en-US" sz="1100" b="1" dirty="0" smtClean="0">
                          <a:solidFill>
                            <a:schemeClr val="bg1"/>
                          </a:solidFill>
                        </a:rPr>
                        <a:t>施設</a:t>
                      </a:r>
                      <a:endParaRPr kumimoji="1" lang="en-US" altLang="ja-JP" sz="11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91436" marR="91436" marT="45742" marB="4574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mpd="sng"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en-US" altLang="ja-JP" sz="10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36" marR="91436" marT="45742" marB="45742" anchor="ctr"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36" marR="91436" marT="45742" marB="45742" anchor="ctr"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en-US" altLang="ja-JP" sz="10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36" marR="91436" marT="45742" marB="45742" anchor="ctr"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en-US" altLang="ja-JP" sz="10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36" marR="91436" marT="45742" marB="45742" anchor="ctr"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en-US" altLang="ja-JP" sz="10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36" marR="91436" marT="45742" marB="45742" anchor="ctr"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en-US" altLang="ja-JP" sz="10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36" marR="91436" marT="45742" marB="45742" anchor="ctr"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en-US" altLang="ja-JP" sz="10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36" marR="91436" marT="45742" marB="45742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0786967"/>
                  </a:ext>
                </a:extLst>
              </a:tr>
            </a:tbl>
          </a:graphicData>
        </a:graphic>
      </p:graphicFrame>
      <p:grpSp>
        <p:nvGrpSpPr>
          <p:cNvPr id="27" name="グループ化 26"/>
          <p:cNvGrpSpPr/>
          <p:nvPr/>
        </p:nvGrpSpPr>
        <p:grpSpPr>
          <a:xfrm>
            <a:off x="5076056" y="4376147"/>
            <a:ext cx="3673928" cy="348997"/>
            <a:chOff x="3593379" y="3245203"/>
            <a:chExt cx="6247051" cy="488597"/>
          </a:xfrm>
        </p:grpSpPr>
        <p:cxnSp>
          <p:nvCxnSpPr>
            <p:cNvPr id="10" name="直線矢印コネクタ 9"/>
            <p:cNvCxnSpPr/>
            <p:nvPr/>
          </p:nvCxnSpPr>
          <p:spPr>
            <a:xfrm>
              <a:off x="5010150" y="3733800"/>
              <a:ext cx="3480852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テキスト ボックス 30"/>
            <p:cNvSpPr txBox="1">
              <a:spLocks noChangeArrowheads="1"/>
            </p:cNvSpPr>
            <p:nvPr/>
          </p:nvSpPr>
          <p:spPr bwMode="auto">
            <a:xfrm>
              <a:off x="3593379" y="3245203"/>
              <a:ext cx="6247051" cy="387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28" tIns="45715" rIns="91428" bIns="45715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1200" b="1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緊急事態宣言</a:t>
              </a:r>
              <a:r>
                <a:rPr lang="ja-JP" altLang="en-US" sz="1200" b="1" dirty="0" smtClean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（</a:t>
              </a:r>
              <a:r>
                <a:rPr lang="ja-JP" altLang="en-US" sz="1200" b="1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１</a:t>
              </a:r>
              <a:r>
                <a:rPr lang="en-US" altLang="ja-JP" sz="1200" b="1" dirty="0" smtClean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/13</a:t>
              </a:r>
              <a:r>
                <a:rPr lang="ja-JP" altLang="en-US" sz="1200" b="1" dirty="0" smtClean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～２</a:t>
              </a:r>
              <a:r>
                <a:rPr lang="en-US" altLang="ja-JP" sz="1200" b="1" dirty="0" smtClean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/</a:t>
              </a:r>
              <a:r>
                <a:rPr lang="ja-JP" altLang="en-US" sz="1200" b="1" dirty="0" smtClean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２８）</a:t>
              </a:r>
              <a:endParaRPr lang="en-US" altLang="ja-JP" sz="1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23" name="テキスト ボックス 30"/>
          <p:cNvSpPr txBox="1">
            <a:spLocks noChangeArrowheads="1"/>
          </p:cNvSpPr>
          <p:nvPr/>
        </p:nvSpPr>
        <p:spPr bwMode="auto">
          <a:xfrm>
            <a:off x="5390268" y="5204219"/>
            <a:ext cx="3848921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5" rIns="91428" bIns="4571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200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スポーツ施設</a:t>
            </a:r>
            <a:r>
              <a:rPr lang="ja-JP" altLang="en-US" sz="1200" dirty="0" smtClean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（</a:t>
            </a:r>
            <a:r>
              <a:rPr lang="en-US" altLang="ja-JP" sz="1200" dirty="0">
                <a:solidFill>
                  <a:srgbClr val="0070C0"/>
                </a:solidFill>
              </a:rPr>
              <a:t>20</a:t>
            </a:r>
            <a:r>
              <a:rPr lang="ja-JP" altLang="en-US" sz="1200" dirty="0">
                <a:solidFill>
                  <a:srgbClr val="0070C0"/>
                </a:solidFill>
              </a:rPr>
              <a:t>時までの開館時間</a:t>
            </a:r>
            <a:r>
              <a:rPr lang="ja-JP" altLang="en-US" sz="1200" dirty="0" smtClean="0">
                <a:solidFill>
                  <a:srgbClr val="0070C0"/>
                </a:solidFill>
              </a:rPr>
              <a:t>短縮</a:t>
            </a:r>
            <a:r>
              <a:rPr lang="ja-JP" altLang="en-US" sz="1200" dirty="0" smtClean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）</a:t>
            </a:r>
            <a:endParaRPr lang="en-US" altLang="ja-JP" sz="1200" dirty="0">
              <a:solidFill>
                <a:srgbClr val="0070C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2" name="星 5 51"/>
          <p:cNvSpPr/>
          <p:nvPr/>
        </p:nvSpPr>
        <p:spPr>
          <a:xfrm>
            <a:off x="1831796" y="1432289"/>
            <a:ext cx="180000" cy="180000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86">
              <a:solidFill>
                <a:srgbClr val="00B050"/>
              </a:solidFill>
            </a:endParaRPr>
          </a:p>
        </p:txBody>
      </p:sp>
      <p:sp>
        <p:nvSpPr>
          <p:cNvPr id="57" name="テキスト ボックス 30"/>
          <p:cNvSpPr txBox="1">
            <a:spLocks noChangeArrowheads="1"/>
          </p:cNvSpPr>
          <p:nvPr/>
        </p:nvSpPr>
        <p:spPr bwMode="auto">
          <a:xfrm>
            <a:off x="1619672" y="1052736"/>
            <a:ext cx="604248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5" rIns="91428" bIns="4571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200" dirty="0">
                <a:solidFill>
                  <a:srgbClr val="00B05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９</a:t>
            </a:r>
            <a:r>
              <a:rPr lang="en-US" altLang="ja-JP" sz="1200" dirty="0" smtClean="0">
                <a:solidFill>
                  <a:srgbClr val="00B05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/19</a:t>
            </a:r>
            <a:endParaRPr lang="en-US" altLang="ja-JP" sz="1200" dirty="0">
              <a:solidFill>
                <a:srgbClr val="00B05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1" name="角丸四角形吹き出し 60"/>
          <p:cNvSpPr/>
          <p:nvPr/>
        </p:nvSpPr>
        <p:spPr>
          <a:xfrm>
            <a:off x="943218" y="1826437"/>
            <a:ext cx="2137156" cy="1351579"/>
          </a:xfrm>
          <a:prstGeom prst="wedgeRoundRectCallout">
            <a:avLst>
              <a:gd name="adj1" fmla="val -10912"/>
              <a:gd name="adj2" fmla="val -65125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714" rIns="25714" rtlCol="0" anchor="ctr"/>
          <a:lstStyle/>
          <a:p>
            <a:r>
              <a:rPr lang="ja-JP" altLang="en-US" sz="1400" b="1" dirty="0" smtClean="0">
                <a:solidFill>
                  <a:srgbClr val="00B050"/>
                </a:solidFill>
              </a:rPr>
              <a:t>イベント開催制限</a:t>
            </a:r>
            <a:endParaRPr lang="en-US" altLang="ja-JP" sz="1400" b="1" dirty="0" smtClean="0">
              <a:solidFill>
                <a:srgbClr val="00B050"/>
              </a:solidFill>
            </a:endParaRPr>
          </a:p>
          <a:p>
            <a:r>
              <a:rPr lang="ja-JP" altLang="en-US" sz="1400" dirty="0" smtClean="0">
                <a:solidFill>
                  <a:srgbClr val="00B050"/>
                </a:solidFill>
              </a:rPr>
              <a:t>①収容人数</a:t>
            </a:r>
            <a:r>
              <a:rPr lang="en-US" altLang="ja-JP" sz="1400" dirty="0" smtClean="0">
                <a:solidFill>
                  <a:srgbClr val="00B050"/>
                </a:solidFill>
              </a:rPr>
              <a:t>10,000</a:t>
            </a:r>
            <a:r>
              <a:rPr lang="ja-JP" altLang="en-US" sz="1400" dirty="0" smtClean="0">
                <a:solidFill>
                  <a:srgbClr val="00B050"/>
                </a:solidFill>
              </a:rPr>
              <a:t>超</a:t>
            </a:r>
            <a:endParaRPr lang="en-US" altLang="ja-JP" sz="1400" dirty="0" smtClean="0">
              <a:solidFill>
                <a:srgbClr val="00B050"/>
              </a:solidFill>
            </a:endParaRPr>
          </a:p>
          <a:p>
            <a:r>
              <a:rPr lang="ja-JP" altLang="en-US" sz="1400" dirty="0" smtClean="0">
                <a:solidFill>
                  <a:srgbClr val="00B050"/>
                </a:solidFill>
              </a:rPr>
              <a:t>⇒収容率の</a:t>
            </a:r>
            <a:r>
              <a:rPr lang="en-US" altLang="ja-JP" sz="1400" dirty="0" smtClean="0">
                <a:solidFill>
                  <a:srgbClr val="00B050"/>
                </a:solidFill>
              </a:rPr>
              <a:t>50%</a:t>
            </a:r>
          </a:p>
          <a:p>
            <a:r>
              <a:rPr lang="ja-JP" altLang="en-US" sz="1400" dirty="0" smtClean="0">
                <a:solidFill>
                  <a:srgbClr val="00B050"/>
                </a:solidFill>
              </a:rPr>
              <a:t>②収容人数</a:t>
            </a:r>
            <a:r>
              <a:rPr lang="en-US" altLang="ja-JP" sz="1400" dirty="0" smtClean="0">
                <a:solidFill>
                  <a:srgbClr val="00B050"/>
                </a:solidFill>
              </a:rPr>
              <a:t>10,000</a:t>
            </a:r>
            <a:r>
              <a:rPr lang="ja-JP" altLang="en-US" sz="1400" dirty="0" smtClean="0">
                <a:solidFill>
                  <a:srgbClr val="00B050"/>
                </a:solidFill>
              </a:rPr>
              <a:t>人以下</a:t>
            </a:r>
            <a:endParaRPr lang="en-US" altLang="ja-JP" sz="1400" dirty="0" smtClean="0">
              <a:solidFill>
                <a:srgbClr val="00B050"/>
              </a:solidFill>
            </a:endParaRPr>
          </a:p>
          <a:p>
            <a:r>
              <a:rPr lang="ja-JP" altLang="en-US" sz="1400" dirty="0" smtClean="0">
                <a:solidFill>
                  <a:srgbClr val="00B050"/>
                </a:solidFill>
              </a:rPr>
              <a:t>⇒</a:t>
            </a:r>
            <a:r>
              <a:rPr lang="en-US" altLang="ja-JP" sz="1400" dirty="0" smtClean="0">
                <a:solidFill>
                  <a:srgbClr val="00B050"/>
                </a:solidFill>
              </a:rPr>
              <a:t>5,000</a:t>
            </a:r>
            <a:r>
              <a:rPr lang="ja-JP" altLang="en-US" sz="1400" dirty="0" smtClean="0">
                <a:solidFill>
                  <a:srgbClr val="00B050"/>
                </a:solidFill>
              </a:rPr>
              <a:t>人</a:t>
            </a:r>
            <a:endParaRPr lang="en-US" altLang="ja-JP" sz="1400" dirty="0">
              <a:solidFill>
                <a:srgbClr val="00B050"/>
              </a:solidFill>
            </a:endParaRPr>
          </a:p>
        </p:txBody>
      </p:sp>
      <p:sp>
        <p:nvSpPr>
          <p:cNvPr id="68" name="テキスト ボックス 30"/>
          <p:cNvSpPr txBox="1">
            <a:spLocks noChangeArrowheads="1"/>
          </p:cNvSpPr>
          <p:nvPr/>
        </p:nvSpPr>
        <p:spPr bwMode="auto">
          <a:xfrm>
            <a:off x="5652120" y="1118381"/>
            <a:ext cx="774181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5" rIns="91428" bIns="4571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200" dirty="0" smtClean="0">
                <a:solidFill>
                  <a:srgbClr val="00B05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１</a:t>
            </a:r>
            <a:r>
              <a:rPr lang="en-US" altLang="ja-JP" sz="1200" dirty="0" smtClean="0">
                <a:solidFill>
                  <a:srgbClr val="00B05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/17</a:t>
            </a:r>
            <a:endParaRPr lang="en-US" altLang="ja-JP" sz="1200" dirty="0">
              <a:solidFill>
                <a:srgbClr val="00B05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9" name="星 5 68"/>
          <p:cNvSpPr/>
          <p:nvPr/>
        </p:nvSpPr>
        <p:spPr>
          <a:xfrm>
            <a:off x="5940152" y="1432289"/>
            <a:ext cx="180000" cy="180000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86">
              <a:solidFill>
                <a:srgbClr val="00B050"/>
              </a:solidFill>
            </a:endParaRPr>
          </a:p>
        </p:txBody>
      </p:sp>
      <p:sp>
        <p:nvSpPr>
          <p:cNvPr id="70" name="角丸四角形吹き出し 69"/>
          <p:cNvSpPr/>
          <p:nvPr/>
        </p:nvSpPr>
        <p:spPr>
          <a:xfrm>
            <a:off x="3319630" y="1833028"/>
            <a:ext cx="3198647" cy="1369622"/>
          </a:xfrm>
          <a:prstGeom prst="wedgeRoundRectCallout">
            <a:avLst>
              <a:gd name="adj1" fmla="val 30299"/>
              <a:gd name="adj2" fmla="val -61603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714" rIns="25714" rtlCol="0" anchor="ctr"/>
          <a:lstStyle/>
          <a:p>
            <a:r>
              <a:rPr lang="ja-JP" altLang="en-US" sz="1400" b="1" dirty="0" smtClean="0">
                <a:solidFill>
                  <a:srgbClr val="00B050"/>
                </a:solidFill>
              </a:rPr>
              <a:t>イベント開催制限</a:t>
            </a:r>
            <a:endParaRPr lang="en-US" altLang="ja-JP" sz="1400" b="1" dirty="0" smtClean="0">
              <a:solidFill>
                <a:srgbClr val="00B050"/>
              </a:solidFill>
            </a:endParaRPr>
          </a:p>
          <a:p>
            <a:r>
              <a:rPr lang="en-US" altLang="ja-JP" sz="1400" dirty="0">
                <a:solidFill>
                  <a:srgbClr val="00B050"/>
                </a:solidFill>
              </a:rPr>
              <a:t>【</a:t>
            </a:r>
            <a:r>
              <a:rPr lang="ja-JP" altLang="en-US" sz="1400" dirty="0">
                <a:solidFill>
                  <a:srgbClr val="00B050"/>
                </a:solidFill>
              </a:rPr>
              <a:t>人数上限</a:t>
            </a:r>
            <a:r>
              <a:rPr lang="en-US" altLang="ja-JP" sz="1400" dirty="0">
                <a:solidFill>
                  <a:srgbClr val="00B050"/>
                </a:solidFill>
              </a:rPr>
              <a:t>】5,000</a:t>
            </a:r>
            <a:r>
              <a:rPr lang="ja-JP" altLang="en-US" sz="1400" dirty="0">
                <a:solidFill>
                  <a:srgbClr val="00B050"/>
                </a:solidFill>
              </a:rPr>
              <a:t>人以下</a:t>
            </a:r>
          </a:p>
          <a:p>
            <a:r>
              <a:rPr lang="en-US" altLang="ja-JP" sz="1400" dirty="0">
                <a:solidFill>
                  <a:srgbClr val="00B050"/>
                </a:solidFill>
              </a:rPr>
              <a:t>【</a:t>
            </a:r>
            <a:r>
              <a:rPr lang="ja-JP" altLang="en-US" sz="1400" dirty="0">
                <a:solidFill>
                  <a:srgbClr val="00B050"/>
                </a:solidFill>
              </a:rPr>
              <a:t>収容率</a:t>
            </a:r>
            <a:r>
              <a:rPr lang="en-US" altLang="ja-JP" sz="1400" dirty="0" smtClean="0">
                <a:solidFill>
                  <a:srgbClr val="00B050"/>
                </a:solidFill>
              </a:rPr>
              <a:t>】</a:t>
            </a:r>
            <a:r>
              <a:rPr lang="ja-JP" altLang="en-US" sz="1400" dirty="0" smtClean="0">
                <a:solidFill>
                  <a:srgbClr val="00B050"/>
                </a:solidFill>
              </a:rPr>
              <a:t>人</a:t>
            </a:r>
            <a:r>
              <a:rPr lang="ja-JP" altLang="en-US" sz="1400" dirty="0">
                <a:solidFill>
                  <a:srgbClr val="00B050"/>
                </a:solidFill>
              </a:rPr>
              <a:t>と人との距離を十分に確保（できるだけ２ｍ</a:t>
            </a:r>
            <a:r>
              <a:rPr lang="ja-JP" altLang="en-US" sz="1400" dirty="0" smtClean="0">
                <a:solidFill>
                  <a:srgbClr val="00B050"/>
                </a:solidFill>
              </a:rPr>
              <a:t>）</a:t>
            </a:r>
            <a:endParaRPr lang="en-US" altLang="ja-JP" sz="1400" dirty="0" smtClean="0">
              <a:solidFill>
                <a:srgbClr val="00B050"/>
              </a:solidFill>
            </a:endParaRPr>
          </a:p>
          <a:p>
            <a:r>
              <a:rPr lang="en-US" altLang="ja-JP" sz="1400" dirty="0">
                <a:solidFill>
                  <a:srgbClr val="00B050"/>
                </a:solidFill>
              </a:rPr>
              <a:t>20</a:t>
            </a:r>
            <a:r>
              <a:rPr lang="ja-JP" altLang="en-US" sz="1400" dirty="0">
                <a:solidFill>
                  <a:srgbClr val="00B050"/>
                </a:solidFill>
              </a:rPr>
              <a:t>時以降の時間短縮について協力を依頼</a:t>
            </a:r>
            <a:endParaRPr lang="en-US" altLang="ja-JP" sz="1400" dirty="0" smtClean="0">
              <a:solidFill>
                <a:srgbClr val="00B050"/>
              </a:solidFill>
            </a:endParaRPr>
          </a:p>
        </p:txBody>
      </p:sp>
      <p:sp>
        <p:nvSpPr>
          <p:cNvPr id="78" name="星 5 77"/>
          <p:cNvSpPr/>
          <p:nvPr/>
        </p:nvSpPr>
        <p:spPr>
          <a:xfrm>
            <a:off x="4642674" y="3501010"/>
            <a:ext cx="180000" cy="1800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86">
              <a:solidFill>
                <a:srgbClr val="FF0000"/>
              </a:solidFill>
            </a:endParaRPr>
          </a:p>
        </p:txBody>
      </p:sp>
      <p:sp>
        <p:nvSpPr>
          <p:cNvPr id="79" name="テキスト ボックス 30"/>
          <p:cNvSpPr txBox="1">
            <a:spLocks noChangeArrowheads="1"/>
          </p:cNvSpPr>
          <p:nvPr/>
        </p:nvSpPr>
        <p:spPr bwMode="auto">
          <a:xfrm>
            <a:off x="3595816" y="3212978"/>
            <a:ext cx="252433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5" rIns="91428" bIns="4571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200" b="1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大阪コロナ信号赤色点灯（</a:t>
            </a:r>
            <a:r>
              <a:rPr lang="en-US" altLang="ja-JP" sz="1200" b="1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12/</a:t>
            </a:r>
            <a:r>
              <a:rPr lang="ja-JP" altLang="en-US" sz="1200" b="1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４）</a:t>
            </a:r>
            <a:endParaRPr lang="en-US" altLang="ja-JP" sz="12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0" name="星 5 79"/>
          <p:cNvSpPr/>
          <p:nvPr/>
        </p:nvSpPr>
        <p:spPr>
          <a:xfrm>
            <a:off x="5652120" y="4185106"/>
            <a:ext cx="180000" cy="180000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86">
              <a:solidFill>
                <a:srgbClr val="00B050"/>
              </a:solidFill>
            </a:endParaRPr>
          </a:p>
        </p:txBody>
      </p:sp>
      <p:sp>
        <p:nvSpPr>
          <p:cNvPr id="81" name="テキスト ボックス 30"/>
          <p:cNvSpPr txBox="1">
            <a:spLocks noChangeArrowheads="1"/>
          </p:cNvSpPr>
          <p:nvPr/>
        </p:nvSpPr>
        <p:spPr bwMode="auto">
          <a:xfrm>
            <a:off x="4644008" y="3687427"/>
            <a:ext cx="2490705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5" rIns="91428" bIns="4571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200" b="1" dirty="0" smtClean="0">
                <a:solidFill>
                  <a:srgbClr val="00B05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「緊急事態措置を実施すべき区域」</a:t>
            </a:r>
            <a:endParaRPr lang="en-US" altLang="ja-JP" sz="1200" b="1" dirty="0" smtClean="0">
              <a:solidFill>
                <a:srgbClr val="00B05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200" b="1" dirty="0" smtClean="0">
                <a:solidFill>
                  <a:srgbClr val="00B05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に追加するよう国</a:t>
            </a:r>
            <a:r>
              <a:rPr lang="ja-JP" altLang="en-US" sz="1200" b="1" dirty="0">
                <a:solidFill>
                  <a:srgbClr val="00B05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に要請（ １</a:t>
            </a:r>
            <a:r>
              <a:rPr lang="en-US" altLang="ja-JP" sz="1200" b="1" dirty="0">
                <a:solidFill>
                  <a:srgbClr val="00B05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/9 </a:t>
            </a:r>
            <a:r>
              <a:rPr lang="ja-JP" altLang="en-US" sz="1200" b="1" dirty="0" smtClean="0">
                <a:solidFill>
                  <a:srgbClr val="00B05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）</a:t>
            </a:r>
            <a:endParaRPr lang="en-US" altLang="ja-JP" sz="1200" b="1" dirty="0">
              <a:solidFill>
                <a:srgbClr val="00B05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2" name="角丸四角形吹き出し 81"/>
          <p:cNvSpPr/>
          <p:nvPr/>
        </p:nvSpPr>
        <p:spPr>
          <a:xfrm>
            <a:off x="1657725" y="4478477"/>
            <a:ext cx="3671843" cy="847671"/>
          </a:xfrm>
          <a:prstGeom prst="wedgeRoundRectCallout">
            <a:avLst>
              <a:gd name="adj1" fmla="val 64025"/>
              <a:gd name="adj2" fmla="val 48473"/>
              <a:gd name="adj3" fmla="val 16667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200">
                <a:solidFill>
                  <a:srgbClr val="0070C0"/>
                </a:solidFill>
              </a:rPr>
              <a:t>・テニスコート　</a:t>
            </a:r>
            <a:r>
              <a:rPr lang="en-US" altLang="ja-JP" sz="1200">
                <a:solidFill>
                  <a:srgbClr val="0070C0"/>
                </a:solidFill>
              </a:rPr>
              <a:t>9</a:t>
            </a:r>
            <a:r>
              <a:rPr lang="ja-JP" altLang="en-US" sz="1200">
                <a:solidFill>
                  <a:srgbClr val="0070C0"/>
                </a:solidFill>
              </a:rPr>
              <a:t>時から</a:t>
            </a:r>
            <a:r>
              <a:rPr lang="en-US" altLang="ja-JP" sz="1200">
                <a:solidFill>
                  <a:srgbClr val="0070C0"/>
                </a:solidFill>
              </a:rPr>
              <a:t>20</a:t>
            </a:r>
            <a:r>
              <a:rPr lang="ja-JP" altLang="en-US" sz="1200">
                <a:solidFill>
                  <a:srgbClr val="0070C0"/>
                </a:solidFill>
              </a:rPr>
              <a:t>時まで（通常</a:t>
            </a:r>
            <a:r>
              <a:rPr lang="en-US" altLang="ja-JP" sz="1200">
                <a:solidFill>
                  <a:srgbClr val="0070C0"/>
                </a:solidFill>
              </a:rPr>
              <a:t>22</a:t>
            </a:r>
            <a:r>
              <a:rPr lang="ja-JP" altLang="en-US" sz="1200">
                <a:solidFill>
                  <a:srgbClr val="0070C0"/>
                </a:solidFill>
              </a:rPr>
              <a:t>時まで）</a:t>
            </a:r>
          </a:p>
          <a:p>
            <a:r>
              <a:rPr lang="ja-JP" altLang="en-US" sz="1200">
                <a:solidFill>
                  <a:srgbClr val="0070C0"/>
                </a:solidFill>
              </a:rPr>
              <a:t>・フットサルコート　</a:t>
            </a:r>
            <a:r>
              <a:rPr lang="en-US" altLang="ja-JP" sz="1200">
                <a:solidFill>
                  <a:srgbClr val="0070C0"/>
                </a:solidFill>
              </a:rPr>
              <a:t>9</a:t>
            </a:r>
            <a:r>
              <a:rPr lang="ja-JP" altLang="en-US" sz="1200">
                <a:solidFill>
                  <a:srgbClr val="0070C0"/>
                </a:solidFill>
              </a:rPr>
              <a:t>時から</a:t>
            </a:r>
            <a:r>
              <a:rPr lang="en-US" altLang="ja-JP" sz="1200">
                <a:solidFill>
                  <a:srgbClr val="0070C0"/>
                </a:solidFill>
              </a:rPr>
              <a:t>20</a:t>
            </a:r>
            <a:r>
              <a:rPr lang="ja-JP" altLang="en-US" sz="1200">
                <a:solidFill>
                  <a:srgbClr val="0070C0"/>
                </a:solidFill>
              </a:rPr>
              <a:t>時まで（通常</a:t>
            </a:r>
            <a:r>
              <a:rPr lang="en-US" altLang="ja-JP" sz="1200">
                <a:solidFill>
                  <a:srgbClr val="0070C0"/>
                </a:solidFill>
              </a:rPr>
              <a:t>22</a:t>
            </a:r>
            <a:r>
              <a:rPr lang="ja-JP" altLang="en-US" sz="1200">
                <a:solidFill>
                  <a:srgbClr val="0070C0"/>
                </a:solidFill>
              </a:rPr>
              <a:t>時まで）</a:t>
            </a:r>
          </a:p>
          <a:p>
            <a:r>
              <a:rPr lang="ja-JP" altLang="en-US" sz="1200">
                <a:solidFill>
                  <a:srgbClr val="0070C0"/>
                </a:solidFill>
              </a:rPr>
              <a:t>・弓道場　</a:t>
            </a:r>
            <a:r>
              <a:rPr lang="en-US" altLang="ja-JP" sz="1200">
                <a:solidFill>
                  <a:srgbClr val="0070C0"/>
                </a:solidFill>
              </a:rPr>
              <a:t>9</a:t>
            </a:r>
            <a:r>
              <a:rPr lang="ja-JP" altLang="en-US" sz="1200">
                <a:solidFill>
                  <a:srgbClr val="0070C0"/>
                </a:solidFill>
              </a:rPr>
              <a:t>時から</a:t>
            </a:r>
            <a:r>
              <a:rPr lang="en-US" altLang="ja-JP" sz="1200">
                <a:solidFill>
                  <a:srgbClr val="0070C0"/>
                </a:solidFill>
              </a:rPr>
              <a:t>20</a:t>
            </a:r>
            <a:r>
              <a:rPr lang="ja-JP" altLang="en-US" sz="1200">
                <a:solidFill>
                  <a:srgbClr val="0070C0"/>
                </a:solidFill>
              </a:rPr>
              <a:t>時まで（通常</a:t>
            </a:r>
            <a:r>
              <a:rPr lang="en-US" altLang="ja-JP" sz="1200">
                <a:solidFill>
                  <a:srgbClr val="0070C0"/>
                </a:solidFill>
              </a:rPr>
              <a:t>21</a:t>
            </a:r>
            <a:r>
              <a:rPr lang="ja-JP" altLang="en-US" sz="1200">
                <a:solidFill>
                  <a:srgbClr val="0070C0"/>
                </a:solidFill>
              </a:rPr>
              <a:t>時まで</a:t>
            </a:r>
            <a:endParaRPr lang="en-US" altLang="ja-JP" sz="1200" dirty="0">
              <a:solidFill>
                <a:srgbClr val="0070C0"/>
              </a:solidFill>
            </a:endParaRPr>
          </a:p>
        </p:txBody>
      </p:sp>
      <p:sp>
        <p:nvSpPr>
          <p:cNvPr id="21" name="テキスト ボックス 30"/>
          <p:cNvSpPr txBox="1">
            <a:spLocks noChangeArrowheads="1"/>
          </p:cNvSpPr>
          <p:nvPr/>
        </p:nvSpPr>
        <p:spPr bwMode="auto">
          <a:xfrm>
            <a:off x="5685716" y="5704154"/>
            <a:ext cx="2857186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5" rIns="91428" bIns="4571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200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万博</a:t>
            </a:r>
            <a:r>
              <a:rPr lang="en-US" altLang="ja-JP" sz="1200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BEAST</a:t>
            </a:r>
            <a:r>
              <a:rPr lang="ja-JP" altLang="en-US" sz="1200" dirty="0" smtClean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（平日は休業）</a:t>
            </a:r>
            <a:endParaRPr lang="en-US" altLang="ja-JP" sz="1200" dirty="0">
              <a:solidFill>
                <a:srgbClr val="0070C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4" name="テキスト ボックス 30"/>
          <p:cNvSpPr txBox="1">
            <a:spLocks noChangeArrowheads="1"/>
          </p:cNvSpPr>
          <p:nvPr/>
        </p:nvSpPr>
        <p:spPr bwMode="auto">
          <a:xfrm>
            <a:off x="5444169" y="6176347"/>
            <a:ext cx="4168391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5" rIns="91428" bIns="4571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200" dirty="0" err="1" smtClean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ParkCafe</a:t>
            </a:r>
            <a:r>
              <a:rPr lang="ja-JP" altLang="en-US" sz="1200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（パークカフェ</a:t>
            </a:r>
            <a:r>
              <a:rPr lang="ja-JP" altLang="en-US" sz="1200" dirty="0" smtClean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）（水・木・金は休業）</a:t>
            </a:r>
            <a:endParaRPr lang="en-US" altLang="ja-JP" sz="1200" dirty="0">
              <a:solidFill>
                <a:srgbClr val="0070C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5" name="テキスト ボックス 30"/>
          <p:cNvSpPr txBox="1">
            <a:spLocks noChangeArrowheads="1"/>
          </p:cNvSpPr>
          <p:nvPr/>
        </p:nvSpPr>
        <p:spPr bwMode="auto">
          <a:xfrm>
            <a:off x="4473415" y="6392371"/>
            <a:ext cx="5067137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5" rIns="91428" bIns="4571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200" dirty="0" smtClean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売店</a:t>
            </a:r>
            <a:r>
              <a:rPr lang="ja-JP" altLang="en-US" sz="1200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・喫茶「和み（なごみ）」</a:t>
            </a:r>
            <a:r>
              <a:rPr lang="ja-JP" altLang="en-US" sz="1200" dirty="0" smtClean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（</a:t>
            </a:r>
            <a:r>
              <a:rPr lang="en-US" altLang="ja-JP" sz="1200" dirty="0" smtClean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11</a:t>
            </a:r>
            <a:r>
              <a:rPr lang="ja-JP" altLang="en-US" sz="1200" dirty="0" smtClean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時～</a:t>
            </a:r>
            <a:r>
              <a:rPr lang="en-US" altLang="ja-JP" sz="1200" dirty="0" smtClean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16</a:t>
            </a:r>
            <a:r>
              <a:rPr lang="ja-JP" altLang="en-US" sz="1200" dirty="0" smtClean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時に営業時間短縮）</a:t>
            </a:r>
            <a:endParaRPr lang="en-US" altLang="ja-JP" sz="1200" dirty="0">
              <a:solidFill>
                <a:srgbClr val="0070C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6" name="テキスト ボックス 30"/>
          <p:cNvSpPr txBox="1">
            <a:spLocks noChangeArrowheads="1"/>
          </p:cNvSpPr>
          <p:nvPr/>
        </p:nvSpPr>
        <p:spPr bwMode="auto">
          <a:xfrm>
            <a:off x="4401407" y="6608395"/>
            <a:ext cx="5067137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5" rIns="91428" bIns="4571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200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太陽の塔内ミュージアムショップ</a:t>
            </a:r>
            <a:r>
              <a:rPr lang="ja-JP" altLang="en-US" sz="1200" dirty="0" smtClean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（</a:t>
            </a:r>
            <a:r>
              <a:rPr lang="en-US" altLang="ja-JP" sz="1200" dirty="0" smtClean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11</a:t>
            </a:r>
            <a:r>
              <a:rPr lang="ja-JP" altLang="en-US" sz="1200" dirty="0" smtClean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時～</a:t>
            </a:r>
            <a:r>
              <a:rPr lang="en-US" altLang="ja-JP" sz="1200" dirty="0" smtClean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16</a:t>
            </a:r>
            <a:r>
              <a:rPr lang="ja-JP" altLang="en-US" sz="1200" dirty="0" smtClean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時半に営業時間短縮）</a:t>
            </a:r>
            <a:endParaRPr lang="en-US" altLang="ja-JP" sz="1200" dirty="0">
              <a:solidFill>
                <a:srgbClr val="0070C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8" name="星 5 27"/>
          <p:cNvSpPr/>
          <p:nvPr/>
        </p:nvSpPr>
        <p:spPr>
          <a:xfrm>
            <a:off x="5940152" y="5024219"/>
            <a:ext cx="180000" cy="180000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86">
              <a:solidFill>
                <a:srgbClr val="00B050"/>
              </a:solidFill>
            </a:endParaRPr>
          </a:p>
        </p:txBody>
      </p:sp>
      <p:sp>
        <p:nvSpPr>
          <p:cNvPr id="29" name="星 5 28"/>
          <p:cNvSpPr/>
          <p:nvPr/>
        </p:nvSpPr>
        <p:spPr>
          <a:xfrm>
            <a:off x="6120152" y="5473163"/>
            <a:ext cx="180000" cy="180000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86">
              <a:solidFill>
                <a:srgbClr val="00B050"/>
              </a:solidFill>
            </a:endParaRPr>
          </a:p>
        </p:txBody>
      </p:sp>
      <p:sp>
        <p:nvSpPr>
          <p:cNvPr id="30" name="星 5 29"/>
          <p:cNvSpPr/>
          <p:nvPr/>
        </p:nvSpPr>
        <p:spPr>
          <a:xfrm>
            <a:off x="6428277" y="6014338"/>
            <a:ext cx="180000" cy="180000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86">
              <a:solidFill>
                <a:srgbClr val="00B050"/>
              </a:solidFill>
            </a:endParaRPr>
          </a:p>
        </p:txBody>
      </p:sp>
      <p:sp>
        <p:nvSpPr>
          <p:cNvPr id="32" name="テキスト ボックス 30"/>
          <p:cNvSpPr txBox="1">
            <a:spLocks noChangeArrowheads="1"/>
          </p:cNvSpPr>
          <p:nvPr/>
        </p:nvSpPr>
        <p:spPr bwMode="auto">
          <a:xfrm>
            <a:off x="5796135" y="4988195"/>
            <a:ext cx="1836713" cy="28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5" rIns="91428" bIns="4571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200" dirty="0" smtClean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１</a:t>
            </a:r>
            <a:r>
              <a:rPr lang="en-US" altLang="ja-JP" sz="1200" dirty="0" smtClean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/14</a:t>
            </a:r>
            <a:r>
              <a:rPr lang="ja-JP" altLang="en-US" sz="1200" dirty="0" smtClean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～</a:t>
            </a:r>
            <a:r>
              <a:rPr lang="en-US" altLang="ja-JP" sz="1200" dirty="0" smtClean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2/28</a:t>
            </a:r>
            <a:endParaRPr lang="en-US" altLang="ja-JP" sz="1200" dirty="0">
              <a:solidFill>
                <a:srgbClr val="0070C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3" name="テキスト ボックス 30"/>
          <p:cNvSpPr txBox="1">
            <a:spLocks noChangeArrowheads="1"/>
          </p:cNvSpPr>
          <p:nvPr/>
        </p:nvSpPr>
        <p:spPr bwMode="auto">
          <a:xfrm>
            <a:off x="6178712" y="5456267"/>
            <a:ext cx="1241942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5" rIns="91428" bIns="4571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200" dirty="0" smtClean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１</a:t>
            </a:r>
            <a:r>
              <a:rPr lang="en-US" altLang="ja-JP" sz="1200" dirty="0" smtClean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/18</a:t>
            </a:r>
            <a:r>
              <a:rPr lang="ja-JP" altLang="en-US" sz="1200" dirty="0" smtClean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～</a:t>
            </a:r>
            <a:r>
              <a:rPr lang="en-US" altLang="ja-JP" sz="1200" dirty="0" smtClean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3/12</a:t>
            </a:r>
            <a:endParaRPr lang="en-US" altLang="ja-JP" sz="1200" dirty="0">
              <a:solidFill>
                <a:srgbClr val="0070C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4" name="テキスト ボックス 30"/>
          <p:cNvSpPr txBox="1">
            <a:spLocks noChangeArrowheads="1"/>
          </p:cNvSpPr>
          <p:nvPr/>
        </p:nvSpPr>
        <p:spPr bwMode="auto">
          <a:xfrm>
            <a:off x="6534822" y="5956202"/>
            <a:ext cx="1421555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5" rIns="91428" bIns="4571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200" dirty="0" smtClean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１</a:t>
            </a:r>
            <a:r>
              <a:rPr lang="en-US" altLang="ja-JP" sz="1200" dirty="0" smtClean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/28</a:t>
            </a:r>
            <a:r>
              <a:rPr lang="ja-JP" altLang="en-US" sz="1200" dirty="0" smtClean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～</a:t>
            </a:r>
            <a:r>
              <a:rPr lang="en-US" altLang="ja-JP" sz="1200" dirty="0" smtClean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2/28</a:t>
            </a:r>
            <a:endParaRPr lang="en-US" altLang="ja-JP" sz="1200" dirty="0">
              <a:solidFill>
                <a:srgbClr val="0070C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1" name="星 5 30"/>
          <p:cNvSpPr/>
          <p:nvPr/>
        </p:nvSpPr>
        <p:spPr>
          <a:xfrm>
            <a:off x="7959693" y="1432289"/>
            <a:ext cx="180000" cy="180000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86">
              <a:solidFill>
                <a:srgbClr val="00B050"/>
              </a:solidFill>
            </a:endParaRPr>
          </a:p>
        </p:txBody>
      </p:sp>
      <p:sp>
        <p:nvSpPr>
          <p:cNvPr id="35" name="テキスト ボックス 30"/>
          <p:cNvSpPr txBox="1">
            <a:spLocks noChangeArrowheads="1"/>
          </p:cNvSpPr>
          <p:nvPr/>
        </p:nvSpPr>
        <p:spPr bwMode="auto">
          <a:xfrm>
            <a:off x="7632849" y="1118381"/>
            <a:ext cx="1475655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5" rIns="91428" bIns="4571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200" dirty="0" smtClean="0">
                <a:solidFill>
                  <a:srgbClr val="00B05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３</a:t>
            </a:r>
            <a:r>
              <a:rPr lang="en-US" altLang="ja-JP" sz="1200" dirty="0" smtClean="0">
                <a:solidFill>
                  <a:srgbClr val="00B05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/</a:t>
            </a:r>
            <a:r>
              <a:rPr lang="ja-JP" altLang="en-US" sz="1200" dirty="0" smtClean="0">
                <a:solidFill>
                  <a:srgbClr val="00B05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１～</a:t>
            </a:r>
            <a:r>
              <a:rPr lang="en-US" altLang="ja-JP" sz="1200" dirty="0" smtClean="0">
                <a:solidFill>
                  <a:srgbClr val="00B05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3/21</a:t>
            </a:r>
            <a:endParaRPr lang="en-US" altLang="ja-JP" sz="1200" dirty="0">
              <a:solidFill>
                <a:srgbClr val="00B05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6" name="角丸四角形吹き出し 35"/>
          <p:cNvSpPr/>
          <p:nvPr/>
        </p:nvSpPr>
        <p:spPr>
          <a:xfrm>
            <a:off x="6639261" y="1833028"/>
            <a:ext cx="2397236" cy="1369622"/>
          </a:xfrm>
          <a:prstGeom prst="wedgeRoundRectCallout">
            <a:avLst>
              <a:gd name="adj1" fmla="val 12383"/>
              <a:gd name="adj2" fmla="val -62615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714" rIns="25714" rtlCol="0" anchor="ctr"/>
          <a:lstStyle/>
          <a:p>
            <a:r>
              <a:rPr lang="ja-JP" altLang="en-US" sz="1400" b="1" dirty="0" smtClean="0">
                <a:solidFill>
                  <a:srgbClr val="00B050"/>
                </a:solidFill>
              </a:rPr>
              <a:t>イベント開催制限</a:t>
            </a:r>
            <a:endParaRPr lang="en-US" altLang="ja-JP" sz="1400" b="1" dirty="0" smtClean="0">
              <a:solidFill>
                <a:srgbClr val="00B050"/>
              </a:solidFill>
            </a:endParaRPr>
          </a:p>
          <a:p>
            <a:r>
              <a:rPr lang="en-US" altLang="ja-JP" sz="1400" dirty="0">
                <a:solidFill>
                  <a:srgbClr val="00B050"/>
                </a:solidFill>
              </a:rPr>
              <a:t>【</a:t>
            </a:r>
            <a:r>
              <a:rPr lang="ja-JP" altLang="en-US" sz="1400" dirty="0">
                <a:solidFill>
                  <a:srgbClr val="00B050"/>
                </a:solidFill>
              </a:rPr>
              <a:t>人数上限</a:t>
            </a:r>
            <a:r>
              <a:rPr lang="en-US" altLang="ja-JP" sz="1400" dirty="0" smtClean="0">
                <a:solidFill>
                  <a:srgbClr val="00B050"/>
                </a:solidFill>
              </a:rPr>
              <a:t>】5000</a:t>
            </a:r>
            <a:r>
              <a:rPr lang="ja-JP" altLang="en-US" sz="1400" dirty="0">
                <a:solidFill>
                  <a:srgbClr val="00B050"/>
                </a:solidFill>
              </a:rPr>
              <a:t>人</a:t>
            </a:r>
            <a:r>
              <a:rPr lang="ja-JP" altLang="en-US" sz="1400" dirty="0" smtClean="0">
                <a:solidFill>
                  <a:srgbClr val="00B050"/>
                </a:solidFill>
              </a:rPr>
              <a:t>以下又</a:t>
            </a:r>
            <a:r>
              <a:rPr lang="ja-JP" altLang="en-US" sz="1400" dirty="0">
                <a:solidFill>
                  <a:srgbClr val="00B050"/>
                </a:solidFill>
              </a:rPr>
              <a:t>は</a:t>
            </a:r>
          </a:p>
          <a:p>
            <a:r>
              <a:rPr lang="ja-JP" altLang="en-US" sz="1400" dirty="0">
                <a:solidFill>
                  <a:srgbClr val="00B050"/>
                </a:solidFill>
              </a:rPr>
              <a:t>収用定員</a:t>
            </a:r>
            <a:r>
              <a:rPr lang="en-US" altLang="ja-JP" sz="1400" dirty="0">
                <a:solidFill>
                  <a:srgbClr val="00B050"/>
                </a:solidFill>
              </a:rPr>
              <a:t>50</a:t>
            </a:r>
            <a:r>
              <a:rPr lang="ja-JP" altLang="en-US" sz="1400" dirty="0">
                <a:solidFill>
                  <a:srgbClr val="00B050"/>
                </a:solidFill>
              </a:rPr>
              <a:t>％以内</a:t>
            </a:r>
            <a:r>
              <a:rPr lang="en-US" altLang="ja-JP" sz="1400" dirty="0">
                <a:solidFill>
                  <a:srgbClr val="00B050"/>
                </a:solidFill>
              </a:rPr>
              <a:t>(≦10000</a:t>
            </a:r>
            <a:r>
              <a:rPr lang="ja-JP" altLang="en-US" sz="1400" dirty="0">
                <a:solidFill>
                  <a:srgbClr val="00B050"/>
                </a:solidFill>
              </a:rPr>
              <a:t>人</a:t>
            </a:r>
            <a:r>
              <a:rPr lang="en-US" altLang="ja-JP" sz="1400" dirty="0" smtClean="0">
                <a:solidFill>
                  <a:srgbClr val="00B050"/>
                </a:solidFill>
              </a:rPr>
              <a:t>)</a:t>
            </a:r>
            <a:r>
              <a:rPr lang="ja-JP" altLang="en-US" sz="1400" dirty="0" smtClean="0">
                <a:solidFill>
                  <a:srgbClr val="00B050"/>
                </a:solidFill>
              </a:rPr>
              <a:t>の</a:t>
            </a:r>
            <a:r>
              <a:rPr lang="ja-JP" altLang="en-US" sz="1400" dirty="0">
                <a:solidFill>
                  <a:srgbClr val="00B050"/>
                </a:solidFill>
              </a:rPr>
              <a:t>いずれか大きいほう</a:t>
            </a:r>
            <a:endParaRPr lang="en-US" altLang="ja-JP" sz="1400" dirty="0" smtClean="0">
              <a:solidFill>
                <a:srgbClr val="00B050"/>
              </a:solidFill>
            </a:endParaRPr>
          </a:p>
        </p:txBody>
      </p:sp>
      <p:sp>
        <p:nvSpPr>
          <p:cNvPr id="37" name="星 5 36"/>
          <p:cNvSpPr/>
          <p:nvPr/>
        </p:nvSpPr>
        <p:spPr>
          <a:xfrm>
            <a:off x="7995567" y="3489967"/>
            <a:ext cx="180000" cy="1800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86">
              <a:solidFill>
                <a:srgbClr val="FF0000"/>
              </a:solidFill>
            </a:endParaRPr>
          </a:p>
        </p:txBody>
      </p:sp>
      <p:sp>
        <p:nvSpPr>
          <p:cNvPr id="38" name="テキスト ボックス 30"/>
          <p:cNvSpPr txBox="1">
            <a:spLocks noChangeArrowheads="1"/>
          </p:cNvSpPr>
          <p:nvPr/>
        </p:nvSpPr>
        <p:spPr bwMode="auto">
          <a:xfrm>
            <a:off x="6237043" y="3212978"/>
            <a:ext cx="3478925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5" rIns="91428" bIns="4571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200" b="1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大阪コロナ信号黄色点灯（</a:t>
            </a:r>
            <a:r>
              <a:rPr lang="en-US" altLang="ja-JP" sz="1200" b="1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3/1~</a:t>
            </a:r>
            <a:r>
              <a:rPr lang="ja-JP" altLang="en-US" sz="1200" b="1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）</a:t>
            </a:r>
            <a:endParaRPr lang="en-US" altLang="ja-JP" sz="12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0556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表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9097919"/>
              </p:ext>
            </p:extLst>
          </p:nvPr>
        </p:nvGraphicFramePr>
        <p:xfrm>
          <a:off x="3" y="3645024"/>
          <a:ext cx="9143992" cy="149537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24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2476">
                  <a:extLst>
                    <a:ext uri="{9D8B030D-6E8A-4147-A177-3AD203B41FA5}">
                      <a16:colId xmlns:a16="http://schemas.microsoft.com/office/drawing/2014/main" val="2061404488"/>
                    </a:ext>
                  </a:extLst>
                </a:gridCol>
                <a:gridCol w="712476">
                  <a:extLst>
                    <a:ext uri="{9D8B030D-6E8A-4147-A177-3AD203B41FA5}">
                      <a16:colId xmlns:a16="http://schemas.microsoft.com/office/drawing/2014/main" val="1332261426"/>
                    </a:ext>
                  </a:extLst>
                </a:gridCol>
                <a:gridCol w="7124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2476">
                  <a:extLst>
                    <a:ext uri="{9D8B030D-6E8A-4147-A177-3AD203B41FA5}">
                      <a16:colId xmlns:a16="http://schemas.microsoft.com/office/drawing/2014/main" val="3216086100"/>
                    </a:ext>
                  </a:extLst>
                </a:gridCol>
                <a:gridCol w="712476">
                  <a:extLst>
                    <a:ext uri="{9D8B030D-6E8A-4147-A177-3AD203B41FA5}">
                      <a16:colId xmlns:a16="http://schemas.microsoft.com/office/drawing/2014/main" val="366870774"/>
                    </a:ext>
                  </a:extLst>
                </a:gridCol>
                <a:gridCol w="712476">
                  <a:extLst>
                    <a:ext uri="{9D8B030D-6E8A-4147-A177-3AD203B41FA5}">
                      <a16:colId xmlns:a16="http://schemas.microsoft.com/office/drawing/2014/main" val="647328479"/>
                    </a:ext>
                  </a:extLst>
                </a:gridCol>
                <a:gridCol w="712476">
                  <a:extLst>
                    <a:ext uri="{9D8B030D-6E8A-4147-A177-3AD203B41FA5}">
                      <a16:colId xmlns:a16="http://schemas.microsoft.com/office/drawing/2014/main" val="4118884647"/>
                    </a:ext>
                  </a:extLst>
                </a:gridCol>
                <a:gridCol w="712476">
                  <a:extLst>
                    <a:ext uri="{9D8B030D-6E8A-4147-A177-3AD203B41FA5}">
                      <a16:colId xmlns:a16="http://schemas.microsoft.com/office/drawing/2014/main" val="2600074362"/>
                    </a:ext>
                  </a:extLst>
                </a:gridCol>
                <a:gridCol w="712476">
                  <a:extLst>
                    <a:ext uri="{9D8B030D-6E8A-4147-A177-3AD203B41FA5}">
                      <a16:colId xmlns:a16="http://schemas.microsoft.com/office/drawing/2014/main" val="574339553"/>
                    </a:ext>
                  </a:extLst>
                </a:gridCol>
                <a:gridCol w="712476">
                  <a:extLst>
                    <a:ext uri="{9D8B030D-6E8A-4147-A177-3AD203B41FA5}">
                      <a16:colId xmlns:a16="http://schemas.microsoft.com/office/drawing/2014/main" val="1405201935"/>
                    </a:ext>
                  </a:extLst>
                </a:gridCol>
                <a:gridCol w="712476">
                  <a:extLst>
                    <a:ext uri="{9D8B030D-6E8A-4147-A177-3AD203B41FA5}">
                      <a16:colId xmlns:a16="http://schemas.microsoft.com/office/drawing/2014/main" val="1705246899"/>
                    </a:ext>
                  </a:extLst>
                </a:gridCol>
              </a:tblGrid>
              <a:tr h="243884"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1436" marR="91436" marT="45742" marB="4574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0000"/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/>
                      <a:r>
                        <a:rPr kumimoji="1" lang="ja-JP" altLang="en-US" sz="1000" b="1" dirty="0" smtClean="0">
                          <a:solidFill>
                            <a:srgbClr val="F6F5EE"/>
                          </a:solidFill>
                          <a:latin typeface="+mn-ea"/>
                          <a:ea typeface="+mn-ea"/>
                        </a:rPr>
                        <a:t>太陽の塔</a:t>
                      </a:r>
                      <a:endParaRPr kumimoji="1" lang="ja-JP" altLang="en-US" sz="600" b="1" dirty="0" smtClean="0">
                        <a:solidFill>
                          <a:srgbClr val="F6F5EE"/>
                        </a:solidFill>
                        <a:latin typeface="+mn-ea"/>
                        <a:ea typeface="+mn-ea"/>
                      </a:endParaRPr>
                    </a:p>
                  </a:txBody>
                  <a:tcPr marL="91436" marR="91436" marT="45742" marB="45742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kumimoji="1" lang="ja-JP" altLang="en-US" sz="1400" b="1" dirty="0">
                        <a:solidFill>
                          <a:srgbClr val="F6F5EE"/>
                        </a:solidFill>
                      </a:endParaRPr>
                    </a:p>
                  </a:txBody>
                  <a:tcPr marL="128010" marR="128010" marT="64039" marB="64039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kumimoji="1" lang="ja-JP" altLang="en-US" sz="1400" b="1" dirty="0">
                        <a:solidFill>
                          <a:srgbClr val="F6F5EE"/>
                        </a:solidFill>
                      </a:endParaRPr>
                    </a:p>
                  </a:txBody>
                  <a:tcPr marL="128010" marR="128010" marT="64039" marB="64039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b="1" dirty="0" smtClean="0">
                        <a:solidFill>
                          <a:srgbClr val="F6F5EE"/>
                        </a:solidFill>
                        <a:latin typeface="+mn-ea"/>
                        <a:ea typeface="+mn-ea"/>
                      </a:endParaRPr>
                    </a:p>
                  </a:txBody>
                  <a:tcPr marL="91436" marR="91436" marT="45742" marB="45742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400" b="1" dirty="0" smtClean="0">
                        <a:solidFill>
                          <a:srgbClr val="F6F5EE"/>
                        </a:solidFill>
                        <a:latin typeface="+mn-ea"/>
                        <a:ea typeface="+mn-ea"/>
                      </a:endParaRPr>
                    </a:p>
                  </a:txBody>
                  <a:tcPr marL="128010" marR="128010" marT="64039" marB="64039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400" b="1" dirty="0" smtClean="0">
                        <a:solidFill>
                          <a:srgbClr val="F6F5EE"/>
                        </a:solidFill>
                        <a:latin typeface="+mn-ea"/>
                        <a:ea typeface="+mn-ea"/>
                      </a:endParaRPr>
                    </a:p>
                  </a:txBody>
                  <a:tcPr marL="128010" marR="128010" marT="64039" marB="64039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b="1" dirty="0" smtClean="0">
                        <a:solidFill>
                          <a:srgbClr val="F6F5EE"/>
                        </a:solidFill>
                        <a:latin typeface="+mn-ea"/>
                        <a:ea typeface="+mn-ea"/>
                      </a:endParaRPr>
                    </a:p>
                  </a:txBody>
                  <a:tcPr marL="91436" marR="91436" marT="45742" marB="45742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kumimoji="1" lang="ja-JP" altLang="en-US" sz="600" b="1" dirty="0" smtClean="0">
                        <a:solidFill>
                          <a:srgbClr val="F6F5EE"/>
                        </a:solidFill>
                        <a:latin typeface="+mn-ea"/>
                        <a:ea typeface="+mn-ea"/>
                      </a:endParaRPr>
                    </a:p>
                  </a:txBody>
                  <a:tcPr marL="91436" marR="91436" marT="45742" marB="45742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400" b="1" dirty="0" smtClean="0">
                        <a:solidFill>
                          <a:srgbClr val="F6F5EE"/>
                        </a:solidFill>
                        <a:latin typeface="+mn-ea"/>
                        <a:ea typeface="+mn-ea"/>
                      </a:endParaRPr>
                    </a:p>
                  </a:txBody>
                  <a:tcPr marL="128010" marR="128010" marT="64039" marB="64039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400" b="1" dirty="0" smtClean="0">
                        <a:solidFill>
                          <a:srgbClr val="F6F5EE"/>
                        </a:solidFill>
                        <a:latin typeface="+mn-ea"/>
                        <a:ea typeface="+mn-ea"/>
                      </a:endParaRPr>
                    </a:p>
                  </a:txBody>
                  <a:tcPr marL="128010" marR="128010" marT="64039" marB="64039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600" b="1" dirty="0" smtClean="0">
                        <a:solidFill>
                          <a:srgbClr val="F6F5EE"/>
                        </a:solidFill>
                        <a:latin typeface="+mn-ea"/>
                        <a:ea typeface="+mn-ea"/>
                      </a:endParaRPr>
                    </a:p>
                  </a:txBody>
                  <a:tcPr marL="91436" marR="91436" marT="45742" marB="45742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884"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1436" marR="91436" marT="45742" marB="4574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4</a:t>
                      </a:r>
                      <a:r>
                        <a:rPr kumimoji="1" lang="ja-JP" altLang="en-US" sz="10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月</a:t>
                      </a:r>
                      <a:endParaRPr kumimoji="1" lang="ja-JP" altLang="en-US" sz="10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91449" marR="91449" marT="45694" marB="45694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5</a:t>
                      </a:r>
                      <a:r>
                        <a:rPr kumimoji="1" lang="ja-JP" altLang="en-US" sz="10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月</a:t>
                      </a:r>
                      <a:endParaRPr kumimoji="1" lang="ja-JP" altLang="en-US" sz="10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91449" marR="91449" marT="45694" marB="45694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6</a:t>
                      </a:r>
                      <a:r>
                        <a:rPr kumimoji="1" lang="ja-JP" altLang="en-US" sz="10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月</a:t>
                      </a:r>
                      <a:endParaRPr kumimoji="1" lang="ja-JP" altLang="en-US" sz="10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91449" marR="91449" marT="45694" marB="45694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7</a:t>
                      </a:r>
                      <a:r>
                        <a:rPr kumimoji="1" lang="ja-JP" altLang="en-US" sz="10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月</a:t>
                      </a:r>
                      <a:endParaRPr kumimoji="1" lang="ja-JP" altLang="en-US" sz="10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91449" marR="91449" marT="45694" marB="45694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8</a:t>
                      </a:r>
                      <a:r>
                        <a:rPr kumimoji="1" lang="ja-JP" altLang="en-US" sz="10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月</a:t>
                      </a:r>
                      <a:endParaRPr kumimoji="1" lang="ja-JP" altLang="en-US" sz="10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91449" marR="91449" marT="45694" marB="45694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9</a:t>
                      </a:r>
                      <a:r>
                        <a:rPr kumimoji="1" lang="ja-JP" altLang="en-US" sz="10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月</a:t>
                      </a:r>
                      <a:endParaRPr kumimoji="1" lang="ja-JP" altLang="en-US" sz="10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91449" marR="91449" marT="45694" marB="45694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rgbClr val="F6F5EE"/>
                          </a:solidFill>
                          <a:latin typeface="+mn-ea"/>
                          <a:ea typeface="+mn-ea"/>
                        </a:rPr>
                        <a:t>10</a:t>
                      </a:r>
                      <a:r>
                        <a:rPr kumimoji="1" lang="ja-JP" altLang="en-US" sz="1000" b="1" dirty="0" smtClean="0">
                          <a:solidFill>
                            <a:srgbClr val="F6F5EE"/>
                          </a:solidFill>
                          <a:latin typeface="+mn-ea"/>
                          <a:ea typeface="+mn-ea"/>
                        </a:rPr>
                        <a:t>月</a:t>
                      </a:r>
                    </a:p>
                  </a:txBody>
                  <a:tcPr marL="91436" marR="91436" marT="45742" marB="45742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11</a:t>
                      </a:r>
                      <a:r>
                        <a:rPr kumimoji="1" lang="ja-JP" altLang="en-US" sz="10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月</a:t>
                      </a:r>
                      <a:endParaRPr kumimoji="1" lang="ja-JP" altLang="en-US" sz="10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91449" marR="91449" marT="45694" marB="45694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12</a:t>
                      </a:r>
                      <a:r>
                        <a:rPr kumimoji="1" lang="ja-JP" altLang="en-US" sz="10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月</a:t>
                      </a:r>
                      <a:endParaRPr kumimoji="1" lang="ja-JP" altLang="en-US" sz="10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91449" marR="91449" marT="45694" marB="45694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1</a:t>
                      </a:r>
                      <a:r>
                        <a:rPr kumimoji="1" lang="ja-JP" altLang="en-US" sz="10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月</a:t>
                      </a:r>
                    </a:p>
                  </a:txBody>
                  <a:tcPr marL="91449" marR="91449" marT="45694" marB="45694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2</a:t>
                      </a:r>
                      <a:r>
                        <a:rPr kumimoji="1" lang="ja-JP" altLang="en-US" sz="10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月</a:t>
                      </a:r>
                      <a:endParaRPr kumimoji="1" lang="ja-JP" altLang="en-US" sz="10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91449" marR="91449" marT="45694" marB="45694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0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合計</a:t>
                      </a:r>
                      <a:endParaRPr kumimoji="1" lang="ja-JP" altLang="en-US" sz="10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91449" marR="91449" marT="45694" marB="45694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6894147"/>
                  </a:ext>
                </a:extLst>
              </a:tr>
              <a:tr h="34238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H31</a:t>
                      </a:r>
                    </a:p>
                  </a:txBody>
                  <a:tcPr marL="91436" marR="91436" marT="45742" marB="4574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dirty="0" smtClean="0">
                          <a:latin typeface="+mn-ea"/>
                          <a:ea typeface="+mn-ea"/>
                        </a:rPr>
                        <a:t>32,570</a:t>
                      </a:r>
                      <a:endParaRPr lang="ja-JP" altLang="en-US" sz="1000" dirty="0">
                        <a:latin typeface="+mn-ea"/>
                        <a:ea typeface="+mn-ea"/>
                      </a:endParaRPr>
                    </a:p>
                  </a:txBody>
                  <a:tcPr marL="91449" marR="91449" marT="45694" marB="45694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dirty="0" smtClean="0">
                          <a:latin typeface="+mn-ea"/>
                          <a:ea typeface="+mn-ea"/>
                        </a:rPr>
                        <a:t>28,063</a:t>
                      </a:r>
                      <a:endParaRPr lang="ja-JP" altLang="en-US" sz="1000" dirty="0">
                        <a:latin typeface="+mn-ea"/>
                        <a:ea typeface="+mn-ea"/>
                      </a:endParaRPr>
                    </a:p>
                  </a:txBody>
                  <a:tcPr marL="91449" marR="91449" marT="45694" marB="45694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dirty="0" smtClean="0">
                          <a:latin typeface="+mn-ea"/>
                          <a:ea typeface="+mn-ea"/>
                        </a:rPr>
                        <a:t>24,760</a:t>
                      </a:r>
                      <a:endParaRPr lang="ja-JP" altLang="en-US" sz="1000" dirty="0">
                        <a:latin typeface="+mn-ea"/>
                        <a:ea typeface="+mn-ea"/>
                      </a:endParaRPr>
                    </a:p>
                  </a:txBody>
                  <a:tcPr marL="91449" marR="91449" marT="45694" marB="45694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dirty="0" smtClean="0">
                          <a:latin typeface="+mn-ea"/>
                          <a:ea typeface="+mn-ea"/>
                        </a:rPr>
                        <a:t>22,530</a:t>
                      </a:r>
                      <a:endParaRPr lang="ja-JP" altLang="en-US" sz="1000" dirty="0">
                        <a:latin typeface="+mn-ea"/>
                        <a:ea typeface="+mn-ea"/>
                      </a:endParaRPr>
                    </a:p>
                  </a:txBody>
                  <a:tcPr marL="91436" marR="91436" marT="45742" marB="4574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dirty="0" smtClean="0">
                          <a:latin typeface="+mn-ea"/>
                          <a:ea typeface="+mn-ea"/>
                        </a:rPr>
                        <a:t>33,259</a:t>
                      </a:r>
                      <a:endParaRPr lang="ja-JP" altLang="en-US" sz="1000" dirty="0">
                        <a:latin typeface="+mn-ea"/>
                        <a:ea typeface="+mn-ea"/>
                      </a:endParaRPr>
                    </a:p>
                  </a:txBody>
                  <a:tcPr marL="91436" marR="91436" marT="45742" marB="4574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dirty="0" smtClean="0">
                          <a:latin typeface="+mn-ea"/>
                          <a:ea typeface="+mn-ea"/>
                        </a:rPr>
                        <a:t>23,403</a:t>
                      </a:r>
                      <a:endParaRPr lang="ja-JP" altLang="en-US" sz="1000" dirty="0">
                        <a:latin typeface="+mn-ea"/>
                        <a:ea typeface="+mn-ea"/>
                      </a:endParaRPr>
                    </a:p>
                  </a:txBody>
                  <a:tcPr marL="91436" marR="91436" marT="45742" marB="4574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dirty="0" smtClean="0">
                          <a:latin typeface="+mn-ea"/>
                          <a:ea typeface="+mn-ea"/>
                        </a:rPr>
                        <a:t>25,670</a:t>
                      </a:r>
                      <a:endParaRPr lang="ja-JP" altLang="en-US" sz="1000" dirty="0">
                        <a:latin typeface="+mn-ea"/>
                        <a:ea typeface="+mn-ea"/>
                      </a:endParaRPr>
                    </a:p>
                  </a:txBody>
                  <a:tcPr marL="91436" marR="91436" marT="45742" marB="4574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dirty="0" smtClean="0">
                          <a:latin typeface="+mn-ea"/>
                          <a:ea typeface="+mn-ea"/>
                        </a:rPr>
                        <a:t>28,232</a:t>
                      </a:r>
                      <a:endParaRPr lang="ja-JP" altLang="en-US" sz="1000" dirty="0">
                        <a:latin typeface="+mn-ea"/>
                        <a:ea typeface="+mn-ea"/>
                      </a:endParaRPr>
                    </a:p>
                  </a:txBody>
                  <a:tcPr marL="91436" marR="91436" marT="45742" marB="4574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dirty="0" smtClean="0">
                          <a:latin typeface="+mn-ea"/>
                          <a:ea typeface="+mn-ea"/>
                        </a:rPr>
                        <a:t>24,999</a:t>
                      </a:r>
                      <a:endParaRPr lang="ja-JP" altLang="en-US" sz="1000" dirty="0">
                        <a:latin typeface="+mn-ea"/>
                        <a:ea typeface="+mn-ea"/>
                      </a:endParaRPr>
                    </a:p>
                  </a:txBody>
                  <a:tcPr marL="91436" marR="91436" marT="45742" marB="4574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dirty="0" smtClean="0">
                          <a:latin typeface="+mn-ea"/>
                          <a:ea typeface="+mn-ea"/>
                        </a:rPr>
                        <a:t>19,345</a:t>
                      </a:r>
                      <a:endParaRPr lang="ja-JP" altLang="en-US" sz="1000" dirty="0">
                        <a:latin typeface="+mn-ea"/>
                        <a:ea typeface="+mn-ea"/>
                      </a:endParaRPr>
                    </a:p>
                  </a:txBody>
                  <a:tcPr marL="91436" marR="91436" marT="45742" marB="4574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dirty="0" smtClean="0">
                          <a:latin typeface="+mn-ea"/>
                          <a:ea typeface="+mn-ea"/>
                        </a:rPr>
                        <a:t>19,007</a:t>
                      </a:r>
                      <a:endParaRPr lang="ja-JP" altLang="en-US" sz="1000" dirty="0">
                        <a:latin typeface="+mn-ea"/>
                        <a:ea typeface="+mn-ea"/>
                      </a:endParaRPr>
                    </a:p>
                  </a:txBody>
                  <a:tcPr marL="91436" marR="91436" marT="45742" marB="4574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dirty="0" smtClean="0">
                          <a:latin typeface="+mn-ea"/>
                          <a:ea typeface="+mn-ea"/>
                        </a:rPr>
                        <a:t>281,838</a:t>
                      </a:r>
                      <a:endParaRPr lang="ja-JP" altLang="en-US" sz="1000" dirty="0">
                        <a:latin typeface="+mn-ea"/>
                        <a:ea typeface="+mn-ea"/>
                      </a:endParaRPr>
                    </a:p>
                  </a:txBody>
                  <a:tcPr marL="91436" marR="91436" marT="45742" marB="4574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0651240"/>
                  </a:ext>
                </a:extLst>
              </a:tr>
              <a:tr h="33261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R2</a:t>
                      </a:r>
                    </a:p>
                  </a:txBody>
                  <a:tcPr marL="91436" marR="91436" marT="45742" marB="4574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91436" marR="91436" marT="45742" marB="45742" anchor="ctr"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91436" marR="91436" marT="45742" marB="45742" anchor="ctr"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91436" marR="91436" marT="45742" marB="45742" anchor="ctr"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91436" marR="91436" marT="45742" marB="45742" anchor="ctr"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dirty="0" smtClean="0">
                          <a:latin typeface="+mn-ea"/>
                          <a:ea typeface="+mn-ea"/>
                        </a:rPr>
                        <a:t>8,324</a:t>
                      </a:r>
                      <a:endParaRPr lang="ja-JP" altLang="en-US" sz="1000" dirty="0">
                        <a:latin typeface="+mn-ea"/>
                        <a:ea typeface="+mn-ea"/>
                      </a:endParaRPr>
                    </a:p>
                  </a:txBody>
                  <a:tcPr marL="91436" marR="91436" marT="45742" marB="45742" anchor="ctr"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dirty="0" smtClean="0">
                          <a:latin typeface="+mn-ea"/>
                          <a:ea typeface="+mn-ea"/>
                        </a:rPr>
                        <a:t>10,897</a:t>
                      </a:r>
                      <a:endParaRPr lang="ja-JP" altLang="en-US" sz="1000" dirty="0">
                        <a:latin typeface="+mn-ea"/>
                        <a:ea typeface="+mn-ea"/>
                      </a:endParaRPr>
                    </a:p>
                  </a:txBody>
                  <a:tcPr marL="91436" marR="91436" marT="45742" marB="45742" anchor="ctr"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dirty="0" smtClean="0">
                          <a:latin typeface="+mn-ea"/>
                          <a:ea typeface="+mn-ea"/>
                        </a:rPr>
                        <a:t>16,973</a:t>
                      </a:r>
                      <a:endParaRPr lang="ja-JP" altLang="en-US" sz="1000" dirty="0">
                        <a:latin typeface="+mn-ea"/>
                        <a:ea typeface="+mn-ea"/>
                      </a:endParaRPr>
                    </a:p>
                  </a:txBody>
                  <a:tcPr marL="91436" marR="91436" marT="45742" marB="45742" anchor="ctr"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dirty="0" smtClean="0">
                          <a:latin typeface="+mn-ea"/>
                          <a:ea typeface="+mn-ea"/>
                        </a:rPr>
                        <a:t>22,738</a:t>
                      </a:r>
                      <a:endParaRPr lang="ja-JP" altLang="en-US" sz="1000" dirty="0">
                        <a:latin typeface="+mn-ea"/>
                        <a:ea typeface="+mn-ea"/>
                      </a:endParaRPr>
                    </a:p>
                  </a:txBody>
                  <a:tcPr marL="91436" marR="91436" marT="45742" marB="45742" anchor="ctr"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dirty="0" smtClean="0">
                          <a:latin typeface="+mn-ea"/>
                          <a:ea typeface="+mn-ea"/>
                        </a:rPr>
                        <a:t>7,385</a:t>
                      </a:r>
                      <a:endParaRPr lang="ja-JP" altLang="en-US" sz="1000" dirty="0">
                        <a:latin typeface="+mn-ea"/>
                        <a:ea typeface="+mn-ea"/>
                      </a:endParaRPr>
                    </a:p>
                  </a:txBody>
                  <a:tcPr marL="91436" marR="91436" marT="45742" marB="45742" anchor="ctr"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dirty="0" smtClean="0">
                          <a:latin typeface="+mn-ea"/>
                          <a:ea typeface="+mn-ea"/>
                        </a:rPr>
                        <a:t>6,815</a:t>
                      </a:r>
                      <a:endParaRPr lang="ja-JP" altLang="en-US" sz="1000" dirty="0">
                        <a:latin typeface="+mn-ea"/>
                        <a:ea typeface="+mn-ea"/>
                      </a:endParaRPr>
                    </a:p>
                  </a:txBody>
                  <a:tcPr marL="91436" marR="91436" marT="45742" marB="45742" anchor="ctr"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dirty="0" smtClean="0">
                          <a:latin typeface="+mn-ea"/>
                          <a:ea typeface="+mn-ea"/>
                        </a:rPr>
                        <a:t>12,177</a:t>
                      </a:r>
                      <a:endParaRPr lang="ja-JP" altLang="en-US" sz="1000" dirty="0">
                        <a:latin typeface="+mn-ea"/>
                        <a:ea typeface="+mn-ea"/>
                      </a:endParaRPr>
                    </a:p>
                  </a:txBody>
                  <a:tcPr marL="91436" marR="91436" marT="45742" marB="45742" anchor="ctr"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dirty="0" smtClean="0">
                          <a:latin typeface="+mn-ea"/>
                          <a:ea typeface="+mn-ea"/>
                        </a:rPr>
                        <a:t>85,309</a:t>
                      </a:r>
                      <a:endParaRPr lang="ja-JP" altLang="en-US" sz="1000" dirty="0">
                        <a:latin typeface="+mn-ea"/>
                        <a:ea typeface="+mn-ea"/>
                      </a:endParaRPr>
                    </a:p>
                  </a:txBody>
                  <a:tcPr marL="91436" marR="91436" marT="45742" marB="45742" anchor="ctr"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0786967"/>
                  </a:ext>
                </a:extLst>
              </a:tr>
              <a:tr h="332611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0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前年比</a:t>
                      </a:r>
                      <a:endParaRPr kumimoji="1" lang="en-US" altLang="ja-JP" sz="100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1436" marR="91436" marT="45742" marB="4574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0</a:t>
                      </a:r>
                      <a:r>
                        <a:rPr kumimoji="1" lang="ja-JP" altLang="en-US" sz="1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％</a:t>
                      </a:r>
                      <a:endParaRPr kumimoji="1" lang="en-US" altLang="ja-JP" sz="1000" dirty="0" smtClean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91436" marR="91436" marT="45742" marB="45742" anchor="ctr">
                    <a:lnT w="12700" cmpd="sng">
                      <a:noFill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0</a:t>
                      </a:r>
                      <a:r>
                        <a:rPr kumimoji="1" lang="ja-JP" altLang="en-US" sz="1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％</a:t>
                      </a:r>
                      <a:endParaRPr kumimoji="1" lang="en-US" altLang="ja-JP" sz="1000" dirty="0" smtClean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91436" marR="91436" marT="45742" marB="45742" anchor="ctr">
                    <a:lnT w="12700" cmpd="sng">
                      <a:noFill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0</a:t>
                      </a:r>
                      <a:r>
                        <a:rPr kumimoji="1" lang="ja-JP" altLang="en-US" sz="1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％</a:t>
                      </a:r>
                      <a:endParaRPr kumimoji="1" lang="en-US" altLang="ja-JP" sz="1000" dirty="0" smtClean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91436" marR="91436" marT="45742" marB="45742" anchor="ctr">
                    <a:lnT w="12700" cmpd="sng">
                      <a:noFill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0</a:t>
                      </a:r>
                      <a:r>
                        <a:rPr kumimoji="1" lang="ja-JP" altLang="en-US" sz="1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％</a:t>
                      </a:r>
                      <a:endParaRPr kumimoji="1" lang="en-US" altLang="ja-JP" sz="1000" dirty="0" smtClean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91436" marR="91436" marT="45742" marB="45742" anchor="ctr">
                    <a:lnT w="12700" cmpd="sng">
                      <a:noFill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25.3</a:t>
                      </a:r>
                      <a:r>
                        <a:rPr lang="ja-JP" altLang="en-US" sz="1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％</a:t>
                      </a:r>
                      <a:endParaRPr lang="ja-JP" altLang="en-US" sz="10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91436" marR="91436" marT="45742" marB="45742" anchor="ctr">
                    <a:lnT w="12700" cmpd="sng">
                      <a:noFill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46.6</a:t>
                      </a:r>
                      <a:r>
                        <a:rPr lang="ja-JP" altLang="en-US" sz="1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％</a:t>
                      </a:r>
                      <a:endParaRPr lang="ja-JP" altLang="en-US" sz="10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91436" marR="91436" marT="45742" marB="45742" anchor="ctr">
                    <a:lnT w="12700" cmpd="sng">
                      <a:noFill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66.1%</a:t>
                      </a:r>
                      <a:endParaRPr lang="ja-JP" altLang="en-US" sz="10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91436" marR="91436" marT="45742" marB="45742" anchor="ctr">
                    <a:lnT w="12700" cmpd="sng">
                      <a:noFill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80.5%</a:t>
                      </a:r>
                      <a:endParaRPr lang="ja-JP" altLang="en-US" sz="10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91436" marR="91436" marT="45742" marB="45742" anchor="ctr">
                    <a:lnT w="12700" cmpd="sng">
                      <a:noFill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29.5%</a:t>
                      </a:r>
                      <a:endParaRPr lang="ja-JP" altLang="en-US" sz="10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91436" marR="91436" marT="45742" marB="45742" anchor="ctr">
                    <a:lnT w="12700" cmpd="sng">
                      <a:noFill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35.2%</a:t>
                      </a:r>
                      <a:endParaRPr lang="ja-JP" altLang="en-US" sz="10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91436" marR="91436" marT="45742" marB="45742" anchor="ctr">
                    <a:lnT w="12700" cmpd="sng">
                      <a:noFill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64.1%</a:t>
                      </a:r>
                      <a:endParaRPr lang="ja-JP" altLang="en-US" sz="10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91436" marR="91436" marT="45742" marB="45742" anchor="ctr">
                    <a:lnT w="12700" cmpd="sng">
                      <a:noFill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30.3%</a:t>
                      </a:r>
                      <a:endParaRPr lang="ja-JP" altLang="en-US" sz="10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91436" marR="91436" marT="45742" marB="45742" anchor="ctr">
                    <a:lnT w="12700" cmpd="sng">
                      <a:noFill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4901914"/>
                  </a:ext>
                </a:extLst>
              </a:tr>
            </a:tbl>
          </a:graphicData>
        </a:graphic>
      </p:graphicFrame>
      <p:graphicFrame>
        <p:nvGraphicFramePr>
          <p:cNvPr id="46" name="表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4890580"/>
              </p:ext>
            </p:extLst>
          </p:nvPr>
        </p:nvGraphicFramePr>
        <p:xfrm>
          <a:off x="-6" y="5301208"/>
          <a:ext cx="9144003" cy="149537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91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76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2477">
                  <a:extLst>
                    <a:ext uri="{9D8B030D-6E8A-4147-A177-3AD203B41FA5}">
                      <a16:colId xmlns:a16="http://schemas.microsoft.com/office/drawing/2014/main" val="2061404488"/>
                    </a:ext>
                  </a:extLst>
                </a:gridCol>
                <a:gridCol w="712477">
                  <a:extLst>
                    <a:ext uri="{9D8B030D-6E8A-4147-A177-3AD203B41FA5}">
                      <a16:colId xmlns:a16="http://schemas.microsoft.com/office/drawing/2014/main" val="1332261426"/>
                    </a:ext>
                  </a:extLst>
                </a:gridCol>
                <a:gridCol w="7124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2477">
                  <a:extLst>
                    <a:ext uri="{9D8B030D-6E8A-4147-A177-3AD203B41FA5}">
                      <a16:colId xmlns:a16="http://schemas.microsoft.com/office/drawing/2014/main" val="3216086100"/>
                    </a:ext>
                  </a:extLst>
                </a:gridCol>
                <a:gridCol w="712477">
                  <a:extLst>
                    <a:ext uri="{9D8B030D-6E8A-4147-A177-3AD203B41FA5}">
                      <a16:colId xmlns:a16="http://schemas.microsoft.com/office/drawing/2014/main" val="366870774"/>
                    </a:ext>
                  </a:extLst>
                </a:gridCol>
                <a:gridCol w="712477">
                  <a:extLst>
                    <a:ext uri="{9D8B030D-6E8A-4147-A177-3AD203B41FA5}">
                      <a16:colId xmlns:a16="http://schemas.microsoft.com/office/drawing/2014/main" val="647328479"/>
                    </a:ext>
                  </a:extLst>
                </a:gridCol>
                <a:gridCol w="712477">
                  <a:extLst>
                    <a:ext uri="{9D8B030D-6E8A-4147-A177-3AD203B41FA5}">
                      <a16:colId xmlns:a16="http://schemas.microsoft.com/office/drawing/2014/main" val="4118884647"/>
                    </a:ext>
                  </a:extLst>
                </a:gridCol>
                <a:gridCol w="712477">
                  <a:extLst>
                    <a:ext uri="{9D8B030D-6E8A-4147-A177-3AD203B41FA5}">
                      <a16:colId xmlns:a16="http://schemas.microsoft.com/office/drawing/2014/main" val="2600074362"/>
                    </a:ext>
                  </a:extLst>
                </a:gridCol>
                <a:gridCol w="712477">
                  <a:extLst>
                    <a:ext uri="{9D8B030D-6E8A-4147-A177-3AD203B41FA5}">
                      <a16:colId xmlns:a16="http://schemas.microsoft.com/office/drawing/2014/main" val="3859226777"/>
                    </a:ext>
                  </a:extLst>
                </a:gridCol>
                <a:gridCol w="597373">
                  <a:extLst>
                    <a:ext uri="{9D8B030D-6E8A-4147-A177-3AD203B41FA5}">
                      <a16:colId xmlns:a16="http://schemas.microsoft.com/office/drawing/2014/main" val="1405201935"/>
                    </a:ext>
                  </a:extLst>
                </a:gridCol>
                <a:gridCol w="827581">
                  <a:extLst>
                    <a:ext uri="{9D8B030D-6E8A-4147-A177-3AD203B41FA5}">
                      <a16:colId xmlns:a16="http://schemas.microsoft.com/office/drawing/2014/main" val="2020599813"/>
                    </a:ext>
                  </a:extLst>
                </a:gridCol>
              </a:tblGrid>
              <a:tr h="243884"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1436" marR="91436" marT="45742" marB="4574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7030A0"/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/>
                      <a:r>
                        <a:rPr kumimoji="1" lang="ja-JP" altLang="en-US" sz="1000" b="1" dirty="0" smtClean="0">
                          <a:solidFill>
                            <a:srgbClr val="F6F5EE"/>
                          </a:solidFill>
                          <a:latin typeface="+mn-ea"/>
                          <a:ea typeface="+mn-ea"/>
                        </a:rPr>
                        <a:t>運動施設　</a:t>
                      </a:r>
                      <a:r>
                        <a:rPr kumimoji="1" lang="en-US" altLang="ja-JP" sz="600" b="1" dirty="0" smtClean="0">
                          <a:solidFill>
                            <a:srgbClr val="F6F5EE"/>
                          </a:solidFill>
                          <a:latin typeface="+mn-ea"/>
                          <a:ea typeface="+mn-ea"/>
                        </a:rPr>
                        <a:t>※</a:t>
                      </a:r>
                      <a:r>
                        <a:rPr kumimoji="1" lang="ja-JP" altLang="en-US" sz="600" b="1" dirty="0" smtClean="0">
                          <a:solidFill>
                            <a:srgbClr val="F6F5EE"/>
                          </a:solidFill>
                          <a:latin typeface="+mn-ea"/>
                          <a:ea typeface="+mn-ea"/>
                        </a:rPr>
                        <a:t>テニスコート年間利用除く</a:t>
                      </a:r>
                    </a:p>
                  </a:txBody>
                  <a:tcPr marL="91436" marR="91436" marT="45742" marB="45742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kumimoji="1" lang="ja-JP" altLang="en-US" sz="1400" b="1" dirty="0">
                        <a:solidFill>
                          <a:srgbClr val="F6F5EE"/>
                        </a:solidFill>
                      </a:endParaRPr>
                    </a:p>
                  </a:txBody>
                  <a:tcPr marL="128010" marR="128010" marT="64039" marB="64039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kumimoji="1" lang="ja-JP" altLang="en-US" sz="1400" b="1" dirty="0">
                        <a:solidFill>
                          <a:srgbClr val="F6F5EE"/>
                        </a:solidFill>
                      </a:endParaRPr>
                    </a:p>
                  </a:txBody>
                  <a:tcPr marL="128010" marR="128010" marT="64039" marB="64039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b="1" dirty="0" smtClean="0">
                        <a:solidFill>
                          <a:srgbClr val="F6F5EE"/>
                        </a:solidFill>
                        <a:latin typeface="+mn-ea"/>
                        <a:ea typeface="+mn-ea"/>
                      </a:endParaRPr>
                    </a:p>
                  </a:txBody>
                  <a:tcPr marL="91436" marR="91436" marT="45742" marB="45742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400" b="1" dirty="0" smtClean="0">
                        <a:solidFill>
                          <a:srgbClr val="F6F5EE"/>
                        </a:solidFill>
                        <a:latin typeface="+mn-ea"/>
                        <a:ea typeface="+mn-ea"/>
                      </a:endParaRPr>
                    </a:p>
                  </a:txBody>
                  <a:tcPr marL="128010" marR="128010" marT="64039" marB="64039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400" b="1" dirty="0" smtClean="0">
                        <a:solidFill>
                          <a:srgbClr val="F6F5EE"/>
                        </a:solidFill>
                        <a:latin typeface="+mn-ea"/>
                        <a:ea typeface="+mn-ea"/>
                      </a:endParaRPr>
                    </a:p>
                  </a:txBody>
                  <a:tcPr marL="128010" marR="128010" marT="64039" marB="64039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b="1" dirty="0" smtClean="0">
                        <a:solidFill>
                          <a:srgbClr val="F6F5EE"/>
                        </a:solidFill>
                        <a:latin typeface="+mn-ea"/>
                        <a:ea typeface="+mn-ea"/>
                      </a:endParaRPr>
                    </a:p>
                  </a:txBody>
                  <a:tcPr marL="91436" marR="91436" marT="45742" marB="45742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kumimoji="1" lang="ja-JP" altLang="en-US" sz="600" b="1" dirty="0" smtClean="0">
                        <a:solidFill>
                          <a:srgbClr val="F6F5EE"/>
                        </a:solidFill>
                        <a:latin typeface="+mn-ea"/>
                        <a:ea typeface="+mn-ea"/>
                      </a:endParaRPr>
                    </a:p>
                  </a:txBody>
                  <a:tcPr marL="91436" marR="91436" marT="45742" marB="45742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400" b="1" dirty="0" smtClean="0">
                        <a:solidFill>
                          <a:srgbClr val="F6F5EE"/>
                        </a:solidFill>
                        <a:latin typeface="+mn-ea"/>
                        <a:ea typeface="+mn-ea"/>
                      </a:endParaRPr>
                    </a:p>
                  </a:txBody>
                  <a:tcPr marL="128010" marR="128010" marT="64039" marB="64039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400" b="1" dirty="0" smtClean="0">
                        <a:solidFill>
                          <a:srgbClr val="F6F5EE"/>
                        </a:solidFill>
                        <a:latin typeface="+mn-ea"/>
                        <a:ea typeface="+mn-ea"/>
                      </a:endParaRPr>
                    </a:p>
                  </a:txBody>
                  <a:tcPr marL="128010" marR="128010" marT="64039" marB="64039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600" b="1" dirty="0" smtClean="0">
                        <a:solidFill>
                          <a:srgbClr val="F6F5EE"/>
                        </a:solidFill>
                        <a:latin typeface="+mn-ea"/>
                        <a:ea typeface="+mn-ea"/>
                      </a:endParaRPr>
                    </a:p>
                  </a:txBody>
                  <a:tcPr marL="91436" marR="91436" marT="45742" marB="45742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884"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1436" marR="91436" marT="45742" marB="4574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4</a:t>
                      </a:r>
                      <a:r>
                        <a:rPr kumimoji="1" lang="ja-JP" altLang="en-US" sz="10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月</a:t>
                      </a:r>
                      <a:endParaRPr kumimoji="1" lang="ja-JP" altLang="en-US" sz="10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91449" marR="91449" marT="45694" marB="45694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5</a:t>
                      </a:r>
                      <a:r>
                        <a:rPr kumimoji="1" lang="ja-JP" altLang="en-US" sz="10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月</a:t>
                      </a:r>
                      <a:endParaRPr kumimoji="1" lang="ja-JP" altLang="en-US" sz="10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91449" marR="91449" marT="45694" marB="45694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6</a:t>
                      </a:r>
                      <a:r>
                        <a:rPr kumimoji="1" lang="ja-JP" altLang="en-US" sz="10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月</a:t>
                      </a:r>
                      <a:endParaRPr kumimoji="1" lang="ja-JP" altLang="en-US" sz="10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91449" marR="91449" marT="45694" marB="45694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7</a:t>
                      </a:r>
                      <a:r>
                        <a:rPr kumimoji="1" lang="ja-JP" altLang="en-US" sz="10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月</a:t>
                      </a:r>
                      <a:endParaRPr kumimoji="1" lang="ja-JP" altLang="en-US" sz="10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91449" marR="91449" marT="45694" marB="45694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8</a:t>
                      </a:r>
                      <a:r>
                        <a:rPr kumimoji="1" lang="ja-JP" altLang="en-US" sz="10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月</a:t>
                      </a:r>
                      <a:endParaRPr kumimoji="1" lang="ja-JP" altLang="en-US" sz="10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91449" marR="91449" marT="45694" marB="45694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9</a:t>
                      </a:r>
                      <a:r>
                        <a:rPr kumimoji="1" lang="ja-JP" altLang="en-US" sz="10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月</a:t>
                      </a:r>
                      <a:endParaRPr kumimoji="1" lang="ja-JP" altLang="en-US" sz="10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91449" marR="91449" marT="45694" marB="45694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rgbClr val="F6F5EE"/>
                          </a:solidFill>
                          <a:latin typeface="+mn-ea"/>
                          <a:ea typeface="+mn-ea"/>
                        </a:rPr>
                        <a:t>10</a:t>
                      </a:r>
                      <a:r>
                        <a:rPr kumimoji="1" lang="ja-JP" altLang="en-US" sz="1000" b="1" dirty="0" smtClean="0">
                          <a:solidFill>
                            <a:srgbClr val="F6F5EE"/>
                          </a:solidFill>
                          <a:latin typeface="+mn-ea"/>
                          <a:ea typeface="+mn-ea"/>
                        </a:rPr>
                        <a:t>月</a:t>
                      </a:r>
                    </a:p>
                  </a:txBody>
                  <a:tcPr marL="91436" marR="91436" marT="45742" marB="45742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11</a:t>
                      </a:r>
                      <a:r>
                        <a:rPr kumimoji="1" lang="ja-JP" altLang="en-US" sz="10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月</a:t>
                      </a:r>
                      <a:endParaRPr kumimoji="1" lang="ja-JP" altLang="en-US" sz="10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91449" marR="91449" marT="45694" marB="45694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12</a:t>
                      </a:r>
                      <a:r>
                        <a:rPr kumimoji="1" lang="ja-JP" altLang="en-US" sz="10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月</a:t>
                      </a:r>
                      <a:endParaRPr kumimoji="1" lang="ja-JP" altLang="en-US" sz="10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91449" marR="91449" marT="45694" marB="45694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1</a:t>
                      </a:r>
                      <a:r>
                        <a:rPr kumimoji="1" lang="ja-JP" altLang="en-US" sz="10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月</a:t>
                      </a:r>
                    </a:p>
                  </a:txBody>
                  <a:tcPr marL="91449" marR="91449" marT="45694" marB="45694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2</a:t>
                      </a:r>
                      <a:r>
                        <a:rPr kumimoji="1" lang="ja-JP" altLang="en-US" sz="10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月</a:t>
                      </a:r>
                      <a:endParaRPr kumimoji="1" lang="ja-JP" altLang="en-US" sz="10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91449" marR="91449" marT="45694" marB="45694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0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合計</a:t>
                      </a:r>
                      <a:endParaRPr kumimoji="1" lang="ja-JP" altLang="en-US" sz="10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91449" marR="91449" marT="45694" marB="45694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6894147"/>
                  </a:ext>
                </a:extLst>
              </a:tr>
              <a:tr h="34238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H31</a:t>
                      </a:r>
                    </a:p>
                  </a:txBody>
                  <a:tcPr marL="91436" marR="91436" marT="45742" marB="4574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32,753,513</a:t>
                      </a:r>
                    </a:p>
                  </a:txBody>
                  <a:tcPr marL="91436" marR="91436" marT="45742" marB="4574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28,554,128</a:t>
                      </a:r>
                    </a:p>
                  </a:txBody>
                  <a:tcPr marL="91436" marR="91436" marT="45742" marB="4574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27,868,748</a:t>
                      </a:r>
                    </a:p>
                  </a:txBody>
                  <a:tcPr marL="91436" marR="91436" marT="45742" marB="4574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900" dirty="0" smtClean="0">
                          <a:latin typeface="+mn-ea"/>
                          <a:ea typeface="+mn-ea"/>
                        </a:rPr>
                        <a:t>28,669,478</a:t>
                      </a:r>
                    </a:p>
                  </a:txBody>
                  <a:tcPr marL="91436" marR="91436" marT="45742" marB="4574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900" dirty="0" smtClean="0">
                          <a:latin typeface="+mn-ea"/>
                          <a:ea typeface="+mn-ea"/>
                        </a:rPr>
                        <a:t>24,810,134</a:t>
                      </a:r>
                    </a:p>
                  </a:txBody>
                  <a:tcPr marL="91436" marR="91436" marT="45742" marB="4574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900" dirty="0" smtClean="0">
                          <a:latin typeface="+mn-ea"/>
                          <a:ea typeface="+mn-ea"/>
                        </a:rPr>
                        <a:t>27,944,171</a:t>
                      </a:r>
                    </a:p>
                  </a:txBody>
                  <a:tcPr marL="91436" marR="91436" marT="45742" marB="4574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900" dirty="0" smtClean="0">
                          <a:latin typeface="+mn-ea"/>
                          <a:ea typeface="+mn-ea"/>
                        </a:rPr>
                        <a:t>28,393,894</a:t>
                      </a:r>
                    </a:p>
                  </a:txBody>
                  <a:tcPr marL="91436" marR="91436" marT="45742" marB="4574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900" dirty="0" smtClean="0">
                          <a:latin typeface="+mn-ea"/>
                          <a:ea typeface="+mn-ea"/>
                        </a:rPr>
                        <a:t>32,715,251</a:t>
                      </a:r>
                    </a:p>
                  </a:txBody>
                  <a:tcPr marL="91436" marR="91436" marT="45742" marB="4574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900" dirty="0" smtClean="0">
                          <a:latin typeface="+mn-ea"/>
                          <a:ea typeface="+mn-ea"/>
                        </a:rPr>
                        <a:t>32,060,465</a:t>
                      </a:r>
                    </a:p>
                  </a:txBody>
                  <a:tcPr marL="91436" marR="91436" marT="45742" marB="4574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900" dirty="0" smtClean="0">
                          <a:latin typeface="+mn-ea"/>
                          <a:ea typeface="+mn-ea"/>
                        </a:rPr>
                        <a:t>23,672,507</a:t>
                      </a:r>
                    </a:p>
                  </a:txBody>
                  <a:tcPr marL="91436" marR="91436" marT="45742" marB="4574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900" dirty="0" smtClean="0">
                          <a:latin typeface="+mn-ea"/>
                          <a:ea typeface="+mn-ea"/>
                        </a:rPr>
                        <a:t>-</a:t>
                      </a:r>
                      <a:endParaRPr lang="ja-JP" altLang="en-US" sz="900" dirty="0">
                        <a:latin typeface="+mn-ea"/>
                        <a:ea typeface="+mn-ea"/>
                      </a:endParaRPr>
                    </a:p>
                  </a:txBody>
                  <a:tcPr marL="91436" marR="91436" marT="45742" marB="4574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900" dirty="0" smtClean="0">
                          <a:latin typeface="+mn-ea"/>
                          <a:ea typeface="+mn-ea"/>
                        </a:rPr>
                        <a:t>287,442,289</a:t>
                      </a:r>
                    </a:p>
                  </a:txBody>
                  <a:tcPr marL="91436" marR="91436" marT="45742" marB="4574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0651240"/>
                  </a:ext>
                </a:extLst>
              </a:tr>
              <a:tr h="33261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R2</a:t>
                      </a:r>
                    </a:p>
                  </a:txBody>
                  <a:tcPr marL="91436" marR="91436" marT="45742" marB="4574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i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3,494,384</a:t>
                      </a:r>
                    </a:p>
                  </a:txBody>
                  <a:tcPr marL="91436" marR="91436" marT="45742" marB="45742" anchor="ctr"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i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2,835,284</a:t>
                      </a:r>
                    </a:p>
                  </a:txBody>
                  <a:tcPr marL="91436" marR="91436" marT="45742" marB="45742" anchor="ctr"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21,086,234</a:t>
                      </a:r>
                    </a:p>
                  </a:txBody>
                  <a:tcPr marL="91436" marR="91436" marT="45742" marB="45742" anchor="ctr"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900" dirty="0" smtClean="0">
                          <a:latin typeface="+mn-ea"/>
                          <a:ea typeface="+mn-ea"/>
                        </a:rPr>
                        <a:t>22,417,472</a:t>
                      </a:r>
                    </a:p>
                  </a:txBody>
                  <a:tcPr marL="91436" marR="91436" marT="45742" marB="45742" anchor="ctr"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900" dirty="0" smtClean="0">
                          <a:latin typeface="+mn-ea"/>
                          <a:ea typeface="+mn-ea"/>
                        </a:rPr>
                        <a:t>25,143,723</a:t>
                      </a:r>
                    </a:p>
                  </a:txBody>
                  <a:tcPr marL="91436" marR="91436" marT="45742" marB="45742" anchor="ctr"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900" dirty="0" smtClean="0">
                          <a:latin typeface="+mn-ea"/>
                          <a:ea typeface="+mn-ea"/>
                        </a:rPr>
                        <a:t>26,756,292</a:t>
                      </a:r>
                    </a:p>
                  </a:txBody>
                  <a:tcPr marL="91436" marR="91436" marT="45742" marB="45742" anchor="ctr"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900" dirty="0" smtClean="0">
                          <a:latin typeface="+mn-ea"/>
                          <a:ea typeface="+mn-ea"/>
                        </a:rPr>
                        <a:t>28,512,573</a:t>
                      </a:r>
                    </a:p>
                  </a:txBody>
                  <a:tcPr marL="91436" marR="91436" marT="45742" marB="45742" anchor="ctr"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900" dirty="0" smtClean="0">
                          <a:latin typeface="+mn-ea"/>
                          <a:ea typeface="+mn-ea"/>
                        </a:rPr>
                        <a:t>28,943,263</a:t>
                      </a:r>
                    </a:p>
                  </a:txBody>
                  <a:tcPr marL="91436" marR="91436" marT="45742" marB="45742" anchor="ctr"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900" dirty="0" smtClean="0">
                          <a:latin typeface="+mn-ea"/>
                          <a:ea typeface="+mn-ea"/>
                        </a:rPr>
                        <a:t>24,240,719</a:t>
                      </a:r>
                    </a:p>
                  </a:txBody>
                  <a:tcPr marL="91436" marR="91436" marT="45742" marB="45742" anchor="ctr"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900" dirty="0" smtClean="0">
                          <a:latin typeface="+mn-ea"/>
                          <a:ea typeface="+mn-ea"/>
                        </a:rPr>
                        <a:t>23,335,352</a:t>
                      </a:r>
                    </a:p>
                  </a:txBody>
                  <a:tcPr marL="91436" marR="91436" marT="45742" marB="45742" anchor="ctr"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900" dirty="0" smtClean="0">
                          <a:latin typeface="+mn-ea"/>
                          <a:ea typeface="+mn-ea"/>
                        </a:rPr>
                        <a:t>-</a:t>
                      </a:r>
                      <a:endParaRPr lang="ja-JP" altLang="en-US" sz="900" dirty="0">
                        <a:latin typeface="+mn-ea"/>
                        <a:ea typeface="+mn-ea"/>
                      </a:endParaRPr>
                    </a:p>
                  </a:txBody>
                  <a:tcPr marL="91436" marR="91436" marT="45742" marB="45742" anchor="ctr"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900" dirty="0" smtClean="0">
                          <a:latin typeface="+mn-ea"/>
                          <a:ea typeface="+mn-ea"/>
                        </a:rPr>
                        <a:t>206,765,296</a:t>
                      </a:r>
                    </a:p>
                  </a:txBody>
                  <a:tcPr marL="91436" marR="91436" marT="45742" marB="45742" anchor="ctr"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0786967"/>
                  </a:ext>
                </a:extLst>
              </a:tr>
              <a:tr h="332611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0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前年比</a:t>
                      </a:r>
                      <a:endParaRPr kumimoji="1" lang="en-US" altLang="ja-JP" sz="100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1436" marR="91436" marT="45742" marB="4574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10.7%</a:t>
                      </a:r>
                    </a:p>
                  </a:txBody>
                  <a:tcPr marL="9525" marR="9525" marT="9525" marB="0" anchor="ctr">
                    <a:lnT w="12700" cmpd="sng">
                      <a:noFill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9.9%</a:t>
                      </a:r>
                    </a:p>
                  </a:txBody>
                  <a:tcPr marL="9525" marR="9525" marT="9525" marB="0" anchor="ctr">
                    <a:lnT w="12700" cmpd="sng">
                      <a:noFill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75.7%</a:t>
                      </a:r>
                    </a:p>
                  </a:txBody>
                  <a:tcPr marL="9525" marR="9525" marT="9525" marB="0" anchor="ctr">
                    <a:lnT w="12700" cmpd="sng">
                      <a:noFill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78.2%</a:t>
                      </a:r>
                    </a:p>
                  </a:txBody>
                  <a:tcPr marL="9525" marR="9525" marT="9525" marB="0" anchor="ctr">
                    <a:lnT w="12700" cmpd="sng">
                      <a:noFill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101.3%</a:t>
                      </a:r>
                    </a:p>
                  </a:txBody>
                  <a:tcPr marL="9525" marR="9525" marT="9525" marB="0" anchor="ctr">
                    <a:lnT w="12700" cmpd="sng">
                      <a:noFill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95.7%</a:t>
                      </a:r>
                    </a:p>
                  </a:txBody>
                  <a:tcPr marL="9525" marR="9525" marT="9525" marB="0" anchor="ctr">
                    <a:lnT w="12700" cmpd="sng">
                      <a:noFill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100.4%</a:t>
                      </a:r>
                    </a:p>
                  </a:txBody>
                  <a:tcPr marL="9525" marR="9525" marT="9525" marB="0" anchor="ctr">
                    <a:lnT w="12700" cmpd="sng">
                      <a:noFill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88.5%</a:t>
                      </a:r>
                    </a:p>
                  </a:txBody>
                  <a:tcPr marL="9525" marR="9525" marT="9525" marB="0" anchor="ctr">
                    <a:lnT w="12700" cmpd="sng">
                      <a:noFill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75.6%</a:t>
                      </a:r>
                    </a:p>
                  </a:txBody>
                  <a:tcPr marL="9525" marR="9525" marT="9525" marB="0" anchor="ctr">
                    <a:lnT w="12700" cmpd="sng">
                      <a:noFill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98.6%</a:t>
                      </a:r>
                    </a:p>
                  </a:txBody>
                  <a:tcPr marL="9525" marR="9525" marT="9525" marB="0" anchor="ctr">
                    <a:lnT w="12700" cmpd="sng">
                      <a:noFill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-</a:t>
                      </a:r>
                      <a:endParaRPr lang="ja-JP" altLang="en-US" sz="10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91436" marR="91436" marT="45742" marB="45742" anchor="ctr">
                    <a:lnT w="12700" cmpd="sng">
                      <a:noFill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71.9%</a:t>
                      </a:r>
                    </a:p>
                  </a:txBody>
                  <a:tcPr marL="91436" marR="91436" marT="45742" marB="45742" anchor="ctr">
                    <a:lnT w="12700" cmpd="sng">
                      <a:noFill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4901914"/>
                  </a:ext>
                </a:extLst>
              </a:tr>
            </a:tbl>
          </a:graphicData>
        </a:graphic>
      </p:graphicFrame>
      <p:graphicFrame>
        <p:nvGraphicFramePr>
          <p:cNvPr id="27" name="表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417834"/>
              </p:ext>
            </p:extLst>
          </p:nvPr>
        </p:nvGraphicFramePr>
        <p:xfrm>
          <a:off x="-6" y="349452"/>
          <a:ext cx="9144003" cy="149537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2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24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2477">
                  <a:extLst>
                    <a:ext uri="{9D8B030D-6E8A-4147-A177-3AD203B41FA5}">
                      <a16:colId xmlns:a16="http://schemas.microsoft.com/office/drawing/2014/main" val="2061404488"/>
                    </a:ext>
                  </a:extLst>
                </a:gridCol>
                <a:gridCol w="712477">
                  <a:extLst>
                    <a:ext uri="{9D8B030D-6E8A-4147-A177-3AD203B41FA5}">
                      <a16:colId xmlns:a16="http://schemas.microsoft.com/office/drawing/2014/main" val="1332261426"/>
                    </a:ext>
                  </a:extLst>
                </a:gridCol>
                <a:gridCol w="7124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2477">
                  <a:extLst>
                    <a:ext uri="{9D8B030D-6E8A-4147-A177-3AD203B41FA5}">
                      <a16:colId xmlns:a16="http://schemas.microsoft.com/office/drawing/2014/main" val="3216086100"/>
                    </a:ext>
                  </a:extLst>
                </a:gridCol>
                <a:gridCol w="712477">
                  <a:extLst>
                    <a:ext uri="{9D8B030D-6E8A-4147-A177-3AD203B41FA5}">
                      <a16:colId xmlns:a16="http://schemas.microsoft.com/office/drawing/2014/main" val="366870774"/>
                    </a:ext>
                  </a:extLst>
                </a:gridCol>
                <a:gridCol w="712477">
                  <a:extLst>
                    <a:ext uri="{9D8B030D-6E8A-4147-A177-3AD203B41FA5}">
                      <a16:colId xmlns:a16="http://schemas.microsoft.com/office/drawing/2014/main" val="647328479"/>
                    </a:ext>
                  </a:extLst>
                </a:gridCol>
                <a:gridCol w="712477">
                  <a:extLst>
                    <a:ext uri="{9D8B030D-6E8A-4147-A177-3AD203B41FA5}">
                      <a16:colId xmlns:a16="http://schemas.microsoft.com/office/drawing/2014/main" val="4118884647"/>
                    </a:ext>
                  </a:extLst>
                </a:gridCol>
                <a:gridCol w="712477">
                  <a:extLst>
                    <a:ext uri="{9D8B030D-6E8A-4147-A177-3AD203B41FA5}">
                      <a16:colId xmlns:a16="http://schemas.microsoft.com/office/drawing/2014/main" val="2600074362"/>
                    </a:ext>
                  </a:extLst>
                </a:gridCol>
                <a:gridCol w="712477">
                  <a:extLst>
                    <a:ext uri="{9D8B030D-6E8A-4147-A177-3AD203B41FA5}">
                      <a16:colId xmlns:a16="http://schemas.microsoft.com/office/drawing/2014/main" val="2143970323"/>
                    </a:ext>
                  </a:extLst>
                </a:gridCol>
                <a:gridCol w="712477">
                  <a:extLst>
                    <a:ext uri="{9D8B030D-6E8A-4147-A177-3AD203B41FA5}">
                      <a16:colId xmlns:a16="http://schemas.microsoft.com/office/drawing/2014/main" val="1405201935"/>
                    </a:ext>
                  </a:extLst>
                </a:gridCol>
                <a:gridCol w="712477">
                  <a:extLst>
                    <a:ext uri="{9D8B030D-6E8A-4147-A177-3AD203B41FA5}">
                      <a16:colId xmlns:a16="http://schemas.microsoft.com/office/drawing/2014/main" val="919728988"/>
                    </a:ext>
                  </a:extLst>
                </a:gridCol>
              </a:tblGrid>
              <a:tr h="243884"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1436" marR="91436" marT="45742" marB="4574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50"/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/>
                      <a:r>
                        <a:rPr kumimoji="1" lang="ja-JP" altLang="en-US" sz="1000" b="1" baseline="0" dirty="0" smtClean="0">
                          <a:solidFill>
                            <a:srgbClr val="F6F5EE"/>
                          </a:solidFill>
                          <a:latin typeface="+mn-ea"/>
                          <a:ea typeface="+mn-ea"/>
                        </a:rPr>
                        <a:t>    </a:t>
                      </a:r>
                      <a:r>
                        <a:rPr kumimoji="1" lang="ja-JP" altLang="en-US" sz="1000" b="1" dirty="0" smtClean="0">
                          <a:solidFill>
                            <a:srgbClr val="F6F5EE"/>
                          </a:solidFill>
                          <a:latin typeface="+mn-ea"/>
                          <a:ea typeface="+mn-ea"/>
                        </a:rPr>
                        <a:t>自然文化園</a:t>
                      </a:r>
                      <a:endParaRPr kumimoji="1" lang="ja-JP" altLang="en-US" sz="600" b="1" dirty="0" smtClean="0">
                        <a:solidFill>
                          <a:srgbClr val="F6F5EE"/>
                        </a:solidFill>
                        <a:latin typeface="+mn-ea"/>
                        <a:ea typeface="+mn-ea"/>
                      </a:endParaRPr>
                    </a:p>
                  </a:txBody>
                  <a:tcPr marL="91436" marR="91436" marT="45742" marB="45742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kumimoji="1" lang="ja-JP" altLang="en-US" sz="1400" b="1" dirty="0">
                        <a:solidFill>
                          <a:srgbClr val="F6F5EE"/>
                        </a:solidFill>
                      </a:endParaRPr>
                    </a:p>
                  </a:txBody>
                  <a:tcPr marL="128010" marR="128010" marT="64039" marB="64039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kumimoji="1" lang="ja-JP" altLang="en-US" sz="1400" b="1" dirty="0">
                        <a:solidFill>
                          <a:srgbClr val="F6F5EE"/>
                        </a:solidFill>
                      </a:endParaRPr>
                    </a:p>
                  </a:txBody>
                  <a:tcPr marL="128010" marR="128010" marT="64039" marB="64039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b="1" dirty="0" smtClean="0">
                        <a:solidFill>
                          <a:srgbClr val="F6F5EE"/>
                        </a:solidFill>
                        <a:latin typeface="+mn-ea"/>
                        <a:ea typeface="+mn-ea"/>
                      </a:endParaRPr>
                    </a:p>
                  </a:txBody>
                  <a:tcPr marL="91436" marR="91436" marT="45742" marB="45742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400" b="1" dirty="0" smtClean="0">
                        <a:solidFill>
                          <a:srgbClr val="F6F5EE"/>
                        </a:solidFill>
                        <a:latin typeface="+mn-ea"/>
                        <a:ea typeface="+mn-ea"/>
                      </a:endParaRPr>
                    </a:p>
                  </a:txBody>
                  <a:tcPr marL="128010" marR="128010" marT="64039" marB="64039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400" b="1" dirty="0" smtClean="0">
                        <a:solidFill>
                          <a:srgbClr val="F6F5EE"/>
                        </a:solidFill>
                        <a:latin typeface="+mn-ea"/>
                        <a:ea typeface="+mn-ea"/>
                      </a:endParaRPr>
                    </a:p>
                  </a:txBody>
                  <a:tcPr marL="128010" marR="128010" marT="64039" marB="64039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b="1" dirty="0" smtClean="0">
                        <a:solidFill>
                          <a:srgbClr val="F6F5EE"/>
                        </a:solidFill>
                        <a:latin typeface="+mn-ea"/>
                        <a:ea typeface="+mn-ea"/>
                      </a:endParaRPr>
                    </a:p>
                  </a:txBody>
                  <a:tcPr marL="91436" marR="91436" marT="45742" marB="45742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kumimoji="1" lang="ja-JP" altLang="en-US" sz="600" b="1" dirty="0" smtClean="0">
                        <a:solidFill>
                          <a:srgbClr val="F6F5EE"/>
                        </a:solidFill>
                        <a:latin typeface="+mn-ea"/>
                        <a:ea typeface="+mn-ea"/>
                      </a:endParaRPr>
                    </a:p>
                  </a:txBody>
                  <a:tcPr marL="91436" marR="91436" marT="45742" marB="45742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400" b="1" dirty="0" smtClean="0">
                        <a:solidFill>
                          <a:srgbClr val="F6F5EE"/>
                        </a:solidFill>
                        <a:latin typeface="+mn-ea"/>
                        <a:ea typeface="+mn-ea"/>
                      </a:endParaRPr>
                    </a:p>
                  </a:txBody>
                  <a:tcPr marL="128010" marR="128010" marT="64039" marB="64039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400" b="1" dirty="0" smtClean="0">
                        <a:solidFill>
                          <a:srgbClr val="F6F5EE"/>
                        </a:solidFill>
                        <a:latin typeface="+mn-ea"/>
                        <a:ea typeface="+mn-ea"/>
                      </a:endParaRPr>
                    </a:p>
                  </a:txBody>
                  <a:tcPr marL="128010" marR="128010" marT="64039" marB="64039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600" b="1" dirty="0" smtClean="0">
                        <a:solidFill>
                          <a:srgbClr val="F6F5EE"/>
                        </a:solidFill>
                        <a:latin typeface="+mn-ea"/>
                        <a:ea typeface="+mn-ea"/>
                      </a:endParaRPr>
                    </a:p>
                  </a:txBody>
                  <a:tcPr marL="91436" marR="91436" marT="45742" marB="45742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884"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1436" marR="91436" marT="45742" marB="4574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4</a:t>
                      </a:r>
                      <a:r>
                        <a:rPr kumimoji="1" lang="ja-JP" altLang="en-US" sz="10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月</a:t>
                      </a:r>
                      <a:endParaRPr kumimoji="1" lang="ja-JP" altLang="en-US" sz="10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91449" marR="91449" marT="45694" marB="45694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5</a:t>
                      </a:r>
                      <a:r>
                        <a:rPr kumimoji="1" lang="ja-JP" altLang="en-US" sz="10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月</a:t>
                      </a:r>
                      <a:endParaRPr kumimoji="1" lang="ja-JP" altLang="en-US" sz="10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91449" marR="91449" marT="45694" marB="45694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6</a:t>
                      </a:r>
                      <a:r>
                        <a:rPr kumimoji="1" lang="ja-JP" altLang="en-US" sz="10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月</a:t>
                      </a:r>
                      <a:endParaRPr kumimoji="1" lang="ja-JP" altLang="en-US" sz="10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91449" marR="91449" marT="45694" marB="45694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7</a:t>
                      </a:r>
                      <a:r>
                        <a:rPr kumimoji="1" lang="ja-JP" altLang="en-US" sz="10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月</a:t>
                      </a:r>
                      <a:endParaRPr kumimoji="1" lang="ja-JP" altLang="en-US" sz="10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91449" marR="91449" marT="45694" marB="45694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8</a:t>
                      </a:r>
                      <a:r>
                        <a:rPr kumimoji="1" lang="ja-JP" altLang="en-US" sz="10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月</a:t>
                      </a:r>
                      <a:endParaRPr kumimoji="1" lang="ja-JP" altLang="en-US" sz="10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91449" marR="91449" marT="45694" marB="45694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9</a:t>
                      </a:r>
                      <a:r>
                        <a:rPr kumimoji="1" lang="ja-JP" altLang="en-US" sz="10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月</a:t>
                      </a:r>
                      <a:endParaRPr kumimoji="1" lang="ja-JP" altLang="en-US" sz="10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91449" marR="91449" marT="45694" marB="45694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rgbClr val="F6F5EE"/>
                          </a:solidFill>
                          <a:latin typeface="+mn-ea"/>
                          <a:ea typeface="+mn-ea"/>
                        </a:rPr>
                        <a:t>10</a:t>
                      </a:r>
                      <a:r>
                        <a:rPr kumimoji="1" lang="ja-JP" altLang="en-US" sz="1000" b="1" dirty="0" smtClean="0">
                          <a:solidFill>
                            <a:srgbClr val="F6F5EE"/>
                          </a:solidFill>
                          <a:latin typeface="+mn-ea"/>
                          <a:ea typeface="+mn-ea"/>
                        </a:rPr>
                        <a:t>月</a:t>
                      </a:r>
                    </a:p>
                  </a:txBody>
                  <a:tcPr marL="91436" marR="91436" marT="45742" marB="45742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11</a:t>
                      </a:r>
                      <a:r>
                        <a:rPr kumimoji="1" lang="ja-JP" altLang="en-US" sz="10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月</a:t>
                      </a:r>
                      <a:endParaRPr kumimoji="1" lang="ja-JP" altLang="en-US" sz="10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91449" marR="91449" marT="45694" marB="45694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12</a:t>
                      </a:r>
                      <a:r>
                        <a:rPr kumimoji="1" lang="ja-JP" altLang="en-US" sz="10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月</a:t>
                      </a:r>
                      <a:endParaRPr kumimoji="1" lang="ja-JP" altLang="en-US" sz="10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91449" marR="91449" marT="45694" marB="45694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1</a:t>
                      </a:r>
                      <a:r>
                        <a:rPr kumimoji="1" lang="ja-JP" altLang="en-US" sz="10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月</a:t>
                      </a:r>
                    </a:p>
                  </a:txBody>
                  <a:tcPr marL="91449" marR="91449" marT="45694" marB="45694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2</a:t>
                      </a:r>
                      <a:r>
                        <a:rPr kumimoji="1" lang="ja-JP" altLang="en-US" sz="10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月</a:t>
                      </a:r>
                      <a:endParaRPr kumimoji="1" lang="ja-JP" altLang="en-US" sz="10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91449" marR="91449" marT="45694" marB="45694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0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合計</a:t>
                      </a:r>
                      <a:endParaRPr kumimoji="1" lang="ja-JP" altLang="en-US" sz="10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91449" marR="91449" marT="45694" marB="45694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6894147"/>
                  </a:ext>
                </a:extLst>
              </a:tr>
              <a:tr h="34238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H31</a:t>
                      </a:r>
                    </a:p>
                  </a:txBody>
                  <a:tcPr marL="91436" marR="91436" marT="45742" marB="4574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+mn-ea"/>
                          <a:ea typeface="+mn-ea"/>
                        </a:rPr>
                        <a:t>449,477</a:t>
                      </a:r>
                      <a:endParaRPr kumimoji="1" lang="ja-JP" altLang="en-US" sz="1000" dirty="0">
                        <a:latin typeface="+mn-ea"/>
                        <a:ea typeface="+mn-ea"/>
                      </a:endParaRPr>
                    </a:p>
                  </a:txBody>
                  <a:tcPr marL="91449" marR="91449" marT="45694" marB="45694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+mn-ea"/>
                          <a:ea typeface="+mn-ea"/>
                        </a:rPr>
                        <a:t>346,937</a:t>
                      </a:r>
                      <a:endParaRPr kumimoji="1" lang="ja-JP" altLang="en-US" sz="1000" dirty="0">
                        <a:latin typeface="+mn-ea"/>
                        <a:ea typeface="+mn-ea"/>
                      </a:endParaRPr>
                    </a:p>
                  </a:txBody>
                  <a:tcPr marL="91449" marR="91449" marT="45694" marB="45694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+mn-ea"/>
                          <a:ea typeface="+mn-ea"/>
                        </a:rPr>
                        <a:t>138,070</a:t>
                      </a:r>
                      <a:endParaRPr kumimoji="1" lang="ja-JP" altLang="en-US" sz="1000" dirty="0">
                        <a:latin typeface="+mn-ea"/>
                        <a:ea typeface="+mn-ea"/>
                      </a:endParaRPr>
                    </a:p>
                  </a:txBody>
                  <a:tcPr marL="91449" marR="91449" marT="45694" marB="45694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dirty="0" smtClean="0">
                          <a:latin typeface="+mn-ea"/>
                          <a:ea typeface="+mn-ea"/>
                        </a:rPr>
                        <a:t>109,543</a:t>
                      </a:r>
                      <a:endParaRPr lang="ja-JP" altLang="en-US" sz="1000" dirty="0">
                        <a:latin typeface="+mn-ea"/>
                        <a:ea typeface="+mn-ea"/>
                      </a:endParaRPr>
                    </a:p>
                  </a:txBody>
                  <a:tcPr marL="91436" marR="91436" marT="45742" marB="4574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134,034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1449" marR="91449" marT="45694" marB="45694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dirty="0" smtClean="0">
                          <a:latin typeface="+mn-ea"/>
                          <a:ea typeface="+mn-ea"/>
                        </a:rPr>
                        <a:t>146,775</a:t>
                      </a:r>
                      <a:endParaRPr lang="ja-JP" altLang="en-US" sz="1000" dirty="0">
                        <a:latin typeface="+mn-ea"/>
                        <a:ea typeface="+mn-ea"/>
                      </a:endParaRPr>
                    </a:p>
                  </a:txBody>
                  <a:tcPr marL="91436" marR="91436" marT="45742" marB="4574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181,121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1449" marR="91449" marT="45694" marB="45694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dirty="0" smtClean="0">
                          <a:latin typeface="+mn-ea"/>
                          <a:ea typeface="+mn-ea"/>
                        </a:rPr>
                        <a:t>365,651</a:t>
                      </a:r>
                    </a:p>
                  </a:txBody>
                  <a:tcPr marL="91436" marR="91436" marT="45742" marB="4574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dirty="0" smtClean="0">
                          <a:latin typeface="+mn-ea"/>
                          <a:ea typeface="+mn-ea"/>
                        </a:rPr>
                        <a:t>179,898</a:t>
                      </a:r>
                    </a:p>
                  </a:txBody>
                  <a:tcPr marL="91436" marR="91436" marT="45742" marB="4574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82,074</a:t>
                      </a:r>
                    </a:p>
                  </a:txBody>
                  <a:tcPr marL="91449" marR="91449" marT="45694" marB="45694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91,656</a:t>
                      </a:r>
                    </a:p>
                  </a:txBody>
                  <a:tcPr marL="91449" marR="91449" marT="45694" marB="45694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dirty="0" smtClean="0">
                          <a:latin typeface="+mn-ea"/>
                          <a:ea typeface="+mn-ea"/>
                        </a:rPr>
                        <a:t>2,225,236</a:t>
                      </a:r>
                      <a:endParaRPr lang="ja-JP" altLang="en-US" sz="1000" dirty="0">
                        <a:latin typeface="+mn-ea"/>
                        <a:ea typeface="+mn-ea"/>
                      </a:endParaRPr>
                    </a:p>
                  </a:txBody>
                  <a:tcPr marL="91436" marR="91436" marT="45742" marB="4574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0651240"/>
                  </a:ext>
                </a:extLst>
              </a:tr>
              <a:tr h="33261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R2</a:t>
                      </a:r>
                    </a:p>
                  </a:txBody>
                  <a:tcPr marL="91436" marR="91436" marT="45742" marB="4574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77,701</a:t>
                      </a:r>
                    </a:p>
                  </a:txBody>
                  <a:tcPr marL="91436" marR="91436" marT="45742" marB="45742" anchor="ctr"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74,033</a:t>
                      </a:r>
                    </a:p>
                  </a:txBody>
                  <a:tcPr marL="91436" marR="91436" marT="45742" marB="45742" anchor="ctr"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69,299</a:t>
                      </a:r>
                    </a:p>
                  </a:txBody>
                  <a:tcPr marL="91436" marR="91436" marT="45742" marB="45742" anchor="ctr"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dirty="0" smtClean="0">
                          <a:latin typeface="+mn-ea"/>
                          <a:ea typeface="+mn-ea"/>
                        </a:rPr>
                        <a:t>41,432</a:t>
                      </a:r>
                      <a:endParaRPr lang="ja-JP" altLang="en-US" sz="1000" dirty="0">
                        <a:latin typeface="+mn-ea"/>
                        <a:ea typeface="+mn-ea"/>
                      </a:endParaRPr>
                    </a:p>
                  </a:txBody>
                  <a:tcPr marL="91436" marR="91436" marT="45742" marB="45742" anchor="ctr"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62,115</a:t>
                      </a:r>
                      <a:endParaRPr kumimoji="1" lang="ja-JP" altLang="en-US" sz="10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91449" marR="91449" marT="45694" marB="45694" anchor="ctr"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dirty="0" smtClean="0">
                          <a:latin typeface="+mn-ea"/>
                          <a:ea typeface="+mn-ea"/>
                        </a:rPr>
                        <a:t>103,314</a:t>
                      </a:r>
                      <a:endParaRPr lang="ja-JP" altLang="en-US" sz="1000" dirty="0">
                        <a:latin typeface="+mn-ea"/>
                        <a:ea typeface="+mn-ea"/>
                      </a:endParaRPr>
                    </a:p>
                  </a:txBody>
                  <a:tcPr marL="91436" marR="91436" marT="45742" marB="45742" anchor="ctr"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216,762</a:t>
                      </a:r>
                      <a:endParaRPr kumimoji="1" lang="ja-JP" altLang="en-US" sz="900" b="1" dirty="0" smtClean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91449" marR="91449" marT="45694" marB="45694" anchor="ctr"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dirty="0" smtClean="0">
                          <a:latin typeface="+mn-ea"/>
                          <a:ea typeface="+mn-ea"/>
                        </a:rPr>
                        <a:t>294,551</a:t>
                      </a:r>
                      <a:endParaRPr lang="ja-JP" altLang="en-US" sz="1000" dirty="0">
                        <a:latin typeface="+mn-ea"/>
                        <a:ea typeface="+mn-ea"/>
                      </a:endParaRPr>
                    </a:p>
                  </a:txBody>
                  <a:tcPr marL="91436" marR="91436" marT="45742" marB="45742" anchor="ctr"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+mn-ea"/>
                          <a:ea typeface="+mn-ea"/>
                        </a:rPr>
                        <a:t>45,880</a:t>
                      </a:r>
                      <a:endParaRPr lang="ja-JP" altLang="en-US" sz="1000" dirty="0">
                        <a:latin typeface="+mn-ea"/>
                        <a:ea typeface="+mn-ea"/>
                      </a:endParaRPr>
                    </a:p>
                  </a:txBody>
                  <a:tcPr marL="91436" marR="91436" marT="45742" marB="45742" anchor="ctr"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45,540</a:t>
                      </a:r>
                      <a:endParaRPr kumimoji="1" lang="en-US" altLang="ja-JP" sz="1000" b="0" dirty="0" smtClean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91449" marR="91449" marT="45694" marB="45694" anchor="ctr" anchorCtr="1"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123,330</a:t>
                      </a:r>
                      <a:endParaRPr kumimoji="1" lang="en-US" altLang="ja-JP" sz="1000" b="0" dirty="0" smtClean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91449" marR="91449" marT="45694" marB="45694" anchor="ctr" anchorCtr="1"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dirty="0" smtClean="0">
                          <a:latin typeface="+mn-ea"/>
                          <a:ea typeface="+mn-ea"/>
                        </a:rPr>
                        <a:t>1,153,957</a:t>
                      </a:r>
                      <a:endParaRPr lang="ja-JP" altLang="en-US" sz="1000" dirty="0">
                        <a:latin typeface="+mn-ea"/>
                        <a:ea typeface="+mn-ea"/>
                      </a:endParaRPr>
                    </a:p>
                  </a:txBody>
                  <a:tcPr marL="91436" marR="91436" marT="45742" marB="45742" anchor="ctr"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0786967"/>
                  </a:ext>
                </a:extLst>
              </a:tr>
              <a:tr h="332611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0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前年比</a:t>
                      </a:r>
                      <a:endParaRPr kumimoji="1" lang="en-US" altLang="ja-JP" sz="100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1436" marR="91436" marT="45742" marB="4574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17.3</a:t>
                      </a:r>
                      <a:r>
                        <a:rPr kumimoji="1" lang="ja-JP" altLang="en-US" sz="1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％</a:t>
                      </a:r>
                      <a:endParaRPr kumimoji="1" lang="en-US" altLang="ja-JP" sz="1000" dirty="0" smtClean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91436" marR="91436" marT="45742" marB="45742" anchor="ctr">
                    <a:lnT w="12700" cmpd="sng">
                      <a:noFill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21.3</a:t>
                      </a:r>
                      <a:r>
                        <a:rPr kumimoji="1" lang="ja-JP" altLang="en-US" sz="1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％</a:t>
                      </a:r>
                      <a:endParaRPr kumimoji="1" lang="en-US" altLang="ja-JP" sz="1000" dirty="0" smtClean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91436" marR="91436" marT="45742" marB="45742" anchor="ctr">
                    <a:lnT w="12700" cmpd="sng">
                      <a:noFill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50.2</a:t>
                      </a:r>
                      <a:r>
                        <a:rPr kumimoji="1" lang="ja-JP" altLang="en-US" sz="1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％</a:t>
                      </a:r>
                      <a:endParaRPr kumimoji="1" lang="en-US" altLang="ja-JP" sz="1000" dirty="0" smtClean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91436" marR="91436" marT="45742" marB="45742" anchor="ctr">
                    <a:lnT w="12700" cmpd="sng">
                      <a:noFill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37.8</a:t>
                      </a:r>
                      <a:r>
                        <a:rPr lang="ja-JP" altLang="en-US" sz="1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％</a:t>
                      </a:r>
                      <a:endParaRPr lang="ja-JP" altLang="en-US" sz="10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91436" marR="91436" marT="45742" marB="45742" anchor="ctr">
                    <a:lnT w="12700" cmpd="sng">
                      <a:noFill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46.3%</a:t>
                      </a:r>
                    </a:p>
                  </a:txBody>
                  <a:tcPr marL="91436" marR="91436" marT="45742" marB="45742" anchor="ctr">
                    <a:lnT w="12700" cmpd="sng">
                      <a:noFill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70.4</a:t>
                      </a:r>
                      <a:r>
                        <a:rPr lang="ja-JP" altLang="en-US" sz="1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％</a:t>
                      </a:r>
                      <a:endParaRPr lang="ja-JP" altLang="en-US" sz="10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91436" marR="91436" marT="45742" marB="45742" anchor="ctr">
                    <a:lnT w="12700" cmpd="sng">
                      <a:noFill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119.7%</a:t>
                      </a:r>
                      <a:endParaRPr kumimoji="1" lang="ja-JP" altLang="en-US" sz="1000" b="0" dirty="0" smtClean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91436" marR="91436" marT="45742" marB="45742" anchor="ctr">
                    <a:lnT w="12700" cmpd="sng">
                      <a:noFill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80.6%</a:t>
                      </a:r>
                      <a:endParaRPr lang="ja-JP" altLang="en-US" sz="10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91436" marR="91436" marT="45742" marB="45742" anchor="ctr">
                    <a:lnT w="12700" cmpd="sng">
                      <a:noFill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25.5</a:t>
                      </a:r>
                      <a:r>
                        <a:rPr kumimoji="1" lang="ja-JP" altLang="en-US" sz="1000" b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％</a:t>
                      </a:r>
                    </a:p>
                  </a:txBody>
                  <a:tcPr marL="91436" marR="91436" marT="45742" marB="45742" anchor="ctr">
                    <a:lnT w="12700" cmpd="sng">
                      <a:noFill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55.5%</a:t>
                      </a:r>
                    </a:p>
                  </a:txBody>
                  <a:tcPr marL="91436" marR="91436" marT="45742" marB="45742" anchor="ctr">
                    <a:lnT w="12700" cmpd="sng">
                      <a:noFill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134.6%</a:t>
                      </a:r>
                    </a:p>
                  </a:txBody>
                  <a:tcPr marL="91436" marR="91436" marT="45742" marB="45742" anchor="ctr">
                    <a:lnT w="12700" cmpd="sng">
                      <a:noFill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51.9%</a:t>
                      </a:r>
                      <a:endParaRPr lang="ja-JP" altLang="en-US" sz="10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91436" marR="91436" marT="45742" marB="45742" anchor="ctr">
                    <a:lnT w="12700" cmpd="sng">
                      <a:noFill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4901914"/>
                  </a:ext>
                </a:extLst>
              </a:tr>
            </a:tbl>
          </a:graphicData>
        </a:graphic>
      </p:graphicFrame>
      <p:grpSp>
        <p:nvGrpSpPr>
          <p:cNvPr id="8299" name="グループ化 16"/>
          <p:cNvGrpSpPr>
            <a:grpSpLocks/>
          </p:cNvGrpSpPr>
          <p:nvPr/>
        </p:nvGrpSpPr>
        <p:grpSpPr bwMode="auto">
          <a:xfrm>
            <a:off x="1547664" y="-1"/>
            <a:ext cx="7704856" cy="2102047"/>
            <a:chOff x="1938584" y="-3079901"/>
            <a:chExt cx="5442371" cy="2099201"/>
          </a:xfrm>
        </p:grpSpPr>
        <p:sp>
          <p:nvSpPr>
            <p:cNvPr id="8303" name="テキスト ボックス 17"/>
            <p:cNvSpPr txBox="1">
              <a:spLocks noChangeArrowheads="1"/>
            </p:cNvSpPr>
            <p:nvPr/>
          </p:nvSpPr>
          <p:spPr bwMode="auto">
            <a:xfrm>
              <a:off x="6719732" y="-1354654"/>
              <a:ext cx="661223" cy="3739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lnSpc>
                  <a:spcPts val="2200"/>
                </a:lnSpc>
                <a:spcBef>
                  <a:spcPct val="0"/>
                </a:spcBef>
                <a:buNone/>
              </a:pPr>
              <a:r>
                <a:rPr lang="ja-JP" altLang="en-US" sz="900" dirty="0">
                  <a:latin typeface="+mn-ea"/>
                  <a:ea typeface="+mn-ea"/>
                  <a:cs typeface="Meiryo UI" pitchFamily="50" charset="-128"/>
                </a:rPr>
                <a:t>（単位：人）</a:t>
              </a:r>
              <a:endParaRPr lang="en-US" altLang="ja-JP" sz="900" dirty="0">
                <a:latin typeface="+mn-ea"/>
                <a:ea typeface="+mn-ea"/>
                <a:cs typeface="Meiryo UI" pitchFamily="50" charset="-128"/>
              </a:endParaRPr>
            </a:p>
          </p:txBody>
        </p:sp>
        <p:sp>
          <p:nvSpPr>
            <p:cNvPr id="8304" name="テキスト ボックス 18"/>
            <p:cNvSpPr txBox="1">
              <a:spLocks noChangeArrowheads="1"/>
            </p:cNvSpPr>
            <p:nvPr/>
          </p:nvSpPr>
          <p:spPr bwMode="auto">
            <a:xfrm>
              <a:off x="1938584" y="-3079901"/>
              <a:ext cx="4649395" cy="338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6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【</a:t>
              </a:r>
              <a:r>
                <a:rPr lang="ja-JP" altLang="en-US" sz="16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各施設の利用状況（</a:t>
              </a:r>
              <a:r>
                <a:rPr lang="en-US" altLang="ja-JP" sz="16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H31</a:t>
              </a:r>
              <a:r>
                <a:rPr lang="ja-JP" altLang="en-US" sz="16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年度及び</a:t>
              </a:r>
              <a:r>
                <a:rPr lang="en-US" altLang="ja-JP" sz="16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R</a:t>
              </a:r>
              <a:r>
                <a:rPr lang="ja-JP" altLang="en-US" sz="16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２年度の</a:t>
              </a:r>
              <a:r>
                <a:rPr lang="en-US" altLang="ja-JP" sz="16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4</a:t>
              </a:r>
              <a:r>
                <a:rPr lang="ja-JP" altLang="en-US" sz="16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月</a:t>
              </a:r>
              <a:r>
                <a:rPr lang="ja-JP" altLang="en-US" sz="1600" b="1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～</a:t>
              </a:r>
              <a:r>
                <a:rPr lang="ja-JP" altLang="en-US" sz="16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２</a:t>
              </a:r>
              <a:r>
                <a:rPr lang="ja-JP" altLang="en-US" sz="1600" b="1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月</a:t>
              </a:r>
              <a:r>
                <a:rPr lang="ja-JP" altLang="en-US" sz="16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比較）</a:t>
              </a:r>
              <a:r>
                <a:rPr lang="en-US" altLang="ja-JP" sz="16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】</a:t>
              </a:r>
              <a:r>
                <a:rPr lang="ja-JP" altLang="en-US" sz="16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　　　</a:t>
              </a:r>
            </a:p>
          </p:txBody>
        </p:sp>
      </p:grpSp>
      <p:sp>
        <p:nvSpPr>
          <p:cNvPr id="44" name="テキスト ボックス 17"/>
          <p:cNvSpPr txBox="1">
            <a:spLocks noChangeArrowheads="1"/>
          </p:cNvSpPr>
          <p:nvPr/>
        </p:nvSpPr>
        <p:spPr bwMode="auto">
          <a:xfrm>
            <a:off x="8316416" y="5024089"/>
            <a:ext cx="964873" cy="374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ts val="2200"/>
              </a:lnSpc>
              <a:spcBef>
                <a:spcPct val="0"/>
              </a:spcBef>
              <a:buNone/>
            </a:pPr>
            <a:r>
              <a:rPr lang="ja-JP" altLang="en-US" sz="900" dirty="0">
                <a:latin typeface="+mn-ea"/>
                <a:ea typeface="+mn-ea"/>
                <a:cs typeface="Meiryo UI" pitchFamily="50" charset="-128"/>
              </a:rPr>
              <a:t>（単位：円）</a:t>
            </a:r>
            <a:endParaRPr lang="en-US" altLang="ja-JP" sz="900" dirty="0">
              <a:latin typeface="+mn-ea"/>
              <a:ea typeface="+mn-ea"/>
              <a:cs typeface="Meiryo UI" pitchFamily="50" charset="-128"/>
            </a:endParaRPr>
          </a:p>
        </p:txBody>
      </p:sp>
      <p:graphicFrame>
        <p:nvGraphicFramePr>
          <p:cNvPr id="45" name="表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6285186"/>
              </p:ext>
            </p:extLst>
          </p:nvPr>
        </p:nvGraphicFramePr>
        <p:xfrm>
          <a:off x="-6" y="2005636"/>
          <a:ext cx="9143992" cy="149537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24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2476">
                  <a:extLst>
                    <a:ext uri="{9D8B030D-6E8A-4147-A177-3AD203B41FA5}">
                      <a16:colId xmlns:a16="http://schemas.microsoft.com/office/drawing/2014/main" val="2061404488"/>
                    </a:ext>
                  </a:extLst>
                </a:gridCol>
                <a:gridCol w="712476">
                  <a:extLst>
                    <a:ext uri="{9D8B030D-6E8A-4147-A177-3AD203B41FA5}">
                      <a16:colId xmlns:a16="http://schemas.microsoft.com/office/drawing/2014/main" val="1332261426"/>
                    </a:ext>
                  </a:extLst>
                </a:gridCol>
                <a:gridCol w="7124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2476">
                  <a:extLst>
                    <a:ext uri="{9D8B030D-6E8A-4147-A177-3AD203B41FA5}">
                      <a16:colId xmlns:a16="http://schemas.microsoft.com/office/drawing/2014/main" val="3216086100"/>
                    </a:ext>
                  </a:extLst>
                </a:gridCol>
                <a:gridCol w="712476">
                  <a:extLst>
                    <a:ext uri="{9D8B030D-6E8A-4147-A177-3AD203B41FA5}">
                      <a16:colId xmlns:a16="http://schemas.microsoft.com/office/drawing/2014/main" val="366870774"/>
                    </a:ext>
                  </a:extLst>
                </a:gridCol>
                <a:gridCol w="712476">
                  <a:extLst>
                    <a:ext uri="{9D8B030D-6E8A-4147-A177-3AD203B41FA5}">
                      <a16:colId xmlns:a16="http://schemas.microsoft.com/office/drawing/2014/main" val="647328479"/>
                    </a:ext>
                  </a:extLst>
                </a:gridCol>
                <a:gridCol w="712476">
                  <a:extLst>
                    <a:ext uri="{9D8B030D-6E8A-4147-A177-3AD203B41FA5}">
                      <a16:colId xmlns:a16="http://schemas.microsoft.com/office/drawing/2014/main" val="4118884647"/>
                    </a:ext>
                  </a:extLst>
                </a:gridCol>
                <a:gridCol w="712476">
                  <a:extLst>
                    <a:ext uri="{9D8B030D-6E8A-4147-A177-3AD203B41FA5}">
                      <a16:colId xmlns:a16="http://schemas.microsoft.com/office/drawing/2014/main" val="2600074362"/>
                    </a:ext>
                  </a:extLst>
                </a:gridCol>
                <a:gridCol w="712476">
                  <a:extLst>
                    <a:ext uri="{9D8B030D-6E8A-4147-A177-3AD203B41FA5}">
                      <a16:colId xmlns:a16="http://schemas.microsoft.com/office/drawing/2014/main" val="1922758835"/>
                    </a:ext>
                  </a:extLst>
                </a:gridCol>
                <a:gridCol w="712476">
                  <a:extLst>
                    <a:ext uri="{9D8B030D-6E8A-4147-A177-3AD203B41FA5}">
                      <a16:colId xmlns:a16="http://schemas.microsoft.com/office/drawing/2014/main" val="1405201935"/>
                    </a:ext>
                  </a:extLst>
                </a:gridCol>
                <a:gridCol w="712476">
                  <a:extLst>
                    <a:ext uri="{9D8B030D-6E8A-4147-A177-3AD203B41FA5}">
                      <a16:colId xmlns:a16="http://schemas.microsoft.com/office/drawing/2014/main" val="3048941937"/>
                    </a:ext>
                  </a:extLst>
                </a:gridCol>
              </a:tblGrid>
              <a:tr h="243884"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1436" marR="91436" marT="45742" marB="4574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C000"/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/>
                      <a:r>
                        <a:rPr kumimoji="1" lang="ja-JP" altLang="en-US" sz="1000" b="1" dirty="0" smtClean="0">
                          <a:solidFill>
                            <a:srgbClr val="F6F5EE"/>
                          </a:solidFill>
                          <a:latin typeface="+mn-ea"/>
                          <a:ea typeface="+mn-ea"/>
                        </a:rPr>
                        <a:t>日本庭園</a:t>
                      </a:r>
                      <a:endParaRPr kumimoji="1" lang="ja-JP" altLang="en-US" sz="600" b="1" dirty="0" smtClean="0">
                        <a:solidFill>
                          <a:srgbClr val="F6F5EE"/>
                        </a:solidFill>
                        <a:latin typeface="+mn-ea"/>
                        <a:ea typeface="+mn-ea"/>
                      </a:endParaRPr>
                    </a:p>
                  </a:txBody>
                  <a:tcPr marL="91436" marR="91436" marT="45742" marB="45742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kumimoji="1" lang="ja-JP" altLang="en-US" sz="1400" b="1" dirty="0">
                        <a:solidFill>
                          <a:srgbClr val="F6F5EE"/>
                        </a:solidFill>
                      </a:endParaRPr>
                    </a:p>
                  </a:txBody>
                  <a:tcPr marL="128010" marR="128010" marT="64039" marB="64039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kumimoji="1" lang="ja-JP" altLang="en-US" sz="1400" b="1" dirty="0">
                        <a:solidFill>
                          <a:srgbClr val="F6F5EE"/>
                        </a:solidFill>
                      </a:endParaRPr>
                    </a:p>
                  </a:txBody>
                  <a:tcPr marL="128010" marR="128010" marT="64039" marB="64039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b="1" dirty="0" smtClean="0">
                        <a:solidFill>
                          <a:srgbClr val="F6F5EE"/>
                        </a:solidFill>
                        <a:latin typeface="+mn-ea"/>
                        <a:ea typeface="+mn-ea"/>
                      </a:endParaRPr>
                    </a:p>
                  </a:txBody>
                  <a:tcPr marL="91436" marR="91436" marT="45742" marB="45742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400" b="1" dirty="0" smtClean="0">
                        <a:solidFill>
                          <a:srgbClr val="F6F5EE"/>
                        </a:solidFill>
                        <a:latin typeface="+mn-ea"/>
                        <a:ea typeface="+mn-ea"/>
                      </a:endParaRPr>
                    </a:p>
                  </a:txBody>
                  <a:tcPr marL="128010" marR="128010" marT="64039" marB="64039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400" b="1" dirty="0" smtClean="0">
                        <a:solidFill>
                          <a:srgbClr val="F6F5EE"/>
                        </a:solidFill>
                        <a:latin typeface="+mn-ea"/>
                        <a:ea typeface="+mn-ea"/>
                      </a:endParaRPr>
                    </a:p>
                  </a:txBody>
                  <a:tcPr marL="128010" marR="128010" marT="64039" marB="64039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b="1" dirty="0" smtClean="0">
                        <a:solidFill>
                          <a:srgbClr val="F6F5EE"/>
                        </a:solidFill>
                        <a:latin typeface="+mn-ea"/>
                        <a:ea typeface="+mn-ea"/>
                      </a:endParaRPr>
                    </a:p>
                  </a:txBody>
                  <a:tcPr marL="91436" marR="91436" marT="45742" marB="45742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kumimoji="1" lang="ja-JP" altLang="en-US" sz="600" b="1" dirty="0" smtClean="0">
                        <a:solidFill>
                          <a:srgbClr val="F6F5EE"/>
                        </a:solidFill>
                        <a:latin typeface="+mn-ea"/>
                        <a:ea typeface="+mn-ea"/>
                      </a:endParaRPr>
                    </a:p>
                  </a:txBody>
                  <a:tcPr marL="91436" marR="91436" marT="45742" marB="45742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400" b="1" dirty="0" smtClean="0">
                        <a:solidFill>
                          <a:srgbClr val="F6F5EE"/>
                        </a:solidFill>
                        <a:latin typeface="+mn-ea"/>
                        <a:ea typeface="+mn-ea"/>
                      </a:endParaRPr>
                    </a:p>
                  </a:txBody>
                  <a:tcPr marL="128010" marR="128010" marT="64039" marB="64039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400" b="1" dirty="0" smtClean="0">
                        <a:solidFill>
                          <a:srgbClr val="F6F5EE"/>
                        </a:solidFill>
                        <a:latin typeface="+mn-ea"/>
                        <a:ea typeface="+mn-ea"/>
                      </a:endParaRPr>
                    </a:p>
                  </a:txBody>
                  <a:tcPr marL="128010" marR="128010" marT="64039" marB="64039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600" b="1" dirty="0" smtClean="0">
                        <a:solidFill>
                          <a:srgbClr val="F6F5EE"/>
                        </a:solidFill>
                        <a:latin typeface="+mn-ea"/>
                        <a:ea typeface="+mn-ea"/>
                      </a:endParaRPr>
                    </a:p>
                  </a:txBody>
                  <a:tcPr marL="91436" marR="91436" marT="45742" marB="45742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884"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1436" marR="91436" marT="45742" marB="4574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4</a:t>
                      </a:r>
                      <a:r>
                        <a:rPr kumimoji="1" lang="ja-JP" altLang="en-US" sz="10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月</a:t>
                      </a:r>
                      <a:endParaRPr kumimoji="1" lang="ja-JP" altLang="en-US" sz="10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91449" marR="91449" marT="45694" marB="45694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5</a:t>
                      </a:r>
                      <a:r>
                        <a:rPr kumimoji="1" lang="ja-JP" altLang="en-US" sz="10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月</a:t>
                      </a:r>
                      <a:endParaRPr kumimoji="1" lang="ja-JP" altLang="en-US" sz="10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91449" marR="91449" marT="45694" marB="45694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6</a:t>
                      </a:r>
                      <a:r>
                        <a:rPr kumimoji="1" lang="ja-JP" altLang="en-US" sz="10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月</a:t>
                      </a:r>
                      <a:endParaRPr kumimoji="1" lang="ja-JP" altLang="en-US" sz="10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91449" marR="91449" marT="45694" marB="45694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7</a:t>
                      </a:r>
                      <a:r>
                        <a:rPr kumimoji="1" lang="ja-JP" altLang="en-US" sz="10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月</a:t>
                      </a:r>
                      <a:endParaRPr kumimoji="1" lang="ja-JP" altLang="en-US" sz="10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91449" marR="91449" marT="45694" marB="45694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8</a:t>
                      </a:r>
                      <a:r>
                        <a:rPr kumimoji="1" lang="ja-JP" altLang="en-US" sz="10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月</a:t>
                      </a:r>
                      <a:endParaRPr kumimoji="1" lang="ja-JP" altLang="en-US" sz="10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91449" marR="91449" marT="45694" marB="45694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9</a:t>
                      </a:r>
                      <a:r>
                        <a:rPr kumimoji="1" lang="ja-JP" altLang="en-US" sz="10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月</a:t>
                      </a:r>
                      <a:endParaRPr kumimoji="1" lang="ja-JP" altLang="en-US" sz="10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91449" marR="91449" marT="45694" marB="45694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rgbClr val="F6F5EE"/>
                          </a:solidFill>
                          <a:latin typeface="+mn-ea"/>
                          <a:ea typeface="+mn-ea"/>
                        </a:rPr>
                        <a:t>10</a:t>
                      </a:r>
                      <a:r>
                        <a:rPr kumimoji="1" lang="ja-JP" altLang="en-US" sz="1000" b="1" dirty="0" smtClean="0">
                          <a:solidFill>
                            <a:srgbClr val="F6F5EE"/>
                          </a:solidFill>
                          <a:latin typeface="+mn-ea"/>
                          <a:ea typeface="+mn-ea"/>
                        </a:rPr>
                        <a:t>月</a:t>
                      </a:r>
                    </a:p>
                  </a:txBody>
                  <a:tcPr marL="91436" marR="91436" marT="45742" marB="45742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11</a:t>
                      </a:r>
                      <a:r>
                        <a:rPr kumimoji="1" lang="ja-JP" altLang="en-US" sz="10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月</a:t>
                      </a:r>
                      <a:endParaRPr kumimoji="1" lang="ja-JP" altLang="en-US" sz="10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91449" marR="91449" marT="45694" marB="45694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12</a:t>
                      </a:r>
                      <a:r>
                        <a:rPr kumimoji="1" lang="ja-JP" altLang="en-US" sz="10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月</a:t>
                      </a:r>
                      <a:endParaRPr kumimoji="1" lang="ja-JP" altLang="en-US" sz="10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91449" marR="91449" marT="45694" marB="45694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1</a:t>
                      </a:r>
                      <a:r>
                        <a:rPr kumimoji="1" lang="ja-JP" altLang="en-US" sz="10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月</a:t>
                      </a:r>
                    </a:p>
                  </a:txBody>
                  <a:tcPr marL="91449" marR="91449" marT="45694" marB="45694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2</a:t>
                      </a:r>
                      <a:r>
                        <a:rPr kumimoji="1" lang="ja-JP" altLang="en-US" sz="10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月</a:t>
                      </a:r>
                      <a:endParaRPr kumimoji="1" lang="ja-JP" altLang="en-US" sz="10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91449" marR="91449" marT="45694" marB="45694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0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合計</a:t>
                      </a:r>
                      <a:endParaRPr kumimoji="1" lang="ja-JP" altLang="en-US" sz="10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91449" marR="91449" marT="45694" marB="45694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6894147"/>
                  </a:ext>
                </a:extLst>
              </a:tr>
              <a:tr h="34238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H31</a:t>
                      </a:r>
                    </a:p>
                  </a:txBody>
                  <a:tcPr marL="91436" marR="91436" marT="45742" marB="4574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30,438</a:t>
                      </a:r>
                    </a:p>
                  </a:txBody>
                  <a:tcPr marL="91436" marR="91436" marT="45742" marB="4574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36,238</a:t>
                      </a:r>
                    </a:p>
                  </a:txBody>
                  <a:tcPr marL="91436" marR="91436" marT="45742" marB="4574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37,757</a:t>
                      </a:r>
                    </a:p>
                  </a:txBody>
                  <a:tcPr marL="91436" marR="91436" marT="45742" marB="4574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dirty="0" smtClean="0">
                          <a:latin typeface="+mn-ea"/>
                          <a:ea typeface="+mn-ea"/>
                        </a:rPr>
                        <a:t>17,281</a:t>
                      </a:r>
                      <a:endParaRPr lang="ja-JP" altLang="en-US" sz="1000" dirty="0">
                        <a:latin typeface="+mn-ea"/>
                        <a:ea typeface="+mn-ea"/>
                      </a:endParaRPr>
                    </a:p>
                  </a:txBody>
                  <a:tcPr marL="91436" marR="91436" marT="45742" marB="4574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dirty="0" smtClean="0">
                          <a:latin typeface="+mn-ea"/>
                          <a:ea typeface="+mn-ea"/>
                        </a:rPr>
                        <a:t>5,138</a:t>
                      </a:r>
                      <a:endParaRPr lang="ja-JP" altLang="en-US" sz="1000" dirty="0">
                        <a:latin typeface="+mn-ea"/>
                        <a:ea typeface="+mn-ea"/>
                      </a:endParaRPr>
                    </a:p>
                  </a:txBody>
                  <a:tcPr marL="91436" marR="91436" marT="45742" marB="4574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dirty="0" smtClean="0">
                          <a:latin typeface="+mn-ea"/>
                          <a:ea typeface="+mn-ea"/>
                        </a:rPr>
                        <a:t>10,815</a:t>
                      </a:r>
                      <a:endParaRPr lang="ja-JP" altLang="en-US" sz="1000" dirty="0">
                        <a:latin typeface="+mn-ea"/>
                        <a:ea typeface="+mn-ea"/>
                      </a:endParaRPr>
                    </a:p>
                  </a:txBody>
                  <a:tcPr marL="91436" marR="91436" marT="45742" marB="4574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dirty="0" smtClean="0">
                          <a:latin typeface="+mn-ea"/>
                          <a:ea typeface="+mn-ea"/>
                        </a:rPr>
                        <a:t>13,861</a:t>
                      </a:r>
                      <a:endParaRPr lang="ja-JP" altLang="en-US" sz="1000" dirty="0">
                        <a:latin typeface="+mn-ea"/>
                        <a:ea typeface="+mn-ea"/>
                      </a:endParaRPr>
                    </a:p>
                  </a:txBody>
                  <a:tcPr marL="91436" marR="91436" marT="45742" marB="4574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dirty="0" smtClean="0">
                          <a:latin typeface="+mn-ea"/>
                          <a:ea typeface="+mn-ea"/>
                        </a:rPr>
                        <a:t>43,514</a:t>
                      </a:r>
                      <a:endParaRPr lang="ja-JP" altLang="en-US" sz="1000" dirty="0">
                        <a:latin typeface="+mn-ea"/>
                        <a:ea typeface="+mn-ea"/>
                      </a:endParaRPr>
                    </a:p>
                  </a:txBody>
                  <a:tcPr marL="91436" marR="91436" marT="45742" marB="4574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dirty="0" smtClean="0">
                          <a:latin typeface="+mn-ea"/>
                          <a:ea typeface="+mn-ea"/>
                        </a:rPr>
                        <a:t>11,340</a:t>
                      </a:r>
                      <a:endParaRPr lang="ja-JP" altLang="en-US" sz="1000" dirty="0">
                        <a:latin typeface="+mn-ea"/>
                        <a:ea typeface="+mn-ea"/>
                      </a:endParaRPr>
                    </a:p>
                  </a:txBody>
                  <a:tcPr marL="91436" marR="91436" marT="45742" marB="4574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dirty="0" smtClean="0">
                          <a:latin typeface="+mn-ea"/>
                          <a:ea typeface="+mn-ea"/>
                        </a:rPr>
                        <a:t>8,988</a:t>
                      </a:r>
                      <a:endParaRPr lang="ja-JP" altLang="en-US" sz="1000" dirty="0">
                        <a:latin typeface="+mn-ea"/>
                        <a:ea typeface="+mn-ea"/>
                      </a:endParaRPr>
                    </a:p>
                  </a:txBody>
                  <a:tcPr marL="91436" marR="91436" marT="45742" marB="4574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dirty="0" smtClean="0">
                          <a:latin typeface="+mn-ea"/>
                          <a:ea typeface="+mn-ea"/>
                        </a:rPr>
                        <a:t>14,970</a:t>
                      </a:r>
                      <a:endParaRPr lang="ja-JP" altLang="en-US" sz="1000" dirty="0">
                        <a:latin typeface="+mn-ea"/>
                        <a:ea typeface="+mn-ea"/>
                      </a:endParaRPr>
                    </a:p>
                  </a:txBody>
                  <a:tcPr marL="91436" marR="91436" marT="45742" marB="4574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dirty="0" smtClean="0">
                          <a:latin typeface="+mn-ea"/>
                          <a:ea typeface="+mn-ea"/>
                        </a:rPr>
                        <a:t>230,340</a:t>
                      </a:r>
                      <a:endParaRPr lang="ja-JP" altLang="en-US" sz="1000" dirty="0">
                        <a:latin typeface="+mn-ea"/>
                        <a:ea typeface="+mn-ea"/>
                      </a:endParaRPr>
                    </a:p>
                  </a:txBody>
                  <a:tcPr marL="91436" marR="91436" marT="45742" marB="4574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0651240"/>
                  </a:ext>
                </a:extLst>
              </a:tr>
              <a:tr h="33261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R2</a:t>
                      </a:r>
                    </a:p>
                  </a:txBody>
                  <a:tcPr marL="91436" marR="91436" marT="45742" marB="4574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18,289</a:t>
                      </a:r>
                    </a:p>
                  </a:txBody>
                  <a:tcPr marL="91436" marR="91436" marT="45742" marB="45742" anchor="ctr"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27,617</a:t>
                      </a:r>
                    </a:p>
                  </a:txBody>
                  <a:tcPr marL="91436" marR="91436" marT="45742" marB="45742" anchor="ctr"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17,726</a:t>
                      </a:r>
                    </a:p>
                  </a:txBody>
                  <a:tcPr marL="91436" marR="91436" marT="45742" marB="45742" anchor="ctr"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dirty="0" smtClean="0">
                          <a:latin typeface="+mn-ea"/>
                          <a:ea typeface="+mn-ea"/>
                        </a:rPr>
                        <a:t>11,586</a:t>
                      </a:r>
                      <a:endParaRPr lang="ja-JP" altLang="en-US" sz="1000" dirty="0">
                        <a:latin typeface="+mn-ea"/>
                        <a:ea typeface="+mn-ea"/>
                      </a:endParaRPr>
                    </a:p>
                  </a:txBody>
                  <a:tcPr marL="91436" marR="91436" marT="45742" marB="45742" anchor="ctr"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dirty="0" smtClean="0">
                          <a:latin typeface="+mn-ea"/>
                          <a:ea typeface="+mn-ea"/>
                        </a:rPr>
                        <a:t>5,871</a:t>
                      </a:r>
                      <a:endParaRPr lang="ja-JP" altLang="en-US" sz="1000" dirty="0">
                        <a:latin typeface="+mn-ea"/>
                        <a:ea typeface="+mn-ea"/>
                      </a:endParaRPr>
                    </a:p>
                  </a:txBody>
                  <a:tcPr marL="91436" marR="91436" marT="45742" marB="45742" anchor="ctr"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dirty="0" smtClean="0">
                          <a:latin typeface="+mn-ea"/>
                          <a:ea typeface="+mn-ea"/>
                        </a:rPr>
                        <a:t>10,827</a:t>
                      </a:r>
                      <a:endParaRPr lang="ja-JP" altLang="en-US" sz="1000" dirty="0">
                        <a:latin typeface="+mn-ea"/>
                        <a:ea typeface="+mn-ea"/>
                      </a:endParaRPr>
                    </a:p>
                  </a:txBody>
                  <a:tcPr marL="91436" marR="91436" marT="45742" marB="45742" anchor="ctr"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dirty="0" smtClean="0">
                          <a:latin typeface="+mn-ea"/>
                          <a:ea typeface="+mn-ea"/>
                        </a:rPr>
                        <a:t>18,117</a:t>
                      </a:r>
                      <a:endParaRPr lang="ja-JP" altLang="en-US" sz="1000" dirty="0">
                        <a:latin typeface="+mn-ea"/>
                        <a:ea typeface="+mn-ea"/>
                      </a:endParaRPr>
                    </a:p>
                  </a:txBody>
                  <a:tcPr marL="91436" marR="91436" marT="45742" marB="45742" anchor="ctr"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dirty="0" smtClean="0">
                          <a:latin typeface="+mn-ea"/>
                          <a:ea typeface="+mn-ea"/>
                        </a:rPr>
                        <a:t>46,511</a:t>
                      </a:r>
                      <a:endParaRPr lang="ja-JP" altLang="en-US" sz="1000" dirty="0">
                        <a:latin typeface="+mn-ea"/>
                        <a:ea typeface="+mn-ea"/>
                      </a:endParaRPr>
                    </a:p>
                  </a:txBody>
                  <a:tcPr marL="91436" marR="91436" marT="45742" marB="45742" anchor="ctr"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dirty="0" smtClean="0">
                          <a:latin typeface="+mn-ea"/>
                          <a:ea typeface="+mn-ea"/>
                        </a:rPr>
                        <a:t>8,824</a:t>
                      </a:r>
                      <a:endParaRPr lang="ja-JP" altLang="en-US" sz="1000" dirty="0">
                        <a:latin typeface="+mn-ea"/>
                        <a:ea typeface="+mn-ea"/>
                      </a:endParaRPr>
                    </a:p>
                  </a:txBody>
                  <a:tcPr marL="91436" marR="91436" marT="45742" marB="45742" anchor="ctr"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dirty="0" smtClean="0">
                          <a:latin typeface="+mn-ea"/>
                          <a:ea typeface="+mn-ea"/>
                        </a:rPr>
                        <a:t>8,725</a:t>
                      </a:r>
                      <a:endParaRPr lang="ja-JP" altLang="en-US" sz="1000" dirty="0">
                        <a:latin typeface="+mn-ea"/>
                        <a:ea typeface="+mn-ea"/>
                      </a:endParaRPr>
                    </a:p>
                  </a:txBody>
                  <a:tcPr marL="91436" marR="91436" marT="45742" marB="45742" anchor="ctr"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dirty="0" smtClean="0">
                          <a:latin typeface="+mn-ea"/>
                          <a:ea typeface="+mn-ea"/>
                        </a:rPr>
                        <a:t>22,557</a:t>
                      </a:r>
                      <a:endParaRPr lang="ja-JP" altLang="en-US" sz="1000" dirty="0">
                        <a:latin typeface="+mn-ea"/>
                        <a:ea typeface="+mn-ea"/>
                      </a:endParaRPr>
                    </a:p>
                  </a:txBody>
                  <a:tcPr marL="91436" marR="91436" marT="45742" marB="45742" anchor="ctr"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dirty="0" smtClean="0">
                          <a:latin typeface="+mn-ea"/>
                          <a:ea typeface="+mn-ea"/>
                        </a:rPr>
                        <a:t>196,650</a:t>
                      </a:r>
                      <a:endParaRPr lang="ja-JP" altLang="en-US" sz="1000" dirty="0">
                        <a:latin typeface="+mn-ea"/>
                        <a:ea typeface="+mn-ea"/>
                      </a:endParaRPr>
                    </a:p>
                  </a:txBody>
                  <a:tcPr marL="91436" marR="91436" marT="45742" marB="45742" anchor="ctr"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0786967"/>
                  </a:ext>
                </a:extLst>
              </a:tr>
              <a:tr h="332611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0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前年比</a:t>
                      </a:r>
                      <a:endParaRPr kumimoji="1" lang="en-US" altLang="ja-JP" sz="100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1436" marR="91436" marT="45742" marB="4574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60.1</a:t>
                      </a:r>
                      <a:r>
                        <a:rPr kumimoji="1" lang="ja-JP" altLang="en-US" sz="1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％</a:t>
                      </a:r>
                      <a:endParaRPr kumimoji="1" lang="en-US" altLang="ja-JP" sz="1000" dirty="0" smtClean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91436" marR="91436" marT="45742" marB="45742" anchor="ctr">
                    <a:lnT w="12700" cmpd="sng">
                      <a:noFill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76.2%</a:t>
                      </a:r>
                    </a:p>
                  </a:txBody>
                  <a:tcPr marL="91436" marR="91436" marT="45742" marB="45742" anchor="ctr">
                    <a:lnT w="12700" cmpd="sng">
                      <a:noFill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46.9%</a:t>
                      </a:r>
                    </a:p>
                  </a:txBody>
                  <a:tcPr marL="91436" marR="91436" marT="45742" marB="45742" anchor="ctr">
                    <a:lnT w="12700" cmpd="sng">
                      <a:noFill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67.0</a:t>
                      </a:r>
                      <a:r>
                        <a:rPr lang="ja-JP" altLang="en-US" sz="1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％</a:t>
                      </a:r>
                      <a:endParaRPr lang="ja-JP" altLang="en-US" sz="10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91436" marR="91436" marT="45742" marB="45742" anchor="ctr">
                    <a:lnT w="12700" cmpd="sng">
                      <a:noFill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114.3</a:t>
                      </a:r>
                      <a:r>
                        <a:rPr lang="ja-JP" altLang="en-US" sz="1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％</a:t>
                      </a:r>
                      <a:endParaRPr lang="ja-JP" altLang="en-US" sz="10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91436" marR="91436" marT="45742" marB="45742" anchor="ctr">
                    <a:lnT w="12700" cmpd="sng">
                      <a:noFill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100.1%</a:t>
                      </a:r>
                      <a:endParaRPr lang="ja-JP" altLang="en-US" sz="10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91436" marR="91436" marT="45742" marB="45742" anchor="ctr">
                    <a:lnT w="12700" cmpd="sng">
                      <a:noFill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130.7%</a:t>
                      </a:r>
                      <a:endParaRPr lang="ja-JP" altLang="en-US" sz="10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91436" marR="91436" marT="45742" marB="45742" anchor="ctr">
                    <a:lnT w="12700" cmpd="sng">
                      <a:noFill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106.9%</a:t>
                      </a:r>
                      <a:endParaRPr lang="ja-JP" altLang="en-US" sz="10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91436" marR="91436" marT="45742" marB="45742" anchor="ctr">
                    <a:lnT w="12700" cmpd="sng">
                      <a:noFill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77.8%</a:t>
                      </a:r>
                      <a:endParaRPr lang="ja-JP" altLang="en-US" sz="10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91436" marR="91436" marT="45742" marB="45742" anchor="ctr">
                    <a:lnT w="12700" cmpd="sng">
                      <a:noFill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97.1%</a:t>
                      </a:r>
                      <a:endParaRPr lang="ja-JP" altLang="en-US" sz="10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91436" marR="91436" marT="45742" marB="45742" anchor="ctr">
                    <a:lnT w="12700" cmpd="sng">
                      <a:noFill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150.7%</a:t>
                      </a:r>
                      <a:endParaRPr lang="ja-JP" altLang="en-US" sz="10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91436" marR="91436" marT="45742" marB="45742" anchor="ctr">
                    <a:lnT w="12700" cmpd="sng">
                      <a:noFill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85.4%</a:t>
                      </a:r>
                      <a:endParaRPr lang="ja-JP" altLang="en-US" sz="10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91436" marR="91436" marT="45742" marB="45742" anchor="ctr">
                    <a:lnT w="12700" cmpd="sng">
                      <a:noFill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4901914"/>
                  </a:ext>
                </a:extLst>
              </a:tr>
            </a:tbl>
          </a:graphicData>
        </a:graphic>
      </p:graphicFrame>
      <p:sp>
        <p:nvSpPr>
          <p:cNvPr id="47" name="テキスト ボックス 17"/>
          <p:cNvSpPr txBox="1">
            <a:spLocks noChangeArrowheads="1"/>
          </p:cNvSpPr>
          <p:nvPr/>
        </p:nvSpPr>
        <p:spPr bwMode="auto">
          <a:xfrm>
            <a:off x="8316416" y="3358760"/>
            <a:ext cx="936104" cy="374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ts val="2200"/>
              </a:lnSpc>
              <a:spcBef>
                <a:spcPct val="0"/>
              </a:spcBef>
              <a:buNone/>
            </a:pPr>
            <a:r>
              <a:rPr lang="ja-JP" altLang="en-US" sz="900" dirty="0">
                <a:latin typeface="+mn-ea"/>
                <a:ea typeface="+mn-ea"/>
                <a:cs typeface="Meiryo UI" pitchFamily="50" charset="-128"/>
              </a:rPr>
              <a:t>（単位：人）</a:t>
            </a:r>
            <a:endParaRPr lang="en-US" altLang="ja-JP" sz="900" dirty="0">
              <a:latin typeface="+mn-ea"/>
              <a:ea typeface="+mn-ea"/>
              <a:cs typeface="Meiryo UI" pitchFamily="50" charset="-128"/>
            </a:endParaRPr>
          </a:p>
        </p:txBody>
      </p:sp>
      <p:sp>
        <p:nvSpPr>
          <p:cNvPr id="49" name="テキスト ボックス 17"/>
          <p:cNvSpPr txBox="1">
            <a:spLocks noChangeArrowheads="1"/>
          </p:cNvSpPr>
          <p:nvPr/>
        </p:nvSpPr>
        <p:spPr bwMode="auto">
          <a:xfrm>
            <a:off x="8318126" y="1"/>
            <a:ext cx="934394" cy="374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ts val="2200"/>
              </a:lnSpc>
              <a:spcBef>
                <a:spcPct val="0"/>
              </a:spcBef>
              <a:buNone/>
            </a:pPr>
            <a:r>
              <a:rPr lang="ja-JP" altLang="en-US" sz="900" dirty="0">
                <a:latin typeface="+mn-ea"/>
                <a:ea typeface="+mn-ea"/>
                <a:cs typeface="Meiryo UI" pitchFamily="50" charset="-128"/>
              </a:rPr>
              <a:t>（単位：人）</a:t>
            </a:r>
            <a:endParaRPr lang="en-US" altLang="ja-JP" sz="900" dirty="0">
              <a:latin typeface="+mn-ea"/>
              <a:ea typeface="+mn-ea"/>
              <a:cs typeface="Meiryo UI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805855" y="1411414"/>
            <a:ext cx="64807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50" dirty="0" smtClean="0"/>
              <a:t>速報値</a:t>
            </a:r>
            <a:endParaRPr kumimoji="1" lang="ja-JP" altLang="en-US" sz="105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805855" y="3053725"/>
            <a:ext cx="64807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50" dirty="0" smtClean="0"/>
              <a:t>速報値</a:t>
            </a:r>
            <a:endParaRPr kumimoji="1" lang="ja-JP" altLang="en-US" sz="105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805855" y="4698165"/>
            <a:ext cx="64807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50" dirty="0" smtClean="0"/>
              <a:t>速報値</a:t>
            </a:r>
            <a:endParaRPr kumimoji="1" lang="ja-JP" altLang="en-US" sz="1050" dirty="0"/>
          </a:p>
        </p:txBody>
      </p:sp>
    </p:spTree>
    <p:extLst>
      <p:ext uri="{BB962C8B-B14F-4D97-AF65-F5344CB8AC3E}">
        <p14:creationId xmlns:p14="http://schemas.microsoft.com/office/powerpoint/2010/main" val="288851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グラフ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8879221"/>
              </p:ext>
            </p:extLst>
          </p:nvPr>
        </p:nvGraphicFramePr>
        <p:xfrm>
          <a:off x="1782" y="5796"/>
          <a:ext cx="4644008" cy="35010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0" name="グラフ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7927285"/>
              </p:ext>
            </p:extLst>
          </p:nvPr>
        </p:nvGraphicFramePr>
        <p:xfrm>
          <a:off x="4645790" y="5796"/>
          <a:ext cx="4498210" cy="35010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グラフ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79753086"/>
              </p:ext>
            </p:extLst>
          </p:nvPr>
        </p:nvGraphicFramePr>
        <p:xfrm>
          <a:off x="1782" y="3506804"/>
          <a:ext cx="4644008" cy="33511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2" name="グラフ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61735197"/>
              </p:ext>
            </p:extLst>
          </p:nvPr>
        </p:nvGraphicFramePr>
        <p:xfrm>
          <a:off x="4645790" y="3506804"/>
          <a:ext cx="4390706" cy="33511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636494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テキスト ボックス 10"/>
          <p:cNvSpPr txBox="1">
            <a:spLocks noChangeArrowheads="1"/>
          </p:cNvSpPr>
          <p:nvPr/>
        </p:nvSpPr>
        <p:spPr bwMode="auto">
          <a:xfrm>
            <a:off x="2143514" y="522467"/>
            <a:ext cx="4339017" cy="25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200" dirty="0">
                <a:latin typeface="HGS創英角ｺﾞｼｯｸUB" pitchFamily="50" charset="-128"/>
                <a:ea typeface="HGS創英角ｺﾞｼｯｸUB" pitchFamily="50" charset="-128"/>
              </a:rPr>
              <a:t>売店</a:t>
            </a: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のリニューアル</a:t>
            </a:r>
            <a:r>
              <a:rPr lang="en-US" altLang="ja-JP" sz="1200" dirty="0" smtClean="0">
                <a:latin typeface="HGS創英角ｺﾞｼｯｸUB" pitchFamily="50" charset="-128"/>
                <a:ea typeface="HGS創英角ｺﾞｼｯｸUB" pitchFamily="50" charset="-128"/>
              </a:rPr>
              <a:t>&lt;NUGGET NUGGET&gt;</a:t>
            </a: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（</a:t>
            </a:r>
            <a:r>
              <a:rPr lang="en-US" altLang="ja-JP" sz="1200" dirty="0" smtClean="0">
                <a:latin typeface="HGS創英角ｺﾞｼｯｸUB" pitchFamily="50" charset="-128"/>
                <a:ea typeface="HGS創英角ｺﾞｼｯｸUB" pitchFamily="50" charset="-128"/>
              </a:rPr>
              <a:t>R</a:t>
            </a: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２年６月）</a:t>
            </a:r>
            <a:endParaRPr lang="ja-JP" altLang="en-US" sz="1200" dirty="0">
              <a:latin typeface="HGS創英角ｺﾞｼｯｸUB" pitchFamily="50" charset="-128"/>
              <a:ea typeface="HGS創英角ｺﾞｼｯｸUB" pitchFamily="50" charset="-128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7204" y="779837"/>
            <a:ext cx="6521216" cy="444936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864" y="5655619"/>
            <a:ext cx="3703739" cy="73849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7944" y="5170884"/>
            <a:ext cx="4829175" cy="171450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" name="テキスト ボックス 5"/>
          <p:cNvSpPr txBox="1"/>
          <p:nvPr/>
        </p:nvSpPr>
        <p:spPr>
          <a:xfrm>
            <a:off x="53531" y="126845"/>
            <a:ext cx="4014413" cy="34160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lIns="63984" tIns="31992" rIns="63984" bIns="31992" rtlCol="0" anchor="ctr" anchorCtr="0">
            <a:spAutoFit/>
          </a:bodyPr>
          <a:lstStyle/>
          <a:p>
            <a:r>
              <a:rPr lang="ja-JP" altLang="en-US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 UI" panose="020B0604030504040204" pitchFamily="50" charset="-128"/>
              </a:rPr>
              <a:t>■</a:t>
            </a:r>
            <a:r>
              <a:rPr lang="ja-JP" altLang="en-US" b="1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 UI" panose="020B0604030504040204" pitchFamily="50" charset="-128"/>
              </a:rPr>
              <a:t>指定管理者の令和</a:t>
            </a:r>
            <a:r>
              <a:rPr lang="ja-JP" altLang="en-US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 UI" panose="020B0604030504040204" pitchFamily="50" charset="-128"/>
              </a:rPr>
              <a:t>２</a:t>
            </a:r>
            <a:r>
              <a:rPr lang="ja-JP" altLang="en-US" b="1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 UI" panose="020B0604030504040204" pitchFamily="50" charset="-128"/>
              </a:rPr>
              <a:t>年度の</a:t>
            </a:r>
            <a:r>
              <a:rPr lang="ja-JP" altLang="en-US" b="1" dirty="0" smtClean="0">
                <a:solidFill>
                  <a:schemeClr val="bg1"/>
                </a:solidFill>
                <a:latin typeface="ＭＳ Ｐゴシック" panose="020B0600070205080204" pitchFamily="50" charset="-128"/>
                <a:cs typeface="Meiryo UI" panose="020B0604030504040204" pitchFamily="50" charset="-128"/>
              </a:rPr>
              <a:t>取組み</a:t>
            </a:r>
            <a:endParaRPr lang="ja-JP" altLang="en-US" b="1" dirty="0">
              <a:solidFill>
                <a:schemeClr val="bg1"/>
              </a:solidFill>
              <a:latin typeface="ＭＳ Ｐゴシック" panose="020B060007020508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9333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0"/>
          <p:cNvSpPr txBox="1">
            <a:spLocks noChangeArrowheads="1"/>
          </p:cNvSpPr>
          <p:nvPr/>
        </p:nvSpPr>
        <p:spPr bwMode="auto">
          <a:xfrm>
            <a:off x="1637327" y="528355"/>
            <a:ext cx="5942245" cy="442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ja-JP" altLang="en-US" sz="1200" dirty="0">
                <a:latin typeface="HGS創英角ｺﾞｼｯｸUB" pitchFamily="50" charset="-128"/>
                <a:ea typeface="HGS創英角ｺﾞｼｯｸUB" pitchFamily="50" charset="-128"/>
              </a:rPr>
              <a:t>太陽</a:t>
            </a: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の塔　医療従事者への感謝のライトアップ</a:t>
            </a:r>
            <a:endParaRPr lang="en-US" altLang="ja-JP" sz="1200" dirty="0" smtClean="0">
              <a:latin typeface="HGS創英角ｺﾞｼｯｸUB" pitchFamily="50" charset="-128"/>
              <a:ea typeface="HGS創英角ｺﾞｼｯｸUB" pitchFamily="50" charset="-128"/>
            </a:endParaRPr>
          </a:p>
          <a:p>
            <a:pPr algn="ctr" eaLnBrk="1" hangingPunct="1">
              <a:spcBef>
                <a:spcPct val="0"/>
              </a:spcBef>
              <a:buNone/>
            </a:pP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（</a:t>
            </a:r>
            <a:r>
              <a:rPr lang="en-US" altLang="ja-JP" sz="1200" dirty="0" smtClean="0">
                <a:latin typeface="HGS創英角ｺﾞｼｯｸUB" pitchFamily="50" charset="-128"/>
                <a:ea typeface="HGS創英角ｺﾞｼｯｸUB" pitchFamily="50" charset="-128"/>
              </a:rPr>
              <a:t>R</a:t>
            </a: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２年</a:t>
            </a:r>
            <a:r>
              <a:rPr lang="en-US" altLang="ja-JP" sz="1200" dirty="0">
                <a:latin typeface="HGS創英角ｺﾞｼｯｸUB" pitchFamily="50" charset="-128"/>
                <a:ea typeface="HGS創英角ｺﾞｼｯｸUB" pitchFamily="50" charset="-128"/>
              </a:rPr>
              <a:t>4</a:t>
            </a: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月</a:t>
            </a:r>
            <a:r>
              <a:rPr lang="en-US" altLang="ja-JP" sz="1200" dirty="0" smtClean="0">
                <a:latin typeface="HGS創英角ｺﾞｼｯｸUB" pitchFamily="50" charset="-128"/>
                <a:ea typeface="HGS創英角ｺﾞｼｯｸUB" pitchFamily="50" charset="-128"/>
              </a:rPr>
              <a:t>23</a:t>
            </a: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日・</a:t>
            </a:r>
            <a:r>
              <a:rPr lang="en-US" altLang="ja-JP" sz="1200" dirty="0" smtClean="0">
                <a:latin typeface="HGS創英角ｺﾞｼｯｸUB" pitchFamily="50" charset="-128"/>
                <a:ea typeface="HGS創英角ｺﾞｼｯｸUB" pitchFamily="50" charset="-128"/>
              </a:rPr>
              <a:t>30</a:t>
            </a: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日）</a:t>
            </a:r>
            <a:endParaRPr lang="ja-JP" altLang="en-US" sz="1200" dirty="0">
              <a:latin typeface="HGS創英角ｺﾞｼｯｸUB" pitchFamily="50" charset="-128"/>
              <a:ea typeface="HGS創英角ｺﾞｼｯｸUB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04" y="1011955"/>
            <a:ext cx="7332489" cy="5457353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55969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261" r="4261"/>
          <a:stretch/>
        </p:blipFill>
        <p:spPr>
          <a:xfrm>
            <a:off x="5069997" y="980727"/>
            <a:ext cx="3008517" cy="276974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92080" y="3485598"/>
            <a:ext cx="2786434" cy="303974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" name="図 1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51139" y="1556792"/>
            <a:ext cx="5544618" cy="439248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テキスト ボックス 10"/>
          <p:cNvSpPr txBox="1">
            <a:spLocks noChangeArrowheads="1"/>
          </p:cNvSpPr>
          <p:nvPr/>
        </p:nvSpPr>
        <p:spPr bwMode="auto">
          <a:xfrm>
            <a:off x="1637327" y="528355"/>
            <a:ext cx="5942245" cy="442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ja-JP" altLang="en-US" sz="1200" dirty="0">
                <a:latin typeface="HGS創英角ｺﾞｼｯｸUB" pitchFamily="50" charset="-128"/>
                <a:ea typeface="HGS創英角ｺﾞｼｯｸUB" pitchFamily="50" charset="-128"/>
              </a:rPr>
              <a:t>太陽</a:t>
            </a: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の塔</a:t>
            </a:r>
            <a:r>
              <a:rPr lang="ja-JP" altLang="en-US" sz="1200" dirty="0">
                <a:latin typeface="HGS創英角ｺﾞｼｯｸUB" pitchFamily="50" charset="-128"/>
                <a:ea typeface="HGS創英角ｺﾞｼｯｸUB" pitchFamily="50" charset="-128"/>
              </a:rPr>
              <a:t>　</a:t>
            </a: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コロナ警戒信号ライトアップ</a:t>
            </a:r>
            <a:endParaRPr lang="en-US" altLang="ja-JP" sz="1200" dirty="0" smtClean="0">
              <a:latin typeface="HGS創英角ｺﾞｼｯｸUB" pitchFamily="50" charset="-128"/>
              <a:ea typeface="HGS創英角ｺﾞｼｯｸUB" pitchFamily="50" charset="-128"/>
            </a:endParaRPr>
          </a:p>
          <a:p>
            <a:pPr algn="ctr" eaLnBrk="1" hangingPunct="1">
              <a:spcBef>
                <a:spcPct val="0"/>
              </a:spcBef>
              <a:buNone/>
            </a:pP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（</a:t>
            </a:r>
            <a:r>
              <a:rPr lang="en-US" altLang="ja-JP" sz="1200" dirty="0">
                <a:latin typeface="HGS創英角ｺﾞｼｯｸUB" pitchFamily="50" charset="-128"/>
                <a:ea typeface="HGS創英角ｺﾞｼｯｸUB" pitchFamily="50" charset="-128"/>
              </a:rPr>
              <a:t>R</a:t>
            </a: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２年</a:t>
            </a:r>
            <a:r>
              <a:rPr lang="ja-JP" altLang="en-US" sz="1200" dirty="0">
                <a:latin typeface="HGS創英角ｺﾞｼｯｸUB" pitchFamily="50" charset="-128"/>
                <a:ea typeface="HGS創英角ｺﾞｼｯｸUB" pitchFamily="50" charset="-128"/>
              </a:rPr>
              <a:t>５</a:t>
            </a: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月～</a:t>
            </a:r>
            <a:r>
              <a:rPr lang="ja-JP" altLang="en-US" sz="1200" dirty="0">
                <a:latin typeface="HGS創英角ｺﾞｼｯｸUB" pitchFamily="50" charset="-128"/>
                <a:ea typeface="HGS創英角ｺﾞｼｯｸUB" pitchFamily="50" charset="-128"/>
              </a:rPr>
              <a:t>６</a:t>
            </a: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月・</a:t>
            </a:r>
            <a:r>
              <a:rPr lang="en-US" altLang="ja-JP" sz="1200" dirty="0" smtClean="0">
                <a:latin typeface="HGS創英角ｺﾞｼｯｸUB" pitchFamily="50" charset="-128"/>
                <a:ea typeface="HGS創英角ｺﾞｼｯｸUB" pitchFamily="50" charset="-128"/>
              </a:rPr>
              <a:t>7</a:t>
            </a: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月～８月・</a:t>
            </a:r>
            <a:r>
              <a:rPr lang="en-US" altLang="ja-JP" sz="1200" dirty="0" smtClean="0">
                <a:latin typeface="HGS創英角ｺﾞｼｯｸUB" pitchFamily="50" charset="-128"/>
                <a:ea typeface="HGS創英角ｺﾞｼｯｸUB" pitchFamily="50" charset="-128"/>
              </a:rPr>
              <a:t>12</a:t>
            </a:r>
            <a:r>
              <a:rPr lang="ja-JP" altLang="en-US" sz="1200" dirty="0" smtClean="0">
                <a:latin typeface="HGS創英角ｺﾞｼｯｸUB" pitchFamily="50" charset="-128"/>
                <a:ea typeface="HGS創英角ｺﾞｼｯｸUB" pitchFamily="50" charset="-128"/>
              </a:rPr>
              <a:t>月）</a:t>
            </a:r>
            <a:endParaRPr lang="ja-JP" altLang="en-US" sz="1200" dirty="0">
              <a:latin typeface="HGS創英角ｺﾞｼｯｸUB" pitchFamily="50" charset="-128"/>
              <a:ea typeface="HGS創英角ｺﾞｼｯｸUB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7034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0</TotalTime>
  <Words>1896</Words>
  <Application>Microsoft Office PowerPoint</Application>
  <PresentationFormat>画面に合わせる (4:3)</PresentationFormat>
  <Paragraphs>481</Paragraphs>
  <Slides>26</Slides>
  <Notes>0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14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26</vt:i4>
      </vt:variant>
    </vt:vector>
  </HeadingPairs>
  <TitlesOfParts>
    <vt:vector size="42" baseType="lpstr">
      <vt:lpstr>HGP創英角ｺﾞｼｯｸUB</vt:lpstr>
      <vt:lpstr>HGSｺﾞｼｯｸM</vt:lpstr>
      <vt:lpstr>HGS創英角ｺﾞｼｯｸUB</vt:lpstr>
      <vt:lpstr>HG丸ｺﾞｼｯｸM-PRO</vt:lpstr>
      <vt:lpstr>Meiryo UI</vt:lpstr>
      <vt:lpstr>ＭＳ Ｐゴシック</vt:lpstr>
      <vt:lpstr>ＭＳ 明朝</vt:lpstr>
      <vt:lpstr>メイリオ</vt:lpstr>
      <vt:lpstr>游ゴシック</vt:lpstr>
      <vt:lpstr>游明朝</vt:lpstr>
      <vt:lpstr>Arial</vt:lpstr>
      <vt:lpstr>Calibri</vt:lpstr>
      <vt:lpstr>Times New Roman</vt:lpstr>
      <vt:lpstr>Tw Cen MT Condensed Extra Bold</vt:lpstr>
      <vt:lpstr>Office ​​テーマ</vt:lpstr>
      <vt:lpstr>ワークシート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2021-03-29T05:41:55Z</dcterms:created>
  <dcterms:modified xsi:type="dcterms:W3CDTF">2021-03-29T05:42:26Z</dcterms:modified>
</cp:coreProperties>
</file>