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0" r:id="rId2"/>
    <p:sldId id="258" r:id="rId3"/>
    <p:sldId id="256" r:id="rId4"/>
    <p:sldId id="261" r:id="rId5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660"/>
  </p:normalViewPr>
  <p:slideViewPr>
    <p:cSldViewPr snapToGrid="0">
      <p:cViewPr varScale="1">
        <p:scale>
          <a:sx n="53" d="100"/>
          <a:sy n="53" d="100"/>
        </p:scale>
        <p:origin x="12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378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869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19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836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70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20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73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664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41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83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18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CD740-37B6-43D0-8030-6A27F9BFD760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5FA69-C3C3-4905-9A96-BFB4CCA1CE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52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52939" y="4046548"/>
            <a:ext cx="11996533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48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anose="020B0600070205080204" pitchFamily="50" charset="-128"/>
              </a:rPr>
              <a:t>公園</a:t>
            </a:r>
            <a:r>
              <a:rPr lang="ja-JP" altLang="en-US" sz="448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anose="020B0600070205080204" pitchFamily="50" charset="-128"/>
              </a:rPr>
              <a:t>の運営管理につい</a:t>
            </a:r>
            <a:r>
              <a:rPr lang="ja-JP" altLang="en-US" sz="448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anose="020B0600070205080204" pitchFamily="50" charset="-128"/>
              </a:rPr>
              <a:t>て</a:t>
            </a:r>
            <a:endParaRPr lang="en-US" altLang="ja-JP" sz="448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" name="正方形/長方形 1"/>
          <p:cNvSpPr>
            <a:spLocks noChangeArrowheads="1"/>
          </p:cNvSpPr>
          <p:nvPr/>
        </p:nvSpPr>
        <p:spPr bwMode="auto">
          <a:xfrm>
            <a:off x="10332720" y="728845"/>
            <a:ext cx="1810512" cy="898787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</a:rPr>
              <a:t>資料５</a:t>
            </a: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</a:rPr>
              <a:t>-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</a:rPr>
              <a:t>１</a:t>
            </a:r>
            <a:endParaRPr kumimoji="0" lang="ja-JP" altLang="ja-JP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2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8" name="テキスト ボックス 4"/>
          <p:cNvSpPr txBox="1">
            <a:spLocks noChangeArrowheads="1"/>
          </p:cNvSpPr>
          <p:nvPr/>
        </p:nvSpPr>
        <p:spPr bwMode="auto">
          <a:xfrm>
            <a:off x="7163093" y="977557"/>
            <a:ext cx="5197494" cy="3787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50393" tIns="50393" rIns="50393" bIns="50393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将来</a:t>
            </a:r>
            <a:r>
              <a:rPr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ビジョンの目標：</a:t>
            </a:r>
            <a:r>
              <a:rPr lang="en-US" altLang="ja-JP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300</a:t>
            </a:r>
            <a:r>
              <a:rPr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万人</a:t>
            </a:r>
            <a:r>
              <a:rPr lang="ja-JP" altLang="en-US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（応募時）</a:t>
            </a:r>
            <a:endParaRPr lang="zh-TW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505295"/>
              </p:ext>
            </p:extLst>
          </p:nvPr>
        </p:nvGraphicFramePr>
        <p:xfrm>
          <a:off x="356804" y="4664601"/>
          <a:ext cx="12075863" cy="238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3169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10891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8397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4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5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6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7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8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9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10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11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12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1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2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3</a:t>
                      </a:r>
                      <a:r>
                        <a:rPr kumimoji="1" lang="ja-JP" altLang="en-US" sz="1700" dirty="0" smtClean="0"/>
                        <a:t>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dirty="0" smtClean="0"/>
                        <a:t>合計</a:t>
                      </a:r>
                      <a:endParaRPr kumimoji="1" lang="ja-JP" altLang="en-US" sz="1700" dirty="0"/>
                    </a:p>
                  </a:txBody>
                  <a:tcPr marL="128029" marR="128029" marT="63972" marB="6397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4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 smtClean="0"/>
                        <a:t>H29</a:t>
                      </a:r>
                      <a:endParaRPr kumimoji="1" lang="ja-JP" altLang="en-US" sz="15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377,542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341,008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130,201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82,386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93,687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133,564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198,683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259,174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147,549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48,933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70,267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362,371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2,245,365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4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 smtClean="0"/>
                        <a:t>H30</a:t>
                      </a:r>
                      <a:endParaRPr kumimoji="1" lang="ja-JP" altLang="en-US" sz="15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385,643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287,660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129,039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87,937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124,413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111,186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345,138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295,507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208,026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75,972</a:t>
                      </a: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100,247</a:t>
                      </a: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236,255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2,387,023</a:t>
                      </a:r>
                    </a:p>
                  </a:txBody>
                  <a:tcPr marL="128029" marR="128029" marT="63972" marB="6397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4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 smtClean="0"/>
                        <a:t>H31</a:t>
                      </a:r>
                      <a:r>
                        <a:rPr kumimoji="1" lang="ja-JP" altLang="en-US" sz="1500" dirty="0" smtClean="0"/>
                        <a:t>・</a:t>
                      </a:r>
                      <a:r>
                        <a:rPr kumimoji="1" lang="en-US" altLang="ja-JP" sz="1500" dirty="0" smtClean="0"/>
                        <a:t>R1</a:t>
                      </a:r>
                      <a:endParaRPr kumimoji="1" lang="ja-JP" altLang="en-US" sz="15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449,477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346,937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138,070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109,543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134,034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146,775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181,121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365,651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179,898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82,074</a:t>
                      </a: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91,656</a:t>
                      </a: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marL="0" marR="0" lvl="0" indent="0" algn="ctr" defTabSz="9143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140,275</a:t>
                      </a:r>
                    </a:p>
                    <a:p>
                      <a:pPr marL="0" marR="0" lvl="0" indent="0" algn="ctr" defTabSz="9143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1" dirty="0" smtClean="0">
                          <a:solidFill>
                            <a:srgbClr val="FF0000"/>
                          </a:solidFill>
                        </a:rPr>
                        <a:t>(59.3</a:t>
                      </a:r>
                      <a:r>
                        <a:rPr kumimoji="1" lang="ja-JP" altLang="en-US" sz="1300" b="1" dirty="0" smtClean="0">
                          <a:solidFill>
                            <a:srgbClr val="FF0000"/>
                          </a:solidFill>
                        </a:rPr>
                        <a:t>％</a:t>
                      </a:r>
                      <a:r>
                        <a:rPr kumimoji="1" lang="en-US" altLang="ja-JP" sz="13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kumimoji="1" lang="ja-JP" altLang="en-US" sz="13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2,365,511</a:t>
                      </a:r>
                    </a:p>
                  </a:txBody>
                  <a:tcPr marL="128029" marR="128029" marT="63972" marB="63972" anchor="ctr"/>
                </a:tc>
                <a:extLst>
                  <a:ext uri="{0D108BD9-81ED-4DB2-BD59-A6C34878D82A}">
                    <a16:rowId xmlns:a16="http://schemas.microsoft.com/office/drawing/2014/main" val="2688306953"/>
                  </a:ext>
                </a:extLst>
              </a:tr>
              <a:tr h="4734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 smtClean="0"/>
                        <a:t>R2</a:t>
                      </a:r>
                      <a:endParaRPr kumimoji="1" lang="ja-JP" altLang="en-US" sz="15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77,701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1" dirty="0" smtClean="0">
                          <a:solidFill>
                            <a:srgbClr val="FF0000"/>
                          </a:solidFill>
                        </a:rPr>
                        <a:t>(17.2</a:t>
                      </a:r>
                      <a:r>
                        <a:rPr kumimoji="1" lang="ja-JP" altLang="en-US" sz="1300" b="1" dirty="0" smtClean="0">
                          <a:solidFill>
                            <a:srgbClr val="FF0000"/>
                          </a:solidFill>
                        </a:rPr>
                        <a:t>％</a:t>
                      </a:r>
                      <a:r>
                        <a:rPr kumimoji="1" lang="en-US" altLang="ja-JP" sz="13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kumimoji="1" lang="ja-JP" altLang="en-US" sz="13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74,033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1" dirty="0" smtClean="0">
                          <a:solidFill>
                            <a:srgbClr val="FF0000"/>
                          </a:solidFill>
                        </a:rPr>
                        <a:t>(21.3</a:t>
                      </a:r>
                      <a:r>
                        <a:rPr kumimoji="1" lang="ja-JP" altLang="en-US" sz="1300" b="1" dirty="0" smtClean="0">
                          <a:solidFill>
                            <a:srgbClr val="FF0000"/>
                          </a:solidFill>
                        </a:rPr>
                        <a:t>％</a:t>
                      </a:r>
                      <a:r>
                        <a:rPr kumimoji="1" lang="en-US" altLang="ja-JP" sz="13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kumimoji="1" lang="ja-JP" altLang="en-US" sz="13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69,299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1" dirty="0" smtClean="0">
                          <a:solidFill>
                            <a:srgbClr val="FF0000"/>
                          </a:solidFill>
                        </a:rPr>
                        <a:t>(50.2</a:t>
                      </a:r>
                      <a:r>
                        <a:rPr kumimoji="1" lang="ja-JP" altLang="en-US" sz="1300" b="1" dirty="0" smtClean="0">
                          <a:solidFill>
                            <a:srgbClr val="FF0000"/>
                          </a:solidFill>
                        </a:rPr>
                        <a:t>％</a:t>
                      </a:r>
                      <a:r>
                        <a:rPr kumimoji="1" lang="en-US" altLang="ja-JP" sz="13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kumimoji="1" lang="ja-JP" altLang="en-US" sz="13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41,110</a:t>
                      </a:r>
                      <a:br>
                        <a:rPr kumimoji="1" lang="en-US" altLang="ja-JP" sz="1300" dirty="0" smtClean="0"/>
                      </a:br>
                      <a:r>
                        <a:rPr kumimoji="1" lang="en-US" altLang="ja-JP" sz="1300" b="1" dirty="0" smtClean="0">
                          <a:solidFill>
                            <a:srgbClr val="FF0000"/>
                          </a:solidFill>
                        </a:rPr>
                        <a:t>(37.5%)</a:t>
                      </a:r>
                      <a:endParaRPr kumimoji="1" lang="ja-JP" altLang="en-US" sz="1300" b="1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300" dirty="0"/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3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3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marL="0" marR="0" lvl="0" indent="0" algn="ctr" defTabSz="9143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3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29" marR="128029" marT="63972" marB="63972" anchor="ctr"/>
                </a:tc>
                <a:extLst>
                  <a:ext uri="{0D108BD9-81ED-4DB2-BD59-A6C34878D82A}">
                    <a16:rowId xmlns:a16="http://schemas.microsoft.com/office/drawing/2014/main" val="331329860"/>
                  </a:ext>
                </a:extLst>
              </a:tr>
            </a:tbl>
          </a:graphicData>
        </a:graphic>
      </p:graphicFrame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012404"/>
              </p:ext>
            </p:extLst>
          </p:nvPr>
        </p:nvGraphicFramePr>
        <p:xfrm>
          <a:off x="373379" y="7416305"/>
          <a:ext cx="12059289" cy="209352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28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2061404488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1332261426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3216086100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366870774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647328479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4118884647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2600074362"/>
                    </a:ext>
                  </a:extLst>
                </a:gridCol>
                <a:gridCol w="1113086">
                  <a:extLst>
                    <a:ext uri="{9D8B030D-6E8A-4147-A177-3AD203B41FA5}">
                      <a16:colId xmlns:a16="http://schemas.microsoft.com/office/drawing/2014/main" val="1405201935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baseline="0" dirty="0" smtClean="0">
                          <a:solidFill>
                            <a:srgbClr val="F6F5EE"/>
                          </a:solidFill>
                        </a:rPr>
                        <a:t>    </a:t>
                      </a:r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</a:rPr>
                        <a:t>自然文化園</a:t>
                      </a:r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EXPO’70</a:t>
                      </a:r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ﾊﾟﾋﾞﾘｵﾝ</a:t>
                      </a: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 smtClean="0">
                        <a:solidFill>
                          <a:srgbClr val="F6F5EE"/>
                        </a:solidFill>
                        <a:latin typeface="+mn-ea"/>
                        <a:ea typeface="+mn-ea"/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 smtClean="0">
                        <a:solidFill>
                          <a:srgbClr val="F6F5EE"/>
                        </a:solidFill>
                        <a:latin typeface="+mn-ea"/>
                        <a:ea typeface="+mn-ea"/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太陽の塔</a:t>
                      </a: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運動施設　</a:t>
                      </a:r>
                      <a:r>
                        <a:rPr kumimoji="1" lang="en-US" altLang="ja-JP" sz="9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テニスコート年間利用除く</a:t>
                      </a: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 smtClean="0">
                        <a:solidFill>
                          <a:srgbClr val="F6F5EE"/>
                        </a:solidFill>
                        <a:latin typeface="+mn-ea"/>
                        <a:ea typeface="+mn-ea"/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 smtClean="0">
                        <a:solidFill>
                          <a:srgbClr val="F6F5EE"/>
                        </a:solidFill>
                        <a:latin typeface="+mn-ea"/>
                        <a:ea typeface="+mn-ea"/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8029" marR="128029" marT="63972" marB="63972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8029" marR="128029" marT="63972" marB="63972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8029" marR="128029" marT="63972" marB="63972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8029" marR="128029" marT="63972" marB="63972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8029" marR="128029" marT="63972" marB="63972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8029" marR="128029" marT="63972" marB="63972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marL="128010" marR="128010" marT="64039" marB="6403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8029" marR="128029" marT="63972" marB="63972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8029" marR="128029" marT="63972" marB="63972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8029" marR="128029" marT="63972" marB="63972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894147"/>
                  </a:ext>
                </a:extLst>
              </a:tr>
              <a:tr h="4793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 smtClean="0">
                          <a:solidFill>
                            <a:schemeClr val="tx1"/>
                          </a:solidFill>
                        </a:rPr>
                        <a:t>H31</a:t>
                      </a:r>
                    </a:p>
                  </a:txBody>
                  <a:tcPr marL="128010" marR="128010" marT="64039" marB="640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449,477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346,937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 smtClean="0"/>
                        <a:t>138,070</a:t>
                      </a:r>
                      <a:endParaRPr kumimoji="1" lang="ja-JP" altLang="en-US" sz="1300" dirty="0"/>
                    </a:p>
                  </a:txBody>
                  <a:tcPr marL="128029" marR="128029" marT="63972" marB="63972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11,278</a:t>
                      </a: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12,143</a:t>
                      </a: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6,351</a:t>
                      </a: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85,393</a:t>
                      </a: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32,735,513</a:t>
                      </a: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28,554,128</a:t>
                      </a: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27,868,748</a:t>
                      </a: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651240"/>
                  </a:ext>
                </a:extLst>
              </a:tr>
              <a:tr h="46565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 smtClean="0">
                          <a:solidFill>
                            <a:schemeClr val="tx1"/>
                          </a:solidFill>
                        </a:rPr>
                        <a:t>R2</a:t>
                      </a:r>
                    </a:p>
                  </a:txBody>
                  <a:tcPr marL="128010" marR="128010" marT="64039" marB="640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77,701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74,033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69,299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485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1,340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3,493,384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2,835,284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21,086,234</a:t>
                      </a: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786967"/>
                  </a:ext>
                </a:extLst>
              </a:tr>
              <a:tr h="4656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前年比</a:t>
                      </a:r>
                      <a:endParaRPr kumimoji="1" lang="en-US" altLang="ja-JP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17.3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</a:rPr>
                        <a:t>％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21.3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</a:rPr>
                        <a:t>％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50.2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</a:rPr>
                        <a:t>％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</a:rPr>
                        <a:t>％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4.0%</a:t>
                      </a: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21.0%</a:t>
                      </a: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</a:rPr>
                        <a:t>％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10.7%</a:t>
                      </a: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9.9%</a:t>
                      </a: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75.7%</a:t>
                      </a:r>
                    </a:p>
                  </a:txBody>
                  <a:tcPr marL="128010" marR="128010" marT="64039" marB="64039" anchor="ctr"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901914"/>
                  </a:ext>
                </a:extLst>
              </a:tr>
            </a:tbl>
          </a:graphicData>
        </a:graphic>
      </p:graphicFrame>
      <p:grpSp>
        <p:nvGrpSpPr>
          <p:cNvPr id="8299" name="グループ化 16"/>
          <p:cNvGrpSpPr>
            <a:grpSpLocks/>
          </p:cNvGrpSpPr>
          <p:nvPr/>
        </p:nvGrpSpPr>
        <p:grpSpPr bwMode="auto">
          <a:xfrm>
            <a:off x="335419" y="6977404"/>
            <a:ext cx="10031613" cy="489878"/>
            <a:chOff x="1014615" y="1790794"/>
            <a:chExt cx="5061352" cy="349439"/>
          </a:xfrm>
        </p:grpSpPr>
        <p:sp>
          <p:nvSpPr>
            <p:cNvPr id="8303" name="テキスト ボックス 17"/>
            <p:cNvSpPr txBox="1">
              <a:spLocks noChangeArrowheads="1"/>
            </p:cNvSpPr>
            <p:nvPr/>
          </p:nvSpPr>
          <p:spPr bwMode="auto">
            <a:xfrm>
              <a:off x="4907319" y="1790794"/>
              <a:ext cx="1168648" cy="349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ts val="3080"/>
                </a:lnSpc>
                <a:spcBef>
                  <a:spcPct val="0"/>
                </a:spcBef>
                <a:buNone/>
              </a:pPr>
              <a:r>
                <a:rPr lang="ja-JP" altLang="en-US" sz="1260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（単位：人）</a:t>
              </a:r>
              <a:endParaRPr lang="en-US" altLang="ja-JP" sz="126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8304" name="テキスト ボックス 18"/>
            <p:cNvSpPr txBox="1">
              <a:spLocks noChangeArrowheads="1"/>
            </p:cNvSpPr>
            <p:nvPr/>
          </p:nvSpPr>
          <p:spPr bwMode="auto">
            <a:xfrm>
              <a:off x="1014615" y="1857210"/>
              <a:ext cx="4293351" cy="252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54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【</a:t>
              </a:r>
              <a:r>
                <a:rPr lang="ja-JP" altLang="en-US" sz="154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各施設の</a:t>
              </a:r>
              <a:r>
                <a:rPr lang="ja-JP" altLang="en-US" sz="154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利用状況（</a:t>
              </a:r>
              <a:r>
                <a:rPr lang="en-US" altLang="ja-JP" sz="154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H31</a:t>
              </a:r>
              <a:r>
                <a:rPr lang="ja-JP" altLang="en-US" sz="154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年度及び</a:t>
              </a:r>
              <a:r>
                <a:rPr lang="en-US" altLang="ja-JP" sz="154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R</a:t>
              </a:r>
              <a:r>
                <a:rPr lang="ja-JP" altLang="en-US" sz="154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２年度の</a:t>
              </a:r>
              <a:r>
                <a:rPr lang="en-US" altLang="ja-JP" sz="154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4</a:t>
              </a:r>
              <a:r>
                <a:rPr lang="ja-JP" altLang="en-US" sz="154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月～</a:t>
              </a:r>
              <a:r>
                <a:rPr lang="en-US" altLang="ja-JP" sz="154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6</a:t>
              </a:r>
              <a:r>
                <a:rPr lang="ja-JP" altLang="en-US" sz="154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月比較）</a:t>
              </a:r>
              <a:r>
                <a:rPr lang="en-US" altLang="ja-JP" sz="154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】</a:t>
              </a:r>
              <a:r>
                <a:rPr lang="ja-JP" altLang="en-US" sz="17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</a:t>
              </a:r>
            </a:p>
          </p:txBody>
        </p:sp>
      </p:grpSp>
      <p:sp>
        <p:nvSpPr>
          <p:cNvPr id="8300" name="テキスト ボックス 30"/>
          <p:cNvSpPr txBox="1">
            <a:spLocks noChangeArrowheads="1"/>
          </p:cNvSpPr>
          <p:nvPr/>
        </p:nvSpPr>
        <p:spPr bwMode="auto">
          <a:xfrm>
            <a:off x="219541" y="4267011"/>
            <a:ext cx="8725535" cy="36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月別入園者数（</a:t>
            </a:r>
            <a:r>
              <a:rPr lang="en-US" altLang="ja-JP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H29</a:t>
            </a:r>
            <a:r>
              <a:rPr lang="ja-JP" altLang="en-US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年度、</a:t>
            </a:r>
            <a:r>
              <a:rPr lang="en-US" altLang="ja-JP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H30</a:t>
            </a:r>
            <a:r>
              <a:rPr lang="ja-JP" altLang="en-US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年度、</a:t>
            </a:r>
            <a:r>
              <a:rPr lang="en-US" altLang="ja-JP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H31</a:t>
            </a:r>
            <a:r>
              <a:rPr lang="ja-JP" altLang="en-US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年度、</a:t>
            </a:r>
            <a:r>
              <a:rPr lang="en-US" altLang="ja-JP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２年度）</a:t>
            </a:r>
            <a:r>
              <a:rPr lang="ja-JP" altLang="ja-JP" sz="1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lang="en-US" altLang="ja-JP" sz="154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35420" y="583560"/>
            <a:ext cx="6451588" cy="321157"/>
          </a:xfrm>
          <a:prstGeom prst="rect">
            <a:avLst/>
          </a:prstGeom>
          <a:solidFill>
            <a:srgbClr val="FF3399"/>
          </a:solidFill>
        </p:spPr>
        <p:txBody>
          <a:bodyPr wrap="square" lIns="89578" tIns="44789" rIns="89578" bIns="44789" rtlCol="0">
            <a:spAutoFit/>
          </a:bodyPr>
          <a:lstStyle/>
          <a:p>
            <a:r>
              <a:rPr lang="ja-JP" altLang="en-US" sz="1499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■自然文化園入園者数の推移（</a:t>
            </a:r>
            <a:r>
              <a:rPr lang="en-US" altLang="ja-JP" sz="1499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499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スポーツ施設等の利用者数は含まない）</a:t>
            </a:r>
          </a:p>
        </p:txBody>
      </p:sp>
      <p:grpSp>
        <p:nvGrpSpPr>
          <p:cNvPr id="21" name="グループ化 7"/>
          <p:cNvGrpSpPr>
            <a:grpSpLocks/>
          </p:cNvGrpSpPr>
          <p:nvPr/>
        </p:nvGrpSpPr>
        <p:grpSpPr bwMode="auto">
          <a:xfrm>
            <a:off x="373381" y="920115"/>
            <a:ext cx="6683058" cy="3407093"/>
            <a:chOff x="568114" y="1853264"/>
            <a:chExt cx="5186207" cy="3137136"/>
          </a:xfrm>
        </p:grpSpPr>
        <p:graphicFrame>
          <p:nvGraphicFramePr>
            <p:cNvPr id="25" name="グラフ 8"/>
            <p:cNvGraphicFramePr>
              <a:graphicFrameLocks/>
            </p:cNvGraphicFramePr>
            <p:nvPr>
              <p:extLst/>
            </p:nvPr>
          </p:nvGraphicFramePr>
          <p:xfrm>
            <a:off x="568114" y="1853264"/>
            <a:ext cx="5186207" cy="3137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2" name="ワークシート" r:id="rId3" imgW="5010049" imgH="2895537" progId="Excel.Sheet.8">
                    <p:embed/>
                  </p:oleObj>
                </mc:Choice>
                <mc:Fallback>
                  <p:oleObj name="ワークシート" r:id="rId3" imgW="5010049" imgH="2895537" progId="Excel.Sheet.8">
                    <p:embed/>
                    <p:pic>
                      <p:nvPicPr>
                        <p:cNvPr id="25" name="グラフ 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8114" y="1853264"/>
                          <a:ext cx="5186207" cy="3137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8" name="グループ化 9"/>
            <p:cNvGrpSpPr>
              <a:grpSpLocks/>
            </p:cNvGrpSpPr>
            <p:nvPr/>
          </p:nvGrpSpPr>
          <p:grpSpPr bwMode="auto">
            <a:xfrm>
              <a:off x="972532" y="3356177"/>
              <a:ext cx="2546628" cy="1058002"/>
              <a:chOff x="972532" y="3356177"/>
              <a:chExt cx="2546628" cy="1058002"/>
            </a:xfrm>
          </p:grpSpPr>
          <p:sp>
            <p:nvSpPr>
              <p:cNvPr id="29" name="テキスト ボックス 10"/>
              <p:cNvSpPr txBox="1">
                <a:spLocks noChangeArrowheads="1"/>
              </p:cNvSpPr>
              <p:nvPr/>
            </p:nvSpPr>
            <p:spPr bwMode="auto">
              <a:xfrm>
                <a:off x="2564139" y="3356177"/>
                <a:ext cx="955021" cy="263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260" dirty="0"/>
                  <a:t>213</a:t>
                </a:r>
                <a:r>
                  <a:rPr lang="ja-JP" altLang="en-US" sz="1260" dirty="0"/>
                  <a:t>万人</a:t>
                </a:r>
              </a:p>
            </p:txBody>
          </p:sp>
          <p:sp>
            <p:nvSpPr>
              <p:cNvPr id="31" name="テキスト ボックス 12"/>
              <p:cNvSpPr txBox="1">
                <a:spLocks noChangeArrowheads="1"/>
              </p:cNvSpPr>
              <p:nvPr/>
            </p:nvSpPr>
            <p:spPr bwMode="auto">
              <a:xfrm>
                <a:off x="972532" y="4150626"/>
                <a:ext cx="954262" cy="263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260" dirty="0"/>
                  <a:t>182</a:t>
                </a:r>
                <a:r>
                  <a:rPr lang="ja-JP" altLang="en-US" sz="1260" dirty="0"/>
                  <a:t>万人</a:t>
                </a:r>
              </a:p>
            </p:txBody>
          </p:sp>
          <p:sp>
            <p:nvSpPr>
              <p:cNvPr id="32" name="テキスト ボックス 13"/>
              <p:cNvSpPr txBox="1">
                <a:spLocks noChangeArrowheads="1"/>
              </p:cNvSpPr>
              <p:nvPr/>
            </p:nvSpPr>
            <p:spPr bwMode="auto">
              <a:xfrm>
                <a:off x="1498437" y="4059585"/>
                <a:ext cx="856717" cy="263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260" dirty="0"/>
                  <a:t>183</a:t>
                </a:r>
                <a:r>
                  <a:rPr lang="ja-JP" altLang="en-US" sz="1260" dirty="0"/>
                  <a:t>万人</a:t>
                </a:r>
              </a:p>
            </p:txBody>
          </p:sp>
          <p:sp>
            <p:nvSpPr>
              <p:cNvPr id="33" name="テキスト ボックス 14"/>
              <p:cNvSpPr txBox="1">
                <a:spLocks noChangeArrowheads="1"/>
              </p:cNvSpPr>
              <p:nvPr/>
            </p:nvSpPr>
            <p:spPr bwMode="auto">
              <a:xfrm>
                <a:off x="2059308" y="3778711"/>
                <a:ext cx="922742" cy="263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260" dirty="0"/>
                  <a:t>194</a:t>
                </a:r>
                <a:r>
                  <a:rPr lang="ja-JP" altLang="en-US" sz="1260" dirty="0"/>
                  <a:t>万人</a:t>
                </a:r>
              </a:p>
            </p:txBody>
          </p:sp>
        </p:grpSp>
      </p:grpSp>
      <p:sp>
        <p:nvSpPr>
          <p:cNvPr id="34" name="テキスト ボックス 10"/>
          <p:cNvSpPr txBox="1">
            <a:spLocks noChangeArrowheads="1"/>
          </p:cNvSpPr>
          <p:nvPr/>
        </p:nvSpPr>
        <p:spPr bwMode="auto">
          <a:xfrm>
            <a:off x="3981616" y="2500666"/>
            <a:ext cx="1108633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8015" tIns="64008" rIns="128015" bIns="6400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60" dirty="0"/>
              <a:t>220</a:t>
            </a:r>
            <a:r>
              <a:rPr lang="ja-JP" altLang="en-US" sz="1260" dirty="0"/>
              <a:t>万人</a:t>
            </a:r>
          </a:p>
        </p:txBody>
      </p:sp>
      <p:sp>
        <p:nvSpPr>
          <p:cNvPr id="37" name="テキスト ボックス 10"/>
          <p:cNvSpPr txBox="1">
            <a:spLocks noChangeArrowheads="1"/>
          </p:cNvSpPr>
          <p:nvPr/>
        </p:nvSpPr>
        <p:spPr bwMode="auto">
          <a:xfrm>
            <a:off x="4700144" y="2318414"/>
            <a:ext cx="1108633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8015" tIns="64008" rIns="128015" bIns="6400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60" dirty="0"/>
              <a:t>225</a:t>
            </a:r>
            <a:r>
              <a:rPr lang="ja-JP" altLang="en-US" sz="1260" dirty="0"/>
              <a:t>万人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-47165" y="5192"/>
            <a:ext cx="12848765" cy="49225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86603" tIns="43301" rIns="86603" bIns="433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520" b="1" kern="100" dirty="0" smtClean="0">
                <a:ea typeface="ＭＳ Ｐゴシック"/>
                <a:cs typeface="Times New Roman"/>
              </a:rPr>
              <a:t>　現在の来園者状況</a:t>
            </a:r>
            <a:endParaRPr lang="ja-JP" altLang="en-US" sz="1260" kern="100" dirty="0">
              <a:ea typeface="ＭＳ 明朝"/>
              <a:cs typeface="Times New Roman"/>
            </a:endParaRPr>
          </a:p>
        </p:txBody>
      </p:sp>
      <p:sp>
        <p:nvSpPr>
          <p:cNvPr id="35" name="テキスト ボックス 4"/>
          <p:cNvSpPr txBox="1">
            <a:spLocks noChangeArrowheads="1"/>
          </p:cNvSpPr>
          <p:nvPr/>
        </p:nvSpPr>
        <p:spPr bwMode="auto">
          <a:xfrm>
            <a:off x="7181556" y="1496685"/>
            <a:ext cx="2677914" cy="12651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 lIns="50393" tIns="50393" rIns="50393" bIns="50393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〔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平成</a:t>
            </a: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年度の主な要因</a:t>
            </a: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〕</a:t>
            </a:r>
            <a:endParaRPr lang="en-US" altLang="zh-TW" sz="126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defRPr/>
            </a:pP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4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月～ 太陽の塔内部公開</a:t>
            </a: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[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好調</a:t>
            </a: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]</a:t>
            </a:r>
          </a:p>
          <a:p>
            <a:pPr eaLnBrk="1" hangingPunct="1">
              <a:defRPr/>
            </a:pP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6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    大阪北部地震</a:t>
            </a:r>
            <a:endParaRPr lang="en-US" altLang="ja-JP" sz="126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defRPr/>
            </a:pP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9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    台風</a:t>
            </a: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21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号</a:t>
            </a:r>
            <a:endParaRPr lang="en-US" altLang="ja-JP" sz="126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defRPr/>
            </a:pP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   大阪文化芸術フェス</a:t>
            </a: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[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好調</a:t>
            </a: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]</a:t>
            </a:r>
          </a:p>
          <a:p>
            <a:pPr eaLnBrk="1" hangingPunct="1">
              <a:defRPr/>
            </a:pP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   イルミナイト万博（冬季）</a:t>
            </a:r>
            <a:endParaRPr lang="en-US" altLang="ja-JP" sz="126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テキスト ボックス 10"/>
          <p:cNvSpPr txBox="1">
            <a:spLocks noChangeArrowheads="1"/>
          </p:cNvSpPr>
          <p:nvPr/>
        </p:nvSpPr>
        <p:spPr bwMode="auto">
          <a:xfrm>
            <a:off x="4964794" y="1676669"/>
            <a:ext cx="1032762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8015" tIns="64008" rIns="128015" bIns="6400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60" dirty="0"/>
              <a:t>239</a:t>
            </a:r>
            <a:r>
              <a:rPr lang="ja-JP" altLang="en-US" sz="1260" dirty="0"/>
              <a:t>万人</a:t>
            </a:r>
          </a:p>
        </p:txBody>
      </p:sp>
      <p:sp>
        <p:nvSpPr>
          <p:cNvPr id="40" name="テキスト ボックス 17"/>
          <p:cNvSpPr txBox="1">
            <a:spLocks noChangeArrowheads="1"/>
          </p:cNvSpPr>
          <p:nvPr/>
        </p:nvSpPr>
        <p:spPr bwMode="auto">
          <a:xfrm>
            <a:off x="11210261" y="4277230"/>
            <a:ext cx="1451408" cy="48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3080"/>
              </a:lnSpc>
              <a:spcBef>
                <a:spcPct val="0"/>
              </a:spcBef>
              <a:buNone/>
            </a:pPr>
            <a:r>
              <a:rPr lang="ja-JP" altLang="en-US" sz="126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（単位：人）</a:t>
            </a:r>
            <a:endParaRPr lang="en-US" altLang="ja-JP" sz="126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2" name="テキスト ボックス 10"/>
          <p:cNvSpPr txBox="1">
            <a:spLocks noChangeArrowheads="1"/>
          </p:cNvSpPr>
          <p:nvPr/>
        </p:nvSpPr>
        <p:spPr bwMode="auto">
          <a:xfrm>
            <a:off x="5971100" y="1982871"/>
            <a:ext cx="1032762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8015" tIns="64008" rIns="128015" bIns="6400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60" dirty="0"/>
              <a:t>237</a:t>
            </a:r>
            <a:r>
              <a:rPr lang="ja-JP" altLang="en-US" sz="1260" dirty="0"/>
              <a:t>万人</a:t>
            </a:r>
          </a:p>
        </p:txBody>
      </p:sp>
      <p:sp>
        <p:nvSpPr>
          <p:cNvPr id="43" name="テキスト ボックス 4"/>
          <p:cNvSpPr txBox="1">
            <a:spLocks noChangeArrowheads="1"/>
          </p:cNvSpPr>
          <p:nvPr/>
        </p:nvSpPr>
        <p:spPr bwMode="auto">
          <a:xfrm>
            <a:off x="9983755" y="1499520"/>
            <a:ext cx="2376832" cy="12651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 lIns="50393" tIns="50393" rIns="50393" bIns="50393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〔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平成</a:t>
            </a: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１年度の主な要因</a:t>
            </a: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〕</a:t>
            </a:r>
            <a:endParaRPr lang="en-US" altLang="zh-TW" sz="126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defRPr/>
            </a:pPr>
            <a:r>
              <a:rPr lang="en-US" altLang="ja-JP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10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  天候不順日の増</a:t>
            </a:r>
            <a:endParaRPr lang="en-US" altLang="ja-JP" sz="126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defRPr/>
            </a:pP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6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３月～</a:t>
            </a:r>
            <a:r>
              <a:rPr lang="ja-JP" altLang="en-US" sz="126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コロナ禍に</a:t>
            </a:r>
            <a:r>
              <a:rPr lang="ja-JP" altLang="en-US" sz="126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よる</a:t>
            </a:r>
            <a:endParaRPr lang="en-US" altLang="ja-JP" sz="126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defRPr/>
            </a:pPr>
            <a:endParaRPr lang="en-US" altLang="ja-JP" sz="126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defRPr/>
            </a:pPr>
            <a:endParaRPr lang="en-US" altLang="ja-JP" sz="126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defRPr/>
            </a:pPr>
            <a:endParaRPr lang="en-US" altLang="ja-JP" sz="126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テキスト ボックス 30"/>
          <p:cNvSpPr txBox="1">
            <a:spLocks noChangeArrowheads="1"/>
          </p:cNvSpPr>
          <p:nvPr/>
        </p:nvSpPr>
        <p:spPr bwMode="auto">
          <a:xfrm>
            <a:off x="9035001" y="4377149"/>
            <a:ext cx="3266436" cy="313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（赤字％）は前年同月来園者比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角丸四角形吹き出し 1"/>
          <p:cNvSpPr/>
          <p:nvPr/>
        </p:nvSpPr>
        <p:spPr>
          <a:xfrm>
            <a:off x="8953937" y="2996185"/>
            <a:ext cx="3356361" cy="1124201"/>
          </a:xfrm>
          <a:prstGeom prst="wedgeRoundRectCallout">
            <a:avLst>
              <a:gd name="adj1" fmla="val -41707"/>
              <a:gd name="adj2" fmla="val 69829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新型コロナウィルスの影響により、</a:t>
            </a:r>
            <a:r>
              <a:rPr kumimoji="1" lang="ja-JP" altLang="en-US" b="1" u="sng" dirty="0" smtClean="0">
                <a:solidFill>
                  <a:srgbClr val="FF0000"/>
                </a:solidFill>
              </a:rPr>
              <a:t>令和</a:t>
            </a:r>
            <a:r>
              <a:rPr kumimoji="1" lang="en-US" altLang="ja-JP" b="1" u="sng" dirty="0">
                <a:solidFill>
                  <a:srgbClr val="FF0000"/>
                </a:solidFill>
              </a:rPr>
              <a:t>2</a:t>
            </a:r>
            <a:r>
              <a:rPr kumimoji="1" lang="ja-JP" altLang="en-US" b="1" u="sng" dirty="0" smtClean="0">
                <a:solidFill>
                  <a:srgbClr val="FF0000"/>
                </a:solidFill>
              </a:rPr>
              <a:t>年</a:t>
            </a:r>
            <a:r>
              <a:rPr kumimoji="1" lang="en-US" altLang="ja-JP" b="1" u="sng" dirty="0">
                <a:solidFill>
                  <a:srgbClr val="FF0000"/>
                </a:solidFill>
              </a:rPr>
              <a:t>3</a:t>
            </a:r>
            <a:r>
              <a:rPr kumimoji="1" lang="ja-JP" altLang="en-US" b="1" u="sng" dirty="0" smtClean="0">
                <a:solidFill>
                  <a:srgbClr val="FF0000"/>
                </a:solidFill>
              </a:rPr>
              <a:t>月～来園者が激減</a:t>
            </a:r>
            <a:r>
              <a:rPr kumimoji="1" lang="ja-JP" altLang="en-US" u="sng" dirty="0" smtClean="0">
                <a:solidFill>
                  <a:srgbClr val="FF0000"/>
                </a:solidFill>
              </a:rPr>
              <a:t>している</a:t>
            </a:r>
            <a:endParaRPr kumimoji="1" lang="ja-JP" altLang="en-US" u="sng" dirty="0">
              <a:solidFill>
                <a:srgbClr val="FF0000"/>
              </a:solidFill>
            </a:endParaRPr>
          </a:p>
        </p:txBody>
      </p:sp>
      <p:sp>
        <p:nvSpPr>
          <p:cNvPr id="3" name="楕円 2"/>
          <p:cNvSpPr/>
          <p:nvPr/>
        </p:nvSpPr>
        <p:spPr>
          <a:xfrm>
            <a:off x="5971100" y="1600469"/>
            <a:ext cx="972000" cy="97200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角丸四角形吹き出し 40"/>
          <p:cNvSpPr/>
          <p:nvPr/>
        </p:nvSpPr>
        <p:spPr>
          <a:xfrm>
            <a:off x="6512183" y="2821882"/>
            <a:ext cx="2044849" cy="951961"/>
          </a:xfrm>
          <a:prstGeom prst="wedgeRoundRectCallout">
            <a:avLst>
              <a:gd name="adj1" fmla="val -49160"/>
              <a:gd name="adj2" fmla="val -70250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新型コロナウィルスの影響により、来園者数減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8844852" y="6588365"/>
            <a:ext cx="3456585" cy="539964"/>
          </a:xfrm>
          <a:prstGeom prst="wedgeRoundRectCallout">
            <a:avLst>
              <a:gd name="adj1" fmla="val 37333"/>
              <a:gd name="adj2" fmla="val -70250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新型コロナウィルスの影響がなければ</a:t>
            </a:r>
            <a:endParaRPr kumimoji="1" lang="en-US" altLang="ja-JP" sz="1400" dirty="0" smtClean="0">
              <a:solidFill>
                <a:srgbClr val="FF0000"/>
              </a:solidFill>
            </a:endParaRPr>
          </a:p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過去</a:t>
            </a:r>
            <a:r>
              <a:rPr kumimoji="1" lang="ja-JP" altLang="en-US" sz="1400" dirty="0">
                <a:solidFill>
                  <a:srgbClr val="FF0000"/>
                </a:solidFill>
              </a:rPr>
              <a:t>最高</a:t>
            </a:r>
            <a:r>
              <a:rPr kumimoji="1" lang="ja-JP" altLang="en-US" sz="1400" dirty="0" smtClean="0">
                <a:solidFill>
                  <a:srgbClr val="FF0000"/>
                </a:solidFill>
              </a:rPr>
              <a:t>の</a:t>
            </a:r>
            <a:r>
              <a:rPr kumimoji="1" lang="ja-JP" altLang="en-US" sz="1400" dirty="0">
                <a:solidFill>
                  <a:srgbClr val="FF0000"/>
                </a:solidFill>
              </a:rPr>
              <a:t>来</a:t>
            </a:r>
            <a:r>
              <a:rPr kumimoji="1" lang="ja-JP" altLang="en-US" sz="1400" dirty="0" smtClean="0">
                <a:solidFill>
                  <a:srgbClr val="FF0000"/>
                </a:solidFill>
              </a:rPr>
              <a:t>園者</a:t>
            </a:r>
            <a:r>
              <a:rPr kumimoji="1" lang="ja-JP" altLang="en-US" sz="1400" dirty="0">
                <a:solidFill>
                  <a:srgbClr val="FF0000"/>
                </a:solidFill>
              </a:rPr>
              <a:t>数</a:t>
            </a:r>
          </a:p>
        </p:txBody>
      </p:sp>
      <p:sp>
        <p:nvSpPr>
          <p:cNvPr id="44" name="テキスト ボックス 17"/>
          <p:cNvSpPr txBox="1">
            <a:spLocks noChangeArrowheads="1"/>
          </p:cNvSpPr>
          <p:nvPr/>
        </p:nvSpPr>
        <p:spPr bwMode="auto">
          <a:xfrm>
            <a:off x="11349082" y="6986670"/>
            <a:ext cx="1149200" cy="48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3080"/>
              </a:lnSpc>
              <a:spcBef>
                <a:spcPct val="0"/>
              </a:spcBef>
              <a:buNone/>
            </a:pPr>
            <a:r>
              <a:rPr lang="ja-JP" altLang="en-US" sz="126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（単位</a:t>
            </a:r>
            <a:r>
              <a:rPr lang="ja-JP" altLang="en-US" sz="126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：円）</a:t>
            </a:r>
            <a:endParaRPr lang="en-US" altLang="ja-JP" sz="126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" name="正方形/長方形 1"/>
          <p:cNvSpPr>
            <a:spLocks noChangeArrowheads="1"/>
          </p:cNvSpPr>
          <p:nvPr/>
        </p:nvSpPr>
        <p:spPr bwMode="auto">
          <a:xfrm>
            <a:off x="10808208" y="33901"/>
            <a:ext cx="1493229" cy="54965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</a:rPr>
              <a:t>資料５－１</a:t>
            </a:r>
            <a:endParaRPr kumimoji="0" lang="ja-JP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92831" y="6929323"/>
            <a:ext cx="10322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速報値</a:t>
            </a:r>
            <a:r>
              <a:rPr kumimoji="1" lang="en-US" altLang="ja-JP" sz="1200" dirty="0" smtClean="0"/>
              <a:t>】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8970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-47165" y="5192"/>
            <a:ext cx="12848765" cy="49225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86603" tIns="43301" rIns="86603" bIns="433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520" b="1" kern="100" dirty="0" smtClean="0">
                <a:ea typeface="ＭＳ Ｐゴシック"/>
                <a:cs typeface="Times New Roman"/>
              </a:rPr>
              <a:t>　新型コロナウィルス感染拡大防止のための公園施設の閉館・再開の経緯</a:t>
            </a:r>
            <a:endParaRPr lang="ja-JP" altLang="en-US" sz="1260" kern="100" dirty="0">
              <a:ea typeface="ＭＳ 明朝"/>
              <a:cs typeface="Times New Roman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811555"/>
              </p:ext>
            </p:extLst>
          </p:nvPr>
        </p:nvGraphicFramePr>
        <p:xfrm>
          <a:off x="338416" y="784621"/>
          <a:ext cx="12005982" cy="867203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47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1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2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1214">
                  <a:extLst>
                    <a:ext uri="{9D8B030D-6E8A-4147-A177-3AD203B41FA5}">
                      <a16:colId xmlns:a16="http://schemas.microsoft.com/office/drawing/2014/main" val="647328479"/>
                    </a:ext>
                  </a:extLst>
                </a:gridCol>
                <a:gridCol w="15512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1214">
                  <a:extLst>
                    <a:ext uri="{9D8B030D-6E8A-4147-A177-3AD203B41FA5}">
                      <a16:colId xmlns:a16="http://schemas.microsoft.com/office/drawing/2014/main" val="1083482582"/>
                    </a:ext>
                  </a:extLst>
                </a:gridCol>
                <a:gridCol w="1551214">
                  <a:extLst>
                    <a:ext uri="{9D8B030D-6E8A-4147-A177-3AD203B41FA5}">
                      <a16:colId xmlns:a16="http://schemas.microsoft.com/office/drawing/2014/main" val="379741400"/>
                    </a:ext>
                  </a:extLst>
                </a:gridCol>
              </a:tblGrid>
              <a:tr h="56603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</a:rPr>
                        <a:t>令和１年</a:t>
                      </a:r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</a:rPr>
                        <a:t>令和２年</a:t>
                      </a:r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TW" altLang="en-US" sz="1400" b="1" dirty="0" smtClean="0">
                        <a:solidFill>
                          <a:srgbClr val="F6F5EE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8010" marR="128010" marT="64039" marB="64039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983050"/>
                  </a:ext>
                </a:extLst>
              </a:tr>
              <a:tr h="638266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</a:rPr>
                        <a:t>２月</a:t>
                      </a:r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</a:rPr>
                        <a:t>３月</a:t>
                      </a:r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</a:rPr>
                        <a:t>４月</a:t>
                      </a:r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</a:rPr>
                        <a:t>５月</a:t>
                      </a:r>
                      <a:endParaRPr kumimoji="1" lang="ja-JP" altLang="en-US" sz="1400" b="1" dirty="0">
                        <a:solidFill>
                          <a:srgbClr val="F6F5EE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</a:rPr>
                        <a:t>６月</a:t>
                      </a:r>
                      <a:endParaRPr kumimoji="1" lang="zh-TW" altLang="en-US" sz="1400" b="1" dirty="0" smtClean="0">
                        <a:solidFill>
                          <a:srgbClr val="F6F5EE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8010" marR="128010" marT="64039" marB="6403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７月</a:t>
                      </a:r>
                      <a:endParaRPr kumimoji="1" lang="zh-TW" altLang="en-US" sz="1400" b="1" dirty="0" smtClean="0">
                        <a:solidFill>
                          <a:srgbClr val="F6F5EE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8010" marR="128010" marT="64039" marB="6403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rgbClr val="F6F5EE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８月</a:t>
                      </a:r>
                      <a:endParaRPr kumimoji="1" lang="zh-TW" altLang="en-US" sz="1400" b="1" dirty="0" smtClean="0">
                        <a:solidFill>
                          <a:srgbClr val="F6F5EE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8010" marR="128010" marT="64039" marB="64039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90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b="1" dirty="0" smtClean="0">
                          <a:solidFill>
                            <a:schemeClr val="bg1"/>
                          </a:solidFill>
                        </a:rPr>
                        <a:t>大阪府</a:t>
                      </a:r>
                      <a:endParaRPr kumimoji="1" lang="en-US" altLang="ja-JP" sz="15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500" b="1" dirty="0" smtClean="0">
                          <a:solidFill>
                            <a:schemeClr val="bg1"/>
                          </a:solidFill>
                        </a:rPr>
                        <a:t>対策本部会議</a:t>
                      </a:r>
                      <a:endParaRPr kumimoji="1" lang="en-US" altLang="ja-JP" sz="15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500" b="1" dirty="0" smtClean="0">
                          <a:solidFill>
                            <a:schemeClr val="bg1"/>
                          </a:solidFill>
                        </a:rPr>
                        <a:t>・</a:t>
                      </a:r>
                      <a:endParaRPr kumimoji="1" lang="en-US" altLang="ja-JP" sz="15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500" b="1" dirty="0" smtClean="0">
                          <a:solidFill>
                            <a:schemeClr val="bg1"/>
                          </a:solidFill>
                        </a:rPr>
                        <a:t>緊急事態</a:t>
                      </a:r>
                      <a:endParaRPr kumimoji="1" lang="en-US" altLang="ja-JP" sz="15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500" b="1" dirty="0" smtClean="0">
                          <a:solidFill>
                            <a:schemeClr val="bg1"/>
                          </a:solidFill>
                        </a:rPr>
                        <a:t>宣言</a:t>
                      </a:r>
                      <a:endParaRPr kumimoji="1" lang="en-US" altLang="ja-JP" sz="15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128010" marR="128010" marT="64039" marB="640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651240"/>
                  </a:ext>
                </a:extLst>
              </a:tr>
              <a:tr h="41386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b="1" dirty="0" smtClean="0">
                          <a:solidFill>
                            <a:schemeClr val="bg1"/>
                          </a:solidFill>
                        </a:rPr>
                        <a:t>公園</a:t>
                      </a:r>
                      <a:endParaRPr kumimoji="1" lang="en-US" altLang="ja-JP" sz="15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500" b="1" dirty="0" smtClean="0">
                          <a:solidFill>
                            <a:schemeClr val="bg1"/>
                          </a:solidFill>
                        </a:rPr>
                        <a:t>施設</a:t>
                      </a:r>
                      <a:endParaRPr kumimoji="1" lang="en-US" altLang="ja-JP" sz="15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128010" marR="128010" marT="64039" marB="640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8010" marR="128010" marT="64039" marB="64039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786967"/>
                  </a:ext>
                </a:extLst>
              </a:tr>
            </a:tbl>
          </a:graphicData>
        </a:graphic>
      </p:graphicFrame>
      <p:grpSp>
        <p:nvGrpSpPr>
          <p:cNvPr id="27" name="グループ化 26"/>
          <p:cNvGrpSpPr/>
          <p:nvPr/>
        </p:nvGrpSpPr>
        <p:grpSpPr>
          <a:xfrm>
            <a:off x="4810890" y="4535546"/>
            <a:ext cx="2945469" cy="489642"/>
            <a:chOff x="4810890" y="3244158"/>
            <a:chExt cx="2945469" cy="489642"/>
          </a:xfrm>
        </p:grpSpPr>
        <p:cxnSp>
          <p:nvCxnSpPr>
            <p:cNvPr id="10" name="直線矢印コネクタ 9"/>
            <p:cNvCxnSpPr/>
            <p:nvPr/>
          </p:nvCxnSpPr>
          <p:spPr>
            <a:xfrm>
              <a:off x="5010150" y="3733800"/>
              <a:ext cx="2376000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テキスト ボックス 30"/>
            <p:cNvSpPr txBox="1">
              <a:spLocks noChangeArrowheads="1"/>
            </p:cNvSpPr>
            <p:nvPr/>
          </p:nvSpPr>
          <p:spPr bwMode="auto">
            <a:xfrm>
              <a:off x="4810890" y="3244158"/>
              <a:ext cx="2945469" cy="330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b="1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緊急事態宣言（</a:t>
              </a:r>
              <a:r>
                <a:rPr lang="en-US" altLang="ja-JP" sz="1300" b="1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4/7</a:t>
              </a:r>
              <a:r>
                <a:rPr lang="ja-JP" altLang="en-US" sz="1300" b="1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300" b="1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5/21</a:t>
              </a:r>
              <a:r>
                <a:rPr lang="ja-JP" altLang="en-US" sz="1300" b="1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3048000" y="6567450"/>
            <a:ext cx="7740000" cy="357468"/>
            <a:chOff x="3048000" y="4972050"/>
            <a:chExt cx="7740000" cy="357468"/>
          </a:xfrm>
        </p:grpSpPr>
        <p:cxnSp>
          <p:nvCxnSpPr>
            <p:cNvPr id="12" name="直線矢印コネクタ 11"/>
            <p:cNvCxnSpPr/>
            <p:nvPr/>
          </p:nvCxnSpPr>
          <p:spPr>
            <a:xfrm>
              <a:off x="3048000" y="5329518"/>
              <a:ext cx="7740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30"/>
            <p:cNvSpPr txBox="1">
              <a:spLocks noChangeArrowheads="1"/>
            </p:cNvSpPr>
            <p:nvPr/>
          </p:nvSpPr>
          <p:spPr bwMode="auto">
            <a:xfrm>
              <a:off x="5181598" y="4972050"/>
              <a:ext cx="2838451" cy="32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太陽の塔（休館：</a:t>
              </a:r>
              <a:r>
                <a:rPr lang="en-US" altLang="ja-JP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3/1</a:t>
              </a:r>
              <a:r>
                <a:rPr lang="ja-JP" altLang="en-US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7/31</a:t>
              </a:r>
              <a:r>
                <a:rPr lang="ja-JP" altLang="en-US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2838449" y="7097794"/>
            <a:ext cx="4500000" cy="347535"/>
            <a:chOff x="2838449" y="5616694"/>
            <a:chExt cx="4500000" cy="347535"/>
          </a:xfrm>
        </p:grpSpPr>
        <p:cxnSp>
          <p:nvCxnSpPr>
            <p:cNvPr id="16" name="直線矢印コネクタ 15"/>
            <p:cNvCxnSpPr/>
            <p:nvPr/>
          </p:nvCxnSpPr>
          <p:spPr>
            <a:xfrm>
              <a:off x="2838449" y="5964229"/>
              <a:ext cx="4500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30"/>
            <p:cNvSpPr txBox="1">
              <a:spLocks noChangeArrowheads="1"/>
            </p:cNvSpPr>
            <p:nvPr/>
          </p:nvSpPr>
          <p:spPr bwMode="auto">
            <a:xfrm>
              <a:off x="3600448" y="5616694"/>
              <a:ext cx="3181351" cy="32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EXPO’70</a:t>
              </a:r>
              <a:r>
                <a:rPr lang="ja-JP" altLang="en-US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パビリオン</a:t>
              </a:r>
              <a:r>
                <a:rPr lang="ja-JP" altLang="en-US" sz="12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（休館：</a:t>
              </a:r>
              <a:r>
                <a:rPr lang="en-US" altLang="ja-JP" sz="12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2/29</a:t>
              </a:r>
              <a:r>
                <a:rPr lang="ja-JP" altLang="en-US" sz="12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2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5/20</a:t>
              </a:r>
              <a:r>
                <a:rPr lang="ja-JP" altLang="en-US" sz="12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2838449" y="7643316"/>
            <a:ext cx="4500000" cy="347535"/>
            <a:chOff x="2838449" y="6086016"/>
            <a:chExt cx="4500000" cy="347535"/>
          </a:xfrm>
        </p:grpSpPr>
        <p:cxnSp>
          <p:nvCxnSpPr>
            <p:cNvPr id="19" name="直線矢印コネクタ 18"/>
            <p:cNvCxnSpPr/>
            <p:nvPr/>
          </p:nvCxnSpPr>
          <p:spPr>
            <a:xfrm>
              <a:off x="2838449" y="6433551"/>
              <a:ext cx="4500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30"/>
            <p:cNvSpPr txBox="1">
              <a:spLocks noChangeArrowheads="1"/>
            </p:cNvSpPr>
            <p:nvPr/>
          </p:nvSpPr>
          <p:spPr bwMode="auto">
            <a:xfrm>
              <a:off x="3600448" y="6086016"/>
              <a:ext cx="3181351" cy="32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自然観察学習館（</a:t>
              </a:r>
              <a:r>
                <a:rPr lang="ja-JP" altLang="en-US" sz="13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休館：</a:t>
              </a:r>
              <a:r>
                <a:rPr lang="en-US" altLang="ja-JP" sz="13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2/29</a:t>
              </a:r>
              <a:r>
                <a:rPr lang="ja-JP" altLang="en-US" sz="13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5/2</a:t>
              </a:r>
              <a:r>
                <a:rPr lang="en-US" altLang="ja-JP" sz="13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0</a:t>
              </a:r>
              <a:r>
                <a:rPr lang="ja-JP" altLang="en-US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4325350" y="8134615"/>
            <a:ext cx="3181351" cy="369110"/>
            <a:chOff x="4389783" y="6519195"/>
            <a:chExt cx="3181351" cy="369110"/>
          </a:xfrm>
        </p:grpSpPr>
        <p:cxnSp>
          <p:nvCxnSpPr>
            <p:cNvPr id="22" name="直線矢印コネクタ 21"/>
            <p:cNvCxnSpPr/>
            <p:nvPr/>
          </p:nvCxnSpPr>
          <p:spPr>
            <a:xfrm>
              <a:off x="5010150" y="6888305"/>
              <a:ext cx="2376000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テキスト ボックス 30"/>
            <p:cNvSpPr txBox="1">
              <a:spLocks noChangeArrowheads="1"/>
            </p:cNvSpPr>
            <p:nvPr/>
          </p:nvSpPr>
          <p:spPr bwMode="auto">
            <a:xfrm>
              <a:off x="4389783" y="6519195"/>
              <a:ext cx="3181351" cy="32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スポーツ施設（休止：</a:t>
              </a:r>
              <a:r>
                <a:rPr lang="en-US" altLang="ja-JP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4/8</a:t>
              </a: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5/2</a:t>
              </a:r>
              <a:r>
                <a:rPr lang="en-US" altLang="ja-JP" sz="1300" dirty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0</a:t>
              </a: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4657724" y="8675175"/>
            <a:ext cx="3181351" cy="367282"/>
            <a:chOff x="4657724" y="6979725"/>
            <a:chExt cx="3181351" cy="367282"/>
          </a:xfrm>
        </p:grpSpPr>
        <p:cxnSp>
          <p:nvCxnSpPr>
            <p:cNvPr id="24" name="直線矢印コネクタ 23"/>
            <p:cNvCxnSpPr/>
            <p:nvPr/>
          </p:nvCxnSpPr>
          <p:spPr>
            <a:xfrm>
              <a:off x="5657850" y="7347007"/>
              <a:ext cx="1116000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30"/>
            <p:cNvSpPr txBox="1">
              <a:spLocks noChangeArrowheads="1"/>
            </p:cNvSpPr>
            <p:nvPr/>
          </p:nvSpPr>
          <p:spPr bwMode="auto">
            <a:xfrm>
              <a:off x="4657724" y="6979725"/>
              <a:ext cx="3181351" cy="32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駐車場（閉鎖：</a:t>
              </a:r>
              <a:r>
                <a:rPr lang="en-US" altLang="ja-JP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4/29</a:t>
              </a: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5/6</a:t>
              </a: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2259667" y="2331057"/>
            <a:ext cx="5115150" cy="330099"/>
            <a:chOff x="5010149" y="3374487"/>
            <a:chExt cx="5115150" cy="330099"/>
          </a:xfrm>
        </p:grpSpPr>
        <p:cxnSp>
          <p:nvCxnSpPr>
            <p:cNvPr id="34" name="直線矢印コネクタ 33"/>
            <p:cNvCxnSpPr/>
            <p:nvPr/>
          </p:nvCxnSpPr>
          <p:spPr>
            <a:xfrm>
              <a:off x="5010149" y="3704586"/>
              <a:ext cx="5115150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テキスト ボックス 30"/>
            <p:cNvSpPr txBox="1">
              <a:spLocks noChangeArrowheads="1"/>
            </p:cNvSpPr>
            <p:nvPr/>
          </p:nvSpPr>
          <p:spPr bwMode="auto">
            <a:xfrm>
              <a:off x="6129414" y="3374487"/>
              <a:ext cx="2945469" cy="330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dirty="0" smtClean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イベント・集会中止（</a:t>
              </a:r>
              <a:r>
                <a:rPr lang="en-US" altLang="ja-JP" sz="1300" dirty="0" smtClean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2/18</a:t>
              </a:r>
              <a:r>
                <a:rPr lang="ja-JP" altLang="en-US" sz="1300" dirty="0" smtClean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300" dirty="0" smtClean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5/22</a:t>
              </a:r>
              <a:r>
                <a:rPr lang="ja-JP" altLang="en-US" sz="1300" dirty="0" smtClean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9" name="角丸四角形吹き出し 38"/>
          <p:cNvSpPr/>
          <p:nvPr/>
        </p:nvSpPr>
        <p:spPr>
          <a:xfrm>
            <a:off x="7380420" y="2842042"/>
            <a:ext cx="1426791" cy="535037"/>
          </a:xfrm>
          <a:prstGeom prst="wedgeRoundRectCallout">
            <a:avLst>
              <a:gd name="adj1" fmla="val -33138"/>
              <a:gd name="adj2" fmla="val -70250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rgbClr val="00B050"/>
                </a:solidFill>
              </a:rPr>
              <a:t>再開条件：</a:t>
            </a:r>
            <a:endParaRPr kumimoji="1" lang="en-US" altLang="ja-JP" sz="1400" dirty="0" smtClean="0">
              <a:solidFill>
                <a:srgbClr val="00B050"/>
              </a:solidFill>
            </a:endParaRPr>
          </a:p>
          <a:p>
            <a:r>
              <a:rPr kumimoji="1" lang="ja-JP" altLang="en-US" sz="1400" dirty="0" smtClean="0">
                <a:solidFill>
                  <a:srgbClr val="00B050"/>
                </a:solidFill>
              </a:rPr>
              <a:t>屋外</a:t>
            </a:r>
            <a:r>
              <a:rPr kumimoji="1" lang="en-US" altLang="ja-JP" sz="1400" dirty="0" smtClean="0">
                <a:solidFill>
                  <a:srgbClr val="00B050"/>
                </a:solidFill>
              </a:rPr>
              <a:t>200</a:t>
            </a:r>
            <a:r>
              <a:rPr kumimoji="1" lang="ja-JP" altLang="en-US" sz="1400" dirty="0">
                <a:solidFill>
                  <a:srgbClr val="00B050"/>
                </a:solidFill>
              </a:rPr>
              <a:t>人以下</a:t>
            </a:r>
          </a:p>
        </p:txBody>
      </p:sp>
      <p:grpSp>
        <p:nvGrpSpPr>
          <p:cNvPr id="40" name="グループ化 39"/>
          <p:cNvGrpSpPr/>
          <p:nvPr/>
        </p:nvGrpSpPr>
        <p:grpSpPr>
          <a:xfrm>
            <a:off x="2394284" y="5885692"/>
            <a:ext cx="5232533" cy="360000"/>
            <a:chOff x="5144766" y="3374487"/>
            <a:chExt cx="5049383" cy="359313"/>
          </a:xfrm>
        </p:grpSpPr>
        <p:cxnSp>
          <p:nvCxnSpPr>
            <p:cNvPr id="41" name="直線矢印コネクタ 40"/>
            <p:cNvCxnSpPr/>
            <p:nvPr/>
          </p:nvCxnSpPr>
          <p:spPr>
            <a:xfrm>
              <a:off x="5144766" y="3733800"/>
              <a:ext cx="5049383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テキスト ボックス 30"/>
            <p:cNvSpPr txBox="1">
              <a:spLocks noChangeArrowheads="1"/>
            </p:cNvSpPr>
            <p:nvPr/>
          </p:nvSpPr>
          <p:spPr bwMode="auto">
            <a:xfrm>
              <a:off x="5588932" y="3374487"/>
              <a:ext cx="4076700" cy="32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dirty="0" smtClean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梅まつり、さくら祭り、その他持ち込みイベント等中止</a:t>
              </a:r>
              <a:endParaRPr lang="en-US" altLang="ja-JP" sz="13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2838449" y="2917388"/>
            <a:ext cx="4124593" cy="329307"/>
            <a:chOff x="5673155" y="3374487"/>
            <a:chExt cx="4124593" cy="329307"/>
          </a:xfrm>
        </p:grpSpPr>
        <p:cxnSp>
          <p:nvCxnSpPr>
            <p:cNvPr id="44" name="直線矢印コネクタ 43"/>
            <p:cNvCxnSpPr/>
            <p:nvPr/>
          </p:nvCxnSpPr>
          <p:spPr>
            <a:xfrm>
              <a:off x="5673155" y="3703794"/>
              <a:ext cx="3992476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30"/>
            <p:cNvSpPr txBox="1">
              <a:spLocks noChangeArrowheads="1"/>
            </p:cNvSpPr>
            <p:nvPr/>
          </p:nvSpPr>
          <p:spPr bwMode="auto">
            <a:xfrm>
              <a:off x="5746573" y="3374487"/>
              <a:ext cx="4051175" cy="32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不特定多数の集まる屋内施設の休止（</a:t>
              </a:r>
              <a:r>
                <a:rPr lang="en-US" altLang="ja-JP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2/28</a:t>
              </a:r>
              <a:r>
                <a:rPr lang="ja-JP" altLang="en-US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5/15</a:t>
              </a:r>
              <a:r>
                <a:rPr lang="ja-JP" altLang="en-US" sz="13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46" name="直線矢印コネクタ 45"/>
          <p:cNvCxnSpPr/>
          <p:nvPr/>
        </p:nvCxnSpPr>
        <p:spPr>
          <a:xfrm flipV="1">
            <a:off x="8465981" y="6265469"/>
            <a:ext cx="2314286" cy="13474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>
            <a:off x="10780267" y="6269069"/>
            <a:ext cx="1512000" cy="0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グループ化 35"/>
          <p:cNvGrpSpPr/>
          <p:nvPr/>
        </p:nvGrpSpPr>
        <p:grpSpPr>
          <a:xfrm>
            <a:off x="2683040" y="3457722"/>
            <a:ext cx="4185269" cy="369110"/>
            <a:chOff x="2928651" y="6519195"/>
            <a:chExt cx="4185269" cy="369110"/>
          </a:xfrm>
        </p:grpSpPr>
        <p:cxnSp>
          <p:nvCxnSpPr>
            <p:cNvPr id="37" name="直線矢印コネクタ 36"/>
            <p:cNvCxnSpPr/>
            <p:nvPr/>
          </p:nvCxnSpPr>
          <p:spPr>
            <a:xfrm flipV="1">
              <a:off x="5097277" y="6888305"/>
              <a:ext cx="2000873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テキスト ボックス 30"/>
            <p:cNvSpPr txBox="1">
              <a:spLocks noChangeArrowheads="1"/>
            </p:cNvSpPr>
            <p:nvPr/>
          </p:nvSpPr>
          <p:spPr bwMode="auto">
            <a:xfrm>
              <a:off x="2928651" y="6519195"/>
              <a:ext cx="4185269" cy="32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上記以外の府有施設休館・休止（休止：</a:t>
              </a:r>
              <a:r>
                <a:rPr lang="en-US" altLang="ja-JP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4/8</a:t>
              </a: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5/15</a:t>
              </a: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9" name="角丸四角形吹き出し 48"/>
          <p:cNvSpPr/>
          <p:nvPr/>
        </p:nvSpPr>
        <p:spPr>
          <a:xfrm>
            <a:off x="7151895" y="5501518"/>
            <a:ext cx="1314086" cy="536383"/>
          </a:xfrm>
          <a:prstGeom prst="wedgeRoundRectCallout">
            <a:avLst>
              <a:gd name="adj1" fmla="val 70840"/>
              <a:gd name="adj2" fmla="val 60285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kumimoji="1" lang="ja-JP" altLang="en-US" sz="1400" dirty="0" smtClean="0">
                <a:solidFill>
                  <a:srgbClr val="00B050"/>
                </a:solidFill>
              </a:rPr>
              <a:t>特定利用の</a:t>
            </a:r>
            <a:endParaRPr kumimoji="1" lang="en-US" altLang="ja-JP" sz="1400" dirty="0" smtClean="0">
              <a:solidFill>
                <a:srgbClr val="00B050"/>
              </a:solidFill>
            </a:endParaRPr>
          </a:p>
          <a:p>
            <a:pPr>
              <a:lnSpc>
                <a:spcPts val="1600"/>
              </a:lnSpc>
            </a:pPr>
            <a:r>
              <a:rPr kumimoji="1" lang="ja-JP" altLang="en-US" sz="1400" dirty="0" smtClean="0">
                <a:solidFill>
                  <a:srgbClr val="00B050"/>
                </a:solidFill>
              </a:rPr>
              <a:t>イベント再開</a:t>
            </a:r>
            <a:endParaRPr kumimoji="1" lang="ja-JP" altLang="en-US" sz="1400" dirty="0">
              <a:solidFill>
                <a:srgbClr val="00B050"/>
              </a:solidFill>
            </a:endParaRPr>
          </a:p>
        </p:txBody>
      </p:sp>
      <p:sp>
        <p:nvSpPr>
          <p:cNvPr id="50" name="角丸四角形吹き出し 49"/>
          <p:cNvSpPr/>
          <p:nvPr/>
        </p:nvSpPr>
        <p:spPr>
          <a:xfrm flipH="1">
            <a:off x="11052294" y="5379935"/>
            <a:ext cx="1375102" cy="676067"/>
          </a:xfrm>
          <a:prstGeom prst="wedgeRoundRectCallout">
            <a:avLst>
              <a:gd name="adj1" fmla="val 70840"/>
              <a:gd name="adj2" fmla="val 60285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kumimoji="1" lang="ja-JP" altLang="en-US" sz="1400" dirty="0" smtClean="0">
                <a:solidFill>
                  <a:srgbClr val="00B050"/>
                </a:solidFill>
              </a:rPr>
              <a:t>ドライブインシアター事業</a:t>
            </a:r>
            <a:endParaRPr kumimoji="1" lang="en-US" altLang="ja-JP" sz="1400" dirty="0" smtClean="0">
              <a:solidFill>
                <a:srgbClr val="00B050"/>
              </a:solidFill>
            </a:endParaRPr>
          </a:p>
          <a:p>
            <a:pPr algn="ctr">
              <a:lnSpc>
                <a:spcPts val="1600"/>
              </a:lnSpc>
            </a:pPr>
            <a:r>
              <a:rPr kumimoji="1" lang="en-US" altLang="ja-JP" sz="1400" dirty="0" smtClean="0">
                <a:solidFill>
                  <a:srgbClr val="00B050"/>
                </a:solidFill>
              </a:rPr>
              <a:t>8/1</a:t>
            </a:r>
            <a:r>
              <a:rPr kumimoji="1" lang="ja-JP" altLang="en-US" sz="1400" dirty="0" smtClean="0">
                <a:solidFill>
                  <a:srgbClr val="00B050"/>
                </a:solidFill>
              </a:rPr>
              <a:t>～</a:t>
            </a:r>
            <a:endParaRPr kumimoji="1" lang="ja-JP" altLang="en-US" sz="1400" dirty="0">
              <a:solidFill>
                <a:srgbClr val="00B050"/>
              </a:solidFill>
            </a:endParaRPr>
          </a:p>
        </p:txBody>
      </p:sp>
      <p:sp>
        <p:nvSpPr>
          <p:cNvPr id="2" name="星 5 1"/>
          <p:cNvSpPr/>
          <p:nvPr/>
        </p:nvSpPr>
        <p:spPr>
          <a:xfrm>
            <a:off x="6852539" y="3702884"/>
            <a:ext cx="252000" cy="252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角丸四角形吹き出し 50"/>
          <p:cNvSpPr/>
          <p:nvPr/>
        </p:nvSpPr>
        <p:spPr>
          <a:xfrm>
            <a:off x="7305673" y="3781845"/>
            <a:ext cx="1428752" cy="549325"/>
          </a:xfrm>
          <a:prstGeom prst="wedgeRoundRectCallout">
            <a:avLst>
              <a:gd name="adj1" fmla="val -49160"/>
              <a:gd name="adj2" fmla="val -7025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</a:rPr>
              <a:t>再開の準備が整い次第順次再開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52" name="星 5 51"/>
          <p:cNvSpPr/>
          <p:nvPr/>
        </p:nvSpPr>
        <p:spPr>
          <a:xfrm>
            <a:off x="7374817" y="2509032"/>
            <a:ext cx="252000" cy="25200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B050"/>
              </a:solidFill>
            </a:endParaRPr>
          </a:p>
        </p:txBody>
      </p:sp>
      <p:sp>
        <p:nvSpPr>
          <p:cNvPr id="53" name="テキスト ボックス 30"/>
          <p:cNvSpPr txBox="1">
            <a:spLocks noChangeArrowheads="1"/>
          </p:cNvSpPr>
          <p:nvPr/>
        </p:nvSpPr>
        <p:spPr bwMode="auto">
          <a:xfrm>
            <a:off x="7151530" y="2038753"/>
            <a:ext cx="687545" cy="5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3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5/23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3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再開</a:t>
            </a:r>
            <a:endParaRPr lang="en-US" altLang="ja-JP" sz="13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テキスト ボックス 30"/>
          <p:cNvSpPr txBox="1">
            <a:spLocks noChangeArrowheads="1"/>
          </p:cNvSpPr>
          <p:nvPr/>
        </p:nvSpPr>
        <p:spPr bwMode="auto">
          <a:xfrm>
            <a:off x="6489135" y="3371362"/>
            <a:ext cx="975910" cy="33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5/16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再開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星 5 54"/>
          <p:cNvSpPr/>
          <p:nvPr/>
        </p:nvSpPr>
        <p:spPr>
          <a:xfrm>
            <a:off x="6845410" y="3121096"/>
            <a:ext cx="252000" cy="2520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星 5 55"/>
          <p:cNvSpPr/>
          <p:nvPr/>
        </p:nvSpPr>
        <p:spPr>
          <a:xfrm>
            <a:off x="8608425" y="2508933"/>
            <a:ext cx="252000" cy="25200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B050"/>
              </a:solidFill>
            </a:endParaRPr>
          </a:p>
        </p:txBody>
      </p:sp>
      <p:sp>
        <p:nvSpPr>
          <p:cNvPr id="57" name="テキスト ボックス 30"/>
          <p:cNvSpPr txBox="1">
            <a:spLocks noChangeArrowheads="1"/>
          </p:cNvSpPr>
          <p:nvPr/>
        </p:nvSpPr>
        <p:spPr bwMode="auto">
          <a:xfrm>
            <a:off x="8390652" y="2216366"/>
            <a:ext cx="687545" cy="329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3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en-US" altLang="ja-JP" sz="13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en-US" altLang="ja-JP" sz="13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endParaRPr lang="en-US" altLang="ja-JP" sz="13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8" name="角丸四角形吹き出し 57"/>
          <p:cNvSpPr/>
          <p:nvPr/>
        </p:nvSpPr>
        <p:spPr>
          <a:xfrm>
            <a:off x="8860425" y="2843062"/>
            <a:ext cx="916457" cy="535037"/>
          </a:xfrm>
          <a:prstGeom prst="wedgeRoundRectCallout">
            <a:avLst>
              <a:gd name="adj1" fmla="val -49160"/>
              <a:gd name="adj2" fmla="val -70250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400" dirty="0" smtClean="0">
                <a:solidFill>
                  <a:srgbClr val="00B050"/>
                </a:solidFill>
              </a:rPr>
              <a:t>屋外</a:t>
            </a:r>
            <a:r>
              <a:rPr kumimoji="1" lang="en-US" altLang="ja-JP" sz="1400" dirty="0" smtClean="0">
                <a:solidFill>
                  <a:srgbClr val="00B050"/>
                </a:solidFill>
              </a:rPr>
              <a:t>1000</a:t>
            </a:r>
          </a:p>
          <a:p>
            <a:r>
              <a:rPr kumimoji="1" lang="ja-JP" altLang="en-US" sz="1400" dirty="0" smtClean="0">
                <a:solidFill>
                  <a:srgbClr val="00B050"/>
                </a:solidFill>
              </a:rPr>
              <a:t>人</a:t>
            </a:r>
            <a:r>
              <a:rPr kumimoji="1" lang="ja-JP" altLang="en-US" sz="1400" dirty="0">
                <a:solidFill>
                  <a:srgbClr val="00B050"/>
                </a:solidFill>
              </a:rPr>
              <a:t>以下</a:t>
            </a:r>
          </a:p>
        </p:txBody>
      </p:sp>
      <p:sp>
        <p:nvSpPr>
          <p:cNvPr id="59" name="星 5 58"/>
          <p:cNvSpPr/>
          <p:nvPr/>
        </p:nvSpPr>
        <p:spPr>
          <a:xfrm>
            <a:off x="9581646" y="2516879"/>
            <a:ext cx="252000" cy="25200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B050"/>
              </a:solidFill>
            </a:endParaRPr>
          </a:p>
        </p:txBody>
      </p:sp>
      <p:sp>
        <p:nvSpPr>
          <p:cNvPr id="60" name="テキスト ボックス 30"/>
          <p:cNvSpPr txBox="1">
            <a:spLocks noChangeArrowheads="1"/>
          </p:cNvSpPr>
          <p:nvPr/>
        </p:nvSpPr>
        <p:spPr bwMode="auto">
          <a:xfrm>
            <a:off x="9363873" y="2224312"/>
            <a:ext cx="687545" cy="329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3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7/10</a:t>
            </a:r>
            <a:endParaRPr lang="en-US" altLang="ja-JP" sz="13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角丸四角形吹き出し 60"/>
          <p:cNvSpPr/>
          <p:nvPr/>
        </p:nvSpPr>
        <p:spPr>
          <a:xfrm>
            <a:off x="9843382" y="2836967"/>
            <a:ext cx="888757" cy="541132"/>
          </a:xfrm>
          <a:prstGeom prst="wedgeRoundRectCallout">
            <a:avLst>
              <a:gd name="adj1" fmla="val -49160"/>
              <a:gd name="adj2" fmla="val -70250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400" dirty="0" smtClean="0">
                <a:solidFill>
                  <a:srgbClr val="00B050"/>
                </a:solidFill>
              </a:rPr>
              <a:t>屋外</a:t>
            </a:r>
            <a:r>
              <a:rPr kumimoji="1" lang="en-US" altLang="ja-JP" sz="1400" dirty="0" smtClean="0">
                <a:solidFill>
                  <a:srgbClr val="00B050"/>
                </a:solidFill>
              </a:rPr>
              <a:t>5000</a:t>
            </a:r>
          </a:p>
          <a:p>
            <a:r>
              <a:rPr kumimoji="1" lang="ja-JP" altLang="en-US" sz="1400" dirty="0" smtClean="0">
                <a:solidFill>
                  <a:srgbClr val="00B050"/>
                </a:solidFill>
              </a:rPr>
              <a:t>人</a:t>
            </a:r>
            <a:r>
              <a:rPr kumimoji="1" lang="ja-JP" altLang="en-US" sz="1400" dirty="0">
                <a:solidFill>
                  <a:srgbClr val="00B050"/>
                </a:solidFill>
              </a:rPr>
              <a:t>以下</a:t>
            </a:r>
          </a:p>
        </p:txBody>
      </p:sp>
      <p:sp>
        <p:nvSpPr>
          <p:cNvPr id="62" name="星 5 61"/>
          <p:cNvSpPr/>
          <p:nvPr/>
        </p:nvSpPr>
        <p:spPr>
          <a:xfrm>
            <a:off x="10800294" y="6770757"/>
            <a:ext cx="252000" cy="2520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63" name="テキスト ボックス 30"/>
          <p:cNvSpPr txBox="1">
            <a:spLocks noChangeArrowheads="1"/>
          </p:cNvSpPr>
          <p:nvPr/>
        </p:nvSpPr>
        <p:spPr bwMode="auto">
          <a:xfrm>
            <a:off x="10577007" y="6300478"/>
            <a:ext cx="687545" cy="52936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3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3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再開</a:t>
            </a:r>
            <a:endParaRPr lang="en-US" altLang="ja-JP" sz="13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星 5 63"/>
          <p:cNvSpPr/>
          <p:nvPr/>
        </p:nvSpPr>
        <p:spPr>
          <a:xfrm>
            <a:off x="7333995" y="7285069"/>
            <a:ext cx="252000" cy="2520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65" name="テキスト ボックス 30"/>
          <p:cNvSpPr txBox="1">
            <a:spLocks noChangeArrowheads="1"/>
          </p:cNvSpPr>
          <p:nvPr/>
        </p:nvSpPr>
        <p:spPr bwMode="auto">
          <a:xfrm>
            <a:off x="6989998" y="7007518"/>
            <a:ext cx="1010608" cy="3293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3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5/21</a:t>
            </a:r>
            <a:r>
              <a:rPr lang="ja-JP" altLang="en-US" sz="13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再開</a:t>
            </a:r>
            <a:endParaRPr lang="en-US" altLang="ja-JP" sz="13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星 5 65"/>
          <p:cNvSpPr/>
          <p:nvPr/>
        </p:nvSpPr>
        <p:spPr>
          <a:xfrm>
            <a:off x="7352127" y="7832095"/>
            <a:ext cx="252000" cy="2520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67" name="テキスト ボックス 30"/>
          <p:cNvSpPr txBox="1">
            <a:spLocks noChangeArrowheads="1"/>
          </p:cNvSpPr>
          <p:nvPr/>
        </p:nvSpPr>
        <p:spPr bwMode="auto">
          <a:xfrm>
            <a:off x="7008130" y="7566576"/>
            <a:ext cx="1010608" cy="3293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3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5/21</a:t>
            </a:r>
            <a:r>
              <a:rPr lang="ja-JP" altLang="en-US" sz="13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再開</a:t>
            </a:r>
            <a:endParaRPr lang="en-US" altLang="ja-JP" sz="13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" name="星 5 70"/>
          <p:cNvSpPr/>
          <p:nvPr/>
        </p:nvSpPr>
        <p:spPr>
          <a:xfrm>
            <a:off x="7352127" y="8349614"/>
            <a:ext cx="252000" cy="252000"/>
          </a:xfrm>
          <a:prstGeom prst="star5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72" name="テキスト ボックス 30"/>
          <p:cNvSpPr txBox="1">
            <a:spLocks noChangeArrowheads="1"/>
          </p:cNvSpPr>
          <p:nvPr/>
        </p:nvSpPr>
        <p:spPr bwMode="auto">
          <a:xfrm>
            <a:off x="7008130" y="8084095"/>
            <a:ext cx="1010608" cy="3293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27999" tIns="64001" rIns="127999" bIns="6400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3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5/21</a:t>
            </a:r>
            <a:r>
              <a:rPr lang="ja-JP" altLang="en-US" sz="13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再開</a:t>
            </a:r>
            <a:endParaRPr lang="en-US" altLang="ja-JP" sz="13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3" name="グループ化 72"/>
          <p:cNvGrpSpPr/>
          <p:nvPr/>
        </p:nvGrpSpPr>
        <p:grpSpPr>
          <a:xfrm>
            <a:off x="4514848" y="3978642"/>
            <a:ext cx="3181351" cy="367282"/>
            <a:chOff x="4657724" y="6979725"/>
            <a:chExt cx="3181351" cy="367282"/>
          </a:xfrm>
        </p:grpSpPr>
        <p:cxnSp>
          <p:nvCxnSpPr>
            <p:cNvPr id="74" name="直線矢印コネクタ 73"/>
            <p:cNvCxnSpPr/>
            <p:nvPr/>
          </p:nvCxnSpPr>
          <p:spPr>
            <a:xfrm>
              <a:off x="5657850" y="7347007"/>
              <a:ext cx="1116000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テキスト ボックス 30"/>
            <p:cNvSpPr txBox="1">
              <a:spLocks noChangeArrowheads="1"/>
            </p:cNvSpPr>
            <p:nvPr/>
          </p:nvSpPr>
          <p:spPr bwMode="auto">
            <a:xfrm>
              <a:off x="4657724" y="6979725"/>
              <a:ext cx="3181351" cy="32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7999" tIns="64001" rIns="127999" bIns="64001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駐車場（閉鎖：</a:t>
              </a:r>
              <a:r>
                <a:rPr lang="en-US" altLang="ja-JP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4/29</a:t>
              </a: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5/6</a:t>
              </a:r>
              <a:r>
                <a:rPr lang="ja-JP" altLang="en-US" sz="13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8" name="正方形/長方形 1"/>
          <p:cNvSpPr>
            <a:spLocks noChangeArrowheads="1"/>
          </p:cNvSpPr>
          <p:nvPr/>
        </p:nvSpPr>
        <p:spPr bwMode="auto">
          <a:xfrm>
            <a:off x="10800295" y="54319"/>
            <a:ext cx="1627102" cy="54965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</a:rPr>
              <a:t>資料５－１</a:t>
            </a:r>
            <a:endParaRPr kumimoji="0" lang="ja-JP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47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4314"/>
            <a:ext cx="12801600" cy="45438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79941" tIns="39970" rIns="79941" bIns="399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520" b="1" kern="100" dirty="0">
                <a:ea typeface="ＭＳ Ｐゴシック"/>
                <a:cs typeface="Times New Roman"/>
              </a:rPr>
              <a:t>　令和</a:t>
            </a:r>
            <a:r>
              <a:rPr lang="en-US" altLang="ja-JP" sz="2520" b="1" kern="100" dirty="0">
                <a:ea typeface="ＭＳ Ｐゴシック"/>
                <a:cs typeface="Times New Roman"/>
              </a:rPr>
              <a:t>2</a:t>
            </a:r>
            <a:r>
              <a:rPr lang="ja-JP" altLang="en-US" sz="2520" b="1" kern="100" dirty="0">
                <a:ea typeface="ＭＳ Ｐゴシック"/>
                <a:cs typeface="Times New Roman"/>
              </a:rPr>
              <a:t>年度の収支計画　及び　管理水準の見直し</a:t>
            </a:r>
            <a:endParaRPr lang="ja-JP" altLang="en-US" sz="1260" kern="100" dirty="0">
              <a:ea typeface="ＭＳ 明朝"/>
              <a:cs typeface="Times New Roman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4486" y="4530781"/>
            <a:ext cx="5955312" cy="428203"/>
          </a:xfrm>
          <a:prstGeom prst="rect">
            <a:avLst/>
          </a:prstGeom>
          <a:noFill/>
        </p:spPr>
        <p:txBody>
          <a:bodyPr wrap="square" lIns="82687" tIns="41343" rIns="82687" bIns="41343" rtlCol="0">
            <a:spAutoFit/>
          </a:bodyPr>
          <a:lstStyle/>
          <a:p>
            <a:r>
              <a:rPr lang="ja-JP" altLang="en-US" sz="224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■管理水準の見直し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74486" y="684185"/>
            <a:ext cx="5955312" cy="428203"/>
          </a:xfrm>
          <a:prstGeom prst="rect">
            <a:avLst/>
          </a:prstGeom>
          <a:noFill/>
        </p:spPr>
        <p:txBody>
          <a:bodyPr wrap="square" lIns="82687" tIns="41343" rIns="82687" bIns="41343" rtlCol="0">
            <a:spAutoFit/>
          </a:bodyPr>
          <a:lstStyle/>
          <a:p>
            <a:r>
              <a:rPr lang="ja-JP" altLang="en-US" sz="224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■収支計画の見直し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71807" y="4958985"/>
            <a:ext cx="8478891" cy="3259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見直しの具体例</a:t>
            </a:r>
            <a:r>
              <a:rPr lang="en-US" altLang="ja-JP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96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  <a:p>
            <a:pPr lvl="1">
              <a:lnSpc>
                <a:spcPct val="150000"/>
              </a:lnSpc>
            </a:pPr>
            <a:r>
              <a:rPr lang="ja-JP" altLang="en-US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○人員配置の見直し</a:t>
            </a:r>
            <a:endParaRPr lang="en-US" altLang="ja-JP" sz="196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○日常清掃回数減</a:t>
            </a:r>
            <a:endParaRPr lang="en-US" altLang="ja-JP" sz="196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○イベントの一部中止</a:t>
            </a:r>
            <a:endParaRPr lang="en-US" altLang="ja-JP" sz="196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○来園者アンケート調査の春季中止</a:t>
            </a:r>
            <a:endParaRPr lang="en-US" altLang="ja-JP" sz="196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○植物管理頻度の減</a:t>
            </a:r>
            <a:endParaRPr lang="en-US" altLang="ja-JP" sz="196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○必要最低限の修繕・補修　　　　　　　など</a:t>
            </a:r>
            <a:endParaRPr lang="en-US" altLang="ja-JP" sz="196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正方形/長方形 1"/>
          <p:cNvSpPr>
            <a:spLocks noChangeArrowheads="1"/>
          </p:cNvSpPr>
          <p:nvPr/>
        </p:nvSpPr>
        <p:spPr bwMode="auto">
          <a:xfrm>
            <a:off x="11300795" y="101018"/>
            <a:ext cx="1361483" cy="507378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/>
          <a:p>
            <a:pPr algn="ctr" defTabSz="84409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847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資料５－１</a:t>
            </a:r>
            <a:endParaRPr lang="ja-JP" altLang="ja-JP" sz="1847" dirty="0">
              <a:latin typeface="Arial" panose="020B0604020202020204" pitchFamily="34" charset="0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644905" y="1087533"/>
            <a:ext cx="10655889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2240" dirty="0">
                <a:latin typeface="Meiryo UI" panose="020B0604030504040204" pitchFamily="50" charset="-128"/>
                <a:ea typeface="Meiryo UI" panose="020B0604030504040204" pitchFamily="50" charset="-128"/>
              </a:rPr>
              <a:t>入園者数の減少や施設の閉鎖等により、当初想定していた利用料金等の</a:t>
            </a:r>
            <a:r>
              <a:rPr lang="ja-JP" altLang="en-US" sz="224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収入が不足</a:t>
            </a:r>
            <a:endParaRPr lang="en-US" altLang="ja-JP" sz="224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44904" y="1892292"/>
            <a:ext cx="8209536" cy="190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ja-JP" sz="196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960" dirty="0">
                <a:latin typeface="Meiryo UI" panose="020B0604030504040204" pitchFamily="50" charset="-128"/>
                <a:ea typeface="Meiryo UI" panose="020B0604030504040204" pitchFamily="50" charset="-128"/>
              </a:rPr>
              <a:t>対応</a:t>
            </a:r>
            <a:r>
              <a:rPr lang="en-US" altLang="ja-JP" sz="196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>
              <a:lnSpc>
                <a:spcPct val="200000"/>
              </a:lnSpc>
            </a:pPr>
            <a:r>
              <a:rPr lang="ja-JP" altLang="en-US" sz="196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○管理水準</a:t>
            </a:r>
            <a:r>
              <a:rPr lang="ja-JP" altLang="en-US" sz="1960" dirty="0">
                <a:latin typeface="Meiryo UI" panose="020B0604030504040204" pitchFamily="50" charset="-128"/>
                <a:ea typeface="Meiryo UI" panose="020B0604030504040204" pitchFamily="50" charset="-128"/>
              </a:rPr>
              <a:t>を見直し、支出を削減</a:t>
            </a:r>
          </a:p>
          <a:p>
            <a:pPr>
              <a:lnSpc>
                <a:spcPct val="200000"/>
              </a:lnSpc>
            </a:pPr>
            <a:r>
              <a:rPr lang="ja-JP" altLang="en-US" sz="1960" dirty="0">
                <a:latin typeface="Meiryo UI" panose="020B0604030504040204" pitchFamily="50" charset="-128"/>
                <a:ea typeface="Meiryo UI" panose="020B0604030504040204" pitchFamily="50" charset="-128"/>
              </a:rPr>
              <a:t>○最低限必要</a:t>
            </a:r>
            <a:r>
              <a:rPr lang="ja-JP" altLang="en-US" sz="1960">
                <a:latin typeface="Meiryo UI" panose="020B0604030504040204" pitchFamily="50" charset="-128"/>
                <a:ea typeface="Meiryo UI" panose="020B0604030504040204" pitchFamily="50" charset="-128"/>
              </a:rPr>
              <a:t>な</a:t>
            </a:r>
            <a:r>
              <a:rPr lang="ja-JP" altLang="en-US" sz="1960" smtClean="0">
                <a:latin typeface="Meiryo UI" panose="020B0604030504040204" pitchFamily="50" charset="-128"/>
                <a:ea typeface="Meiryo UI" panose="020B0604030504040204" pitchFamily="50" charset="-128"/>
              </a:rPr>
              <a:t>管理を確保</a:t>
            </a:r>
            <a:endParaRPr lang="en-US" altLang="ja-JP" sz="196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4121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731</Words>
  <Application>Microsoft Office PowerPoint</Application>
  <PresentationFormat>A3 297x420 mm</PresentationFormat>
  <Paragraphs>211</Paragraphs>
  <Slides>4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7" baseType="lpstr">
      <vt:lpstr>HG丸ｺﾞｼｯｸM-PRO</vt:lpstr>
      <vt:lpstr>Meiryo UI</vt:lpstr>
      <vt:lpstr>ＭＳ Ｐゴシック</vt:lpstr>
      <vt:lpstr>ＭＳ 明朝</vt:lpstr>
      <vt:lpstr>游ゴシック</vt:lpstr>
      <vt:lpstr>游ゴシック Light</vt:lpstr>
      <vt:lpstr>游明朝</vt:lpstr>
      <vt:lpstr>Arial</vt:lpstr>
      <vt:lpstr>Calibri</vt:lpstr>
      <vt:lpstr>Calibri Light</vt:lpstr>
      <vt:lpstr>Times New Roman</vt:lpstr>
      <vt:lpstr>Office テーマ</vt:lpstr>
      <vt:lpstr>ワークシート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2021-03-29T04:33:05Z</dcterms:created>
  <dcterms:modified xsi:type="dcterms:W3CDTF">2021-03-29T04:33:14Z</dcterms:modified>
</cp:coreProperties>
</file>