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Lst>
  <p:sldSz cx="15119350" cy="10691813"/>
  <p:notesSz cx="1436846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662" autoAdjust="0"/>
    <p:restoredTop sz="94660"/>
  </p:normalViewPr>
  <p:slideViewPr>
    <p:cSldViewPr snapToGrid="0">
      <p:cViewPr varScale="1">
        <p:scale>
          <a:sx n="48" d="100"/>
          <a:sy n="48"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EF0B7A5-C37A-4EA4-BA14-EBEFFBBA2823}" type="datetimeFigureOut">
              <a:rPr kumimoji="1" lang="ja-JP" altLang="en-US" smtClean="0"/>
              <a:t>2022/10/21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399632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F0B7A5-C37A-4EA4-BA14-EBEFFBBA2823}" type="datetimeFigureOut">
              <a:rPr kumimoji="1" lang="ja-JP" altLang="en-US" smtClean="0"/>
              <a:t>2022/10/21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417719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F0B7A5-C37A-4EA4-BA14-EBEFFBBA2823}" type="datetimeFigureOut">
              <a:rPr kumimoji="1" lang="ja-JP" altLang="en-US" smtClean="0"/>
              <a:t>2022/10/21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178223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F0B7A5-C37A-4EA4-BA14-EBEFFBBA2823}" type="datetimeFigureOut">
              <a:rPr kumimoji="1" lang="ja-JP" altLang="en-US" smtClean="0"/>
              <a:t>2022/10/21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122275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F0B7A5-C37A-4EA4-BA14-EBEFFBBA2823}" type="datetimeFigureOut">
              <a:rPr kumimoji="1" lang="ja-JP" altLang="en-US" smtClean="0"/>
              <a:t>2022/10/21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275073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EF0B7A5-C37A-4EA4-BA14-EBEFFBBA2823}" type="datetimeFigureOut">
              <a:rPr kumimoji="1" lang="ja-JP" altLang="en-US" smtClean="0"/>
              <a:t>2022/10/21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33302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F0B7A5-C37A-4EA4-BA14-EBEFFBBA2823}" type="datetimeFigureOut">
              <a:rPr kumimoji="1" lang="ja-JP" altLang="en-US" smtClean="0"/>
              <a:t>2022/10/21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85273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EF0B7A5-C37A-4EA4-BA14-EBEFFBBA2823}" type="datetimeFigureOut">
              <a:rPr kumimoji="1" lang="ja-JP" altLang="en-US" smtClean="0"/>
              <a:t>2022/10/21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47073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0B7A5-C37A-4EA4-BA14-EBEFFBBA2823}" type="datetimeFigureOut">
              <a:rPr kumimoji="1" lang="ja-JP" altLang="en-US" smtClean="0"/>
              <a:t>2022/10/21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420031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F0B7A5-C37A-4EA4-BA14-EBEFFBBA2823}" type="datetimeFigureOut">
              <a:rPr kumimoji="1" lang="ja-JP" altLang="en-US" smtClean="0"/>
              <a:t>2022/10/21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241847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F0B7A5-C37A-4EA4-BA14-EBEFFBBA2823}" type="datetimeFigureOut">
              <a:rPr kumimoji="1" lang="ja-JP" altLang="en-US" smtClean="0"/>
              <a:t>2022/10/21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234604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0EF0B7A5-C37A-4EA4-BA14-EBEFFBBA2823}" type="datetimeFigureOut">
              <a:rPr kumimoji="1" lang="ja-JP" altLang="en-US" smtClean="0"/>
              <a:t>2022/10/21</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2461634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2"/>
          <p:cNvSpPr txBox="1">
            <a:spLocks noChangeArrowheads="1"/>
          </p:cNvSpPr>
          <p:nvPr/>
        </p:nvSpPr>
        <p:spPr bwMode="auto">
          <a:xfrm>
            <a:off x="14464260" y="10458172"/>
            <a:ext cx="602615" cy="2769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a:t>
            </a:r>
            <a:r>
              <a:rPr lang="en-US" altLang="ja-JP"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8</a:t>
            </a: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矢印: 下 6">
            <a:extLst>
              <a:ext uri="{FF2B5EF4-FFF2-40B4-BE49-F238E27FC236}">
                <a16:creationId xmlns:a16="http://schemas.microsoft.com/office/drawing/2014/main" id="{79A0E5FF-F78C-CCB5-51AF-46264626550C}"/>
              </a:ext>
            </a:extLst>
          </p:cNvPr>
          <p:cNvSpPr/>
          <p:nvPr/>
        </p:nvSpPr>
        <p:spPr>
          <a:xfrm>
            <a:off x="1780087" y="5595410"/>
            <a:ext cx="4500510" cy="353713"/>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13">
            <a:extLst>
              <a:ext uri="{FF2B5EF4-FFF2-40B4-BE49-F238E27FC236}">
                <a16:creationId xmlns:a16="http://schemas.microsoft.com/office/drawing/2014/main" id="{DAA5D49E-C22D-E63F-EC74-02BFA51C7FAF}"/>
              </a:ext>
            </a:extLst>
          </p:cNvPr>
          <p:cNvSpPr txBox="1"/>
          <p:nvPr/>
        </p:nvSpPr>
        <p:spPr>
          <a:xfrm>
            <a:off x="297548" y="709809"/>
            <a:ext cx="7128253" cy="518125"/>
          </a:xfrm>
          <a:prstGeom prst="rect">
            <a:avLst/>
          </a:prstGeom>
          <a:noFill/>
          <a:ln w="6350">
            <a:no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b="1" kern="0" dirty="0">
                <a:solidFill>
                  <a:schemeClr val="accent1">
                    <a:lumMod val="75000"/>
                  </a:schemeClr>
                </a:solidFill>
                <a:effectLst/>
                <a:latin typeface="ＭＳ ゴシック" panose="020B0609070205080204" pitchFamily="49" charset="-128"/>
                <a:ea typeface="ＭＳ ゴシック" panose="020B0609070205080204" pitchFamily="49" charset="-128"/>
                <a:cs typeface="HG荳ｸ・ｺ・橸ｽｼ・ｯ・ｸM-PRO"/>
              </a:rPr>
              <a:t>（１）本質的価値の検討</a:t>
            </a:r>
            <a:endParaRPr lang="ja-JP" b="1" kern="100" dirty="0">
              <a:solidFill>
                <a:schemeClr val="accent1">
                  <a:lumMod val="75000"/>
                </a:schemeClr>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 name="テキスト ボックス 13">
            <a:extLst>
              <a:ext uri="{FF2B5EF4-FFF2-40B4-BE49-F238E27FC236}">
                <a16:creationId xmlns:a16="http://schemas.microsoft.com/office/drawing/2014/main" id="{57A8E11B-D005-F7E3-9D7E-0D44ED3D3E7B}"/>
              </a:ext>
            </a:extLst>
          </p:cNvPr>
          <p:cNvSpPr txBox="1"/>
          <p:nvPr/>
        </p:nvSpPr>
        <p:spPr>
          <a:xfrm>
            <a:off x="417819" y="1582996"/>
            <a:ext cx="7074080" cy="3966989"/>
          </a:xfrm>
          <a:prstGeom prst="rect">
            <a:avLst/>
          </a:prstGeom>
          <a:no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600" b="1" kern="10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〇</a:t>
            </a:r>
            <a:r>
              <a:rPr lang="ja-JP" altLang="en-US" sz="1600" b="1" kern="100" dirty="0">
                <a:solidFill>
                  <a:schemeClr val="accent1"/>
                </a:solidFill>
                <a:effectLst/>
                <a:latin typeface="ＭＳ ゴシック" panose="020B0609070205080204" pitchFamily="49" charset="-128"/>
                <a:ea typeface="ＭＳ ゴシック" panose="020B0609070205080204" pitchFamily="49" charset="-128"/>
                <a:cs typeface="Calibri-Bold"/>
              </a:rPr>
              <a:t>万博日本庭園の本質的価値に係わる事項の抽出</a:t>
            </a:r>
            <a:endParaRPr lang="en-US" altLang="ja-JP" sz="1600" b="1" kern="100" dirty="0">
              <a:solidFill>
                <a:schemeClr val="accent1"/>
              </a:solidFill>
              <a:effectLst/>
              <a:latin typeface="ＭＳ ゴシック" panose="020B0609070205080204" pitchFamily="49" charset="-128"/>
              <a:ea typeface="ＭＳ ゴシック" panose="020B0609070205080204" pitchFamily="49" charset="-128"/>
              <a:cs typeface="Calibri-Bold"/>
            </a:endParaRPr>
          </a:p>
          <a:p>
            <a:pPr algn="l"/>
            <a:r>
              <a:rPr lang="en-US"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１）「昭和</a:t>
            </a:r>
            <a:r>
              <a:rPr lang="en-US"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45</a:t>
            </a:r>
            <a:r>
              <a:rPr lang="ja-JP"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年に大阪府下千里丘陵において開催される</a:t>
            </a:r>
            <a:r>
              <a:rPr lang="ja-JP" altLang="ja-JP" sz="1100" u="sng"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日本万国博覧会に日本政府が出展する施設の一つとして「日本庭園」を建設</a:t>
            </a:r>
            <a:r>
              <a:rPr lang="ja-JP"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することとなり、この建設を担当する建設省の委託を受けて、社団法人日本公園緑地協会が農学博士田治六郎氏を主任設計者として、この基本設計を策定し、昭和</a:t>
            </a:r>
            <a:r>
              <a:rPr lang="en-US"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43</a:t>
            </a:r>
            <a:r>
              <a:rPr lang="ja-JP"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年</a:t>
            </a:r>
            <a:r>
              <a:rPr lang="en-US"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4</a:t>
            </a:r>
            <a:r>
              <a:rPr lang="ja-JP"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月</a:t>
            </a:r>
            <a:r>
              <a:rPr lang="en-US"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1</a:t>
            </a:r>
            <a:r>
              <a:rPr lang="ja-JP"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日に建設大臣がこれを決定した。」　</a:t>
            </a:r>
            <a:r>
              <a:rPr lang="en-US"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r>
              <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基本設計</a:t>
            </a:r>
            <a:r>
              <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(S43.4)</a:t>
            </a:r>
            <a:r>
              <a:rPr lang="en-US"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en-US"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 </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２</a:t>
            </a:r>
            <a:r>
              <a:rPr lang="ja-JP"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r>
              <a:rPr lang="ja-JP" altLang="ja-JP" sz="1100" u="sng"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日本政府が庭園を出展することとした意義</a:t>
            </a:r>
            <a:r>
              <a:rPr lang="ja-JP"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は、大きく分けて二つあります。その一つは</a:t>
            </a:r>
            <a:r>
              <a:rPr lang="ja-JP" altLang="ja-JP" sz="1100" u="sng"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博覧会の入場者にいこいの場を提供する事</a:t>
            </a:r>
            <a:r>
              <a:rPr lang="ja-JP"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です。･･･</a:t>
            </a:r>
            <a:r>
              <a:rPr lang="ja-JP" altLang="ja-JP" sz="1100" u="sng"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多数の人びとの利用に供するため、その規模も日本庭園として画期的な広さ</a:t>
            </a:r>
            <a:r>
              <a:rPr lang="ja-JP"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としました。もう一つは、</a:t>
            </a:r>
            <a:r>
              <a:rPr lang="ja-JP" altLang="ja-JP" sz="1100" u="sng"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日本の誇りうる造園技術を展示する事</a:t>
            </a:r>
            <a:r>
              <a:rPr lang="ja-JP"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です。･･･この伝統的な造園手法に現代の新しい技術と感覚を加えた庭園を造って、日本ではじめて開かれる万国博に出展するとともに</a:t>
            </a:r>
            <a:r>
              <a:rPr lang="ja-JP" altLang="ja-JP" sz="1100" u="sng"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現代の代表的な造園として永久に残すこととしました</a:t>
            </a:r>
            <a:r>
              <a:rPr lang="ja-JP"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　</a:t>
            </a:r>
            <a:r>
              <a:rPr lang="en-US"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r>
              <a:rPr lang="ja-JP"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日本政府出展「日本庭園」</a:t>
            </a:r>
            <a:r>
              <a:rPr lang="en-US"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en-US"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 </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３</a:t>
            </a:r>
            <a:r>
              <a:rPr lang="ja-JP"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r>
              <a:rPr lang="ja-JP" altLang="ja-JP" sz="1100" u="sng"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日本万国博覧会のテーマ「人類の進歩と調和」にふさわしいわが国の伝統的ならびに最新の造園技術の粋を集めた最高水準を示す</a:t>
            </a:r>
            <a:r>
              <a:rPr lang="ja-JP"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　</a:t>
            </a:r>
            <a:r>
              <a:rPr lang="en-US"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r>
              <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基本設計</a:t>
            </a:r>
            <a:r>
              <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(S43.4)</a:t>
            </a:r>
            <a:r>
              <a:rPr lang="en-US"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４</a:t>
            </a:r>
            <a:r>
              <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）「設計の根底をなす思想は、自然と人間の調和ある世界の創造であり、この思想を基に、</a:t>
            </a:r>
            <a:r>
              <a:rPr lang="ja-JP" altLang="ja-JP" sz="1100"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自然の地形を利用して、西端の源泉から東に向かって渓谷を流れ平野に至る感じの水流を構成</a:t>
            </a:r>
            <a:r>
              <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し、</a:t>
            </a:r>
            <a:r>
              <a:rPr lang="ja-JP" altLang="ja-JP" sz="1100"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この水の流れを庭園の基調として、この流れに人類の進歩と時の流れを象徴させ全体として調和のとれた一つの作品を創ることを意図</a:t>
            </a:r>
            <a:r>
              <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した。この意図の表れとして、設計は、</a:t>
            </a:r>
            <a:r>
              <a:rPr lang="ja-JP" altLang="ja-JP" sz="1100"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日本庭園がたどって来たそれぞれの時代の特徴的手法を取り入れるとともに単なる時代展示としてではなく、現代的な感覚による新しい一体の現代庭園</a:t>
            </a:r>
            <a:r>
              <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とした。」　</a:t>
            </a:r>
            <a:r>
              <a:rPr lang="en-US"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r>
              <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基本設計</a:t>
            </a:r>
            <a:r>
              <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(S43.4)</a:t>
            </a:r>
            <a:r>
              <a:rPr lang="en-US" altLang="ja-JP" sz="11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テキスト ボックス 13">
            <a:extLst>
              <a:ext uri="{FF2B5EF4-FFF2-40B4-BE49-F238E27FC236}">
                <a16:creationId xmlns:a16="http://schemas.microsoft.com/office/drawing/2014/main" id="{2DECBB9E-F8A7-BF1A-A65A-B56D850699F3}"/>
              </a:ext>
            </a:extLst>
          </p:cNvPr>
          <p:cNvSpPr txBox="1"/>
          <p:nvPr/>
        </p:nvSpPr>
        <p:spPr>
          <a:xfrm>
            <a:off x="417818" y="5994548"/>
            <a:ext cx="7074079" cy="3261212"/>
          </a:xfrm>
          <a:prstGeom prst="rect">
            <a:avLst/>
          </a:prstGeom>
          <a:noFill/>
          <a:ln w="19050">
            <a:solidFill>
              <a:schemeClr val="accent6">
                <a:lumMod val="60000"/>
                <a:lumOff val="40000"/>
              </a:schemeClr>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Bef>
                <a:spcPts val="300"/>
              </a:spcBef>
            </a:pPr>
            <a:r>
              <a:rPr lang="ja-JP" altLang="ja-JP" sz="1600" b="1" kern="100" dirty="0">
                <a:solidFill>
                  <a:schemeClr val="accent6">
                    <a:lumMod val="75000"/>
                  </a:schemeClr>
                </a:solidFill>
                <a:effectLst/>
                <a:latin typeface="游明朝" panose="02020400000000000000" pitchFamily="18" charset="-128"/>
                <a:ea typeface="Meiryo UI" panose="020B0604030504040204" pitchFamily="50" charset="-128"/>
                <a:cs typeface="Times New Roman" panose="02020603050405020304" pitchFamily="18" charset="0"/>
              </a:rPr>
              <a:t>〇万博日本庭園の本質的価値</a:t>
            </a:r>
            <a:endParaRPr lang="en-US" altLang="ja-JP" sz="1600" b="1" kern="100" dirty="0">
              <a:solidFill>
                <a:schemeClr val="accent6">
                  <a:lumMod val="75000"/>
                </a:schemeClr>
              </a:solidFill>
              <a:effectLst/>
              <a:latin typeface="游明朝" panose="02020400000000000000" pitchFamily="18" charset="-128"/>
              <a:ea typeface="Meiryo UI" panose="020B0604030504040204" pitchFamily="50" charset="-128"/>
              <a:cs typeface="Times New Roman" panose="02020603050405020304" pitchFamily="18" charset="0"/>
            </a:endParaRPr>
          </a:p>
          <a:p>
            <a:pPr algn="l">
              <a:spcBef>
                <a:spcPts val="300"/>
              </a:spcBef>
            </a:pPr>
            <a:r>
              <a:rPr lang="ja-JP" altLang="en-US" sz="1600" b="1" kern="100" dirty="0">
                <a:solidFill>
                  <a:schemeClr val="accent6">
                    <a:lumMod val="75000"/>
                  </a:schemeClr>
                </a:solidFill>
                <a:latin typeface="游明朝" panose="02020400000000000000" pitchFamily="18" charset="-128"/>
                <a:ea typeface="Meiryo UI" panose="020B0604030504040204" pitchFamily="50" charset="-128"/>
                <a:cs typeface="Times New Roman" panose="02020603050405020304" pitchFamily="18" charset="0"/>
              </a:rPr>
              <a:t>　</a:t>
            </a:r>
            <a:r>
              <a:rPr lang="ja-JP" altLang="en-US" sz="11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100" b="1"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『日本万国博覧会（</a:t>
            </a:r>
            <a:r>
              <a:rPr lang="en-US" altLang="ja-JP" sz="1100" b="1"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EXPO</a:t>
            </a:r>
            <a:r>
              <a:rPr lang="ja-JP" altLang="ja-JP" sz="1100" b="1"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100" b="1"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70</a:t>
            </a:r>
            <a:r>
              <a:rPr lang="ja-JP" altLang="ja-JP" sz="1100" b="1"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en-US" sz="1100" b="1"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遺産としての歴史文化的価値</a:t>
            </a:r>
            <a:r>
              <a:rPr lang="ja-JP" altLang="ja-JP" sz="1100" b="1"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1100" b="1"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400" indent="-133200" algn="just">
              <a:spcBef>
                <a:spcPts val="300"/>
              </a:spcBef>
            </a:pPr>
            <a:r>
              <a:rPr lang="ja-JP" altLang="en-US" sz="1100" dirty="0">
                <a:solidFill>
                  <a:srgbClr val="FF0000"/>
                </a:solidFill>
                <a:latin typeface="ＭＳ ゴシック" panose="020B0609070205080204" pitchFamily="49" charset="-128"/>
                <a:ea typeface="ＭＳ ゴシック" panose="020B0609070205080204" pitchFamily="49" charset="-128"/>
              </a:rPr>
              <a:t>・計画当初より永久に残すことが意識され、万国博の開催後５０年以上にわたり良好に残され、利用に供されていること</a:t>
            </a:r>
            <a:endParaRPr lang="en-US" altLang="ja-JP" sz="1100" dirty="0">
              <a:solidFill>
                <a:srgbClr val="FF0000"/>
              </a:solidFill>
              <a:latin typeface="ＭＳ ゴシック" panose="020B0609070205080204" pitchFamily="49" charset="-128"/>
              <a:ea typeface="ＭＳ ゴシック" panose="020B0609070205080204" pitchFamily="49" charset="-128"/>
            </a:endParaRPr>
          </a:p>
          <a:p>
            <a:pPr marL="266400" indent="-133200" algn="just">
              <a:spcBef>
                <a:spcPts val="300"/>
              </a:spcBef>
            </a:pPr>
            <a:r>
              <a:rPr lang="ja-JP" altLang="en-US" sz="1100" b="0" i="0" u="none" strike="noStrike" baseline="0" dirty="0">
                <a:solidFill>
                  <a:srgbClr val="000000"/>
                </a:solidFill>
                <a:latin typeface="ＭＳ ゴシック" panose="020B0609070205080204" pitchFamily="49" charset="-128"/>
                <a:ea typeface="ＭＳ ゴシック" panose="020B0609070205080204" pitchFamily="49" charset="-128"/>
              </a:rPr>
              <a:t>・自然の地形を利用した水の流れに「人類の進歩</a:t>
            </a:r>
            <a:r>
              <a:rPr lang="ja-JP" altLang="en-US" sz="1100" dirty="0">
                <a:solidFill>
                  <a:srgbClr val="000000"/>
                </a:solidFill>
                <a:latin typeface="ＭＳ ゴシック" panose="020B0609070205080204" pitchFamily="49" charset="-128"/>
                <a:ea typeface="ＭＳ ゴシック" panose="020B0609070205080204" pitchFamily="49" charset="-128"/>
              </a:rPr>
              <a:t>」と「時の流れ」を象徴させることによって、万国博のテーマ「人類の進歩と調和」を表現した</a:t>
            </a:r>
            <a:r>
              <a:rPr lang="ja-JP" altLang="en-US" sz="1100" dirty="0">
                <a:latin typeface="ＭＳ ゴシック" panose="020B0609070205080204" pitchFamily="49" charset="-128"/>
                <a:ea typeface="ＭＳ ゴシック" panose="020B0609070205080204" pitchFamily="49" charset="-128"/>
              </a:rPr>
              <a:t>庭園意匠</a:t>
            </a:r>
            <a:endParaRPr lang="en-US" altLang="ja-JP" sz="1100" dirty="0">
              <a:latin typeface="ＭＳ ゴシック" panose="020B0609070205080204" pitchFamily="49" charset="-128"/>
              <a:ea typeface="ＭＳ ゴシック" panose="020B0609070205080204" pitchFamily="49" charset="-128"/>
            </a:endParaRPr>
          </a:p>
          <a:p>
            <a:pPr marL="266400" indent="-133200" algn="just">
              <a:spcBef>
                <a:spcPts val="300"/>
              </a:spcBef>
            </a:pPr>
            <a:r>
              <a:rPr lang="ja-JP" altLang="en-US" sz="1100" b="0" i="0" u="none" strike="noStrike" baseline="0" dirty="0">
                <a:latin typeface="ＭＳ ゴシック" panose="020B0609070205080204" pitchFamily="49" charset="-128"/>
                <a:ea typeface="ＭＳ ゴシック" panose="020B0609070205080204" pitchFamily="49" charset="-128"/>
              </a:rPr>
              <a:t>・世界中から訪れる多くの</a:t>
            </a:r>
            <a:r>
              <a:rPr lang="ja-JP" altLang="en-US" sz="1100" dirty="0">
                <a:latin typeface="ＭＳ ゴシック" panose="020B0609070205080204" pitchFamily="49" charset="-128"/>
                <a:ea typeface="ＭＳ ゴシック" panose="020B0609070205080204" pitchFamily="49" charset="-128"/>
              </a:rPr>
              <a:t>万国博</a:t>
            </a:r>
            <a:r>
              <a:rPr lang="ja-JP" altLang="en-US" sz="1100" b="0" i="0" u="none" strike="noStrike" baseline="0" dirty="0">
                <a:latin typeface="ＭＳ ゴシック" panose="020B0609070205080204" pitchFamily="49" charset="-128"/>
                <a:ea typeface="ＭＳ ゴシック" panose="020B0609070205080204" pitchFamily="49" charset="-128"/>
              </a:rPr>
              <a:t>入場者にいこいの場を提供するため、日本庭園として画期的な広さを確保したこと</a:t>
            </a:r>
            <a:endParaRPr lang="en-US" altLang="ja-JP" sz="1100" b="0" i="0" u="none" strike="noStrike" baseline="0" dirty="0">
              <a:latin typeface="ＭＳ ゴシック" panose="020B0609070205080204" pitchFamily="49" charset="-128"/>
              <a:ea typeface="ＭＳ ゴシック" panose="020B0609070205080204" pitchFamily="49" charset="-128"/>
            </a:endParaRPr>
          </a:p>
          <a:p>
            <a:pPr marL="180000" indent="-457200" algn="just">
              <a:spcBef>
                <a:spcPts val="300"/>
              </a:spcBef>
            </a:pPr>
            <a:endParaRPr lang="en-US" altLang="ja-JP" sz="1100" i="0" u="none" strike="noStrike" kern="100" baseline="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457200" algn="just">
              <a:spcBef>
                <a:spcPts val="300"/>
              </a:spcBef>
            </a:pPr>
            <a:r>
              <a:rPr lang="ja-JP" altLang="en-US" sz="11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100" b="1"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100" b="1"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伝統的ならびに</a:t>
            </a:r>
            <a:r>
              <a:rPr lang="ja-JP" altLang="ja-JP" sz="1100" b="1"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当時</a:t>
            </a:r>
            <a:r>
              <a:rPr lang="ja-JP" altLang="en-US" sz="1100" b="1"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最新</a:t>
            </a:r>
            <a:r>
              <a:rPr lang="ja-JP" altLang="ja-JP" sz="1100" b="1"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の日本の造園技術を結集した</a:t>
            </a:r>
            <a:r>
              <a:rPr lang="ja-JP" altLang="en-US" sz="1100" b="1"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昭和の代表的</a:t>
            </a:r>
            <a:r>
              <a:rPr lang="ja-JP" altLang="ja-JP" sz="1100" b="1" u="sng"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庭園としての価値』</a:t>
            </a:r>
            <a:endPar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400" indent="-133200" algn="just">
              <a:spcBef>
                <a:spcPts val="300"/>
              </a:spcBef>
            </a:pP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平安時代の寝殿造庭園や中世の茶庭や石庭、江戸時代の回遊式庭園など、日本庭園がたどって来た各時代の特徴的な造園技法を取り入れるとともに、全体として調和のとれた新しい時代の庭園としてまとめられている点</a:t>
            </a:r>
            <a:endPar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400" indent="-133200" algn="just">
              <a:spcBef>
                <a:spcPts val="300"/>
              </a:spcBef>
            </a:pPr>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・万国博のテーマ「人類の進歩と調和」にふさわしいわが国の伝統的ならびに当時最新の造園技術の粋を集め最高水準を示すことを目指した点</a:t>
            </a:r>
            <a:endPar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400" indent="-133200" algn="just">
              <a:spcBef>
                <a:spcPts val="300"/>
              </a:spcBef>
            </a:pP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　＜当時最新の造園技術例＞自然石ではなく大小の切石（花崗岩）を用いた、鯉池の護岸石組等</a:t>
            </a:r>
            <a:endPar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 name="テキスト ボックス 13">
            <a:extLst>
              <a:ext uri="{FF2B5EF4-FFF2-40B4-BE49-F238E27FC236}">
                <a16:creationId xmlns:a16="http://schemas.microsoft.com/office/drawing/2014/main" id="{76649011-D02B-829C-757B-273673DB43B1}"/>
              </a:ext>
            </a:extLst>
          </p:cNvPr>
          <p:cNvSpPr txBox="1"/>
          <p:nvPr/>
        </p:nvSpPr>
        <p:spPr>
          <a:xfrm>
            <a:off x="7740081" y="709809"/>
            <a:ext cx="7236597" cy="518125"/>
          </a:xfrm>
          <a:prstGeom prst="rect">
            <a:avLst/>
          </a:prstGeom>
          <a:noFill/>
          <a:ln w="6350">
            <a:no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b="1" kern="0" dirty="0">
                <a:solidFill>
                  <a:schemeClr val="accent1">
                    <a:lumMod val="75000"/>
                  </a:schemeClr>
                </a:solidFill>
                <a:effectLst/>
                <a:latin typeface="ＭＳ ゴシック" panose="020B0609070205080204" pitchFamily="49" charset="-128"/>
                <a:ea typeface="ＭＳ ゴシック" panose="020B0609070205080204" pitchFamily="49" charset="-128"/>
                <a:cs typeface="HG荳ｸ・ｺ・橸ｽｼ・ｯ・ｸM-PRO"/>
              </a:rPr>
              <a:t>（２）本質的価値を構成する要素の抽出</a:t>
            </a:r>
            <a:endParaRPr lang="ja-JP" b="1" kern="100" dirty="0">
              <a:solidFill>
                <a:schemeClr val="accent1">
                  <a:lumMod val="75000"/>
                </a:schemeClr>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5B3CA3F3-C514-4942-56AC-CA2812221AF4}"/>
              </a:ext>
            </a:extLst>
          </p:cNvPr>
          <p:cNvSpPr txBox="1"/>
          <p:nvPr/>
        </p:nvSpPr>
        <p:spPr>
          <a:xfrm>
            <a:off x="417818" y="1064871"/>
            <a:ext cx="7128253" cy="461665"/>
          </a:xfrm>
          <a:prstGeom prst="rect">
            <a:avLst/>
          </a:prstGeom>
          <a:noFill/>
        </p:spPr>
        <p:txBody>
          <a:bodyPr wrap="square">
            <a:spAutoFit/>
          </a:bodyPr>
          <a:lstStyle/>
          <a:p>
            <a:pPr algn="just"/>
            <a:r>
              <a:rPr lang="ja-JP" altLang="en-US"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　</a:t>
            </a:r>
            <a:r>
              <a:rPr lang="ja-JP"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r>
              <a:rPr lang="ja-JP" altLang="en-US"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日本庭園</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基本設計</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書</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(S43.4)</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」及び</a:t>
            </a:r>
            <a:r>
              <a:rPr lang="ja-JP"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「日本政府出展</a:t>
            </a:r>
            <a:r>
              <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r>
              <a:rPr lang="ja-JP"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日本庭園</a:t>
            </a:r>
            <a:r>
              <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r>
              <a:rPr lang="ja-JP"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から、</a:t>
            </a:r>
            <a:r>
              <a:rPr lang="ja-JP"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万博日本庭園の本質的価値に係わる事項を</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抽出</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し、それを基に以下のように本質的価値を整理</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6254F881-8288-0F5B-3BE4-601E4CBD1576}"/>
              </a:ext>
            </a:extLst>
          </p:cNvPr>
          <p:cNvSpPr txBox="1"/>
          <p:nvPr/>
        </p:nvSpPr>
        <p:spPr>
          <a:xfrm>
            <a:off x="7940232" y="1140219"/>
            <a:ext cx="2073924" cy="336414"/>
          </a:xfrm>
          <a:prstGeom prst="rect">
            <a:avLst/>
          </a:prstGeom>
          <a:noFill/>
        </p:spPr>
        <p:txBody>
          <a:bodyPr wrap="square" rtlCol="0">
            <a:spAutoFit/>
          </a:bodyPr>
          <a:lstStyle/>
          <a:p>
            <a:r>
              <a:rPr kumimoji="1" lang="ja-JP" altLang="en-US" sz="1600" b="1" dirty="0">
                <a:solidFill>
                  <a:schemeClr val="accent6">
                    <a:lumMod val="50000"/>
                  </a:schemeClr>
                </a:solidFill>
                <a:latin typeface="ＭＳ ゴシック" panose="020B0609070205080204" pitchFamily="49" charset="-128"/>
                <a:ea typeface="ＭＳ ゴシック" panose="020B0609070205080204" pitchFamily="49" charset="-128"/>
              </a:rPr>
              <a:t>●抽出のステップ</a:t>
            </a:r>
          </a:p>
        </p:txBody>
      </p:sp>
      <p:sp>
        <p:nvSpPr>
          <p:cNvPr id="11" name="テキスト ボックス 13">
            <a:extLst>
              <a:ext uri="{FF2B5EF4-FFF2-40B4-BE49-F238E27FC236}">
                <a16:creationId xmlns:a16="http://schemas.microsoft.com/office/drawing/2014/main" id="{049030D3-1500-0715-3389-20200E8D035D}"/>
              </a:ext>
            </a:extLst>
          </p:cNvPr>
          <p:cNvSpPr txBox="1"/>
          <p:nvPr/>
        </p:nvSpPr>
        <p:spPr>
          <a:xfrm>
            <a:off x="7940232" y="1575680"/>
            <a:ext cx="6822903" cy="8924449"/>
          </a:xfrm>
          <a:prstGeom prst="rect">
            <a:avLst/>
          </a:prstGeom>
          <a:noFill/>
          <a:ln w="12700">
            <a:solidFill>
              <a:schemeClr val="tx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300"/>
              </a:spcBef>
            </a:pPr>
            <a:r>
              <a:rPr lang="ja-JP" altLang="en-US" sz="1400" b="1" kern="100" dirty="0">
                <a:solidFill>
                  <a:schemeClr val="accent1">
                    <a:lumMod val="75000"/>
                  </a:schemeClr>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ステップ①</a:t>
            </a:r>
            <a:r>
              <a:rPr lang="en-US" altLang="ja-JP" sz="1400" b="1" kern="100" dirty="0">
                <a:solidFill>
                  <a:schemeClr val="accent1">
                    <a:lumMod val="75000"/>
                  </a:schemeClr>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400" b="1" kern="100" dirty="0">
                <a:solidFill>
                  <a:schemeClr val="accent1">
                    <a:lumMod val="75000"/>
                  </a:schemeClr>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設計意図</a:t>
            </a:r>
            <a:r>
              <a:rPr lang="en-US" altLang="ja-JP" sz="1400" b="1" kern="100" dirty="0">
                <a:solidFill>
                  <a:schemeClr val="accent1">
                    <a:lumMod val="75000"/>
                  </a:schemeClr>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400" b="1" kern="100" dirty="0">
                <a:solidFill>
                  <a:schemeClr val="accent1">
                    <a:lumMod val="75000"/>
                  </a:schemeClr>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の読み取り</a:t>
            </a:r>
            <a:endParaRPr lang="en-US" altLang="ja-JP" sz="1400" b="1" kern="100" dirty="0">
              <a:solidFill>
                <a:schemeClr val="accent1">
                  <a:lumMod val="75000"/>
                </a:schemeClr>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Bef>
                <a:spcPts val="300"/>
              </a:spcBef>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rPr>
              <a:t>「基本設計</a:t>
            </a:r>
            <a:r>
              <a:rPr lang="en-US" altLang="ja-JP" sz="1200" dirty="0">
                <a:effectLst/>
                <a:latin typeface="ＭＳ ゴシック" panose="020B0609070205080204" pitchFamily="49" charset="-128"/>
                <a:ea typeface="ＭＳ ゴシック" panose="020B0609070205080204" pitchFamily="49" charset="-128"/>
                <a:cs typeface="Times New Roman" panose="02020603050405020304" pitchFamily="18" charset="0"/>
              </a:rPr>
              <a:t>(S43.4)</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の「基本設計総説」等の記述から</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設計意図</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を</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読み取る。</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Bef>
                <a:spcPts val="300"/>
              </a:spcBef>
            </a:pP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Bef>
                <a:spcPts val="300"/>
              </a:spcBef>
            </a:pPr>
            <a:r>
              <a:rPr lang="ja-JP" altLang="en-US"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ステップ②</a:t>
            </a:r>
            <a:r>
              <a:rPr lang="en-US" altLang="ja-JP"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作庭上のポイント</a:t>
            </a:r>
            <a:r>
              <a:rPr lang="en-US" altLang="ja-JP"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の読み取り</a:t>
            </a:r>
            <a:endParaRPr lang="en-US" altLang="ja-JP"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lgn="just">
              <a:spcBef>
                <a:spcPts val="300"/>
              </a:spcBef>
            </a:pPr>
            <a:r>
              <a:rPr lang="ja-JP" altLang="en-US" sz="1200" kern="10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「基本設計</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(S43.4)</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」、「造庭誌</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(S55.9)</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講演抄録</a:t>
            </a:r>
            <a:r>
              <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S45.6)</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」に載せられた設計・施工内容から【作庭上のポイント】を読み取る。</a:t>
            </a:r>
          </a:p>
          <a:p>
            <a:pPr algn="just">
              <a:spcBef>
                <a:spcPts val="300"/>
              </a:spcBef>
            </a:pPr>
            <a:endParaRPr lang="en-US" altLang="ja-JP" sz="1200" kern="10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Bef>
                <a:spcPts val="300"/>
              </a:spcBef>
            </a:pPr>
            <a:r>
              <a:rPr lang="ja-JP" altLang="en-US"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ステップ③</a:t>
            </a:r>
            <a:r>
              <a:rPr lang="en-US" altLang="ja-JP"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主要構成要素</a:t>
            </a:r>
            <a:r>
              <a:rPr lang="en-US" altLang="ja-JP"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と</a:t>
            </a:r>
            <a:r>
              <a:rPr lang="en-US" altLang="ja-JP"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関連構成要素</a:t>
            </a:r>
            <a:r>
              <a:rPr lang="en-US" altLang="ja-JP"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の検討・抽出</a:t>
            </a:r>
            <a:endParaRPr lang="en-US" altLang="ja-JP"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lgn="just">
              <a:spcBef>
                <a:spcPts val="300"/>
              </a:spcBef>
            </a:pPr>
            <a:r>
              <a:rPr lang="ja-JP"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【主要構成要素】</a:t>
            </a:r>
            <a:endParaRPr lang="en-US"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lgn="just">
              <a:spcBef>
                <a:spcPts val="300"/>
              </a:spcBef>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①「設計意図」及び②「作庭上のポイント」を構成している要素を【主要構成要素】として抽出する。</a:t>
            </a:r>
          </a:p>
          <a:p>
            <a:pPr marL="180000" indent="-180000" algn="just">
              <a:spcBef>
                <a:spcPts val="300"/>
              </a:spcBef>
            </a:pPr>
            <a:r>
              <a:rPr lang="ja-JP"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【関連構成要素】</a:t>
            </a:r>
            <a:endParaRPr lang="en-US"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lgn="just">
              <a:spcBef>
                <a:spcPts val="300"/>
              </a:spcBef>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【主要構成要素】</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ととも</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に庭園の景をなす要素についても【関連構成要素】として抽出する。抽出にあたっては、作庭当初より存在する施設のうち、「造庭誌</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(S55.9)</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」の「基本設計及び工事概要各論」に記載の施設を抽出する。</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lgn="just">
              <a:spcBef>
                <a:spcPts val="300"/>
              </a:spcBef>
            </a:pP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lgn="just">
              <a:spcBef>
                <a:spcPts val="300"/>
              </a:spcBef>
            </a:pP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lgn="just">
              <a:spcBef>
                <a:spcPts val="300"/>
              </a:spcBef>
            </a:pP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lgn="just">
              <a:spcBef>
                <a:spcPts val="300"/>
              </a:spcBef>
            </a:pP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lgn="just">
              <a:spcBef>
                <a:spcPts val="300"/>
              </a:spcBef>
            </a:pP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lgn="just">
              <a:spcBef>
                <a:spcPts val="300"/>
              </a:spcBef>
            </a:pP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lgn="just">
              <a:spcBef>
                <a:spcPts val="300"/>
              </a:spcBef>
            </a:pP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Bef>
                <a:spcPts val="300"/>
              </a:spcBef>
            </a:pPr>
            <a:endParaRPr lang="en-US" altLang="ja-JP" sz="1200" kern="100" dirty="0">
              <a:solidFill>
                <a:schemeClr val="accent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Bef>
                <a:spcPts val="300"/>
              </a:spcBef>
            </a:pPr>
            <a:endParaRPr lang="en-US" altLang="ja-JP" sz="1200" b="1" kern="100" dirty="0">
              <a:solidFill>
                <a:schemeClr val="accent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Bef>
                <a:spcPts val="300"/>
              </a:spcBef>
            </a:pPr>
            <a:endParaRPr lang="en-US" altLang="ja-JP" sz="1200" b="1" kern="100" dirty="0">
              <a:solidFill>
                <a:schemeClr val="accent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Bef>
                <a:spcPts val="300"/>
              </a:spcBef>
            </a:pPr>
            <a:r>
              <a:rPr lang="ja-JP" altLang="en-US"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ステップ④</a:t>
            </a:r>
            <a:r>
              <a:rPr lang="en-US" altLang="ja-JP"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設計当時のスケッチによる確認</a:t>
            </a:r>
            <a:r>
              <a:rPr lang="en-US" altLang="ja-JP"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a:t>
            </a:r>
          </a:p>
          <a:p>
            <a:pPr marL="180000" indent="-180000" algn="just"/>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③で抽出した各要素が具体的にど</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の場所</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のどの要素であるのかを明らかにするため、「基本設計</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(S43.4)</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」、「造庭誌</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(S55.9)</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」に示されている</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11</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枚のスケッチを基に確認を行う。</a:t>
            </a:r>
          </a:p>
          <a:p>
            <a:pPr algn="just">
              <a:spcBef>
                <a:spcPts val="300"/>
              </a:spcBef>
            </a:pPr>
            <a:endParaRPr lang="en-US" altLang="ja-JP" sz="1200" kern="100" dirty="0">
              <a:solidFill>
                <a:schemeClr val="accent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Bef>
                <a:spcPts val="300"/>
              </a:spcBef>
            </a:pPr>
            <a:r>
              <a:rPr lang="ja-JP" altLang="en-US"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ステップ⑤</a:t>
            </a:r>
            <a:r>
              <a:rPr lang="en-US" altLang="ja-JP"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現地踏査による検証</a:t>
            </a:r>
            <a:r>
              <a:rPr lang="en-US" altLang="ja-JP"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a:t>
            </a:r>
          </a:p>
          <a:p>
            <a:pPr marL="180000" indent="-180000" algn="just">
              <a:spcBef>
                <a:spcPts val="300"/>
              </a:spcBef>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④に加え、各要素が現存しているか、また、該当範囲などを現地踏査により明らかにする。</a:t>
            </a:r>
            <a:endParaRPr lang="en-US" altLang="ja-JP" sz="1200" b="1" kern="100" dirty="0">
              <a:solidFill>
                <a:schemeClr val="accent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lgn="just">
              <a:spcBef>
                <a:spcPts val="300"/>
              </a:spcBef>
            </a:pPr>
            <a:endParaRPr lang="en-US" altLang="ja-JP" sz="1200" b="1" kern="100" dirty="0">
              <a:solidFill>
                <a:schemeClr val="accent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Bef>
                <a:spcPts val="300"/>
              </a:spcBef>
            </a:pPr>
            <a:r>
              <a:rPr lang="ja-JP" altLang="en-US"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ステップ⑥</a:t>
            </a:r>
            <a:r>
              <a:rPr lang="en-US" altLang="ja-JP"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本質的価値を構成する要素</a:t>
            </a:r>
            <a:r>
              <a:rPr lang="en-US" altLang="ja-JP"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の抽出</a:t>
            </a:r>
            <a:endParaRPr lang="en-US" altLang="ja-JP" sz="1400" b="1" kern="100" dirty="0">
              <a:solidFill>
                <a:schemeClr val="accent1">
                  <a:lumMod val="75000"/>
                </a:schemeClr>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lgn="just">
              <a:spcBef>
                <a:spcPts val="300"/>
              </a:spcBef>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・①～</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④</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で抽出した</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主要構成要素</a:t>
            </a:r>
            <a: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t>】58</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項目のうち、以下の要素を</a:t>
            </a:r>
            <a: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本質的価値を構成する要素</a:t>
            </a:r>
            <a: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として抽出。→</a:t>
            </a:r>
            <a:r>
              <a:rPr lang="en-US" altLang="ja-JP" sz="1200"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38</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項目を抽出</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lgn="just">
              <a:spcBef>
                <a:spcPts val="300"/>
              </a:spcBef>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u="sng" kern="100" dirty="0">
                <a:latin typeface="ＭＳ ゴシック" panose="020B0609070205080204" pitchFamily="49" charset="-128"/>
                <a:ea typeface="ＭＳ ゴシック" panose="020B0609070205080204" pitchFamily="49" charset="-128"/>
                <a:cs typeface="Times New Roman" panose="02020603050405020304" pitchFamily="18" charset="0"/>
              </a:rPr>
              <a:t>○基本設計等の資料および現地確認で対象範囲および箇所が特定できるもの。</a:t>
            </a:r>
            <a:endParaRPr lang="en-US" altLang="ja-JP" sz="1200" u="sng"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720000" algn="just">
              <a:spcBef>
                <a:spcPts val="300"/>
              </a:spcBef>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○植栽は上記に加え、</a:t>
            </a:r>
            <a:r>
              <a:rPr lang="ja-JP" altLang="en-US" sz="1200" u="sng" kern="100" dirty="0">
                <a:latin typeface="ＭＳ ゴシック" panose="020B0609070205080204" pitchFamily="49" charset="-128"/>
                <a:ea typeface="ＭＳ ゴシック" panose="020B0609070205080204" pitchFamily="49" charset="-128"/>
                <a:cs typeface="Times New Roman" panose="02020603050405020304" pitchFamily="18" charset="0"/>
              </a:rPr>
              <a:t>「日本庭園銘木大木位置図」（公園部業務概要書</a:t>
            </a:r>
            <a:r>
              <a:rPr lang="en-US" altLang="ja-JP" sz="1200" u="sng"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200" u="sng" kern="100" dirty="0">
                <a:latin typeface="ＭＳ ゴシック" panose="020B0609070205080204" pitchFamily="49" charset="-128"/>
                <a:ea typeface="ＭＳ ゴシック" panose="020B0609070205080204" pitchFamily="49" charset="-128"/>
                <a:cs typeface="Times New Roman" panose="02020603050405020304" pitchFamily="18" charset="0"/>
              </a:rPr>
              <a:t>緑地編</a:t>
            </a:r>
            <a:r>
              <a:rPr lang="en-US" altLang="ja-JP" sz="1200" u="sng" kern="100" dirty="0">
                <a:latin typeface="ＭＳ ゴシック" panose="020B0609070205080204" pitchFamily="49" charset="-128"/>
                <a:ea typeface="ＭＳ ゴシック" panose="020B0609070205080204" pitchFamily="49" charset="-128"/>
                <a:cs typeface="Times New Roman" panose="02020603050405020304" pitchFamily="18" charset="0"/>
              </a:rPr>
              <a:t>-S57.3</a:t>
            </a:r>
            <a:r>
              <a:rPr lang="ja-JP" altLang="en-US" sz="1200" u="sng" kern="100" dirty="0">
                <a:latin typeface="ＭＳ ゴシック" panose="020B0609070205080204" pitchFamily="49" charset="-128"/>
                <a:ea typeface="ＭＳ ゴシック" panose="020B0609070205080204" pitchFamily="49" charset="-128"/>
                <a:cs typeface="Times New Roman" panose="02020603050405020304" pitchFamily="18" charset="0"/>
              </a:rPr>
              <a:t>）を基</a:t>
            </a:r>
            <a:endParaRPr lang="en-US" altLang="ja-JP" sz="1200" u="sng"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360000" algn="just">
              <a:spcBef>
                <a:spcPts val="300"/>
              </a:spcBef>
            </a:pPr>
            <a:r>
              <a:rPr lang="ja-JP" altLang="en-US" sz="1200" u="sng" kern="100" dirty="0">
                <a:latin typeface="ＭＳ ゴシック" panose="020B0609070205080204" pitchFamily="49" charset="-128"/>
                <a:ea typeface="ＭＳ ゴシック" panose="020B0609070205080204" pitchFamily="49" charset="-128"/>
                <a:cs typeface="Times New Roman" panose="02020603050405020304" pitchFamily="18" charset="0"/>
              </a:rPr>
              <a:t>に特定可能で生育良好な樹木</a:t>
            </a:r>
            <a:endParaRPr lang="en-US" altLang="ja-JP" sz="1200" u="sng"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24000" algn="just">
              <a:spcBef>
                <a:spcPts val="300"/>
              </a:spcBef>
            </a:pPr>
            <a: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その他の樹木は保存活用計画等の策定により保存管理を行う方針とする。</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lgn="just">
              <a:spcBef>
                <a:spcPts val="300"/>
              </a:spcBef>
            </a:pPr>
            <a:endParaRPr lang="en-US" altLang="ja-JP" sz="1200" b="1" kern="100" dirty="0">
              <a:solidFill>
                <a:schemeClr val="accent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Bef>
                <a:spcPts val="300"/>
              </a:spcBef>
            </a:pPr>
            <a:endParaRPr lang="en-US" altLang="ja-JP" sz="1400" b="1" kern="100" dirty="0">
              <a:solidFill>
                <a:schemeClr val="accent1"/>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D2E9B17D-6EB9-468D-2B7A-DB577074BC99}"/>
              </a:ext>
            </a:extLst>
          </p:cNvPr>
          <p:cNvSpPr txBox="1"/>
          <p:nvPr/>
        </p:nvSpPr>
        <p:spPr>
          <a:xfrm>
            <a:off x="417819" y="9422911"/>
            <a:ext cx="7074078" cy="1077218"/>
          </a:xfrm>
          <a:prstGeom prst="rect">
            <a:avLst/>
          </a:prstGeom>
          <a:noFill/>
          <a:ln>
            <a:solidFill>
              <a:schemeClr val="tx1"/>
            </a:solidFill>
            <a:prstDash val="lgDash"/>
          </a:ln>
        </p:spPr>
        <p:txBody>
          <a:bodyPr wrap="square">
            <a:spAutoFit/>
          </a:bodyPr>
          <a:lstStyle/>
          <a:p>
            <a:pPr algn="l"/>
            <a:r>
              <a:rPr lang="ja-JP" altLang="en-US"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■引用資料</a:t>
            </a:r>
            <a:endParaRPr lang="en-US" altLang="ja-JP" sz="12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l"/>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日本庭園基本設計書</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S43.4</a:t>
            </a:r>
            <a:r>
              <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建設省都市局、日本公園緑地協会</a:t>
            </a:r>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「基本設計</a:t>
            </a:r>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(S43.4)</a:t>
            </a:r>
            <a:r>
              <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」と</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記す。</a:t>
            </a:r>
            <a:endPar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万博日本庭園造庭誌</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S55.9</a:t>
            </a:r>
            <a:r>
              <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万博日本庭園造庭誌編輯委員会</a:t>
            </a:r>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「造庭誌</a:t>
            </a:r>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(S55.9)</a:t>
            </a:r>
            <a:r>
              <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」と</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記す。</a:t>
            </a:r>
            <a:endPar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万博日本庭園について</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S45.6.25</a:t>
            </a:r>
            <a:r>
              <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講演の抄録 田治六郎</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「講演抄録</a:t>
            </a:r>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(S45.6)</a:t>
            </a:r>
            <a:r>
              <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」と</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記す。</a:t>
            </a:r>
            <a:endPar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4)</a:t>
            </a:r>
            <a:r>
              <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日本政府出展「日本庭園」</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建設省都市局公園緑地課</a:t>
            </a:r>
            <a:r>
              <a:rPr lang="en-US"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200" kern="100" dirty="0">
                <a:solidFill>
                  <a:srgbClr val="231F20"/>
                </a:solidFill>
                <a:effectLst/>
                <a:latin typeface="ＭＳ 明朝" panose="02020609040205080304" pitchFamily="17" charset="-128"/>
                <a:ea typeface="ＭＳ 明朝" panose="02020609040205080304" pitchFamily="17" charset="-128"/>
                <a:cs typeface="HG明朝B" panose="02020809000000000000" pitchFamily="17" charset="-128"/>
              </a:rPr>
              <a:t>「日本政府出展［日本庭園］」</a:t>
            </a:r>
            <a:r>
              <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rPr>
              <a:t>と</a:t>
            </a:r>
            <a:r>
              <a:rPr lang="ja-JP" altLang="en-US" sz="1200" kern="100" dirty="0">
                <a:effectLst/>
                <a:latin typeface="ＭＳ 明朝" panose="02020609040205080304" pitchFamily="17" charset="-128"/>
                <a:ea typeface="ＭＳ 明朝" panose="02020609040205080304" pitchFamily="17" charset="-128"/>
                <a:cs typeface="Times New Roman" panose="02020603050405020304" pitchFamily="18" charset="0"/>
              </a:rPr>
              <a:t>記す。</a:t>
            </a:r>
            <a:endParaRPr lang="ja-JP" alt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3" name="四角形: 角を丸くする 12">
            <a:extLst>
              <a:ext uri="{FF2B5EF4-FFF2-40B4-BE49-F238E27FC236}">
                <a16:creationId xmlns:a16="http://schemas.microsoft.com/office/drawing/2014/main" id="{DB61A729-C2BA-C6CF-06DE-FF1C447C9E26}"/>
              </a:ext>
            </a:extLst>
          </p:cNvPr>
          <p:cNvSpPr/>
          <p:nvPr/>
        </p:nvSpPr>
        <p:spPr>
          <a:xfrm>
            <a:off x="8127994" y="4933565"/>
            <a:ext cx="3137153" cy="2031116"/>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01DA15F-017E-90BF-652F-E9E0C31877CC}"/>
              </a:ext>
            </a:extLst>
          </p:cNvPr>
          <p:cNvSpPr txBox="1"/>
          <p:nvPr/>
        </p:nvSpPr>
        <p:spPr>
          <a:xfrm>
            <a:off x="8127993" y="5020039"/>
            <a:ext cx="3065787" cy="823302"/>
          </a:xfrm>
          <a:prstGeom prst="rect">
            <a:avLst/>
          </a:prstGeom>
          <a:noFill/>
        </p:spPr>
        <p:txBody>
          <a:bodyPr wrap="square" rtlCol="0">
            <a:spAutoFit/>
          </a:bodyPr>
          <a:lstStyle/>
          <a:p>
            <a:r>
              <a:rPr kumimoji="1" lang="en-US" altLang="ja-JP" sz="1100" b="1" dirty="0">
                <a:solidFill>
                  <a:schemeClr val="accent6">
                    <a:lumMod val="50000"/>
                  </a:schemeClr>
                </a:solidFill>
                <a:latin typeface="ＭＳ ゴシック" panose="020B0609070205080204" pitchFamily="49" charset="-128"/>
                <a:ea typeface="ＭＳ ゴシック" panose="020B0609070205080204" pitchFamily="49" charset="-128"/>
              </a:rPr>
              <a:t>【</a:t>
            </a:r>
            <a:r>
              <a:rPr kumimoji="1" lang="ja-JP" altLang="en-US" sz="1100" b="1" dirty="0">
                <a:solidFill>
                  <a:schemeClr val="accent6">
                    <a:lumMod val="50000"/>
                  </a:schemeClr>
                </a:solidFill>
                <a:latin typeface="ＭＳ ゴシック" panose="020B0609070205080204" pitchFamily="49" charset="-128"/>
                <a:ea typeface="ＭＳ ゴシック" panose="020B0609070205080204" pitchFamily="49" charset="-128"/>
              </a:rPr>
              <a:t>主要構成要素</a:t>
            </a:r>
            <a:r>
              <a:rPr kumimoji="1" lang="en-US" altLang="ja-JP" sz="1100" b="1" dirty="0">
                <a:solidFill>
                  <a:schemeClr val="accent6">
                    <a:lumMod val="50000"/>
                  </a:schemeClr>
                </a:solidFill>
                <a:latin typeface="ＭＳ ゴシック" panose="020B0609070205080204" pitchFamily="49" charset="-128"/>
                <a:ea typeface="ＭＳ ゴシック" panose="020B0609070205080204" pitchFamily="49" charset="-128"/>
              </a:rPr>
              <a:t>】</a:t>
            </a:r>
          </a:p>
          <a:p>
            <a:pPr marL="180000" indent="-180000">
              <a:spcBef>
                <a:spcPts val="300"/>
              </a:spcBef>
            </a:pPr>
            <a:r>
              <a:rPr kumimoji="1" lang="ja-JP" altLang="en-US" sz="1050" dirty="0">
                <a:latin typeface="ＭＳ ゴシック" panose="020B0609070205080204" pitchFamily="49" charset="-128"/>
                <a:ea typeface="ＭＳ ゴシック" panose="020B0609070205080204" pitchFamily="49" charset="-128"/>
              </a:rPr>
              <a:t>・「設計意図」および「作庭上のポイント」として記載があり、現存するもの</a:t>
            </a:r>
            <a:endParaRPr kumimoji="1" lang="en-US" altLang="ja-JP" sz="1050" dirty="0">
              <a:latin typeface="ＭＳ ゴシック" panose="020B0609070205080204" pitchFamily="49" charset="-128"/>
              <a:ea typeface="ＭＳ ゴシック" panose="020B0609070205080204" pitchFamily="49" charset="-128"/>
            </a:endParaRPr>
          </a:p>
          <a:p>
            <a:pPr marL="180000" indent="-180000">
              <a:spcBef>
                <a:spcPts val="300"/>
              </a:spcBef>
            </a:pPr>
            <a:r>
              <a:rPr kumimoji="1" lang="ja-JP" altLang="en-US" sz="1050" dirty="0">
                <a:latin typeface="ＭＳ ゴシック" panose="020B0609070205080204" pitchFamily="49" charset="-128"/>
                <a:ea typeface="ＭＳ ゴシック" panose="020B0609070205080204" pitchFamily="49" charset="-128"/>
              </a:rPr>
              <a:t>例）石組み、滝、渓流など</a:t>
            </a:r>
          </a:p>
        </p:txBody>
      </p:sp>
      <p:pic>
        <p:nvPicPr>
          <p:cNvPr id="15" name="図 14">
            <a:extLst>
              <a:ext uri="{FF2B5EF4-FFF2-40B4-BE49-F238E27FC236}">
                <a16:creationId xmlns:a16="http://schemas.microsoft.com/office/drawing/2014/main" id="{7E3905A2-678C-BD9C-DD93-51A7A984AF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8933709" y="5844653"/>
            <a:ext cx="1604252" cy="1013347"/>
          </a:xfrm>
          <a:prstGeom prst="rect">
            <a:avLst/>
          </a:prstGeom>
          <a:ln>
            <a:noFill/>
          </a:ln>
          <a:extLst>
            <a:ext uri="{53640926-AAD7-44D8-BBD7-CCE9431645EC}">
              <a14:shadowObscured xmlns:a14="http://schemas.microsoft.com/office/drawing/2010/main"/>
            </a:ext>
          </a:extLst>
        </p:spPr>
      </p:pic>
      <p:sp>
        <p:nvSpPr>
          <p:cNvPr id="16" name="四角形: 角を丸くする 15">
            <a:extLst>
              <a:ext uri="{FF2B5EF4-FFF2-40B4-BE49-F238E27FC236}">
                <a16:creationId xmlns:a16="http://schemas.microsoft.com/office/drawing/2014/main" id="{0DDE2D03-BEC3-6B28-6D27-2D27511846F0}"/>
              </a:ext>
            </a:extLst>
          </p:cNvPr>
          <p:cNvSpPr/>
          <p:nvPr/>
        </p:nvSpPr>
        <p:spPr>
          <a:xfrm>
            <a:off x="11385427" y="4933565"/>
            <a:ext cx="3137154" cy="2031116"/>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6434D18B-6FB5-0C57-9408-32F6C5F169EE}"/>
              </a:ext>
            </a:extLst>
          </p:cNvPr>
          <p:cNvSpPr txBox="1"/>
          <p:nvPr/>
        </p:nvSpPr>
        <p:spPr>
          <a:xfrm>
            <a:off x="11385425" y="5020039"/>
            <a:ext cx="3130675" cy="823302"/>
          </a:xfrm>
          <a:prstGeom prst="rect">
            <a:avLst/>
          </a:prstGeom>
          <a:noFill/>
        </p:spPr>
        <p:txBody>
          <a:bodyPr wrap="square" rtlCol="0">
            <a:spAutoFit/>
          </a:bodyPr>
          <a:lstStyle/>
          <a:p>
            <a:r>
              <a:rPr kumimoji="1" lang="en-US" altLang="ja-JP" sz="1100" b="1" dirty="0">
                <a:solidFill>
                  <a:schemeClr val="accent6">
                    <a:lumMod val="50000"/>
                  </a:schemeClr>
                </a:solidFill>
                <a:latin typeface="ＭＳ ゴシック" panose="020B0609070205080204" pitchFamily="49" charset="-128"/>
                <a:ea typeface="ＭＳ ゴシック" panose="020B0609070205080204" pitchFamily="49" charset="-128"/>
              </a:rPr>
              <a:t>【</a:t>
            </a:r>
            <a:r>
              <a:rPr kumimoji="1" lang="ja-JP" altLang="en-US" sz="1100" b="1" dirty="0">
                <a:solidFill>
                  <a:schemeClr val="accent6">
                    <a:lumMod val="50000"/>
                  </a:schemeClr>
                </a:solidFill>
                <a:latin typeface="ＭＳ ゴシック" panose="020B0609070205080204" pitchFamily="49" charset="-128"/>
                <a:ea typeface="ＭＳ ゴシック" panose="020B0609070205080204" pitchFamily="49" charset="-128"/>
              </a:rPr>
              <a:t>関連構成要素</a:t>
            </a:r>
            <a:r>
              <a:rPr kumimoji="1" lang="en-US" altLang="ja-JP" sz="1100" b="1" dirty="0">
                <a:solidFill>
                  <a:schemeClr val="accent6">
                    <a:lumMod val="50000"/>
                  </a:schemeClr>
                </a:solidFill>
                <a:latin typeface="ＭＳ ゴシック" panose="020B0609070205080204" pitchFamily="49" charset="-128"/>
                <a:ea typeface="ＭＳ ゴシック" panose="020B0609070205080204" pitchFamily="49" charset="-128"/>
              </a:rPr>
              <a:t>】</a:t>
            </a:r>
          </a:p>
          <a:p>
            <a:pPr marL="180000" indent="-180000">
              <a:spcBef>
                <a:spcPts val="300"/>
              </a:spcBef>
            </a:pPr>
            <a:r>
              <a:rPr kumimoji="1" lang="ja-JP" altLang="en-US" sz="1050" dirty="0">
                <a:latin typeface="ＭＳ ゴシック" panose="020B0609070205080204" pitchFamily="49" charset="-128"/>
                <a:ea typeface="ＭＳ ゴシック" panose="020B0609070205080204" pitchFamily="49" charset="-128"/>
              </a:rPr>
              <a:t>・</a:t>
            </a:r>
            <a:r>
              <a:rPr lang="ja-JP" altLang="ja-JP" sz="1050" kern="100" dirty="0">
                <a:effectLst/>
                <a:latin typeface="ＭＳ ゴシック" panose="020B0609070205080204" pitchFamily="49" charset="-128"/>
                <a:ea typeface="ＭＳ ゴシック" panose="020B0609070205080204" pitchFamily="49" charset="-128"/>
                <a:cs typeface="AR P丸ゴシック体M"/>
              </a:rPr>
              <a:t>既存資料に記載があり、作庭当初から残されているもの</a:t>
            </a:r>
            <a:endParaRPr lang="ja-JP" alt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spcBef>
                <a:spcPts val="300"/>
              </a:spcBef>
            </a:pPr>
            <a:r>
              <a:rPr kumimoji="1" lang="ja-JP" altLang="en-US" sz="1050" dirty="0">
                <a:latin typeface="ＭＳ ゴシック" panose="020B0609070205080204" pitchFamily="49" charset="-128"/>
                <a:ea typeface="ＭＳ ゴシック" panose="020B0609070205080204" pitchFamily="49" charset="-128"/>
              </a:rPr>
              <a:t>例）石張り舗装、石縁石など</a:t>
            </a:r>
          </a:p>
        </p:txBody>
      </p:sp>
      <p:pic>
        <p:nvPicPr>
          <p:cNvPr id="19" name="図 18">
            <a:extLst>
              <a:ext uri="{FF2B5EF4-FFF2-40B4-BE49-F238E27FC236}">
                <a16:creationId xmlns:a16="http://schemas.microsoft.com/office/drawing/2014/main" id="{0A64BD1F-C1C6-B799-9385-23E5522303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233702" y="5858328"/>
            <a:ext cx="1606104" cy="999672"/>
          </a:xfrm>
          <a:prstGeom prst="rect">
            <a:avLst/>
          </a:prstGeom>
          <a:ln>
            <a:noFill/>
          </a:ln>
          <a:extLst>
            <a:ext uri="{53640926-AAD7-44D8-BBD7-CCE9431645EC}">
              <a14:shadowObscured xmlns:a14="http://schemas.microsoft.com/office/drawing/2010/main"/>
            </a:ext>
          </a:extLst>
        </p:spPr>
      </p:pic>
      <p:sp>
        <p:nvSpPr>
          <p:cNvPr id="22" name="テキスト ボックス 13">
            <a:extLst>
              <a:ext uri="{FF2B5EF4-FFF2-40B4-BE49-F238E27FC236}">
                <a16:creationId xmlns:a16="http://schemas.microsoft.com/office/drawing/2014/main" id="{CECFAFA7-562F-66AB-168D-01EAF46B985A}"/>
              </a:ext>
            </a:extLst>
          </p:cNvPr>
          <p:cNvSpPr txBox="1"/>
          <p:nvPr/>
        </p:nvSpPr>
        <p:spPr>
          <a:xfrm>
            <a:off x="0" y="191685"/>
            <a:ext cx="13839806" cy="350974"/>
          </a:xfrm>
          <a:prstGeom prst="rect">
            <a:avLst/>
          </a:prstGeom>
          <a:solidFill>
            <a:schemeClr val="accent1"/>
          </a:solidFill>
          <a:ln w="6350">
            <a:solidFill>
              <a:schemeClr val="accent1">
                <a:lumMod val="75000"/>
              </a:schemeClr>
            </a:solid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b="1" kern="0" dirty="0">
                <a:solidFill>
                  <a:schemeClr val="bg1"/>
                </a:solidFill>
                <a:effectLst/>
                <a:latin typeface="ＭＳ ゴシック" panose="020B0609070205080204" pitchFamily="49" charset="-128"/>
                <a:ea typeface="ＭＳ ゴシック" panose="020B0609070205080204" pitchFamily="49" charset="-128"/>
                <a:cs typeface="HG荳ｸ・ｺ・橸ｽｼ・ｯ・ｸM-PRO"/>
              </a:rPr>
              <a:t>万博日本庭園の本質的価値と</a:t>
            </a:r>
            <a:r>
              <a:rPr lang="ja-JP" altLang="en-US" b="1" kern="0" dirty="0">
                <a:solidFill>
                  <a:schemeClr val="bg1"/>
                </a:solidFill>
                <a:latin typeface="ＭＳ ゴシック" panose="020B0609070205080204" pitchFamily="49" charset="-128"/>
                <a:ea typeface="ＭＳ ゴシック" panose="020B0609070205080204" pitchFamily="49" charset="-128"/>
                <a:cs typeface="HG荳ｸ・ｺ・橸ｽｼ・ｯ・ｸM-PRO"/>
              </a:rPr>
              <a:t>構成要素（１）</a:t>
            </a:r>
            <a:endParaRPr lang="ja-JP" altLang="ja-JP" b="1" kern="100" dirty="0">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 name="正方形/長方形 1"/>
          <p:cNvSpPr/>
          <p:nvPr/>
        </p:nvSpPr>
        <p:spPr>
          <a:xfrm>
            <a:off x="14025481" y="191685"/>
            <a:ext cx="994200" cy="370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資料４－２</a:t>
            </a:r>
            <a:endParaRPr kumimoji="1" lang="ja-JP" altLang="en-US" sz="1050" dirty="0"/>
          </a:p>
        </p:txBody>
      </p:sp>
    </p:spTree>
    <p:extLst>
      <p:ext uri="{BB962C8B-B14F-4D97-AF65-F5344CB8AC3E}">
        <p14:creationId xmlns:p14="http://schemas.microsoft.com/office/powerpoint/2010/main" val="1446066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363F4FDF-998D-6707-5B7E-12C0D970844B}"/>
              </a:ext>
            </a:extLst>
          </p:cNvPr>
          <p:cNvGraphicFramePr>
            <a:graphicFrameLocks noGrp="1"/>
          </p:cNvGraphicFramePr>
          <p:nvPr>
            <p:extLst>
              <p:ext uri="{D42A27DB-BD31-4B8C-83A1-F6EECF244321}">
                <p14:modId xmlns:p14="http://schemas.microsoft.com/office/powerpoint/2010/main" val="2678690950"/>
              </p:ext>
            </p:extLst>
          </p:nvPr>
        </p:nvGraphicFramePr>
        <p:xfrm>
          <a:off x="647700" y="2543095"/>
          <a:ext cx="13833985" cy="4338182"/>
        </p:xfrm>
        <a:graphic>
          <a:graphicData uri="http://schemas.openxmlformats.org/drawingml/2006/table">
            <a:tbl>
              <a:tblPr firstRow="1" firstCol="1" bandRow="1">
                <a:tableStyleId>{5C22544A-7EE6-4342-B048-85BDC9FD1C3A}</a:tableStyleId>
              </a:tblPr>
              <a:tblGrid>
                <a:gridCol w="1143037">
                  <a:extLst>
                    <a:ext uri="{9D8B030D-6E8A-4147-A177-3AD203B41FA5}">
                      <a16:colId xmlns:a16="http://schemas.microsoft.com/office/drawing/2014/main" val="2692261741"/>
                    </a:ext>
                  </a:extLst>
                </a:gridCol>
                <a:gridCol w="1792314">
                  <a:extLst>
                    <a:ext uri="{9D8B030D-6E8A-4147-A177-3AD203B41FA5}">
                      <a16:colId xmlns:a16="http://schemas.microsoft.com/office/drawing/2014/main" val="4150280516"/>
                    </a:ext>
                  </a:extLst>
                </a:gridCol>
                <a:gridCol w="1624116">
                  <a:extLst>
                    <a:ext uri="{9D8B030D-6E8A-4147-A177-3AD203B41FA5}">
                      <a16:colId xmlns:a16="http://schemas.microsoft.com/office/drawing/2014/main" val="367180513"/>
                    </a:ext>
                  </a:extLst>
                </a:gridCol>
                <a:gridCol w="1305093">
                  <a:extLst>
                    <a:ext uri="{9D8B030D-6E8A-4147-A177-3AD203B41FA5}">
                      <a16:colId xmlns:a16="http://schemas.microsoft.com/office/drawing/2014/main" val="259265119"/>
                    </a:ext>
                  </a:extLst>
                </a:gridCol>
                <a:gridCol w="1081777">
                  <a:extLst>
                    <a:ext uri="{9D8B030D-6E8A-4147-A177-3AD203B41FA5}">
                      <a16:colId xmlns:a16="http://schemas.microsoft.com/office/drawing/2014/main" val="4011375379"/>
                    </a:ext>
                  </a:extLst>
                </a:gridCol>
                <a:gridCol w="1408534">
                  <a:extLst>
                    <a:ext uri="{9D8B030D-6E8A-4147-A177-3AD203B41FA5}">
                      <a16:colId xmlns:a16="http://schemas.microsoft.com/office/drawing/2014/main" val="1383322019"/>
                    </a:ext>
                  </a:extLst>
                </a:gridCol>
                <a:gridCol w="1428513">
                  <a:extLst>
                    <a:ext uri="{9D8B030D-6E8A-4147-A177-3AD203B41FA5}">
                      <a16:colId xmlns:a16="http://schemas.microsoft.com/office/drawing/2014/main" val="620064433"/>
                    </a:ext>
                  </a:extLst>
                </a:gridCol>
                <a:gridCol w="1240619">
                  <a:extLst>
                    <a:ext uri="{9D8B030D-6E8A-4147-A177-3AD203B41FA5}">
                      <a16:colId xmlns:a16="http://schemas.microsoft.com/office/drawing/2014/main" val="143414895"/>
                    </a:ext>
                  </a:extLst>
                </a:gridCol>
                <a:gridCol w="1404991">
                  <a:extLst>
                    <a:ext uri="{9D8B030D-6E8A-4147-A177-3AD203B41FA5}">
                      <a16:colId xmlns:a16="http://schemas.microsoft.com/office/drawing/2014/main" val="2665413453"/>
                    </a:ext>
                  </a:extLst>
                </a:gridCol>
                <a:gridCol w="1404991">
                  <a:extLst>
                    <a:ext uri="{9D8B030D-6E8A-4147-A177-3AD203B41FA5}">
                      <a16:colId xmlns:a16="http://schemas.microsoft.com/office/drawing/2014/main" val="1203901870"/>
                    </a:ext>
                  </a:extLst>
                </a:gridCol>
              </a:tblGrid>
              <a:tr h="365760">
                <a:tc>
                  <a:txBody>
                    <a:bodyPr/>
                    <a:lstStyle/>
                    <a:p>
                      <a:pPr>
                        <a:lnSpc>
                          <a:spcPct val="100000"/>
                        </a:lnSpc>
                      </a:pPr>
                      <a:endParaRPr kumimoji="1" lang="ja-JP" altLang="en-US" sz="1200" dirty="0"/>
                    </a:p>
                  </a:txBody>
                  <a:tcPr marL="60810" marR="60810" marT="0" marB="0">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lang="ja-JP" altLang="en-US" sz="1200" kern="100" dirty="0">
                          <a:effectLst/>
                          <a:latin typeface="ＭＳ ゴシック" panose="020B0609070205080204" pitchFamily="49" charset="-128"/>
                          <a:ea typeface="ＭＳ ゴシック" panose="020B0609070205080204" pitchFamily="49" charset="-128"/>
                        </a:rPr>
                        <a:t>１．</a:t>
                      </a:r>
                      <a:r>
                        <a:rPr lang="ja-JP" altLang="ja-JP" sz="1200" kern="100" dirty="0">
                          <a:effectLst/>
                          <a:latin typeface="ＭＳ ゴシック" panose="020B0609070205080204" pitchFamily="49" charset="-128"/>
                          <a:ea typeface="ＭＳ ゴシック" panose="020B0609070205080204" pitchFamily="49" charset="-128"/>
                        </a:rPr>
                        <a:t>上流（西端区）</a:t>
                      </a:r>
                      <a:endParaRPr lang="en-US" altLang="ja-JP" sz="1200" kern="100" dirty="0">
                        <a:effectLst/>
                        <a:latin typeface="ＭＳ ゴシック" panose="020B0609070205080204" pitchFamily="49" charset="-128"/>
                        <a:ea typeface="ＭＳ ゴシック" panose="020B0609070205080204" pitchFamily="49" charset="-128"/>
                      </a:endParaRPr>
                    </a:p>
                    <a:p>
                      <a:pPr marL="0" marR="0" lvl="0" indent="0" algn="ctr" defTabSz="1425550" rtl="0" eaLnBrk="1" fontAlgn="auto" latinLnBrk="0" hangingPunct="1">
                        <a:lnSpc>
                          <a:spcPct val="100000"/>
                        </a:lnSpc>
                        <a:spcBef>
                          <a:spcPts val="0"/>
                        </a:spcBef>
                        <a:spcAft>
                          <a:spcPts val="0"/>
                        </a:spcAft>
                        <a:buClrTx/>
                        <a:buSzTx/>
                        <a:buFontTx/>
                        <a:buNone/>
                        <a:tabLst/>
                        <a:defRPr/>
                      </a:pPr>
                      <a:r>
                        <a:rPr lang="ja-JP" altLang="ja-JP" sz="1200" kern="100" dirty="0">
                          <a:effectLst/>
                          <a:latin typeface="ＭＳ ゴシック" panose="020B0609070205080204" pitchFamily="49" charset="-128"/>
                          <a:ea typeface="ＭＳ ゴシック" panose="020B0609070205080204" pitchFamily="49" charset="-128"/>
                        </a:rPr>
                        <a:t>上代</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4">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lang="ja-JP" altLang="en-US" sz="1200" kern="100" dirty="0">
                          <a:effectLst/>
                          <a:latin typeface="ＭＳ ゴシック" panose="020B0609070205080204" pitchFamily="49" charset="-128"/>
                          <a:ea typeface="ＭＳ ゴシック" panose="020B0609070205080204" pitchFamily="49" charset="-128"/>
                        </a:rPr>
                        <a:t>２．</a:t>
                      </a:r>
                      <a:r>
                        <a:rPr lang="ja-JP" altLang="ja-JP" sz="1200" kern="100" dirty="0">
                          <a:effectLst/>
                          <a:latin typeface="ＭＳ ゴシック" panose="020B0609070205080204" pitchFamily="49" charset="-128"/>
                          <a:ea typeface="ＭＳ ゴシック" panose="020B0609070205080204" pitchFamily="49" charset="-128"/>
                        </a:rPr>
                        <a:t>中流（山谷区）</a:t>
                      </a:r>
                      <a:endParaRPr lang="en-US" altLang="ja-JP" sz="1200" kern="100" dirty="0">
                        <a:effectLst/>
                        <a:latin typeface="ＭＳ ゴシック" panose="020B0609070205080204" pitchFamily="49" charset="-128"/>
                        <a:ea typeface="ＭＳ ゴシック" panose="020B0609070205080204" pitchFamily="49" charset="-128"/>
                      </a:endParaRPr>
                    </a:p>
                    <a:p>
                      <a:pPr marL="0" marR="0" lvl="0" indent="0" algn="ctr" defTabSz="1425550" rtl="0" eaLnBrk="1" fontAlgn="auto" latinLnBrk="0" hangingPunct="1">
                        <a:lnSpc>
                          <a:spcPct val="100000"/>
                        </a:lnSpc>
                        <a:spcBef>
                          <a:spcPts val="0"/>
                        </a:spcBef>
                        <a:spcAft>
                          <a:spcPts val="0"/>
                        </a:spcAft>
                        <a:buClrTx/>
                        <a:buSzTx/>
                        <a:buFontTx/>
                        <a:buNone/>
                        <a:tabLst/>
                        <a:defRPr/>
                      </a:pPr>
                      <a:r>
                        <a:rPr lang="ja-JP" altLang="ja-JP" sz="1200" kern="100" dirty="0">
                          <a:effectLst/>
                          <a:latin typeface="ＭＳ ゴシック" panose="020B0609070205080204" pitchFamily="49" charset="-128"/>
                          <a:ea typeface="ＭＳ ゴシック" panose="020B0609070205080204" pitchFamily="49" charset="-128"/>
                        </a:rPr>
                        <a:t>中世</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12700" cap="flat" cmpd="sng" algn="ctr">
                      <a:solidFill>
                        <a:schemeClr val="bg1"/>
                      </a:solidFill>
                      <a:prstDash val="solid"/>
                      <a:round/>
                      <a:headEnd type="none" w="med" len="med"/>
                      <a:tailEnd type="none" w="med" len="med"/>
                    </a:lnL>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lang="ja-JP" altLang="en-US" sz="1200" kern="100" dirty="0">
                          <a:effectLst/>
                          <a:latin typeface="ＭＳ ゴシック" panose="020B0609070205080204" pitchFamily="49" charset="-128"/>
                          <a:ea typeface="ＭＳ ゴシック" panose="020B0609070205080204" pitchFamily="49" charset="-128"/>
                        </a:rPr>
                        <a:t>３．</a:t>
                      </a:r>
                      <a:r>
                        <a:rPr lang="ja-JP" altLang="ja-JP" sz="1200" kern="100" dirty="0">
                          <a:effectLst/>
                          <a:latin typeface="ＭＳ ゴシック" panose="020B0609070205080204" pitchFamily="49" charset="-128"/>
                          <a:ea typeface="ＭＳ ゴシック" panose="020B0609070205080204" pitchFamily="49" charset="-128"/>
                        </a:rPr>
                        <a:t>下流（山麓区）</a:t>
                      </a:r>
                      <a:endParaRPr lang="en-US" altLang="ja-JP" sz="1200" kern="100" dirty="0">
                        <a:effectLst/>
                        <a:latin typeface="ＭＳ ゴシック" panose="020B0609070205080204" pitchFamily="49" charset="-128"/>
                        <a:ea typeface="ＭＳ ゴシック" panose="020B0609070205080204" pitchFamily="49" charset="-128"/>
                      </a:endParaRPr>
                    </a:p>
                    <a:p>
                      <a:pPr marL="0" marR="0" lvl="0" indent="0" algn="ctr" defTabSz="1425550" rtl="0" eaLnBrk="1" fontAlgn="auto" latinLnBrk="0" hangingPunct="1">
                        <a:lnSpc>
                          <a:spcPct val="100000"/>
                        </a:lnSpc>
                        <a:spcBef>
                          <a:spcPts val="0"/>
                        </a:spcBef>
                        <a:spcAft>
                          <a:spcPts val="0"/>
                        </a:spcAft>
                        <a:buClrTx/>
                        <a:buSzTx/>
                        <a:buFontTx/>
                        <a:buNone/>
                        <a:tabLst/>
                        <a:defRPr/>
                      </a:pPr>
                      <a:r>
                        <a:rPr lang="ja-JP" altLang="ja-JP" sz="1200" kern="100" dirty="0">
                          <a:effectLst/>
                          <a:latin typeface="ＭＳ ゴシック" panose="020B0609070205080204" pitchFamily="49" charset="-128"/>
                          <a:ea typeface="ＭＳ ゴシック" panose="020B0609070205080204" pitchFamily="49" charset="-128"/>
                        </a:rPr>
                        <a:t>近世</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tc gridSpan="2">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lang="ja-JP" altLang="en-US" sz="1200" kern="100" dirty="0">
                          <a:effectLst/>
                          <a:latin typeface="ＭＳ ゴシック" panose="020B0609070205080204" pitchFamily="49" charset="-128"/>
                          <a:ea typeface="ＭＳ ゴシック" panose="020B0609070205080204" pitchFamily="49" charset="-128"/>
                        </a:rPr>
                        <a:t>４．</a:t>
                      </a:r>
                      <a:r>
                        <a:rPr lang="ja-JP" altLang="ja-JP" sz="1200" kern="100" dirty="0">
                          <a:effectLst/>
                          <a:latin typeface="ＭＳ ゴシック" panose="020B0609070205080204" pitchFamily="49" charset="-128"/>
                          <a:ea typeface="ＭＳ ゴシック" panose="020B0609070205080204" pitchFamily="49" charset="-128"/>
                        </a:rPr>
                        <a:t>最下流（東端区）</a:t>
                      </a:r>
                      <a:endParaRPr lang="en-US" altLang="ja-JP" sz="1200" kern="100" dirty="0">
                        <a:effectLst/>
                        <a:latin typeface="ＭＳ ゴシック" panose="020B0609070205080204" pitchFamily="49" charset="-128"/>
                        <a:ea typeface="ＭＳ ゴシック" panose="020B0609070205080204" pitchFamily="49" charset="-128"/>
                      </a:endParaRPr>
                    </a:p>
                    <a:p>
                      <a:pPr marL="0" marR="0" lvl="0" indent="0" algn="ctr" defTabSz="1425550" rtl="0" eaLnBrk="1" fontAlgn="auto" latinLnBrk="0" hangingPunct="1">
                        <a:lnSpc>
                          <a:spcPct val="100000"/>
                        </a:lnSpc>
                        <a:spcBef>
                          <a:spcPts val="0"/>
                        </a:spcBef>
                        <a:spcAft>
                          <a:spcPts val="0"/>
                        </a:spcAft>
                        <a:buClrTx/>
                        <a:buSzTx/>
                        <a:buFontTx/>
                        <a:buNone/>
                        <a:tabLst/>
                        <a:defRPr/>
                      </a:pPr>
                      <a:r>
                        <a:rPr lang="ja-JP" altLang="en-US" sz="1200" kern="100" dirty="0">
                          <a:effectLst/>
                          <a:latin typeface="ＭＳ ゴシック" panose="020B0609070205080204" pitchFamily="49" charset="-128"/>
                          <a:ea typeface="ＭＳ ゴシック" panose="020B0609070205080204" pitchFamily="49" charset="-128"/>
                        </a:rPr>
                        <a:t>現代</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823200010"/>
                  </a:ext>
                </a:extLst>
              </a:tr>
              <a:tr h="0">
                <a:tc>
                  <a:txBody>
                    <a:bodyPr/>
                    <a:lstStyle/>
                    <a:p>
                      <a:pPr algn="l">
                        <a:lnSpc>
                          <a:spcPct val="100000"/>
                        </a:lnSpc>
                      </a:pPr>
                      <a:r>
                        <a:rPr kumimoji="1" lang="ja-JP" altLang="en-US" sz="1200" b="0" dirty="0">
                          <a:solidFill>
                            <a:schemeClr val="tx1"/>
                          </a:solidFill>
                          <a:latin typeface="ＭＳ ゴシック" panose="020B0609070205080204" pitchFamily="49" charset="-128"/>
                          <a:ea typeface="ＭＳ ゴシック" panose="020B0609070205080204" pitchFamily="49" charset="-128"/>
                        </a:rPr>
                        <a:t>　　　エリア</a:t>
                      </a:r>
                      <a:endParaRPr kumimoji="1" lang="en-US" altLang="ja-JP" sz="1200" b="0" dirty="0">
                        <a:solidFill>
                          <a:schemeClr val="tx1"/>
                        </a:solidFill>
                        <a:latin typeface="ＭＳ ゴシック" panose="020B0609070205080204" pitchFamily="49" charset="-128"/>
                        <a:ea typeface="ＭＳ ゴシック" panose="020B0609070205080204" pitchFamily="49" charset="-128"/>
                      </a:endParaRPr>
                    </a:p>
                    <a:p>
                      <a:pPr algn="r">
                        <a:lnSpc>
                          <a:spcPct val="100000"/>
                        </a:lnSpc>
                      </a:pPr>
                      <a:r>
                        <a:rPr kumimoji="1" lang="ja-JP" altLang="en-US" sz="1200" b="0" dirty="0">
                          <a:solidFill>
                            <a:schemeClr val="tx1"/>
                          </a:solidFill>
                          <a:latin typeface="ＭＳ ゴシック" panose="020B0609070205080204" pitchFamily="49" charset="-128"/>
                          <a:ea typeface="ＭＳ ゴシック" panose="020B0609070205080204" pitchFamily="49" charset="-128"/>
                        </a:rPr>
                        <a:t>　</a:t>
                      </a:r>
                      <a:endParaRPr kumimoji="1" lang="en-US" altLang="ja-JP" sz="1200" b="0" dirty="0">
                        <a:solidFill>
                          <a:schemeClr val="tx1"/>
                        </a:solidFill>
                        <a:latin typeface="ＭＳ ゴシック" panose="020B0609070205080204" pitchFamily="49" charset="-128"/>
                        <a:ea typeface="ＭＳ ゴシック" panose="020B0609070205080204" pitchFamily="49" charset="-128"/>
                      </a:endParaRPr>
                    </a:p>
                    <a:p>
                      <a:pPr algn="l">
                        <a:lnSpc>
                          <a:spcPct val="100000"/>
                        </a:lnSpc>
                      </a:pPr>
                      <a:r>
                        <a:rPr kumimoji="1" lang="ja-JP" altLang="en-US" sz="1200" b="0" dirty="0">
                          <a:solidFill>
                            <a:schemeClr val="tx1"/>
                          </a:solidFill>
                          <a:latin typeface="ＭＳ ゴシック" panose="020B0609070205080204" pitchFamily="49" charset="-128"/>
                          <a:ea typeface="ＭＳ ゴシック" panose="020B0609070205080204" pitchFamily="49" charset="-128"/>
                        </a:rPr>
                        <a:t>区分</a:t>
                      </a: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CFD5EA"/>
                    </a:solidFill>
                  </a:tcPr>
                </a:tc>
                <a:tc>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1‐1</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a:lnSpc>
                          <a:spcPct val="100000"/>
                        </a:lnSpc>
                      </a:pPr>
                      <a:r>
                        <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2‐1</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a:lnSpc>
                          <a:spcPct val="100000"/>
                        </a:lnSpc>
                      </a:pPr>
                      <a:r>
                        <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lang="en-US" altLang="ja-JP" sz="1100" kern="100" dirty="0">
                          <a:effectLst/>
                          <a:latin typeface="ＭＳ ゴシック" panose="020B0609070205080204" pitchFamily="49" charset="-128"/>
                          <a:ea typeface="ＭＳ ゴシック" panose="020B0609070205080204" pitchFamily="49" charset="-128"/>
                        </a:rPr>
                        <a:t>2</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lang="en-US" altLang="ja-JP" sz="1100" kern="100" dirty="0">
                          <a:effectLst/>
                          <a:latin typeface="ＭＳ ゴシック" panose="020B0609070205080204" pitchFamily="49" charset="-128"/>
                          <a:ea typeface="ＭＳ ゴシック" panose="020B0609070205080204" pitchFamily="49" charset="-128"/>
                        </a:rPr>
                        <a:t>3</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lang="en-US" altLang="ja-JP" sz="1100" kern="100" dirty="0">
                          <a:effectLst/>
                          <a:latin typeface="ＭＳ ゴシック" panose="020B0609070205080204" pitchFamily="49" charset="-128"/>
                          <a:ea typeface="ＭＳ ゴシック" panose="020B0609070205080204" pitchFamily="49" charset="-128"/>
                        </a:rPr>
                        <a:t>4</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en-US" altLang="ja-JP" sz="1100" kern="100" dirty="0">
                          <a:effectLst/>
                          <a:latin typeface="ＭＳ ゴシック" panose="020B0609070205080204" pitchFamily="49" charset="-128"/>
                          <a:ea typeface="ＭＳ ゴシック" panose="020B0609070205080204" pitchFamily="49" charset="-128"/>
                        </a:rPr>
                        <a:t>1</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en-US" altLang="ja-JP" sz="1100" kern="100" dirty="0">
                          <a:effectLst/>
                          <a:latin typeface="ＭＳ ゴシック" panose="020B0609070205080204" pitchFamily="49" charset="-128"/>
                          <a:ea typeface="ＭＳ ゴシック" panose="020B0609070205080204" pitchFamily="49" charset="-128"/>
                        </a:rPr>
                        <a:t>2</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4‐</a:t>
                      </a:r>
                      <a:r>
                        <a:rPr lang="en-US" altLang="ja-JP" sz="1100" kern="100" dirty="0">
                          <a:effectLst/>
                          <a:latin typeface="ＭＳ ゴシック" panose="020B0609070205080204" pitchFamily="49" charset="-128"/>
                          <a:ea typeface="ＭＳ ゴシック" panose="020B0609070205080204" pitchFamily="49" charset="-128"/>
                        </a:rPr>
                        <a:t>1</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4‐</a:t>
                      </a:r>
                      <a:r>
                        <a:rPr lang="en-US" altLang="ja-JP" sz="1100" kern="100" dirty="0">
                          <a:effectLst/>
                          <a:latin typeface="ＭＳ ゴシック" panose="020B0609070205080204" pitchFamily="49" charset="-128"/>
                          <a:ea typeface="ＭＳ ゴシック" panose="020B0609070205080204" pitchFamily="49" charset="-128"/>
                        </a:rPr>
                        <a:t>2</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3611950"/>
                  </a:ext>
                </a:extLst>
              </a:tr>
              <a:tr h="391022">
                <a:tc>
                  <a:txBody>
                    <a:bodyPr/>
                    <a:lstStyle/>
                    <a:p>
                      <a:pPr algn="just">
                        <a:lnSpc>
                          <a:spcPct val="100000"/>
                        </a:lnSpc>
                      </a:pPr>
                      <a:r>
                        <a:rPr lang="ja-JP" sz="1200" kern="100" dirty="0">
                          <a:effectLst/>
                          <a:latin typeface="ＭＳ ゴシック" panose="020B0609070205080204" pitchFamily="49" charset="-128"/>
                          <a:ea typeface="ＭＳ ゴシック" panose="020B0609070205080204" pitchFamily="49" charset="-128"/>
                        </a:rPr>
                        <a:t>地形・地割</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tcPr>
                </a:tc>
                <a:tc>
                  <a:txBody>
                    <a:bodyPr/>
                    <a:lstStyle/>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北側山地</a:t>
                      </a:r>
                    </a:p>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広場</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緩やかな山</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endParaRPr lang="ja-JP" altLang="ja-JP" sz="1100" kern="100" dirty="0">
                        <a:effectLst/>
                        <a:latin typeface="ＭＳ ゴシック" panose="020B0609070205080204" pitchFamily="49" charset="-128"/>
                        <a:ea typeface="ＭＳ ゴシック" panose="020B0609070205080204" pitchFamily="49" charset="-128"/>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127000" algn="just">
                        <a:lnSpc>
                          <a:spcPct val="1000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127000"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遮蔽植樹帯</a:t>
                      </a:r>
                      <a:endParaRPr lang="en-US" altLang="ja-JP" sz="1100" kern="100" dirty="0">
                        <a:effectLst/>
                        <a:latin typeface="ＭＳ ゴシック" panose="020B0609070205080204" pitchFamily="49" charset="-128"/>
                        <a:ea typeface="ＭＳ ゴシック" panose="020B0609070205080204" pitchFamily="49" charset="-128"/>
                      </a:endParaRPr>
                    </a:p>
                    <a:p>
                      <a:pPr marL="127000" indent="-127000" algn="just">
                        <a:lnSpc>
                          <a:spcPct val="100000"/>
                        </a:lnSpc>
                      </a:pPr>
                      <a:r>
                        <a:rPr lang="ja-JP" sz="1100" kern="100" dirty="0">
                          <a:effectLst/>
                          <a:latin typeface="ＭＳ ゴシック" panose="020B0609070205080204" pitchFamily="49" charset="-128"/>
                          <a:ea typeface="ＭＳ ゴシック" panose="020B0609070205080204" pitchFamily="49" charset="-128"/>
                        </a:rPr>
                        <a:t>（石積み、盛土含）</a:t>
                      </a: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芝山</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6000" indent="-126000"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芝山</a:t>
                      </a:r>
                      <a:endParaRPr lang="en-US" altLang="ja-JP" sz="1100" kern="100" dirty="0">
                        <a:effectLst/>
                        <a:latin typeface="ＭＳ ゴシック" panose="020B0609070205080204" pitchFamily="49" charset="-128"/>
                        <a:ea typeface="ＭＳ ゴシック" panose="020B0609070205080204" pitchFamily="49" charset="-128"/>
                      </a:endParaRPr>
                    </a:p>
                    <a:p>
                      <a:pPr marL="126000" indent="-126000" algn="just">
                        <a:lnSpc>
                          <a:spcPct val="100000"/>
                        </a:lnSpc>
                      </a:pPr>
                      <a:r>
                        <a:rPr lang="ja-JP" sz="1100" kern="100" dirty="0">
                          <a:effectLst/>
                          <a:latin typeface="ＭＳ ゴシック" panose="020B0609070205080204" pitchFamily="49" charset="-128"/>
                          <a:ea typeface="ＭＳ ゴシック" panose="020B0609070205080204" pitchFamily="49" charset="-128"/>
                        </a:rPr>
                        <a:t>（第</a:t>
                      </a:r>
                      <a:r>
                        <a:rPr lang="ja-JP" altLang="en-US" sz="1100" kern="100" dirty="0">
                          <a:effectLst/>
                          <a:latin typeface="ＭＳ ゴシック" panose="020B0609070205080204" pitchFamily="49" charset="-128"/>
                          <a:ea typeface="ＭＳ ゴシック" panose="020B0609070205080204" pitchFamily="49" charset="-128"/>
                        </a:rPr>
                        <a:t>二</a:t>
                      </a:r>
                      <a:r>
                        <a:rPr lang="ja-JP" sz="1100" kern="100" dirty="0">
                          <a:effectLst/>
                          <a:latin typeface="ＭＳ ゴシック" panose="020B0609070205080204" pitchFamily="49" charset="-128"/>
                          <a:ea typeface="ＭＳ ゴシック" panose="020B0609070205080204" pitchFamily="49" charset="-128"/>
                        </a:rPr>
                        <a:t>山区）</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127000" algn="just">
                        <a:lnSpc>
                          <a:spcPct val="1000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1412113"/>
                  </a:ext>
                </a:extLst>
              </a:tr>
              <a:tr h="191055">
                <a:tc>
                  <a:txBody>
                    <a:bodyPr/>
                    <a:lstStyle/>
                    <a:p>
                      <a:pPr algn="just">
                        <a:lnSpc>
                          <a:spcPct val="100000"/>
                        </a:lnSpc>
                      </a:pPr>
                      <a:r>
                        <a:rPr lang="ja-JP" altLang="en-US" sz="12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水景</a:t>
                      </a:r>
                      <a:endParaRPr lang="ja-JP" sz="12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R w="6350" cap="flat" cmpd="sng" algn="ctr">
                      <a:solidFill>
                        <a:schemeClr val="tx1">
                          <a:lumMod val="50000"/>
                          <a:lumOff val="50000"/>
                        </a:schemeClr>
                      </a:solidFill>
                      <a:prstDash val="solid"/>
                      <a:round/>
                      <a:headEnd type="none" w="med" len="med"/>
                      <a:tailEnd type="none" w="med" len="med"/>
                    </a:lnR>
                  </a:tcPr>
                </a:tc>
                <a:tc>
                  <a:txBody>
                    <a:bodyPr/>
                    <a:lstStyle/>
                    <a:p>
                      <a:pPr marL="0" marR="0" lvl="0" indent="0" algn="just" defTabSz="1425550" rtl="0" eaLnBrk="1" fontAlgn="auto" latinLnBrk="0" hangingPunct="1">
                        <a:lnSpc>
                          <a:spcPct val="100000"/>
                        </a:lnSpc>
                        <a:spcBef>
                          <a:spcPts val="0"/>
                        </a:spcBef>
                        <a:spcAft>
                          <a:spcPts val="0"/>
                        </a:spcAft>
                        <a:buClrTx/>
                        <a:buSzTx/>
                        <a:buFontTx/>
                        <a:buNone/>
                        <a:tabLst/>
                        <a:defRPr/>
                      </a:pPr>
                      <a:r>
                        <a:rPr lang="ja-JP" altLang="en-US" sz="1100" kern="100" dirty="0">
                          <a:effectLst/>
                          <a:latin typeface="ＭＳ ゴシック" panose="020B0609070205080204" pitchFamily="49" charset="-128"/>
                          <a:ea typeface="ＭＳ ゴシック" panose="020B0609070205080204" pitchFamily="49" charset="-128"/>
                        </a:rPr>
                        <a:t>・</a:t>
                      </a:r>
                      <a:r>
                        <a:rPr lang="ja-JP" altLang="ja-JP" sz="1100" kern="100" dirty="0">
                          <a:effectLst/>
                          <a:latin typeface="ＭＳ ゴシック" panose="020B0609070205080204" pitchFamily="49" charset="-128"/>
                          <a:ea typeface="ＭＳ ゴシック" panose="020B0609070205080204" pitchFamily="49" charset="-128"/>
                        </a:rPr>
                        <a:t>泉（岩組含）</a:t>
                      </a:r>
                      <a:endParaRPr lang="en-US" altLang="ja-JP" sz="1100" kern="100" dirty="0">
                        <a:effectLst/>
                        <a:latin typeface="ＭＳ ゴシック" panose="020B0609070205080204" pitchFamily="49" charset="-128"/>
                        <a:ea typeface="ＭＳ ゴシック" panose="020B0609070205080204" pitchFamily="49" charset="-128"/>
                      </a:endParaRPr>
                    </a:p>
                    <a:p>
                      <a:pPr marL="0" marR="0" lvl="0" indent="0" algn="just" defTabSz="1425550" rtl="0" eaLnBrk="1" fontAlgn="auto" latinLnBrk="0" hangingPunct="1">
                        <a:lnSpc>
                          <a:spcPct val="100000"/>
                        </a:lnSpc>
                        <a:spcBef>
                          <a:spcPts val="0"/>
                        </a:spcBef>
                        <a:spcAft>
                          <a:spcPts val="0"/>
                        </a:spcAft>
                        <a:buClrTx/>
                        <a:buSzTx/>
                        <a:buFontTx/>
                        <a:buNone/>
                        <a:tabLst/>
                        <a:defRPr/>
                      </a:pPr>
                      <a:r>
                        <a:rPr lang="ja-JP" altLang="en-US" sz="1100" kern="100" dirty="0">
                          <a:effectLst/>
                          <a:latin typeface="ＭＳ ゴシック" panose="020B0609070205080204" pitchFamily="49" charset="-128"/>
                          <a:ea typeface="ＭＳ ゴシック" panose="020B0609070205080204" pitchFamily="49" charset="-128"/>
                        </a:rPr>
                        <a:t>・</a:t>
                      </a:r>
                      <a:r>
                        <a:rPr lang="ja-JP" altLang="ja-JP" sz="1100" kern="100" dirty="0">
                          <a:effectLst/>
                          <a:latin typeface="ＭＳ ゴシック" panose="020B0609070205080204" pitchFamily="49" charset="-128"/>
                          <a:ea typeface="ＭＳ ゴシック" panose="020B0609070205080204" pitchFamily="49" charset="-128"/>
                        </a:rPr>
                        <a:t>滝（岩組含）</a:t>
                      </a: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altLang="ja-JP" sz="1100" kern="100" dirty="0">
                          <a:effectLst/>
                          <a:latin typeface="ＭＳ ゴシック" panose="020B0609070205080204" pitchFamily="49" charset="-128"/>
                          <a:ea typeface="ＭＳ ゴシック" panose="020B0609070205080204" pitchFamily="49" charset="-128"/>
                        </a:rPr>
                        <a:t>渓流（岩組含）</a:t>
                      </a:r>
                      <a:endParaRPr lang="en-US" altLang="ja-JP" sz="1100" kern="100" dirty="0">
                        <a:effectLst/>
                        <a:latin typeface="ＭＳ ゴシック" panose="020B0609070205080204" pitchFamily="49" charset="-128"/>
                        <a:ea typeface="ＭＳ ゴシック" panose="020B0609070205080204" pitchFamily="49" charset="-128"/>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127000"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・洲浜（３つの島、石庭含）</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lvl="0" indent="-127000" algn="just" defTabSz="1425550" rtl="0" eaLnBrk="1" fontAlgn="auto" latinLnBrk="0" hangingPunct="1">
                        <a:lnSpc>
                          <a:spcPct val="100000"/>
                        </a:lnSpc>
                        <a:spcBef>
                          <a:spcPts val="0"/>
                        </a:spcBef>
                        <a:spcAft>
                          <a:spcPts val="0"/>
                        </a:spcAft>
                        <a:buClrTx/>
                        <a:buSzTx/>
                        <a:buFontTx/>
                        <a:buNone/>
                        <a:tabLst/>
                        <a:defRPr/>
                      </a:pPr>
                      <a:r>
                        <a:rPr lang="ja-JP" altLang="en-US" sz="1100" kern="100" dirty="0">
                          <a:effectLst/>
                          <a:latin typeface="ＭＳ ゴシック" panose="020B0609070205080204" pitchFamily="49" charset="-128"/>
                          <a:ea typeface="ＭＳ ゴシック" panose="020B0609070205080204" pitchFamily="49" charset="-128"/>
                        </a:rPr>
                        <a:t>・</a:t>
                      </a:r>
                      <a:r>
                        <a:rPr lang="ja-JP" altLang="ja-JP" sz="1100" kern="100" dirty="0">
                          <a:effectLst/>
                          <a:latin typeface="ＭＳ ゴシック" panose="020B0609070205080204" pitchFamily="49" charset="-128"/>
                          <a:ea typeface="ＭＳ ゴシック" panose="020B0609070205080204" pitchFamily="49" charset="-128"/>
                        </a:rPr>
                        <a:t>小流（石組含）</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6000" marR="0" lvl="0" indent="-126000" algn="just" defTabSz="1425550" rtl="0" eaLnBrk="1" fontAlgn="auto" latinLnBrk="0" hangingPunct="1">
                        <a:lnSpc>
                          <a:spcPct val="100000"/>
                        </a:lnSpc>
                        <a:spcBef>
                          <a:spcPts val="0"/>
                        </a:spcBef>
                        <a:spcAft>
                          <a:spcPts val="0"/>
                        </a:spcAft>
                        <a:buClrTx/>
                        <a:buSzTx/>
                        <a:buFontTx/>
                        <a:buNone/>
                        <a:tabLst/>
                        <a:defRPr/>
                      </a:pPr>
                      <a:r>
                        <a:rPr lang="ja-JP" altLang="en-US" sz="1100" kern="100" dirty="0">
                          <a:effectLst/>
                          <a:latin typeface="ＭＳ ゴシック" panose="020B0609070205080204" pitchFamily="49" charset="-128"/>
                          <a:ea typeface="ＭＳ ゴシック" panose="020B0609070205080204" pitchFamily="49" charset="-128"/>
                        </a:rPr>
                        <a:t>・</a:t>
                      </a:r>
                      <a:r>
                        <a:rPr lang="ja-JP" altLang="ja-JP" sz="1100" kern="100" dirty="0">
                          <a:effectLst/>
                          <a:latin typeface="ＭＳ ゴシック" panose="020B0609070205080204" pitchFamily="49" charset="-128"/>
                          <a:ea typeface="ＭＳ ゴシック" panose="020B0609070205080204" pitchFamily="49" charset="-128"/>
                        </a:rPr>
                        <a:t>心字池</a:t>
                      </a:r>
                      <a:r>
                        <a:rPr lang="ja-JP" altLang="en-US" sz="1100" kern="100" dirty="0">
                          <a:effectLst/>
                          <a:latin typeface="ＭＳ ゴシック" panose="020B0609070205080204" pitchFamily="49" charset="-128"/>
                          <a:ea typeface="ＭＳ ゴシック" panose="020B0609070205080204" pitchFamily="49" charset="-128"/>
                        </a:rPr>
                        <a:t>（石組、滝、池畔、中島含）</a:t>
                      </a:r>
                      <a:endParaRPr lang="ja-JP" altLang="ja-JP" sz="1100" kern="100" dirty="0">
                        <a:effectLst/>
                        <a:latin typeface="ＭＳ ゴシック" panose="020B0609070205080204" pitchFamily="49" charset="-128"/>
                        <a:ea typeface="ＭＳ ゴシック" panose="020B0609070205080204" pitchFamily="49" charset="-128"/>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marR="0" lvl="0" indent="-127000" algn="just" defTabSz="1425550" rtl="0" eaLnBrk="1" fontAlgn="auto" latinLnBrk="0" hangingPunct="1">
                        <a:lnSpc>
                          <a:spcPct val="100000"/>
                        </a:lnSpc>
                        <a:spcBef>
                          <a:spcPts val="0"/>
                        </a:spcBef>
                        <a:spcAft>
                          <a:spcPts val="0"/>
                        </a:spcAft>
                        <a:buClrTx/>
                        <a:buSzTx/>
                        <a:buFontTx/>
                        <a:buNone/>
                        <a:tabLst/>
                        <a:defRPr/>
                      </a:pPr>
                      <a:r>
                        <a:rPr lang="ja-JP" altLang="en-US" sz="1100" kern="100" dirty="0">
                          <a:effectLst/>
                          <a:latin typeface="ＭＳ ゴシック" panose="020B0609070205080204" pitchFamily="49" charset="-128"/>
                          <a:ea typeface="ＭＳ ゴシック" panose="020B0609070205080204" pitchFamily="49" charset="-128"/>
                        </a:rPr>
                        <a:t>・</a:t>
                      </a:r>
                      <a:r>
                        <a:rPr lang="ja-JP" altLang="ja-JP" sz="1100" kern="100" dirty="0">
                          <a:effectLst/>
                          <a:latin typeface="ＭＳ ゴシック" panose="020B0609070205080204" pitchFamily="49" charset="-128"/>
                          <a:ea typeface="ＭＳ ゴシック" panose="020B0609070205080204" pitchFamily="49" charset="-128"/>
                        </a:rPr>
                        <a:t>鯉池（切石組、滝、護岸含）</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altLang="ja-JP" sz="1100" kern="100" dirty="0">
                          <a:effectLst/>
                          <a:latin typeface="ＭＳ ゴシック" panose="020B0609070205080204" pitchFamily="49" charset="-128"/>
                          <a:ea typeface="ＭＳ ゴシック" panose="020B0609070205080204" pitchFamily="49" charset="-128"/>
                        </a:rPr>
                        <a:t>蓮池</a:t>
                      </a:r>
                    </a:p>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altLang="ja-JP" sz="1100" kern="100" dirty="0">
                          <a:effectLst/>
                          <a:latin typeface="ＭＳ ゴシック" panose="020B0609070205080204" pitchFamily="49" charset="-128"/>
                          <a:ea typeface="ＭＳ ゴシック" panose="020B0609070205080204" pitchFamily="49" charset="-128"/>
                        </a:rPr>
                        <a:t>菖蒲田</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108788"/>
                  </a:ext>
                </a:extLst>
              </a:tr>
              <a:tr h="72616">
                <a:tc>
                  <a:txBody>
                    <a:bodyPr/>
                    <a:lstStyle/>
                    <a:p>
                      <a:pPr algn="just">
                        <a:lnSpc>
                          <a:spcPct val="100000"/>
                        </a:lnSpc>
                      </a:pPr>
                      <a:r>
                        <a:rPr lang="ja-JP" sz="1200" kern="100" dirty="0">
                          <a:effectLst/>
                          <a:latin typeface="ＭＳ ゴシック" panose="020B0609070205080204" pitchFamily="49" charset="-128"/>
                          <a:ea typeface="ＭＳ ゴシック" panose="020B0609070205080204" pitchFamily="49" charset="-128"/>
                        </a:rPr>
                        <a:t>石組・景石</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R w="6350" cap="flat" cmpd="sng" algn="ctr">
                      <a:solidFill>
                        <a:schemeClr val="tx1">
                          <a:lumMod val="50000"/>
                          <a:lumOff val="50000"/>
                        </a:schemeClr>
                      </a:solidFill>
                      <a:prstDash val="solid"/>
                      <a:round/>
                      <a:headEnd type="none" w="med" len="med"/>
                      <a:tailEnd type="none" w="med" len="med"/>
                    </a:lnR>
                  </a:tcPr>
                </a:tc>
                <a:tc>
                  <a:txBody>
                    <a:bodyPr/>
                    <a:lstStyle/>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石造りの擁壁</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a:effectLst/>
                          <a:latin typeface="ＭＳ ゴシック" panose="020B0609070205080204" pitchFamily="49" charset="-128"/>
                          <a:ea typeface="ＭＳ ゴシック" panose="020B0609070205080204" pitchFamily="49" charset="-128"/>
                        </a:rPr>
                        <a:t> </a:t>
                      </a:r>
                      <a:endParaRPr lang="ja-JP" sz="11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dirty="0">
                          <a:effectLst/>
                          <a:latin typeface="ＭＳ ゴシック" panose="020B0609070205080204" pitchFamily="49" charset="-128"/>
                          <a:ea typeface="ＭＳ ゴシック" panose="020B0609070205080204" pitchFamily="49" charset="-128"/>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a:effectLst/>
                          <a:latin typeface="ＭＳ ゴシック" panose="020B0609070205080204" pitchFamily="49" charset="-128"/>
                          <a:ea typeface="ＭＳ ゴシック" panose="020B0609070205080204" pitchFamily="49" charset="-128"/>
                        </a:rPr>
                        <a:t> </a:t>
                      </a:r>
                      <a:endParaRPr lang="ja-JP" sz="11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dirty="0">
                          <a:effectLst/>
                          <a:latin typeface="ＭＳ ゴシック" panose="020B0609070205080204" pitchFamily="49" charset="-128"/>
                          <a:ea typeface="ＭＳ ゴシック" panose="020B0609070205080204" pitchFamily="49" charset="-128"/>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a:effectLst/>
                          <a:latin typeface="ＭＳ ゴシック" panose="020B0609070205080204" pitchFamily="49" charset="-128"/>
                          <a:ea typeface="ＭＳ ゴシック" panose="020B0609070205080204" pitchFamily="49" charset="-128"/>
                        </a:rPr>
                        <a:t> </a:t>
                      </a:r>
                      <a:endParaRPr lang="ja-JP" sz="11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a:effectLst/>
                          <a:latin typeface="ＭＳ ゴシック" panose="020B0609070205080204" pitchFamily="49" charset="-128"/>
                          <a:ea typeface="ＭＳ ゴシック" panose="020B0609070205080204" pitchFamily="49" charset="-128"/>
                        </a:rPr>
                        <a:t> </a:t>
                      </a:r>
                      <a:endParaRPr lang="ja-JP" sz="11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斜面花壇</a:t>
                      </a:r>
                    </a:p>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小端積</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0647913"/>
                  </a:ext>
                </a:extLst>
              </a:tr>
              <a:tr h="0">
                <a:tc>
                  <a:txBody>
                    <a:bodyPr/>
                    <a:lstStyle/>
                    <a:p>
                      <a:pPr algn="just">
                        <a:lnSpc>
                          <a:spcPct val="100000"/>
                        </a:lnSpc>
                      </a:pPr>
                      <a:r>
                        <a:rPr lang="ja-JP" altLang="en-US" sz="1200" kern="100" dirty="0">
                          <a:solidFill>
                            <a:srgbClr val="FF0000"/>
                          </a:solidFill>
                          <a:effectLst/>
                          <a:latin typeface="ＭＳ ゴシック" panose="020B0609070205080204" pitchFamily="49" charset="-128"/>
                          <a:ea typeface="ＭＳ ゴシック" panose="020B0609070205080204" pitchFamily="49" charset="-128"/>
                        </a:rPr>
                        <a:t>点景物</a:t>
                      </a:r>
                      <a:endParaRPr lang="ja-JP" sz="12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R w="6350" cap="flat" cmpd="sng" algn="ctr">
                      <a:solidFill>
                        <a:schemeClr val="tx1">
                          <a:lumMod val="50000"/>
                          <a:lumOff val="50000"/>
                        </a:schemeClr>
                      </a:solidFill>
                      <a:prstDash val="solid"/>
                      <a:round/>
                      <a:headEnd type="none" w="med" len="med"/>
                      <a:tailEnd type="none" w="med" len="med"/>
                    </a:lnR>
                  </a:tcPr>
                </a:tc>
                <a:tc>
                  <a:txBody>
                    <a:bodyPr/>
                    <a:lstStyle/>
                    <a:p>
                      <a:pPr algn="just">
                        <a:lnSpc>
                          <a:spcPct val="100000"/>
                        </a:lnSpc>
                      </a:pPr>
                      <a:r>
                        <a:rPr lang="en-US" sz="1100" kern="100" dirty="0">
                          <a:effectLst/>
                          <a:latin typeface="ＭＳ ゴシック" panose="020B0609070205080204" pitchFamily="49" charset="-128"/>
                          <a:ea typeface="ＭＳ ゴシック" panose="020B0609070205080204" pitchFamily="49" charset="-128"/>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127000" algn="just">
                        <a:lnSpc>
                          <a:spcPct val="100000"/>
                        </a:lnSpc>
                      </a:pPr>
                      <a:r>
                        <a:rPr lang="en-US" sz="1100" kern="100" dirty="0">
                          <a:effectLst/>
                          <a:latin typeface="ＭＳ ゴシック" panose="020B0609070205080204" pitchFamily="49" charset="-128"/>
                          <a:ea typeface="ＭＳ ゴシック" panose="020B0609070205080204" pitchFamily="49" charset="-128"/>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dirty="0">
                          <a:effectLst/>
                          <a:latin typeface="ＭＳ ゴシック" panose="020B0609070205080204" pitchFamily="49" charset="-128"/>
                          <a:ea typeface="ＭＳ ゴシック" panose="020B0609070205080204" pitchFamily="49" charset="-128"/>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6000" indent="-126000" algn="just">
                        <a:lnSpc>
                          <a:spcPct val="1000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dirty="0">
                          <a:effectLst/>
                          <a:latin typeface="ＭＳ ゴシック" panose="020B0609070205080204" pitchFamily="49" charset="-128"/>
                          <a:ea typeface="ＭＳ ゴシック" panose="020B0609070205080204" pitchFamily="49" charset="-128"/>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雪見灯篭</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dirty="0">
                          <a:effectLst/>
                          <a:latin typeface="ＭＳ ゴシック" panose="020B0609070205080204" pitchFamily="49" charset="-128"/>
                          <a:ea typeface="ＭＳ ゴシック" panose="020B0609070205080204" pitchFamily="49" charset="-128"/>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dirty="0">
                          <a:effectLst/>
                          <a:latin typeface="ＭＳ ゴシック" panose="020B0609070205080204" pitchFamily="49" charset="-128"/>
                          <a:ea typeface="ＭＳ ゴシック" panose="020B0609070205080204" pitchFamily="49" charset="-128"/>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1425550" rtl="0" eaLnBrk="1" fontAlgn="auto" latinLnBrk="0" hangingPunct="1">
                        <a:lnSpc>
                          <a:spcPct val="100000"/>
                        </a:lnSpc>
                        <a:spcBef>
                          <a:spcPts val="0"/>
                        </a:spcBef>
                        <a:spcAft>
                          <a:spcPts val="0"/>
                        </a:spcAft>
                        <a:buClrTx/>
                        <a:buSzTx/>
                        <a:buFontTx/>
                        <a:buNone/>
                        <a:tabLst/>
                        <a:defRPr/>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3983884"/>
                  </a:ext>
                </a:extLst>
              </a:tr>
              <a:tr h="0">
                <a:tc>
                  <a:txBody>
                    <a:bodyPr/>
                    <a:lstStyle/>
                    <a:p>
                      <a:pPr algn="just">
                        <a:lnSpc>
                          <a:spcPct val="100000"/>
                        </a:lnSpc>
                      </a:pPr>
                      <a:r>
                        <a:rPr lang="ja-JP" sz="1200" kern="100" dirty="0">
                          <a:effectLst/>
                          <a:latin typeface="ＭＳ ゴシック" panose="020B0609070205080204" pitchFamily="49" charset="-128"/>
                          <a:ea typeface="ＭＳ ゴシック" panose="020B0609070205080204" pitchFamily="49" charset="-128"/>
                        </a:rPr>
                        <a:t>植栽</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R w="6350" cap="flat" cmpd="sng" algn="ctr">
                      <a:solidFill>
                        <a:schemeClr val="tx1">
                          <a:lumMod val="50000"/>
                          <a:lumOff val="50000"/>
                        </a:schemeClr>
                      </a:solidFill>
                      <a:prstDash val="solid"/>
                      <a:round/>
                      <a:headEnd type="none" w="med" len="med"/>
                      <a:tailEnd type="none" w="med" len="med"/>
                    </a:lnR>
                  </a:tcPr>
                </a:tc>
                <a:tc>
                  <a:txBody>
                    <a:bodyPr/>
                    <a:lstStyle/>
                    <a:p>
                      <a:pPr marL="127000" indent="-127000" algn="just">
                        <a:lnSpc>
                          <a:spcPct val="1000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127000"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ヤマモミジ</a:t>
                      </a:r>
                      <a:endParaRPr lang="en-US" altLang="ja-JP" sz="1100" kern="100" dirty="0">
                        <a:effectLst/>
                        <a:latin typeface="ＭＳ ゴシック" panose="020B0609070205080204" pitchFamily="49" charset="-128"/>
                        <a:ea typeface="ＭＳ ゴシック" panose="020B0609070205080204" pitchFamily="49" charset="-128"/>
                      </a:endParaRPr>
                    </a:p>
                    <a:p>
                      <a:pPr marL="127000" indent="-127000" algn="just">
                        <a:lnSpc>
                          <a:spcPct val="100000"/>
                        </a:lnSpc>
                      </a:pPr>
                      <a:r>
                        <a:rPr lang="ja-JP" sz="1100" kern="100" dirty="0">
                          <a:effectLst/>
                          <a:latin typeface="ＭＳ ゴシック" panose="020B0609070205080204" pitchFamily="49" charset="-128"/>
                          <a:ea typeface="ＭＳ ゴシック" panose="020B0609070205080204" pitchFamily="49" charset="-128"/>
                        </a:rPr>
                        <a:t>（銘木）</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dirty="0">
                          <a:effectLst/>
                          <a:latin typeface="ＭＳ ゴシック" panose="020B0609070205080204" pitchFamily="49" charset="-128"/>
                          <a:ea typeface="ＭＳ ゴシック" panose="020B0609070205080204" pitchFamily="49" charset="-128"/>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クロマツ（銘木）</a:t>
                      </a:r>
                    </a:p>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モミジ</a:t>
                      </a:r>
                      <a:r>
                        <a:rPr lang="ja-JP" altLang="en-US" sz="1100" kern="100" dirty="0">
                          <a:effectLst/>
                          <a:latin typeface="ＭＳ ゴシック" panose="020B0609070205080204" pitchFamily="49" charset="-128"/>
                          <a:ea typeface="ＭＳ ゴシック" panose="020B0609070205080204" pitchFamily="49" charset="-128"/>
                        </a:rPr>
                        <a:t>類</a:t>
                      </a:r>
                      <a:r>
                        <a:rPr lang="ja-JP" sz="1100" kern="100" dirty="0">
                          <a:effectLst/>
                          <a:latin typeface="ＭＳ ゴシック" panose="020B0609070205080204" pitchFamily="49" charset="-128"/>
                          <a:ea typeface="ＭＳ ゴシック" panose="020B0609070205080204" pitchFamily="49" charset="-128"/>
                        </a:rPr>
                        <a:t>（銘木）</a:t>
                      </a: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dirty="0">
                          <a:effectLst/>
                          <a:latin typeface="ＭＳ ゴシック" panose="020B0609070205080204" pitchFamily="49" charset="-128"/>
                          <a:ea typeface="ＭＳ ゴシック" panose="020B0609070205080204" pitchFamily="49" charset="-128"/>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2739002"/>
                  </a:ext>
                </a:extLst>
              </a:tr>
              <a:tr h="285889">
                <a:tc>
                  <a:txBody>
                    <a:bodyPr/>
                    <a:lstStyle/>
                    <a:p>
                      <a:pPr algn="just">
                        <a:lnSpc>
                          <a:spcPct val="100000"/>
                        </a:lnSpc>
                      </a:pPr>
                      <a:r>
                        <a:rPr lang="ja-JP" sz="1200" kern="100" dirty="0">
                          <a:effectLst/>
                          <a:latin typeface="ＭＳ ゴシック" panose="020B0609070205080204" pitchFamily="49" charset="-128"/>
                          <a:ea typeface="ＭＳ ゴシック" panose="020B0609070205080204" pitchFamily="49" charset="-128"/>
                        </a:rPr>
                        <a:t>園路</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R w="6350" cap="flat" cmpd="sng" algn="ctr">
                      <a:solidFill>
                        <a:schemeClr val="tx1">
                          <a:lumMod val="50000"/>
                          <a:lumOff val="50000"/>
                        </a:schemeClr>
                      </a:solidFill>
                      <a:prstDash val="solid"/>
                      <a:round/>
                      <a:headEnd type="none" w="med" len="med"/>
                      <a:tailEnd type="none" w="med" len="med"/>
                    </a:lnR>
                  </a:tcPr>
                </a:tc>
                <a:tc>
                  <a:txBody>
                    <a:bodyPr/>
                    <a:lstStyle/>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砂利敷き（全域）</a:t>
                      </a:r>
                      <a:endParaRPr lang="en-US" altLang="ja-JP" sz="1100" kern="100" dirty="0">
                        <a:effectLst/>
                        <a:latin typeface="ＭＳ ゴシック" panose="020B0609070205080204" pitchFamily="49" charset="-128"/>
                        <a:ea typeface="ＭＳ ゴシック" panose="020B0609070205080204" pitchFamily="49" charset="-128"/>
                      </a:endParaRPr>
                    </a:p>
                    <a:p>
                      <a:pPr algn="just">
                        <a:lnSpc>
                          <a:spcPct val="100000"/>
                        </a:lnSpc>
                      </a:pPr>
                      <a:r>
                        <a:rPr lang="ja-JP" altLang="en-US" sz="1100" b="1" u="sng"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・広幅員園路（幅員</a:t>
                      </a:r>
                      <a:r>
                        <a:rPr lang="en-US" altLang="ja-JP" sz="1100" b="1" u="sng"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4m</a:t>
                      </a:r>
                      <a:r>
                        <a:rPr lang="ja-JP" altLang="en-US" sz="1100" b="1" u="sng"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100" b="1" u="sng"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6m</a:t>
                      </a:r>
                      <a:r>
                        <a:rPr lang="ja-JP" altLang="en-US" sz="1100" b="1" u="sng"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の園路）（全域）</a:t>
                      </a:r>
                      <a:endParaRPr lang="ja-JP" sz="1100" b="1" u="sng"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dirty="0">
                          <a:effectLst/>
                          <a:latin typeface="ＭＳ ゴシック" panose="020B0609070205080204" pitchFamily="49" charset="-128"/>
                          <a:ea typeface="ＭＳ ゴシック" panose="020B0609070205080204" pitchFamily="49" charset="-128"/>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飛石</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・八つ橋</a:t>
                      </a:r>
                      <a:endPar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（木造橋）</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dirty="0">
                          <a:effectLst/>
                          <a:latin typeface="ＭＳ ゴシック" panose="020B0609070205080204" pitchFamily="49" charset="-128"/>
                          <a:ea typeface="ＭＳ ゴシック" panose="020B0609070205080204" pitchFamily="49" charset="-128"/>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・石橋（</a:t>
                      </a:r>
                      <a:r>
                        <a:rPr lang="en-US"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箇所）</a:t>
                      </a:r>
                    </a:p>
                    <a:p>
                      <a:pPr algn="just">
                        <a:lnSpc>
                          <a:spcPct val="1000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dirty="0">
                          <a:effectLst/>
                          <a:latin typeface="ＭＳ ゴシック" panose="020B0609070205080204" pitchFamily="49" charset="-128"/>
                          <a:ea typeface="ＭＳ ゴシック" panose="020B0609070205080204" pitchFamily="49" charset="-128"/>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dirty="0">
                          <a:effectLst/>
                          <a:latin typeface="ＭＳ ゴシック" panose="020B0609070205080204" pitchFamily="49" charset="-128"/>
                          <a:ea typeface="ＭＳ ゴシック" panose="020B0609070205080204" pitchFamily="49" charset="-128"/>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・蓮池橋 </a:t>
                      </a:r>
                    </a:p>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階段</a:t>
                      </a: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4566318"/>
                  </a:ext>
                </a:extLst>
              </a:tr>
              <a:tr h="834393">
                <a:tc>
                  <a:txBody>
                    <a:bodyPr/>
                    <a:lstStyle/>
                    <a:p>
                      <a:pPr algn="just">
                        <a:lnSpc>
                          <a:spcPct val="100000"/>
                        </a:lnSpc>
                      </a:pPr>
                      <a:r>
                        <a:rPr lang="ja-JP" sz="1200" kern="100" dirty="0">
                          <a:effectLst/>
                          <a:latin typeface="ＭＳ ゴシック" panose="020B0609070205080204" pitchFamily="49" charset="-128"/>
                          <a:ea typeface="ＭＳ ゴシック" panose="020B0609070205080204" pitchFamily="49" charset="-128"/>
                        </a:rPr>
                        <a:t>建物・</a:t>
                      </a:r>
                      <a:endParaRPr lang="en-US" altLang="ja-JP" sz="1200" kern="100" dirty="0">
                        <a:effectLst/>
                        <a:latin typeface="ＭＳ ゴシック" panose="020B0609070205080204" pitchFamily="49" charset="-128"/>
                        <a:ea typeface="ＭＳ ゴシック" panose="020B0609070205080204" pitchFamily="49" charset="-128"/>
                      </a:endParaRPr>
                    </a:p>
                    <a:p>
                      <a:pPr algn="just">
                        <a:lnSpc>
                          <a:spcPct val="100000"/>
                        </a:lnSpc>
                      </a:pPr>
                      <a:r>
                        <a:rPr lang="ja-JP" sz="1200" kern="100" dirty="0">
                          <a:effectLst/>
                          <a:latin typeface="ＭＳ ゴシック" panose="020B0609070205080204" pitchFamily="49" charset="-128"/>
                          <a:ea typeface="ＭＳ ゴシック" panose="020B0609070205080204" pitchFamily="49" charset="-128"/>
                        </a:rPr>
                        <a:t>建物関連</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R w="6350" cap="flat" cmpd="sng" algn="ctr">
                      <a:solidFill>
                        <a:schemeClr val="tx1">
                          <a:lumMod val="50000"/>
                          <a:lumOff val="50000"/>
                        </a:schemeClr>
                      </a:solidFill>
                      <a:prstDash val="solid"/>
                      <a:round/>
                      <a:headEnd type="none" w="med" len="med"/>
                      <a:tailEnd type="none" w="med" len="med"/>
                    </a:lnR>
                  </a:tcPr>
                </a:tc>
                <a:tc>
                  <a:txBody>
                    <a:bodyPr/>
                    <a:lstStyle/>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迎賓館</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00" indent="-127000"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茶室（汎庵、万里庵</a:t>
                      </a: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茶庭、石階段含）</a:t>
                      </a:r>
                    </a:p>
                    <a:p>
                      <a:pPr marL="127000" indent="-127000"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１号棟（休憩所）</a:t>
                      </a:r>
                    </a:p>
                    <a:p>
                      <a:pPr marL="127000" indent="-127000"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２号棟（千里庵；茶庭、石積み、階段、石張舗装含）</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a:effectLst/>
                          <a:latin typeface="ＭＳ ゴシック" panose="020B0609070205080204" pitchFamily="49" charset="-128"/>
                          <a:ea typeface="ＭＳ ゴシック" panose="020B0609070205080204" pitchFamily="49" charset="-128"/>
                        </a:rPr>
                        <a:t> </a:t>
                      </a:r>
                      <a:endParaRPr lang="ja-JP" sz="11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a:effectLst/>
                          <a:latin typeface="ＭＳ ゴシック" panose="020B0609070205080204" pitchFamily="49" charset="-128"/>
                          <a:ea typeface="ＭＳ ゴシック" panose="020B0609070205080204" pitchFamily="49" charset="-128"/>
                        </a:rPr>
                        <a:t> </a:t>
                      </a:r>
                      <a:endParaRPr lang="ja-JP" sz="11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dirty="0">
                          <a:effectLst/>
                          <a:latin typeface="ＭＳ ゴシック" panose="020B0609070205080204" pitchFamily="49" charset="-128"/>
                          <a:ea typeface="ＭＳ ゴシック" panose="020B0609070205080204" pitchFamily="49" charset="-128"/>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6000" indent="-126000"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３号棟</a:t>
                      </a:r>
                      <a:endParaRPr lang="en-US" altLang="ja-JP" sz="1100" kern="100" dirty="0">
                        <a:effectLst/>
                        <a:latin typeface="ＭＳ ゴシック" panose="020B0609070205080204" pitchFamily="49" charset="-128"/>
                        <a:ea typeface="ＭＳ ゴシック" panose="020B0609070205080204" pitchFamily="49" charset="-128"/>
                      </a:endParaRPr>
                    </a:p>
                    <a:p>
                      <a:pPr marL="126000" indent="-126000" algn="just">
                        <a:lnSpc>
                          <a:spcPct val="100000"/>
                        </a:lnSpc>
                      </a:pPr>
                      <a:r>
                        <a:rPr lang="ja-JP" sz="1100" kern="100" dirty="0">
                          <a:effectLst/>
                          <a:latin typeface="ＭＳ ゴシック" panose="020B0609070205080204" pitchFamily="49" charset="-128"/>
                          <a:ea typeface="ＭＳ ゴシック" panose="020B0609070205080204" pitchFamily="49" charset="-128"/>
                        </a:rPr>
                        <a:t>（中央休憩所</a:t>
                      </a:r>
                      <a:r>
                        <a:rPr lang="ja-JP" altLang="en-US" sz="1100" kern="100" dirty="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endParaRPr>
                    </a:p>
                    <a:p>
                      <a:pPr marL="126000" indent="-126000"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４号棟（中央門）</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en-US" sz="1100" kern="100" dirty="0">
                          <a:effectLst/>
                          <a:latin typeface="ＭＳ ゴシック" panose="020B0609070205080204" pitchFamily="49" charset="-128"/>
                          <a:ea typeface="ＭＳ ゴシック" panose="020B0609070205080204" pitchFamily="49" charset="-128"/>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５号棟（休憩所）</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6000" indent="-126000"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６号棟（休憩所）</a:t>
                      </a:r>
                    </a:p>
                    <a:p>
                      <a:pPr marL="126000" indent="-126000" algn="just">
                        <a:lnSpc>
                          <a:spcPct val="100000"/>
                        </a:lnSpc>
                      </a:pPr>
                      <a:r>
                        <a:rPr lang="ja-JP" altLang="en-US" sz="1100" kern="100" dirty="0">
                          <a:effectLst/>
                          <a:latin typeface="ＭＳ ゴシック" panose="020B0609070205080204" pitchFamily="49" charset="-128"/>
                          <a:ea typeface="ＭＳ ゴシック" panose="020B0609070205080204" pitchFamily="49" charset="-128"/>
                        </a:rPr>
                        <a:t>・</a:t>
                      </a:r>
                      <a:r>
                        <a:rPr lang="ja-JP" sz="1100" kern="100" dirty="0">
                          <a:effectLst/>
                          <a:latin typeface="ＭＳ ゴシック" panose="020B0609070205080204" pitchFamily="49" charset="-128"/>
                          <a:ea typeface="ＭＳ ゴシック" panose="020B0609070205080204" pitchFamily="49" charset="-128"/>
                        </a:rPr>
                        <a:t>７号棟</a:t>
                      </a:r>
                      <a:endParaRPr lang="en-US" altLang="ja-JP" sz="1100" kern="100" dirty="0">
                        <a:effectLst/>
                        <a:latin typeface="ＭＳ ゴシック" panose="020B0609070205080204" pitchFamily="49" charset="-128"/>
                        <a:ea typeface="ＭＳ ゴシック" panose="020B0609070205080204" pitchFamily="49" charset="-128"/>
                      </a:endParaRPr>
                    </a:p>
                    <a:p>
                      <a:pPr marL="126000" indent="-126000" algn="just">
                        <a:lnSpc>
                          <a:spcPct val="100000"/>
                        </a:lnSpc>
                      </a:pPr>
                      <a:r>
                        <a:rPr lang="ja-JP" sz="1100" kern="100" dirty="0">
                          <a:effectLst/>
                          <a:latin typeface="ＭＳ ゴシック" panose="020B0609070205080204" pitchFamily="49" charset="-128"/>
                          <a:ea typeface="ＭＳ ゴシック" panose="020B0609070205080204" pitchFamily="49" charset="-128"/>
                        </a:rPr>
                        <a:t>（展望台含）</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0810" marR="6081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473832"/>
                  </a:ext>
                </a:extLst>
              </a:tr>
            </a:tbl>
          </a:graphicData>
        </a:graphic>
      </p:graphicFrame>
      <p:sp>
        <p:nvSpPr>
          <p:cNvPr id="31" name="テキスト ボックス 13">
            <a:extLst>
              <a:ext uri="{FF2B5EF4-FFF2-40B4-BE49-F238E27FC236}">
                <a16:creationId xmlns:a16="http://schemas.microsoft.com/office/drawing/2014/main" id="{2BB21D46-CA7B-680A-5E97-8C341500E659}"/>
              </a:ext>
            </a:extLst>
          </p:cNvPr>
          <p:cNvSpPr txBox="1"/>
          <p:nvPr/>
        </p:nvSpPr>
        <p:spPr>
          <a:xfrm>
            <a:off x="0" y="191684"/>
            <a:ext cx="15119350" cy="373001"/>
          </a:xfrm>
          <a:prstGeom prst="rect">
            <a:avLst/>
          </a:prstGeom>
          <a:solidFill>
            <a:schemeClr val="accent1"/>
          </a:solidFill>
          <a:ln w="6350">
            <a:solidFill>
              <a:schemeClr val="accent1">
                <a:lumMod val="75000"/>
              </a:schemeClr>
            </a:solid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b="1" kern="0" dirty="0">
                <a:solidFill>
                  <a:schemeClr val="bg1"/>
                </a:solidFill>
                <a:latin typeface="ＭＳ ゴシック" panose="020B0609070205080204" pitchFamily="49" charset="-128"/>
                <a:ea typeface="ＭＳ ゴシック" panose="020B0609070205080204" pitchFamily="49" charset="-128"/>
                <a:cs typeface="HG荳ｸ・ｺ・橸ｽｼ・ｯ・ｸM-PRO"/>
              </a:rPr>
              <a:t>万博日本庭園の本質的価値と構成要素</a:t>
            </a:r>
            <a:r>
              <a:rPr lang="ja-JP" altLang="en-US" b="1" kern="0" dirty="0">
                <a:solidFill>
                  <a:schemeClr val="bg1"/>
                </a:solidFill>
                <a:effectLst/>
                <a:latin typeface="ＭＳ ゴシック" panose="020B0609070205080204" pitchFamily="49" charset="-128"/>
                <a:ea typeface="ＭＳ ゴシック" panose="020B0609070205080204" pitchFamily="49" charset="-128"/>
                <a:cs typeface="HG荳ｸ・ｺ・橸ｽｼ・ｯ・ｸM-PRO"/>
              </a:rPr>
              <a:t>（</a:t>
            </a:r>
            <a:r>
              <a:rPr lang="ja-JP" altLang="en-US" b="1" kern="0" dirty="0">
                <a:solidFill>
                  <a:schemeClr val="bg1"/>
                </a:solidFill>
                <a:latin typeface="ＭＳ ゴシック" panose="020B0609070205080204" pitchFamily="49" charset="-128"/>
                <a:ea typeface="ＭＳ ゴシック" panose="020B0609070205080204" pitchFamily="49" charset="-128"/>
                <a:cs typeface="HG荳ｸ・ｺ・橸ｽｼ・ｯ・ｸM-PRO"/>
              </a:rPr>
              <a:t>２</a:t>
            </a:r>
            <a:r>
              <a:rPr lang="ja-JP" altLang="en-US" b="1" kern="0" dirty="0">
                <a:solidFill>
                  <a:schemeClr val="bg1"/>
                </a:solidFill>
                <a:effectLst/>
                <a:latin typeface="ＭＳ ゴシック" panose="020B0609070205080204" pitchFamily="49" charset="-128"/>
                <a:ea typeface="ＭＳ ゴシック" panose="020B0609070205080204" pitchFamily="49" charset="-128"/>
                <a:cs typeface="HG荳ｸ・ｺ・橸ｽｼ・ｯ・ｸM-PRO"/>
              </a:rPr>
              <a:t>）</a:t>
            </a:r>
            <a:endParaRPr lang="ja-JP" altLang="ja-JP" b="1" kern="100" dirty="0">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nvGrpSpPr>
          <p:cNvPr id="37" name="グループ化 36">
            <a:extLst>
              <a:ext uri="{FF2B5EF4-FFF2-40B4-BE49-F238E27FC236}">
                <a16:creationId xmlns:a16="http://schemas.microsoft.com/office/drawing/2014/main" id="{C4B7D5CC-87B5-46DC-BBD6-AA3A1BB24288}"/>
              </a:ext>
            </a:extLst>
          </p:cNvPr>
          <p:cNvGrpSpPr/>
          <p:nvPr/>
        </p:nvGrpSpPr>
        <p:grpSpPr>
          <a:xfrm>
            <a:off x="8382577" y="643210"/>
            <a:ext cx="5571167" cy="1816372"/>
            <a:chOff x="8772941" y="670561"/>
            <a:chExt cx="5571167" cy="1816372"/>
          </a:xfrm>
        </p:grpSpPr>
        <p:pic>
          <p:nvPicPr>
            <p:cNvPr id="5" name="Picture 5">
              <a:extLst>
                <a:ext uri="{FF2B5EF4-FFF2-40B4-BE49-F238E27FC236}">
                  <a16:creationId xmlns:a16="http://schemas.microsoft.com/office/drawing/2014/main" id="{A67B0141-69F8-8DAD-C88C-9F5F8C20FF4B}"/>
                </a:ext>
              </a:extLst>
            </p:cNvPr>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a:off x="8772941" y="670561"/>
              <a:ext cx="5571167" cy="1816372"/>
            </a:xfrm>
            <a:prstGeom prst="rect">
              <a:avLst/>
            </a:prstGeom>
            <a:noFill/>
            <a:ln>
              <a:noFill/>
            </a:ln>
            <a:extLst>
              <a:ext uri="{53640926-AAD7-44D8-BBD7-CCE9431645EC}">
                <a14:shadowObscured xmlns:a14="http://schemas.microsoft.com/office/drawing/2010/main"/>
              </a:ext>
            </a:extLst>
          </p:spPr>
        </p:pic>
        <p:sp>
          <p:nvSpPr>
            <p:cNvPr id="32" name="テキスト ボックス 31">
              <a:extLst>
                <a:ext uri="{FF2B5EF4-FFF2-40B4-BE49-F238E27FC236}">
                  <a16:creationId xmlns:a16="http://schemas.microsoft.com/office/drawing/2014/main" id="{8D0F1854-91F8-E763-DA86-021C84838D70}"/>
                </a:ext>
              </a:extLst>
            </p:cNvPr>
            <p:cNvSpPr txBox="1"/>
            <p:nvPr/>
          </p:nvSpPr>
          <p:spPr>
            <a:xfrm>
              <a:off x="8772941" y="711806"/>
              <a:ext cx="1210627" cy="246221"/>
            </a:xfrm>
            <a:prstGeom prst="rect">
              <a:avLst/>
            </a:prstGeom>
            <a:noFill/>
          </p:spPr>
          <p:txBody>
            <a:bodyPr wrap="square" rtlCol="0">
              <a:spAutoFit/>
            </a:bodyPr>
            <a:lstStyle/>
            <a:p>
              <a:r>
                <a:rPr kumimoji="1" lang="en-US" altLang="ja-JP" sz="1000" dirty="0">
                  <a:latin typeface="ＭＳ ゴシック" panose="020B0609070205080204" pitchFamily="49" charset="-128"/>
                  <a:ea typeface="ＭＳ ゴシック" panose="020B0609070205080204" pitchFamily="49" charset="-128"/>
                </a:rPr>
                <a:t>1.</a:t>
              </a:r>
              <a:r>
                <a:rPr kumimoji="1" lang="ja-JP" altLang="en-US" sz="1000" dirty="0">
                  <a:latin typeface="ＭＳ ゴシック" panose="020B0609070205080204" pitchFamily="49" charset="-128"/>
                  <a:ea typeface="ＭＳ ゴシック" panose="020B0609070205080204" pitchFamily="49" charset="-128"/>
                </a:rPr>
                <a:t>上流（西端区）</a:t>
              </a:r>
            </a:p>
          </p:txBody>
        </p:sp>
        <p:sp>
          <p:nvSpPr>
            <p:cNvPr id="33" name="テキスト ボックス 32">
              <a:extLst>
                <a:ext uri="{FF2B5EF4-FFF2-40B4-BE49-F238E27FC236}">
                  <a16:creationId xmlns:a16="http://schemas.microsoft.com/office/drawing/2014/main" id="{A2B18B60-2776-A618-A7C4-26234FBE2D22}"/>
                </a:ext>
              </a:extLst>
            </p:cNvPr>
            <p:cNvSpPr txBox="1"/>
            <p:nvPr/>
          </p:nvSpPr>
          <p:spPr>
            <a:xfrm>
              <a:off x="10071234" y="711806"/>
              <a:ext cx="1210627" cy="246221"/>
            </a:xfrm>
            <a:prstGeom prst="rect">
              <a:avLst/>
            </a:prstGeom>
            <a:noFill/>
          </p:spPr>
          <p:txBody>
            <a:bodyPr wrap="square" rtlCol="0">
              <a:spAutoFit/>
            </a:bodyPr>
            <a:lstStyle/>
            <a:p>
              <a:r>
                <a:rPr kumimoji="1" lang="en-US" altLang="ja-JP" sz="1000" dirty="0">
                  <a:latin typeface="ＭＳ ゴシック" panose="020B0609070205080204" pitchFamily="49" charset="-128"/>
                  <a:ea typeface="ＭＳ ゴシック" panose="020B0609070205080204" pitchFamily="49" charset="-128"/>
                </a:rPr>
                <a:t>2.</a:t>
              </a:r>
              <a:r>
                <a:rPr kumimoji="1" lang="ja-JP" altLang="en-US" sz="1000" dirty="0">
                  <a:latin typeface="ＭＳ ゴシック" panose="020B0609070205080204" pitchFamily="49" charset="-128"/>
                  <a:ea typeface="ＭＳ ゴシック" panose="020B0609070205080204" pitchFamily="49" charset="-128"/>
                </a:rPr>
                <a:t>中流（山谷区）</a:t>
              </a:r>
            </a:p>
          </p:txBody>
        </p:sp>
        <p:sp>
          <p:nvSpPr>
            <p:cNvPr id="34" name="テキスト ボックス 33">
              <a:extLst>
                <a:ext uri="{FF2B5EF4-FFF2-40B4-BE49-F238E27FC236}">
                  <a16:creationId xmlns:a16="http://schemas.microsoft.com/office/drawing/2014/main" id="{612CF070-8C54-ECD4-234F-A8B4EEAE58F7}"/>
                </a:ext>
              </a:extLst>
            </p:cNvPr>
            <p:cNvSpPr txBox="1"/>
            <p:nvPr/>
          </p:nvSpPr>
          <p:spPr>
            <a:xfrm>
              <a:off x="11281861" y="711806"/>
              <a:ext cx="1210627" cy="246221"/>
            </a:xfrm>
            <a:prstGeom prst="rect">
              <a:avLst/>
            </a:prstGeom>
            <a:noFill/>
          </p:spPr>
          <p:txBody>
            <a:bodyPr wrap="square" rtlCol="0">
              <a:spAutoFit/>
            </a:bodyPr>
            <a:lstStyle/>
            <a:p>
              <a:r>
                <a:rPr kumimoji="1" lang="en-US" altLang="ja-JP" sz="1000" dirty="0">
                  <a:latin typeface="ＭＳ ゴシック" panose="020B0609070205080204" pitchFamily="49" charset="-128"/>
                  <a:ea typeface="ＭＳ ゴシック" panose="020B0609070205080204" pitchFamily="49" charset="-128"/>
                </a:rPr>
                <a:t>3.</a:t>
              </a:r>
              <a:r>
                <a:rPr kumimoji="1" lang="ja-JP" altLang="en-US" sz="1000" dirty="0">
                  <a:latin typeface="ＭＳ ゴシック" panose="020B0609070205080204" pitchFamily="49" charset="-128"/>
                  <a:ea typeface="ＭＳ ゴシック" panose="020B0609070205080204" pitchFamily="49" charset="-128"/>
                </a:rPr>
                <a:t>下流（山麓区）</a:t>
              </a:r>
            </a:p>
          </p:txBody>
        </p:sp>
        <p:sp>
          <p:nvSpPr>
            <p:cNvPr id="35" name="テキスト ボックス 34">
              <a:extLst>
                <a:ext uri="{FF2B5EF4-FFF2-40B4-BE49-F238E27FC236}">
                  <a16:creationId xmlns:a16="http://schemas.microsoft.com/office/drawing/2014/main" id="{A2AED8F0-8A3A-405B-518E-9FB39BF38EE5}"/>
                </a:ext>
              </a:extLst>
            </p:cNvPr>
            <p:cNvSpPr txBox="1"/>
            <p:nvPr/>
          </p:nvSpPr>
          <p:spPr>
            <a:xfrm>
              <a:off x="12950499" y="704480"/>
              <a:ext cx="1332615" cy="246221"/>
            </a:xfrm>
            <a:prstGeom prst="rect">
              <a:avLst/>
            </a:prstGeom>
            <a:noFill/>
          </p:spPr>
          <p:txBody>
            <a:bodyPr wrap="square" rtlCol="0">
              <a:spAutoFit/>
            </a:bodyPr>
            <a:lstStyle/>
            <a:p>
              <a:r>
                <a:rPr kumimoji="1" lang="en-US" altLang="ja-JP" sz="1000" dirty="0">
                  <a:latin typeface="ＭＳ ゴシック" panose="020B0609070205080204" pitchFamily="49" charset="-128"/>
                  <a:ea typeface="ＭＳ ゴシック" panose="020B0609070205080204" pitchFamily="49" charset="-128"/>
                </a:rPr>
                <a:t>4.</a:t>
              </a:r>
              <a:r>
                <a:rPr kumimoji="1" lang="ja-JP" altLang="en-US" sz="1000" dirty="0">
                  <a:latin typeface="ＭＳ ゴシック" panose="020B0609070205080204" pitchFamily="49" charset="-128"/>
                  <a:ea typeface="ＭＳ ゴシック" panose="020B0609070205080204" pitchFamily="49" charset="-128"/>
                </a:rPr>
                <a:t>最下流（東端区）</a:t>
              </a:r>
            </a:p>
          </p:txBody>
        </p:sp>
      </p:grpSp>
      <p:sp>
        <p:nvSpPr>
          <p:cNvPr id="36" name="テキスト ボックス 35">
            <a:extLst>
              <a:ext uri="{FF2B5EF4-FFF2-40B4-BE49-F238E27FC236}">
                <a16:creationId xmlns:a16="http://schemas.microsoft.com/office/drawing/2014/main" id="{AFA5F077-D7D7-ED7E-65B9-E1B6D01573F8}"/>
              </a:ext>
            </a:extLst>
          </p:cNvPr>
          <p:cNvSpPr txBox="1"/>
          <p:nvPr/>
        </p:nvSpPr>
        <p:spPr>
          <a:xfrm>
            <a:off x="417817" y="741856"/>
            <a:ext cx="7128253" cy="723275"/>
          </a:xfrm>
          <a:prstGeom prst="rect">
            <a:avLst/>
          </a:prstGeom>
          <a:noFill/>
        </p:spPr>
        <p:txBody>
          <a:bodyPr wrap="square">
            <a:spAutoFit/>
          </a:bodyPr>
          <a:lstStyle/>
          <a:p>
            <a:pPr marL="180000" indent="-180000" algn="just">
              <a:spcBef>
                <a:spcPts val="600"/>
              </a:spcBef>
            </a:pPr>
            <a:r>
              <a:rPr lang="ja-JP" altLang="en-US"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rPr>
              <a:t>・右図の４つの区域ごとに、万博日本庭園の本質的価値を構成する要素を整理</a:t>
            </a:r>
            <a:endParaRPr lang="en-US" altLang="ja-JP" sz="1200" kern="100" dirty="0">
              <a:solidFill>
                <a:srgbClr val="231F20"/>
              </a:solidFill>
              <a:effectLst/>
              <a:latin typeface="ＭＳ ゴシック" panose="020B0609070205080204" pitchFamily="49" charset="-128"/>
              <a:ea typeface="ＭＳ ゴシック" panose="020B0609070205080204" pitchFamily="49" charset="-128"/>
              <a:cs typeface="HG明朝B" panose="02020809000000000000" pitchFamily="17" charset="-128"/>
            </a:endParaRPr>
          </a:p>
          <a:p>
            <a:pPr marL="180000" indent="-180000" algn="just">
              <a:spcBef>
                <a:spcPts val="600"/>
              </a:spcBef>
            </a:pPr>
            <a:r>
              <a:rPr lang="ja-JP" altLang="en-US" sz="1200" kern="100" dirty="0">
                <a:solidFill>
                  <a:srgbClr val="231F20"/>
                </a:solidFill>
                <a:latin typeface="ＭＳ ゴシック" panose="020B0609070205080204" pitchFamily="49" charset="-128"/>
                <a:ea typeface="ＭＳ ゴシック" panose="020B0609070205080204" pitchFamily="49" charset="-128"/>
                <a:cs typeface="Times New Roman" panose="02020603050405020304" pitchFamily="18" charset="0"/>
              </a:rPr>
              <a:t>・下表の通り、「地形・地割」</a:t>
            </a:r>
            <a:r>
              <a:rPr lang="ja-JP" altLang="en-US" sz="1200"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６</a:t>
            </a:r>
            <a:r>
              <a:rPr lang="ja-JP" altLang="en-US" sz="1200" kern="100" dirty="0">
                <a:solidFill>
                  <a:srgbClr val="231F20"/>
                </a:solidFill>
                <a:latin typeface="ＭＳ ゴシック" panose="020B0609070205080204" pitchFamily="49" charset="-128"/>
                <a:ea typeface="ＭＳ ゴシック" panose="020B0609070205080204" pitchFamily="49" charset="-128"/>
                <a:cs typeface="Times New Roman" panose="02020603050405020304" pitchFamily="18" charset="0"/>
              </a:rPr>
              <a:t>項目、</a:t>
            </a:r>
            <a:r>
              <a:rPr lang="ja-JP" altLang="en-US" sz="1200"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「水景」９項目</a:t>
            </a:r>
            <a:r>
              <a:rPr lang="ja-JP" altLang="en-US" sz="1200" kern="100" dirty="0">
                <a:solidFill>
                  <a:srgbClr val="231F20"/>
                </a:solidFill>
                <a:latin typeface="ＭＳ ゴシック" panose="020B0609070205080204" pitchFamily="49" charset="-128"/>
                <a:ea typeface="ＭＳ ゴシック" panose="020B0609070205080204" pitchFamily="49" charset="-128"/>
                <a:cs typeface="Times New Roman" panose="02020603050405020304" pitchFamily="18" charset="0"/>
              </a:rPr>
              <a:t>、「石組・景石」３項目、</a:t>
            </a:r>
            <a:r>
              <a:rPr lang="ja-JP" altLang="en-US" sz="1200"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「点景物」</a:t>
            </a:r>
            <a:r>
              <a:rPr lang="ja-JP" altLang="en-US" sz="1200" kern="100" dirty="0">
                <a:solidFill>
                  <a:srgbClr val="231F20"/>
                </a:solidFill>
                <a:latin typeface="ＭＳ ゴシック" panose="020B0609070205080204" pitchFamily="49" charset="-128"/>
                <a:ea typeface="ＭＳ ゴシック" panose="020B0609070205080204" pitchFamily="49" charset="-128"/>
                <a:cs typeface="Times New Roman" panose="02020603050405020304" pitchFamily="18" charset="0"/>
              </a:rPr>
              <a:t>１項目、 「植栽」３項目、「園路」</a:t>
            </a:r>
            <a:r>
              <a:rPr lang="ja-JP" altLang="en-US" sz="1200"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７</a:t>
            </a:r>
            <a:r>
              <a:rPr lang="ja-JP" altLang="en-US" sz="1200" kern="100" dirty="0">
                <a:solidFill>
                  <a:srgbClr val="231F20"/>
                </a:solidFill>
                <a:latin typeface="ＭＳ ゴシック" panose="020B0609070205080204" pitchFamily="49" charset="-128"/>
                <a:ea typeface="ＭＳ ゴシック" panose="020B0609070205080204" pitchFamily="49" charset="-128"/>
                <a:cs typeface="Times New Roman" panose="02020603050405020304" pitchFamily="18" charset="0"/>
              </a:rPr>
              <a:t>項目、「建物・建物関連」９項目、合計</a:t>
            </a:r>
            <a:r>
              <a:rPr lang="en-US" altLang="ja-JP" sz="1200"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38</a:t>
            </a:r>
            <a:r>
              <a:rPr lang="ja-JP" altLang="en-US" sz="1200" kern="100" dirty="0">
                <a:solidFill>
                  <a:srgbClr val="231F20"/>
                </a:solidFill>
                <a:latin typeface="ＭＳ ゴシック" panose="020B0609070205080204" pitchFamily="49" charset="-128"/>
                <a:ea typeface="ＭＳ ゴシック" panose="020B0609070205080204" pitchFamily="49" charset="-128"/>
                <a:cs typeface="Times New Roman" panose="02020603050405020304" pitchFamily="18" charset="0"/>
              </a:rPr>
              <a:t>項目の構成要素を抽出した。</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C076466D-BFC4-0F9A-552B-1DF3D9111DFD}"/>
              </a:ext>
            </a:extLst>
          </p:cNvPr>
          <p:cNvSpPr txBox="1"/>
          <p:nvPr/>
        </p:nvSpPr>
        <p:spPr>
          <a:xfrm>
            <a:off x="5262879" y="2197833"/>
            <a:ext cx="4599217" cy="307777"/>
          </a:xfrm>
          <a:prstGeom prst="rect">
            <a:avLst/>
          </a:prstGeom>
          <a:solidFill>
            <a:schemeClr val="bg1"/>
          </a:solidFill>
        </p:spPr>
        <p:txBody>
          <a:bodyPr wrap="square">
            <a:spAutoFit/>
          </a:bodyPr>
          <a:lstStyle/>
          <a:p>
            <a:pPr marL="180000" indent="-180000" algn="ctr">
              <a:spcBef>
                <a:spcPts val="600"/>
              </a:spcBef>
            </a:pPr>
            <a:r>
              <a:rPr lang="ja-JP" altLang="en-US" sz="1400" b="1" kern="100" dirty="0">
                <a:solidFill>
                  <a:schemeClr val="accent1"/>
                </a:solidFill>
                <a:effectLst/>
                <a:latin typeface="ＭＳ ゴシック" panose="020B0609070205080204" pitchFamily="49" charset="-128"/>
                <a:ea typeface="ＭＳ ゴシック" panose="020B0609070205080204" pitchFamily="49" charset="-128"/>
                <a:cs typeface="HG明朝B" panose="02020809000000000000" pitchFamily="17" charset="-128"/>
              </a:rPr>
              <a:t>万博日本庭園の本質的価値を構成する要素一覧</a:t>
            </a:r>
            <a:endParaRPr lang="ja-JP" altLang="ja-JP" sz="1400" b="1" kern="10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487DE305-FA39-ED1C-BD62-EF7E38F9E423}"/>
              </a:ext>
            </a:extLst>
          </p:cNvPr>
          <p:cNvSpPr txBox="1"/>
          <p:nvPr/>
        </p:nvSpPr>
        <p:spPr>
          <a:xfrm>
            <a:off x="9862096" y="2016816"/>
            <a:ext cx="2639902" cy="307777"/>
          </a:xfrm>
          <a:prstGeom prst="rect">
            <a:avLst/>
          </a:prstGeom>
          <a:solidFill>
            <a:schemeClr val="bg1"/>
          </a:solidFill>
        </p:spPr>
        <p:txBody>
          <a:bodyPr wrap="square">
            <a:spAutoFit/>
          </a:bodyPr>
          <a:lstStyle/>
          <a:p>
            <a:pPr marL="180000" indent="-180000" algn="ctr">
              <a:spcBef>
                <a:spcPts val="600"/>
              </a:spcBef>
            </a:pPr>
            <a:r>
              <a:rPr lang="ja-JP" altLang="en-US" sz="1400" b="1" kern="100" dirty="0">
                <a:solidFill>
                  <a:schemeClr val="accent6">
                    <a:lumMod val="50000"/>
                  </a:schemeClr>
                </a:solidFill>
                <a:effectLst/>
                <a:latin typeface="ＭＳ ゴシック" panose="020B0609070205080204" pitchFamily="49" charset="-128"/>
                <a:ea typeface="ＭＳ ゴシック" panose="020B0609070205080204" pitchFamily="49" charset="-128"/>
                <a:cs typeface="HG明朝B" panose="02020809000000000000" pitchFamily="17" charset="-128"/>
              </a:rPr>
              <a:t>日本庭園の区域区分</a:t>
            </a:r>
            <a:endParaRPr lang="ja-JP" altLang="ja-JP" sz="1400" b="1" kern="100" dirty="0">
              <a:solidFill>
                <a:schemeClr val="accent6">
                  <a:lumMod val="50000"/>
                </a:schemeClr>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BE43B4E7-ED71-8AE1-8763-FFA1D614038B}"/>
              </a:ext>
            </a:extLst>
          </p:cNvPr>
          <p:cNvSpPr txBox="1"/>
          <p:nvPr/>
        </p:nvSpPr>
        <p:spPr>
          <a:xfrm>
            <a:off x="3981944" y="10315490"/>
            <a:ext cx="7905255" cy="307777"/>
          </a:xfrm>
          <a:prstGeom prst="rect">
            <a:avLst/>
          </a:prstGeom>
          <a:noFill/>
        </p:spPr>
        <p:txBody>
          <a:bodyPr wrap="square">
            <a:spAutoFit/>
          </a:bodyPr>
          <a:lstStyle/>
          <a:p>
            <a:pPr marL="180000" indent="-180000" algn="ctr">
              <a:spcBef>
                <a:spcPts val="600"/>
              </a:spcBef>
            </a:pPr>
            <a:r>
              <a:rPr lang="ja-JP" altLang="en-US" sz="1400" b="1" kern="100" dirty="0">
                <a:solidFill>
                  <a:schemeClr val="accent6">
                    <a:lumMod val="50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本質的価値を構成する要素のうち「地形・地割」「水景」位置図</a:t>
            </a:r>
            <a:endParaRPr lang="ja-JP" altLang="ja-JP" sz="1400" b="1" kern="100" dirty="0">
              <a:solidFill>
                <a:schemeClr val="accent6">
                  <a:lumMod val="50000"/>
                </a:schemeClr>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6" name="直線コネクタ 5">
            <a:extLst>
              <a:ext uri="{FF2B5EF4-FFF2-40B4-BE49-F238E27FC236}">
                <a16:creationId xmlns:a16="http://schemas.microsoft.com/office/drawing/2014/main" id="{93B079CA-5BEB-1AB0-C709-D6710D5C4EA2}"/>
              </a:ext>
            </a:extLst>
          </p:cNvPr>
          <p:cNvCxnSpPr/>
          <p:nvPr/>
        </p:nvCxnSpPr>
        <p:spPr>
          <a:xfrm>
            <a:off x="647700" y="3143250"/>
            <a:ext cx="1119188" cy="523875"/>
          </a:xfrm>
          <a:prstGeom prst="line">
            <a:avLst/>
          </a:prstGeom>
        </p:spPr>
        <p:style>
          <a:lnRef idx="1">
            <a:schemeClr val="accent1"/>
          </a:lnRef>
          <a:fillRef idx="0">
            <a:schemeClr val="accent1"/>
          </a:fillRef>
          <a:effectRef idx="0">
            <a:schemeClr val="accent1"/>
          </a:effectRef>
          <a:fontRef idx="minor">
            <a:schemeClr val="tx1"/>
          </a:fontRef>
        </p:style>
      </p:cxnSp>
      <p:sp>
        <p:nvSpPr>
          <p:cNvPr id="41" name="テキスト ボックス 2"/>
          <p:cNvSpPr txBox="1">
            <a:spLocks noChangeArrowheads="1"/>
          </p:cNvSpPr>
          <p:nvPr/>
        </p:nvSpPr>
        <p:spPr bwMode="auto">
          <a:xfrm>
            <a:off x="14456635" y="10304913"/>
            <a:ext cx="602615" cy="2769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a:t>
            </a:r>
            <a:r>
              <a:rPr lang="en-US" altLang="ja-JP"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9-</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8" name="図 7" descr="テキスト, 地図 が含まれている画像&#10;&#10;自動的に生成された説明">
            <a:extLst>
              <a:ext uri="{FF2B5EF4-FFF2-40B4-BE49-F238E27FC236}">
                <a16:creationId xmlns:a16="http://schemas.microsoft.com/office/drawing/2014/main" id="{E59697EF-6160-FC17-3DEF-86F606F7D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57" y="6956761"/>
            <a:ext cx="13908357" cy="3364161"/>
          </a:xfrm>
          <a:prstGeom prst="rect">
            <a:avLst/>
          </a:prstGeom>
        </p:spPr>
      </p:pic>
    </p:spTree>
    <p:extLst>
      <p:ext uri="{BB962C8B-B14F-4D97-AF65-F5344CB8AC3E}">
        <p14:creationId xmlns:p14="http://schemas.microsoft.com/office/powerpoint/2010/main" val="253601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3">
            <a:extLst>
              <a:ext uri="{FF2B5EF4-FFF2-40B4-BE49-F238E27FC236}">
                <a16:creationId xmlns:a16="http://schemas.microsoft.com/office/drawing/2014/main" id="{BC354091-E581-76A3-670B-0CC15A41E8C3}"/>
              </a:ext>
            </a:extLst>
          </p:cNvPr>
          <p:cNvSpPr txBox="1"/>
          <p:nvPr/>
        </p:nvSpPr>
        <p:spPr>
          <a:xfrm>
            <a:off x="0" y="191684"/>
            <a:ext cx="15119350" cy="373001"/>
          </a:xfrm>
          <a:prstGeom prst="rect">
            <a:avLst/>
          </a:prstGeom>
          <a:solidFill>
            <a:schemeClr val="accent1"/>
          </a:solidFill>
          <a:ln w="6350">
            <a:solidFill>
              <a:schemeClr val="accent1">
                <a:lumMod val="75000"/>
              </a:schemeClr>
            </a:solid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b="1" kern="0" dirty="0">
                <a:solidFill>
                  <a:schemeClr val="bg1"/>
                </a:solidFill>
                <a:latin typeface="ＭＳ ゴシック" panose="020B0609070205080204" pitchFamily="49" charset="-128"/>
                <a:ea typeface="ＭＳ ゴシック" panose="020B0609070205080204" pitchFamily="49" charset="-128"/>
                <a:cs typeface="HG荳ｸ・ｺ・橸ｽｼ・ｯ・ｸM-PRO"/>
              </a:rPr>
              <a:t>万博日本庭園の本質的価値と構成要素</a:t>
            </a:r>
            <a:r>
              <a:rPr lang="ja-JP" altLang="en-US" b="1" kern="0" dirty="0">
                <a:solidFill>
                  <a:schemeClr val="bg1"/>
                </a:solidFill>
                <a:effectLst/>
                <a:latin typeface="ＭＳ ゴシック" panose="020B0609070205080204" pitchFamily="49" charset="-128"/>
                <a:ea typeface="ＭＳ ゴシック" panose="020B0609070205080204" pitchFamily="49" charset="-128"/>
                <a:cs typeface="HG荳ｸ・ｺ・橸ｽｼ・ｯ・ｸM-PRO"/>
              </a:rPr>
              <a:t>（</a:t>
            </a:r>
            <a:r>
              <a:rPr lang="ja-JP" altLang="en-US" b="1" kern="0" dirty="0">
                <a:solidFill>
                  <a:schemeClr val="bg1"/>
                </a:solidFill>
                <a:latin typeface="ＭＳ ゴシック" panose="020B0609070205080204" pitchFamily="49" charset="-128"/>
                <a:ea typeface="ＭＳ ゴシック" panose="020B0609070205080204" pitchFamily="49" charset="-128"/>
                <a:cs typeface="HG荳ｸ・ｺ・橸ｽｼ・ｯ・ｸM-PRO"/>
              </a:rPr>
              <a:t>３</a:t>
            </a:r>
            <a:r>
              <a:rPr lang="ja-JP" altLang="en-US" b="1" kern="0" dirty="0">
                <a:solidFill>
                  <a:schemeClr val="bg1"/>
                </a:solidFill>
                <a:effectLst/>
                <a:latin typeface="ＭＳ ゴシック" panose="020B0609070205080204" pitchFamily="49" charset="-128"/>
                <a:ea typeface="ＭＳ ゴシック" panose="020B0609070205080204" pitchFamily="49" charset="-128"/>
                <a:cs typeface="HG荳ｸ・ｺ・橸ｽｼ・ｯ・ｸM-PRO"/>
              </a:rPr>
              <a:t>）</a:t>
            </a:r>
            <a:endParaRPr lang="ja-JP" altLang="ja-JP" b="1" kern="100" dirty="0">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6E1EED04-41DE-D025-E5FC-601FBE859AE6}"/>
              </a:ext>
            </a:extLst>
          </p:cNvPr>
          <p:cNvSpPr txBox="1"/>
          <p:nvPr/>
        </p:nvSpPr>
        <p:spPr>
          <a:xfrm>
            <a:off x="3625014" y="5152121"/>
            <a:ext cx="7905255" cy="307777"/>
          </a:xfrm>
          <a:prstGeom prst="rect">
            <a:avLst/>
          </a:prstGeom>
          <a:noFill/>
        </p:spPr>
        <p:txBody>
          <a:bodyPr wrap="square">
            <a:spAutoFit/>
          </a:bodyPr>
          <a:lstStyle/>
          <a:p>
            <a:pPr marL="180000" indent="-180000" algn="ctr">
              <a:spcBef>
                <a:spcPts val="600"/>
              </a:spcBef>
            </a:pPr>
            <a:r>
              <a:rPr lang="ja-JP" altLang="en-US" sz="1400" b="1" kern="100" dirty="0">
                <a:solidFill>
                  <a:schemeClr val="accent6">
                    <a:lumMod val="50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本質的価値を構成する要素のうち「石組・景石」「点景物」「園路」「建物・建物関連」位置図</a:t>
            </a:r>
            <a:endParaRPr lang="ja-JP" altLang="ja-JP" sz="1400" b="1" kern="100" dirty="0">
              <a:solidFill>
                <a:schemeClr val="accent6">
                  <a:lumMod val="50000"/>
                </a:schemeClr>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A8BF9099-2B4F-3282-4562-90D2B609DB75}"/>
              </a:ext>
            </a:extLst>
          </p:cNvPr>
          <p:cNvSpPr txBox="1"/>
          <p:nvPr/>
        </p:nvSpPr>
        <p:spPr>
          <a:xfrm>
            <a:off x="4073028" y="9737618"/>
            <a:ext cx="7905255" cy="307777"/>
          </a:xfrm>
          <a:prstGeom prst="rect">
            <a:avLst/>
          </a:prstGeom>
          <a:noFill/>
        </p:spPr>
        <p:txBody>
          <a:bodyPr wrap="square">
            <a:spAutoFit/>
          </a:bodyPr>
          <a:lstStyle/>
          <a:p>
            <a:pPr marL="180000" indent="-180000" algn="ctr">
              <a:spcBef>
                <a:spcPts val="600"/>
              </a:spcBef>
            </a:pPr>
            <a:r>
              <a:rPr lang="ja-JP" altLang="en-US" sz="1400" b="1" kern="100" dirty="0">
                <a:solidFill>
                  <a:schemeClr val="accent6">
                    <a:lumMod val="50000"/>
                  </a:schemeClr>
                </a:solidFill>
                <a:latin typeface="ＭＳ ゴシック" panose="020B0609070205080204" pitchFamily="49" charset="-128"/>
                <a:ea typeface="ＭＳ ゴシック" panose="020B0609070205080204" pitchFamily="49" charset="-128"/>
                <a:cs typeface="Times New Roman" panose="02020603050405020304" pitchFamily="18" charset="0"/>
              </a:rPr>
              <a:t>本質的価値を構成する要素のうち「植栽」位置図</a:t>
            </a:r>
            <a:endParaRPr lang="ja-JP" altLang="ja-JP" sz="1400" b="1" kern="100" dirty="0">
              <a:solidFill>
                <a:schemeClr val="accent6">
                  <a:lumMod val="50000"/>
                </a:schemeClr>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B96D6585-4458-F256-FB62-9A55DF99FF54}"/>
              </a:ext>
            </a:extLst>
          </p:cNvPr>
          <p:cNvSpPr txBox="1"/>
          <p:nvPr/>
        </p:nvSpPr>
        <p:spPr>
          <a:xfrm>
            <a:off x="9127180" y="10028469"/>
            <a:ext cx="5321087" cy="430887"/>
          </a:xfrm>
          <a:prstGeom prst="rect">
            <a:avLst/>
          </a:prstGeom>
          <a:noFill/>
        </p:spPr>
        <p:txBody>
          <a:bodyPr wrap="square">
            <a:spAutoFit/>
          </a:bodyPr>
          <a:lstStyle/>
          <a:p>
            <a:pPr marL="180000" indent="-180000"/>
            <a:r>
              <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100" kern="100" dirty="0">
                <a:latin typeface="ＭＳ ゴシック" panose="020B0609070205080204" pitchFamily="49" charset="-128"/>
                <a:ea typeface="ＭＳ ゴシック" panose="020B0609070205080204" pitchFamily="49" charset="-128"/>
                <a:cs typeface="Times New Roman" panose="02020603050405020304" pitchFamily="18" charset="0"/>
              </a:rPr>
              <a:t>図中の赤字が「本質的価値を構成する要素」</a:t>
            </a:r>
            <a:endParaRPr lang="en-US" altLang="ja-JP" sz="11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0000" indent="-180000"/>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緑字は箇所が特定できなかった、または生育不良等により採用しなかった要素</a:t>
            </a:r>
            <a:endParaRPr lang="ja-JP" alt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6" name="テキスト ボックス 2"/>
          <p:cNvSpPr txBox="1">
            <a:spLocks noChangeArrowheads="1"/>
          </p:cNvSpPr>
          <p:nvPr/>
        </p:nvSpPr>
        <p:spPr bwMode="auto">
          <a:xfrm>
            <a:off x="14261014" y="10334553"/>
            <a:ext cx="602615" cy="2769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-1</a:t>
            </a:r>
            <a:r>
              <a:rPr lang="ja-JP" alt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０</a:t>
            </a: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5" name="図 34" descr="グラフ&#10;&#10;中程度の精度で自動的に生成された説明">
            <a:extLst>
              <a:ext uri="{FF2B5EF4-FFF2-40B4-BE49-F238E27FC236}">
                <a16:creationId xmlns:a16="http://schemas.microsoft.com/office/drawing/2014/main" id="{39662EB2-C97F-A19F-8A77-2BCEB67DE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1" y="805410"/>
            <a:ext cx="14395040" cy="4262922"/>
          </a:xfrm>
          <a:prstGeom prst="rect">
            <a:avLst/>
          </a:prstGeom>
        </p:spPr>
      </p:pic>
      <p:pic>
        <p:nvPicPr>
          <p:cNvPr id="4" name="図 3" descr="ベッド が含まれている画像&#10;&#10;自動的に生成された説明">
            <a:extLst>
              <a:ext uri="{FF2B5EF4-FFF2-40B4-BE49-F238E27FC236}">
                <a16:creationId xmlns:a16="http://schemas.microsoft.com/office/drawing/2014/main" id="{41C20AD7-E8D6-664D-BB97-A4CF69569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81" y="5789228"/>
            <a:ext cx="13945127" cy="3780171"/>
          </a:xfrm>
          <a:prstGeom prst="rect">
            <a:avLst/>
          </a:prstGeom>
        </p:spPr>
      </p:pic>
    </p:spTree>
    <p:extLst>
      <p:ext uri="{BB962C8B-B14F-4D97-AF65-F5344CB8AC3E}">
        <p14:creationId xmlns:p14="http://schemas.microsoft.com/office/powerpoint/2010/main" val="10676358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1409</TotalTime>
  <Words>1934</Words>
  <Application>Microsoft Office PowerPoint</Application>
  <PresentationFormat>ユーザー設定</PresentationFormat>
  <Paragraphs>181</Paragraphs>
  <Slides>3</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vt:i4>
      </vt:variant>
    </vt:vector>
  </HeadingPairs>
  <TitlesOfParts>
    <vt:vector size="19" baseType="lpstr">
      <vt:lpstr>AR P丸ゴシック体M</vt:lpstr>
      <vt:lpstr>Calibri-Bold</vt:lpstr>
      <vt:lpstr>HG丸ｺﾞｼｯｸM-PRO</vt:lpstr>
      <vt:lpstr>HG明朝B</vt:lpstr>
      <vt:lpstr>HG荳ｸ・ｺ・橸ｽｼ・ｯ・ｸM-PRO</vt:lpstr>
      <vt:lpstr>Meiryo UI</vt:lpstr>
      <vt:lpstr>ＭＳ ゴシック</vt:lpstr>
      <vt:lpstr>ＭＳ 明朝</vt:lpstr>
      <vt:lpstr>游ゴシック</vt:lpstr>
      <vt:lpstr>游ゴシック Light</vt:lpstr>
      <vt:lpstr>游明朝</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安場 浩一郎</dc:creator>
  <cp:lastModifiedBy>松村　和子</cp:lastModifiedBy>
  <cp:revision>70</cp:revision>
  <cp:lastPrinted>2022-10-14T09:35:39Z</cp:lastPrinted>
  <dcterms:created xsi:type="dcterms:W3CDTF">2022-08-18T06:55:25Z</dcterms:created>
  <dcterms:modified xsi:type="dcterms:W3CDTF">2022-10-21T02:10:57Z</dcterms:modified>
</cp:coreProperties>
</file>