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262" r:id="rId3"/>
    <p:sldId id="266" r:id="rId4"/>
    <p:sldId id="268" r:id="rId5"/>
    <p:sldId id="260" r:id="rId6"/>
  </p:sldIdLst>
  <p:sldSz cx="15119350" cy="10691813"/>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2F5597"/>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3" autoAdjust="0"/>
    <p:restoredTop sz="94660" autoAdjust="0"/>
  </p:normalViewPr>
  <p:slideViewPr>
    <p:cSldViewPr snapToGrid="0">
      <p:cViewPr varScale="1">
        <p:scale>
          <a:sx n="48" d="100"/>
          <a:sy n="48" d="100"/>
        </p:scale>
        <p:origin x="119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399632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17719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17822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122275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75073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33302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85273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7073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200318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41847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2023/2/20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34604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0EF0B7A5-C37A-4EA4-BA14-EBEFFBBA2823}" type="datetimeFigureOut">
              <a:rPr kumimoji="1" lang="ja-JP" altLang="en-US" smtClean="0"/>
              <a:t>2023/2/20</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4616341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eg"/><Relationship Id="rId3" Type="http://schemas.openxmlformats.org/officeDocument/2006/relationships/image" Target="../media/image25.jp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0" y="0"/>
            <a:ext cx="15119350" cy="432000"/>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第１章　計画策定の経緯と目的・第２章　日本庭園</a:t>
            </a:r>
            <a:r>
              <a:rPr kumimoji="0" lang="ja-JP" altLang="en-US" sz="18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をとりまく環境</a:t>
            </a: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・第３章　日本庭園の</a:t>
            </a:r>
            <a:r>
              <a:rPr kumimoji="0" lang="ja-JP" altLang="en-US" sz="18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成り立ち</a:t>
            </a: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と経緯</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0660" y="5737703"/>
            <a:ext cx="7468963" cy="4870780"/>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第２章　万博日本庭園</a:t>
            </a:r>
            <a:r>
              <a:rPr kumimoji="0" lang="ja-JP" altLang="en-US" sz="1800" b="1"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をとりまく環境</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２－１．万博日本庭園の位置　</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公共交通機関の主要交通施設が配置される国土幹線軸に立地</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し、アクセス</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性の高い立地。大阪</a:t>
            </a:r>
            <a:r>
              <a:rPr kumimoji="0" lang="ja-JP" altLang="en-US" sz="1200" b="0" i="0" u="none" strike="noStrike" kern="1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大学吹田</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キャンパスなど高度な研究機能が集積。</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２－２．自然的環境</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（１）地形・地質</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（２）気象（３）植生</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３</a:t>
            </a:r>
            <a:r>
              <a:rPr kumimoji="0" lang="zh-TW"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社会</a:t>
            </a:r>
            <a:r>
              <a:rPr kumimoji="0" lang="zh-TW"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的環境</a:t>
            </a:r>
            <a:endParaRPr kumimoji="0" lang="en-US" altLang="zh-TW"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（１）主な交通網（２）都市計画法に基づく用途地区：市街化区域（３）景観法に基づく「吹田市まちづくり計画」</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b="1" kern="100" dirty="0">
                <a:solidFill>
                  <a:prstClr val="black"/>
                </a:solidFill>
                <a:latin typeface="ＭＳ ゴシック" panose="020B0609070205080204" pitchFamily="49" charset="-128"/>
                <a:ea typeface="ＭＳ ゴシック" panose="020B0609070205080204" pitchFamily="49" charset="-128"/>
                <a:cs typeface="Calibri-Bold"/>
              </a:rPr>
              <a:t>２－４．万博日本庭園周辺の歴史的環境</a:t>
            </a: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（１）千里丘陵の成り立ち</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（２）千里ニュータウンの開発</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（３）万国博覧会の開催：昭和</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45</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年（</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1970</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年）「人類の進歩と調和」をテーマに</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77</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カ国が参加。</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　</a:t>
            </a:r>
            <a:r>
              <a:rPr lang="ja-JP" altLang="en-US" sz="1200" kern="100" dirty="0" smtClean="0">
                <a:solidFill>
                  <a:prstClr val="black"/>
                </a:solidFill>
                <a:latin typeface="ＭＳ ゴシック" panose="020B0609070205080204" pitchFamily="49" charset="-128"/>
                <a:ea typeface="ＭＳ ゴシック" panose="020B0609070205080204" pitchFamily="49" charset="-128"/>
                <a:cs typeface="Calibri-Bold"/>
              </a:rPr>
              <a:t>　　入場者数</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約</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6,421</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万人。</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（４）博覧会以後：会場跡地は緑に包まれた文化公園として整備。</a:t>
            </a: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7" name="テキスト ボックス 13">
            <a:extLst>
              <a:ext uri="{FF2B5EF4-FFF2-40B4-BE49-F238E27FC236}">
                <a16:creationId xmlns:a16="http://schemas.microsoft.com/office/drawing/2014/main" id="{F172D8B7-EEEA-AC3E-9F72-B7FD6E40BE07}"/>
              </a:ext>
            </a:extLst>
          </p:cNvPr>
          <p:cNvSpPr txBox="1"/>
          <p:nvPr/>
        </p:nvSpPr>
        <p:spPr>
          <a:xfrm>
            <a:off x="70660" y="509780"/>
            <a:ext cx="7468963" cy="5130655"/>
          </a:xfrm>
          <a:prstGeom prst="rect">
            <a:avLst/>
          </a:prstGeom>
          <a:solidFill>
            <a:schemeClr val="accent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第１章　計画策定の経緯と目的</a:t>
            </a:r>
            <a:endParaRPr kumimoji="0" lang="ja-JP" altLang="ja-JP" sz="1800" b="1" i="0" u="none" strike="noStrike" kern="100" cap="none" spc="0" normalizeH="0" baseline="0" noProof="0" dirty="0">
              <a:ln w="22225">
                <a:solidFill>
                  <a:srgbClr val="ED7D31"/>
                </a:solidFill>
                <a:prstDash val="solid"/>
              </a:ln>
              <a:solidFill>
                <a:srgbClr val="ED7D31">
                  <a:lumMod val="50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１－１</a:t>
            </a:r>
            <a:r>
              <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計画策定の経緯・目的</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万博日本庭園の本質的な価値を明確にするとともに、保存管理や活用、整備の方向性を定め、次世代に確実に継承することを目的とした計画。</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１－２</a:t>
            </a:r>
            <a:r>
              <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計画期間</a:t>
            </a: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令和６年（</a:t>
            </a:r>
            <a:r>
              <a:rPr lang="en-US" altLang="ja-JP" sz="1200" kern="100" dirty="0" smtClean="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2024</a:t>
            </a:r>
            <a:r>
              <a:rPr lang="ja-JP" altLang="en-US" sz="1200" kern="100" dirty="0" smtClean="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年）</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４月１日から</a:t>
            </a:r>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令和</a:t>
            </a:r>
            <a:r>
              <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16</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年（</a:t>
            </a:r>
            <a:r>
              <a:rPr lang="en-US" altLang="ja-JP" sz="1200" kern="100" dirty="0" smtClean="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2034</a:t>
            </a:r>
            <a:r>
              <a:rPr lang="ja-JP" altLang="en-US" sz="1200" kern="100" dirty="0" smtClean="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年）</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３月</a:t>
            </a:r>
            <a:r>
              <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31</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日までの</a:t>
            </a:r>
            <a:r>
              <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10</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年間</a:t>
            </a:r>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１－３</a:t>
            </a:r>
            <a:r>
              <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a:t>
            </a:r>
            <a:r>
              <a:rPr lang="ja-JP" altLang="en-US"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計画策定の対象</a:t>
            </a: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（１）名称：日本万国博覧会記念公園</a:t>
            </a:r>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（２）所在地：大阪府吹田市千里万博公園</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（３）土地所有者：国有地</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管理団体：大阪府</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（４）区域・面積：日本庭園の区域　</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251,793.8m2 </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CAD</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計測）</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１－４．上位計画及び関連計画における位置づけ</a:t>
            </a: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■上位計画</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（１）日本万国博覧会記念公園の活性化に向けた将来ビジョン</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2040</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（令和４年</a:t>
            </a: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11</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月）</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■関連計画</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（２）日本万国博覧会記念公園日本庭園改修基本計画（平成</a:t>
            </a:r>
            <a:r>
              <a:rPr kumimoji="0" lang="en-US" altLang="zh-TW"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28</a:t>
            </a:r>
            <a:r>
              <a:rPr kumimoji="0" lang="zh-TW"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年３月策定）</a:t>
            </a:r>
            <a:endParaRPr kumimoji="0" lang="en-US" altLang="zh-TW"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本計画の「整備の方向性と具体的取組」に関連</a:t>
            </a:r>
            <a:endParaRPr kumimoji="0" lang="en-US" altLang="zh-TW"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（３）日本万国博覧会記念公園日本庭園景観整備</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方針</a:t>
            </a:r>
            <a:r>
              <a:rPr kumimoji="0" lang="zh-TW"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en-US" altLang="zh-TW"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2019-23</a:t>
            </a:r>
            <a:r>
              <a:rPr kumimoji="0" lang="zh-TW"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）平成</a:t>
            </a:r>
            <a:r>
              <a:rPr kumimoji="0" lang="en-US" altLang="zh-TW"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31</a:t>
            </a:r>
            <a:r>
              <a:rPr kumimoji="0" lang="zh-TW"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年２月）</a:t>
            </a:r>
            <a:endParaRPr kumimoji="0" lang="en-US" altLang="zh-TW"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本計画の「保存管理の方向性と具体的取組」に関連</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（４）日本庭園施設改修計画（令和５年３月　予定）</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本計画の「整備の方向性と具体的取組」に関連</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１</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6" name="図 15" descr="ダイアグラム, 設計図&#10;&#10;自動的に生成された説明">
            <a:extLst>
              <a:ext uri="{FF2B5EF4-FFF2-40B4-BE49-F238E27FC236}">
                <a16:creationId xmlns:a16="http://schemas.microsoft.com/office/drawing/2014/main" id="{B31339E5-7B32-E75D-444A-9EC485F71EC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449" t="11460" r="6064" b="11600"/>
          <a:stretch/>
        </p:blipFill>
        <p:spPr bwMode="auto">
          <a:xfrm>
            <a:off x="4778108" y="1487520"/>
            <a:ext cx="2659200" cy="1653831"/>
          </a:xfrm>
          <a:prstGeom prst="rect">
            <a:avLst/>
          </a:prstGeom>
          <a:noFill/>
          <a:ln>
            <a:noFill/>
          </a:ln>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5E514A06-D355-CDA8-6622-5F7E76A27497}"/>
              </a:ext>
            </a:extLst>
          </p:cNvPr>
          <p:cNvSpPr txBox="1"/>
          <p:nvPr/>
        </p:nvSpPr>
        <p:spPr>
          <a:xfrm flipH="1">
            <a:off x="349520" y="3740720"/>
            <a:ext cx="6973363" cy="446276"/>
          </a:xfrm>
          <a:prstGeom prst="rect">
            <a:avLst/>
          </a:prstGeom>
          <a:solidFill>
            <a:schemeClr val="accent2">
              <a:lumMod val="40000"/>
              <a:lumOff val="60000"/>
            </a:schemeClr>
          </a:solidFill>
        </p:spPr>
        <p:txBody>
          <a:bodyPr wrap="square" rtlCol="0">
            <a:spAutoFit/>
          </a:bodyPr>
          <a:lstStyle/>
          <a:p>
            <a:r>
              <a:rPr kumimoji="1" lang="ja-JP" altLang="en-US" sz="1100" b="1" dirty="0">
                <a:latin typeface="ＭＳ ゴシック" panose="020B0609070205080204" pitchFamily="49" charset="-128"/>
                <a:ea typeface="ＭＳ ゴシック" panose="020B0609070205080204" pitchFamily="49" charset="-128"/>
              </a:rPr>
              <a:t>基本方針２  </a:t>
            </a:r>
            <a:r>
              <a:rPr kumimoji="1" lang="en-US" altLang="ja-JP" sz="1100" b="1" dirty="0">
                <a:latin typeface="ＭＳ ゴシック" panose="020B0609070205080204" pitchFamily="49" charset="-128"/>
                <a:ea typeface="ＭＳ ゴシック" panose="020B0609070205080204" pitchFamily="49" charset="-128"/>
              </a:rPr>
              <a:t>【</a:t>
            </a:r>
            <a:r>
              <a:rPr kumimoji="1" lang="ja-JP" altLang="en-US" sz="1100" b="1" dirty="0">
                <a:latin typeface="ＭＳ ゴシック" panose="020B0609070205080204" pitchFamily="49" charset="-128"/>
                <a:ea typeface="ＭＳ ゴシック" panose="020B0609070205080204" pitchFamily="49" charset="-128"/>
              </a:rPr>
              <a:t>レガシーの活用</a:t>
            </a:r>
            <a:r>
              <a:rPr kumimoji="1" lang="ja-JP" altLang="en-US" sz="1100" b="1" dirty="0" smtClean="0">
                <a:latin typeface="ＭＳ ゴシック" panose="020B0609070205080204" pitchFamily="49" charset="-128"/>
                <a:ea typeface="ＭＳ ゴシック" panose="020B0609070205080204" pitchFamily="49" charset="-128"/>
              </a:rPr>
              <a:t>と、万博</a:t>
            </a:r>
            <a:r>
              <a:rPr kumimoji="1" lang="ja-JP" altLang="en-US" sz="1100" b="1" dirty="0">
                <a:latin typeface="ＭＳ ゴシック" panose="020B0609070205080204" pitchFamily="49" charset="-128"/>
                <a:ea typeface="ＭＳ ゴシック" panose="020B0609070205080204" pitchFamily="49" charset="-128"/>
              </a:rPr>
              <a:t>の森づくりの文化活動等を通じ、未来を創造する力を育む公園</a:t>
            </a:r>
            <a:r>
              <a:rPr kumimoji="1" lang="en-US" altLang="ja-JP" sz="1100" b="1" dirty="0">
                <a:latin typeface="ＭＳ ゴシック" panose="020B0609070205080204" pitchFamily="49" charset="-128"/>
                <a:ea typeface="ＭＳ ゴシック" panose="020B0609070205080204" pitchFamily="49" charset="-128"/>
              </a:rPr>
              <a:t>】</a:t>
            </a:r>
          </a:p>
          <a:p>
            <a:r>
              <a:rPr kumimoji="1" lang="ja-JP" altLang="en-US" sz="1200" b="1" dirty="0">
                <a:latin typeface="ＭＳ ゴシック" panose="020B0609070205080204" pitchFamily="49" charset="-128"/>
                <a:ea typeface="ＭＳ ゴシック" panose="020B0609070205080204" pitchFamily="49" charset="-128"/>
              </a:rPr>
              <a:t>取組みの方向性</a:t>
            </a:r>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万博日本</a:t>
            </a:r>
            <a:r>
              <a:rPr kumimoji="1" lang="ja-JP" altLang="en-US" sz="1200" b="1" dirty="0" smtClean="0">
                <a:latin typeface="ＭＳ ゴシック" panose="020B0609070205080204" pitchFamily="49" charset="-128"/>
                <a:ea typeface="ＭＳ ゴシック" panose="020B0609070205080204" pitchFamily="49" charset="-128"/>
              </a:rPr>
              <a:t>庭園は登録</a:t>
            </a:r>
            <a:r>
              <a:rPr kumimoji="1" lang="ja-JP" altLang="en-US" sz="1200" b="1" dirty="0">
                <a:latin typeface="ＭＳ ゴシック" panose="020B0609070205080204" pitchFamily="49" charset="-128"/>
                <a:ea typeface="ＭＳ ゴシック" panose="020B0609070205080204" pitchFamily="49" charset="-128"/>
              </a:rPr>
              <a:t>記念物登録、将来的</a:t>
            </a:r>
            <a:r>
              <a:rPr kumimoji="1" lang="ja-JP" altLang="en-US" sz="1200" b="1" dirty="0" smtClean="0">
                <a:latin typeface="ＭＳ ゴシック" panose="020B0609070205080204" pitchFamily="49" charset="-128"/>
                <a:ea typeface="ＭＳ ゴシック" panose="020B0609070205080204" pitchFamily="49" charset="-128"/>
              </a:rPr>
              <a:t>に名勝指定も目指す</a:t>
            </a:r>
            <a:r>
              <a:rPr kumimoji="1" lang="en-US" altLang="ja-JP" sz="1200" b="1" dirty="0">
                <a:latin typeface="ＭＳ ゴシック" panose="020B0609070205080204" pitchFamily="49" charset="-128"/>
                <a:ea typeface="ＭＳ ゴシック" panose="020B0609070205080204" pitchFamily="49" charset="-128"/>
              </a:rPr>
              <a:t>】</a:t>
            </a:r>
            <a:endParaRPr kumimoji="1" lang="ja-JP" altLang="en-US" sz="1200" b="1" dirty="0">
              <a:latin typeface="ＭＳ ゴシック" panose="020B0609070205080204" pitchFamily="49" charset="-128"/>
              <a:ea typeface="ＭＳ ゴシック" panose="020B0609070205080204" pitchFamily="49" charset="-128"/>
            </a:endParaRPr>
          </a:p>
        </p:txBody>
      </p:sp>
      <p:grpSp>
        <p:nvGrpSpPr>
          <p:cNvPr id="11" name="グループ化 10">
            <a:extLst>
              <a:ext uri="{FF2B5EF4-FFF2-40B4-BE49-F238E27FC236}">
                <a16:creationId xmlns:a16="http://schemas.microsoft.com/office/drawing/2014/main" id="{80414546-4D05-7F0B-4F31-BA0104791F8A}"/>
              </a:ext>
            </a:extLst>
          </p:cNvPr>
          <p:cNvGrpSpPr>
            <a:grpSpLocks noChangeAspect="1"/>
          </p:cNvGrpSpPr>
          <p:nvPr/>
        </p:nvGrpSpPr>
        <p:grpSpPr>
          <a:xfrm>
            <a:off x="2513060" y="8899680"/>
            <a:ext cx="1883911" cy="1674082"/>
            <a:chOff x="-178857" y="-111188"/>
            <a:chExt cx="2892156" cy="2570030"/>
          </a:xfrm>
        </p:grpSpPr>
        <p:pic>
          <p:nvPicPr>
            <p:cNvPr id="12" name="図 11" descr="大阪万博式典風景と太陽の塔">
              <a:extLst>
                <a:ext uri="{FF2B5EF4-FFF2-40B4-BE49-F238E27FC236}">
                  <a16:creationId xmlns:a16="http://schemas.microsoft.com/office/drawing/2014/main" id="{88D7AAB4-5FF7-74A8-3AB2-9DABF6B7BD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57" y="-111188"/>
              <a:ext cx="2892156" cy="2313724"/>
            </a:xfrm>
            <a:prstGeom prst="rect">
              <a:avLst/>
            </a:prstGeom>
            <a:noFill/>
            <a:ln>
              <a:noFill/>
            </a:ln>
          </p:spPr>
        </p:pic>
        <p:sp>
          <p:nvSpPr>
            <p:cNvPr id="13" name="テキスト ボックス 10">
              <a:extLst>
                <a:ext uri="{FF2B5EF4-FFF2-40B4-BE49-F238E27FC236}">
                  <a16:creationId xmlns:a16="http://schemas.microsoft.com/office/drawing/2014/main" id="{3E3BD62A-2C81-4D10-AC6A-88EA68EBDE27}"/>
                </a:ext>
              </a:extLst>
            </p:cNvPr>
            <p:cNvSpPr txBox="1"/>
            <p:nvPr/>
          </p:nvSpPr>
          <p:spPr>
            <a:xfrm>
              <a:off x="-178857" y="2163567"/>
              <a:ext cx="2736384"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日本万国博覧会開会式</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3" name="グループ化 2">
            <a:extLst>
              <a:ext uri="{FF2B5EF4-FFF2-40B4-BE49-F238E27FC236}">
                <a16:creationId xmlns:a16="http://schemas.microsoft.com/office/drawing/2014/main" id="{D7A29E9A-1C0C-8DCF-666A-E6F9C750537C}"/>
              </a:ext>
            </a:extLst>
          </p:cNvPr>
          <p:cNvGrpSpPr>
            <a:grpSpLocks noChangeAspect="1"/>
          </p:cNvGrpSpPr>
          <p:nvPr/>
        </p:nvGrpSpPr>
        <p:grpSpPr>
          <a:xfrm>
            <a:off x="411259" y="8899680"/>
            <a:ext cx="1851363" cy="1444073"/>
            <a:chOff x="11636109" y="5252533"/>
            <a:chExt cx="2967102" cy="2314357"/>
          </a:xfrm>
        </p:grpSpPr>
        <p:pic>
          <p:nvPicPr>
            <p:cNvPr id="14" name="図 13">
              <a:extLst>
                <a:ext uri="{FF2B5EF4-FFF2-40B4-BE49-F238E27FC236}">
                  <a16:creationId xmlns:a16="http://schemas.microsoft.com/office/drawing/2014/main" id="{EB6C556B-8D37-5A4C-ED58-787935F9FCB2}"/>
                </a:ext>
              </a:extLst>
            </p:cNvPr>
            <p:cNvPicPr>
              <a:picLocks noChangeAspect="1"/>
            </p:cNvPicPr>
            <p:nvPr/>
          </p:nvPicPr>
          <p:blipFill rotWithShape="1">
            <a:blip r:embed="rId4">
              <a:extLst>
                <a:ext uri="{28A0092B-C50C-407E-A947-70E740481C1C}">
                  <a14:useLocalDpi xmlns:a14="http://schemas.microsoft.com/office/drawing/2010/main" val="0"/>
                </a:ext>
              </a:extLst>
            </a:blip>
            <a:srcRect b="20753"/>
            <a:stretch/>
          </p:blipFill>
          <p:spPr bwMode="auto">
            <a:xfrm>
              <a:off x="11636109" y="5252533"/>
              <a:ext cx="2967102" cy="1902822"/>
            </a:xfrm>
            <a:prstGeom prst="rect">
              <a:avLst/>
            </a:prstGeom>
            <a:noFill/>
            <a:ln>
              <a:noFill/>
            </a:ln>
            <a:extLst>
              <a:ext uri="{53640926-AAD7-44D8-BBD7-CCE9431645EC}">
                <a14:shadowObscured xmlns:a14="http://schemas.microsoft.com/office/drawing/2010/main"/>
              </a:ext>
            </a:extLst>
          </p:spPr>
        </p:pic>
        <p:sp>
          <p:nvSpPr>
            <p:cNvPr id="19" name="テキスト ボックス 10">
              <a:extLst>
                <a:ext uri="{FF2B5EF4-FFF2-40B4-BE49-F238E27FC236}">
                  <a16:creationId xmlns:a16="http://schemas.microsoft.com/office/drawing/2014/main" id="{189F7A57-7E57-BABE-B234-8DDAB5A356CA}"/>
                </a:ext>
              </a:extLst>
            </p:cNvPr>
            <p:cNvSpPr txBox="1"/>
            <p:nvPr/>
          </p:nvSpPr>
          <p:spPr>
            <a:xfrm>
              <a:off x="11781397" y="7155355"/>
              <a:ext cx="2676525" cy="411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alt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1962</a:t>
              </a: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年頃の佐竹台（右）、高野台（左）</a:t>
              </a:r>
            </a:p>
            <a:p>
              <a:pPr algn="ct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出典：大阪府企業局</a:t>
              </a:r>
            </a:p>
          </p:txBody>
        </p:sp>
      </p:grpSp>
      <p:pic>
        <p:nvPicPr>
          <p:cNvPr id="20" name="図 19">
            <a:extLst>
              <a:ext uri="{FF2B5EF4-FFF2-40B4-BE49-F238E27FC236}">
                <a16:creationId xmlns:a16="http://schemas.microsoft.com/office/drawing/2014/main" id="{CAFCBA06-95B4-318C-0BD5-9A3C168AC67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78108" y="8904088"/>
            <a:ext cx="2273999" cy="1386841"/>
          </a:xfrm>
          <a:prstGeom prst="rect">
            <a:avLst/>
          </a:prstGeom>
          <a:noFill/>
          <a:ln>
            <a:noFill/>
          </a:ln>
        </p:spPr>
      </p:pic>
      <p:sp>
        <p:nvSpPr>
          <p:cNvPr id="4" name="テキスト ボックス 10">
            <a:extLst>
              <a:ext uri="{FF2B5EF4-FFF2-40B4-BE49-F238E27FC236}">
                <a16:creationId xmlns:a16="http://schemas.microsoft.com/office/drawing/2014/main" id="{7A40B7BC-7F97-72C4-168A-64ADBEA43CF7}"/>
              </a:ext>
            </a:extLst>
          </p:cNvPr>
          <p:cNvSpPr txBox="1"/>
          <p:nvPr/>
        </p:nvSpPr>
        <p:spPr>
          <a:xfrm>
            <a:off x="4232075" y="10284156"/>
            <a:ext cx="3433641" cy="3243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万博公園の現状</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7603723" y="509781"/>
            <a:ext cx="7422669" cy="9925482"/>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第３章　日本庭園の成り立ちと経緯</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３－１</a:t>
            </a:r>
            <a:r>
              <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万博日本庭園の計画・設計の経緯と基本的な考え方</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（１）万博日本庭園の計画・設計の経緯</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・建設省（現　国土交通省）が（社）日本公園緑地協会に基本設計を委託。</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同協会内の</a:t>
            </a:r>
            <a:r>
              <a:rPr kumimoji="0" lang="ja-JP" altLang="en-US" sz="1100" b="1" i="0" u="none" strike="noStrike" kern="1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田治六郎</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を主任設計者とするグループが設計担当</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２）万博日本庭園の計画・設計の基本的な考え方</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設計における基本的な考え方</a:t>
            </a:r>
            <a:endParaRPr kumimoji="0" lang="en-US" altLang="ja-JP"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自然の地形を利用した水の流れに「人類の進歩」と「時の流れ」</a:t>
            </a:r>
            <a:r>
              <a:rPr lang="ja-JP" altLang="en-US" sz="1100" b="1" kern="100" noProof="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象徴</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させ「人類の進歩と調和」を表現</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上流から下流に向けて、</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上代、中世、近世、現代の４つの時代区分</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の庭園様式の適用。</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・多くの博覧会入場者</a:t>
            </a:r>
            <a:r>
              <a:rPr kumimoji="0" lang="ja-JP" altLang="en-US" sz="1100" b="0" i="0" u="none" strike="noStrike" kern="1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にいこいの場</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を提供するため、日本庭園としては画期的な広さの庭園。</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多くの利用者が利用することを想定して通常より広幅員の園路を設置。</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各区域における設計の考え方（基本設計書の記載要旨）</a:t>
            </a:r>
            <a:endParaRPr lang="en-US" altLang="ja-JP" sz="11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西端区</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深山の景観を造成、上代を偲ばせる意匠。</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迎賓館の周辺にモミ、イヌマキ等常緑針葉樹を密植。</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迎賓館東南側の石造り擁壁は、古代の石垣の雰囲気を出す</a:t>
            </a:r>
            <a:r>
              <a:rPr lang="ja-JP" altLang="en-US" sz="1100" kern="100"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ことを意図</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・泉と滝は日本庭園全体の流れの水源で庭園の源流という意味を表現。</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山谷区</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：全山をクロマツ</a:t>
            </a:r>
            <a:r>
              <a:rPr lang="ja-JP" altLang="en-US" sz="1100" kern="100"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疎林とし、下にツツジ類</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を密植。</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山南の谷は竹を密植して興趣ある竹の庭。</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２つの谷の水の合流点は洲浜で石庭の景観を創造。</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山麓区</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：休憩所が地区の主建築。</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休憩所の北に約</a:t>
            </a:r>
            <a:r>
              <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12,000㎡</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の池を設け、背景に標高</a:t>
            </a:r>
            <a:r>
              <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60</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ｍの芝山</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smtClean="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池の水面より約</a:t>
            </a:r>
            <a:r>
              <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25</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ｍ）を築き近世風の庭園。</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東端区</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：新たな創作を表現。観魚池、蓮池、菖蒲田等を設け、</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noProof="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水生及び水辺植物を主とした施設整備。</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観魚池の畔には休憩所を設置。山麓の休憩所で地区を俯瞰、</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遠く園外の北摂連山を遠望。周辺はクヌギ疎林。</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傾斜には、段々畑に象った花壇を設け、球根、宿根草等を植栽。</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３－２</a:t>
            </a:r>
            <a:r>
              <a:rPr kumimoji="0"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整備と改修の経緯</a:t>
            </a:r>
            <a:endParaRPr kumimoji="0"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（１）万博日本庭園の整備の経緯および特徴</a:t>
            </a: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（２）万博日本庭園の主な改修等の経緯</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①茶室の公開の為の改修工事：千里庵から望む石庭、松林等の整備。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②迎賓館の利活用：平成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12</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年６月３日、結婚式場</a:t>
            </a:r>
            <a:r>
              <a:rPr kumimoji="0" lang="ja-JP" altLang="en-US" sz="11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へリニューアル</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③洲浜付近の藤棚の設置：昭和</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62</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1987</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）に中世にふさわしい造りの新たな藤棚を設置。</a:t>
            </a: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④鯉池背景林に藤棚：</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17</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18</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年度に花の見所の付加のため、鯉池背景林の園路沿いに藤棚を設置。</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⑤ツツジ丘休憩所の設置</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⑥千里庵バリアフリー化：平成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25</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年度にバリアフリー化工事。</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⑦八景解説板の設置：平成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29</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年度に、新たに選定された「八景」に関する解説板を設置。</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22" name="グループ化 21">
            <a:extLst>
              <a:ext uri="{FF2B5EF4-FFF2-40B4-BE49-F238E27FC236}">
                <a16:creationId xmlns:a16="http://schemas.microsoft.com/office/drawing/2014/main" id="{6A752262-0738-49DE-9D64-7763BA7D376D}"/>
              </a:ext>
            </a:extLst>
          </p:cNvPr>
          <p:cNvGrpSpPr/>
          <p:nvPr/>
        </p:nvGrpSpPr>
        <p:grpSpPr>
          <a:xfrm>
            <a:off x="12378699" y="2941073"/>
            <a:ext cx="2786421" cy="1271936"/>
            <a:chOff x="4714459" y="3279723"/>
            <a:chExt cx="2589392" cy="1174756"/>
          </a:xfrm>
        </p:grpSpPr>
        <p:pic>
          <p:nvPicPr>
            <p:cNvPr id="23" name="図 22" descr="線画 が含まれている画像&#10;&#10;自動的に生成された説明">
              <a:extLst>
                <a:ext uri="{FF2B5EF4-FFF2-40B4-BE49-F238E27FC236}">
                  <a16:creationId xmlns:a16="http://schemas.microsoft.com/office/drawing/2014/main" id="{6723F421-FAD8-40D7-8BE9-38DAE44A0106}"/>
                </a:ext>
              </a:extLst>
            </p:cNvPr>
            <p:cNvPicPr preferRelativeResize="0">
              <a:picLocks noChangeAspect="1"/>
            </p:cNvPicPr>
            <p:nvPr/>
          </p:nvPicPr>
          <p:blipFill rotWithShape="1">
            <a:blip r:embed="rId6" cstate="hqprint">
              <a:extLst>
                <a:ext uri="{28A0092B-C50C-407E-A947-70E740481C1C}">
                  <a14:useLocalDpi xmlns:a14="http://schemas.microsoft.com/office/drawing/2010/main" val="0"/>
                </a:ext>
              </a:extLst>
            </a:blip>
            <a:srcRect b="12377"/>
            <a:stretch/>
          </p:blipFill>
          <p:spPr bwMode="auto">
            <a:xfrm>
              <a:off x="4735016" y="3316068"/>
              <a:ext cx="2368177" cy="1138411"/>
            </a:xfrm>
            <a:prstGeom prst="rect">
              <a:avLst/>
            </a:prstGeom>
            <a:noFill/>
            <a:ln w="12700">
              <a:solidFill>
                <a:schemeClr val="tx1"/>
              </a:solidFill>
            </a:ln>
            <a:extLst>
              <a:ext uri="{53640926-AAD7-44D8-BBD7-CCE9431645EC}">
                <a14:shadowObscured xmlns:a14="http://schemas.microsoft.com/office/drawing/2010/main"/>
              </a:ext>
            </a:extLst>
          </p:spPr>
        </p:pic>
        <p:sp>
          <p:nvSpPr>
            <p:cNvPr id="24" name="テキスト ボックス 23">
              <a:extLst>
                <a:ext uri="{FF2B5EF4-FFF2-40B4-BE49-F238E27FC236}">
                  <a16:creationId xmlns:a16="http://schemas.microsoft.com/office/drawing/2014/main" id="{97203E0B-096F-497F-B0ED-F283C924D98C}"/>
                </a:ext>
              </a:extLst>
            </p:cNvPr>
            <p:cNvSpPr txBox="1"/>
            <p:nvPr/>
          </p:nvSpPr>
          <p:spPr>
            <a:xfrm>
              <a:off x="4714459" y="3279723"/>
              <a:ext cx="2589392" cy="253916"/>
            </a:xfrm>
            <a:prstGeom prst="rect">
              <a:avLst/>
            </a:prstGeom>
            <a:noFill/>
          </p:spPr>
          <p:txBody>
            <a:bodyPr wrap="square" rtlCol="0">
              <a:spAutoFit/>
            </a:bodyPr>
            <a:lstStyle/>
            <a:p>
              <a:r>
                <a:rPr kumimoji="1" lang="ja-JP" altLang="en-US" sz="1050" dirty="0"/>
                <a:t>西端区：迎賓館南側広場の図・泉の図</a:t>
              </a:r>
            </a:p>
          </p:txBody>
        </p:sp>
      </p:grpSp>
      <p:grpSp>
        <p:nvGrpSpPr>
          <p:cNvPr id="25" name="グループ化 24">
            <a:extLst>
              <a:ext uri="{FF2B5EF4-FFF2-40B4-BE49-F238E27FC236}">
                <a16:creationId xmlns:a16="http://schemas.microsoft.com/office/drawing/2014/main" id="{57E5D58E-0686-4C12-864E-CA43D52EC061}"/>
              </a:ext>
            </a:extLst>
          </p:cNvPr>
          <p:cNvGrpSpPr>
            <a:grpSpLocks noChangeAspect="1"/>
          </p:cNvGrpSpPr>
          <p:nvPr/>
        </p:nvGrpSpPr>
        <p:grpSpPr>
          <a:xfrm>
            <a:off x="12387983" y="4310746"/>
            <a:ext cx="2578442" cy="1037588"/>
            <a:chOff x="5020245" y="5767454"/>
            <a:chExt cx="2924965" cy="1250077"/>
          </a:xfrm>
        </p:grpSpPr>
        <p:pic>
          <p:nvPicPr>
            <p:cNvPr id="26" name="図 25" descr="地図と文字の白黒写真&#10;&#10;低い精度で自動的に生成された説明">
              <a:extLst>
                <a:ext uri="{FF2B5EF4-FFF2-40B4-BE49-F238E27FC236}">
                  <a16:creationId xmlns:a16="http://schemas.microsoft.com/office/drawing/2014/main" id="{25A4BF49-5A9D-4FA4-8A5F-C07685E38F4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5036541" y="5767454"/>
              <a:ext cx="2908669" cy="1250077"/>
            </a:xfrm>
            <a:prstGeom prst="rect">
              <a:avLst/>
            </a:prstGeom>
          </p:spPr>
        </p:pic>
        <p:sp>
          <p:nvSpPr>
            <p:cNvPr id="27" name="テキスト ボックス 26">
              <a:extLst>
                <a:ext uri="{FF2B5EF4-FFF2-40B4-BE49-F238E27FC236}">
                  <a16:creationId xmlns:a16="http://schemas.microsoft.com/office/drawing/2014/main" id="{D95CECBF-83EA-4707-920A-26643632E004}"/>
                </a:ext>
              </a:extLst>
            </p:cNvPr>
            <p:cNvSpPr txBox="1"/>
            <p:nvPr/>
          </p:nvSpPr>
          <p:spPr>
            <a:xfrm>
              <a:off x="5020245" y="5778447"/>
              <a:ext cx="1811576" cy="305916"/>
            </a:xfrm>
            <a:prstGeom prst="rect">
              <a:avLst/>
            </a:prstGeom>
            <a:noFill/>
          </p:spPr>
          <p:txBody>
            <a:bodyPr wrap="square">
              <a:spAutoFit/>
            </a:bodyPr>
            <a:lstStyle/>
            <a:p>
              <a:r>
                <a:rPr lang="ja-JP" altLang="en-US" sz="1050" dirty="0" smtClean="0">
                  <a:solidFill>
                    <a:srgbClr val="000000"/>
                  </a:solidFill>
                  <a:latin typeface="+mn-ea"/>
                  <a:cs typeface="Times New Roman" panose="02020603050405020304" pitchFamily="18" charset="0"/>
                </a:rPr>
                <a:t>東端区：蓮池</a:t>
              </a:r>
              <a:r>
                <a:rPr lang="ja-JP" altLang="ja-JP" sz="1050" dirty="0">
                  <a:solidFill>
                    <a:srgbClr val="000000"/>
                  </a:solidFill>
                  <a:effectLst/>
                  <a:latin typeface="+mn-ea"/>
                  <a:cs typeface="Times New Roman" panose="02020603050405020304" pitchFamily="18" charset="0"/>
                </a:rPr>
                <a:t>の図</a:t>
              </a:r>
              <a:endParaRPr lang="ja-JP" altLang="en-US" sz="1050" dirty="0">
                <a:latin typeface="+mn-ea"/>
              </a:endParaRPr>
            </a:p>
          </p:txBody>
        </p:sp>
      </p:grpSp>
      <p:graphicFrame>
        <p:nvGraphicFramePr>
          <p:cNvPr id="29" name="表 28">
            <a:extLst>
              <a:ext uri="{FF2B5EF4-FFF2-40B4-BE49-F238E27FC236}">
                <a16:creationId xmlns:a16="http://schemas.microsoft.com/office/drawing/2014/main" id="{B809973F-4574-405E-8DBE-D94D016F9DF1}"/>
              </a:ext>
            </a:extLst>
          </p:cNvPr>
          <p:cNvGraphicFramePr>
            <a:graphicFrameLocks noGrp="1"/>
          </p:cNvGraphicFramePr>
          <p:nvPr>
            <p:extLst>
              <p:ext uri="{D42A27DB-BD31-4B8C-83A1-F6EECF244321}">
                <p14:modId xmlns:p14="http://schemas.microsoft.com/office/powerpoint/2010/main" val="3124541881"/>
              </p:ext>
            </p:extLst>
          </p:nvPr>
        </p:nvGraphicFramePr>
        <p:xfrm>
          <a:off x="8161190" y="5737703"/>
          <a:ext cx="5588599" cy="1422400"/>
        </p:xfrm>
        <a:graphic>
          <a:graphicData uri="http://schemas.openxmlformats.org/drawingml/2006/table">
            <a:tbl>
              <a:tblPr firstRow="1" firstCol="1" bandRow="1"/>
              <a:tblGrid>
                <a:gridCol w="577822">
                  <a:extLst>
                    <a:ext uri="{9D8B030D-6E8A-4147-A177-3AD203B41FA5}">
                      <a16:colId xmlns:a16="http://schemas.microsoft.com/office/drawing/2014/main" val="992061424"/>
                    </a:ext>
                  </a:extLst>
                </a:gridCol>
                <a:gridCol w="804558">
                  <a:extLst>
                    <a:ext uri="{9D8B030D-6E8A-4147-A177-3AD203B41FA5}">
                      <a16:colId xmlns:a16="http://schemas.microsoft.com/office/drawing/2014/main" val="400322705"/>
                    </a:ext>
                  </a:extLst>
                </a:gridCol>
                <a:gridCol w="906716">
                  <a:extLst>
                    <a:ext uri="{9D8B030D-6E8A-4147-A177-3AD203B41FA5}">
                      <a16:colId xmlns:a16="http://schemas.microsoft.com/office/drawing/2014/main" val="4167626246"/>
                    </a:ext>
                  </a:extLst>
                </a:gridCol>
                <a:gridCol w="3299503">
                  <a:extLst>
                    <a:ext uri="{9D8B030D-6E8A-4147-A177-3AD203B41FA5}">
                      <a16:colId xmlns:a16="http://schemas.microsoft.com/office/drawing/2014/main" val="4241361858"/>
                    </a:ext>
                  </a:extLst>
                </a:gridCol>
              </a:tblGrid>
              <a:tr h="157569">
                <a:tc>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西暦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和暦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事項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716001"/>
                  </a:ext>
                </a:extLst>
              </a:tr>
              <a:tr h="157569">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1964</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昭和</a:t>
                      </a: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39</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11</a:t>
                      </a: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万</a:t>
                      </a: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国</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博覧会</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、日本開催</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決定</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742657"/>
                  </a:ext>
                </a:extLst>
              </a:tr>
              <a:tr h="187869">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1967</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昭和</a:t>
                      </a:r>
                      <a:r>
                        <a:rPr lang="en-US"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42</a:t>
                      </a: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8</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16</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日建設大臣（当時）、設計の基本方針を</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決定</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498167"/>
                  </a:ext>
                </a:extLst>
              </a:tr>
              <a:tr h="187869">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1968</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昭和</a:t>
                      </a:r>
                      <a:r>
                        <a:rPr lang="en-US"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43</a:t>
                      </a: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２月～</a:t>
                      </a:r>
                      <a:r>
                        <a:rPr lang="en-US"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12</a:t>
                      </a:r>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基本設計から工事着手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317406"/>
                  </a:ext>
                </a:extLst>
              </a:tr>
              <a:tr h="157569">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1969</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昭和</a:t>
                      </a: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44</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12</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植栽工事、施設</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工事</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360814"/>
                  </a:ext>
                </a:extLst>
              </a:tr>
              <a:tr h="157569">
                <a:tc rowSpan="2">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1970</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昭和</a:t>
                      </a: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45</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３月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en-US" alt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15</a:t>
                      </a: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日開幕</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349811"/>
                  </a:ext>
                </a:extLst>
              </a:tr>
              <a:tr h="157569">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9</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13</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日</a:t>
                      </a: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閉幕</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876977"/>
                  </a:ext>
                </a:extLst>
              </a:tr>
            </a:tbl>
          </a:graphicData>
        </a:graphic>
      </p:graphicFrame>
      <p:pic>
        <p:nvPicPr>
          <p:cNvPr id="33" name="図 32" descr="建物の前の道&#10;&#10;低い精度で自動的に生成された説明">
            <a:extLst>
              <a:ext uri="{FF2B5EF4-FFF2-40B4-BE49-F238E27FC236}">
                <a16:creationId xmlns:a16="http://schemas.microsoft.com/office/drawing/2014/main" id="{13A1F6A6-D092-471E-AA6E-D3212318EBE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63982" y="8762532"/>
            <a:ext cx="2094560" cy="1570920"/>
          </a:xfrm>
          <a:prstGeom prst="rect">
            <a:avLst/>
          </a:prstGeom>
        </p:spPr>
      </p:pic>
      <p:grpSp>
        <p:nvGrpSpPr>
          <p:cNvPr id="36" name="グループ化 35">
            <a:extLst>
              <a:ext uri="{FF2B5EF4-FFF2-40B4-BE49-F238E27FC236}">
                <a16:creationId xmlns:a16="http://schemas.microsoft.com/office/drawing/2014/main" id="{0F2FAA6B-9945-470F-8818-55E22343837A}"/>
              </a:ext>
            </a:extLst>
          </p:cNvPr>
          <p:cNvGrpSpPr/>
          <p:nvPr/>
        </p:nvGrpSpPr>
        <p:grpSpPr>
          <a:xfrm>
            <a:off x="7841021" y="8730476"/>
            <a:ext cx="2094560" cy="1582551"/>
            <a:chOff x="7733536" y="6630016"/>
            <a:chExt cx="2094560" cy="1582551"/>
          </a:xfrm>
        </p:grpSpPr>
        <p:pic>
          <p:nvPicPr>
            <p:cNvPr id="37" name="図 36" descr="緑の木々&#10;&#10;中程度の精度で自動的に生成された説明">
              <a:extLst>
                <a:ext uri="{FF2B5EF4-FFF2-40B4-BE49-F238E27FC236}">
                  <a16:creationId xmlns:a16="http://schemas.microsoft.com/office/drawing/2014/main" id="{7764D9B0-E891-4A24-A430-96FF20AE00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33536" y="6630016"/>
              <a:ext cx="2094560" cy="1570920"/>
            </a:xfrm>
            <a:prstGeom prst="rect">
              <a:avLst/>
            </a:prstGeom>
          </p:spPr>
        </p:pic>
        <p:sp>
          <p:nvSpPr>
            <p:cNvPr id="38" name="テキスト ボックス 37">
              <a:extLst>
                <a:ext uri="{FF2B5EF4-FFF2-40B4-BE49-F238E27FC236}">
                  <a16:creationId xmlns:a16="http://schemas.microsoft.com/office/drawing/2014/main" id="{78A81F9C-689C-4FA6-907C-66888926D28C}"/>
                </a:ext>
              </a:extLst>
            </p:cNvPr>
            <p:cNvSpPr txBox="1"/>
            <p:nvPr/>
          </p:nvSpPr>
          <p:spPr>
            <a:xfrm>
              <a:off x="7933350" y="7950957"/>
              <a:ext cx="1727075" cy="261610"/>
            </a:xfrm>
            <a:prstGeom prst="rect">
              <a:avLst/>
            </a:prstGeom>
            <a:noFill/>
          </p:spPr>
          <p:txBody>
            <a:bodyPr wrap="square">
              <a:spAutoFit/>
            </a:bodyPr>
            <a:lstStyle/>
            <a:p>
              <a:pPr algn="ctr"/>
              <a:r>
                <a:rPr lang="ja-JP" altLang="en-US" sz="1100" b="1" kern="100" dirty="0">
                  <a:solidFill>
                    <a:schemeClr val="bg1"/>
                  </a:solidFill>
                  <a:effectLst/>
                  <a:latin typeface="Century" panose="02040604050505020304" pitchFamily="18" charset="0"/>
                  <a:ea typeface="BIZ UDPゴシック" panose="020B0400000000000000" pitchFamily="50" charset="-128"/>
                  <a:cs typeface="Times New Roman" panose="02020603050405020304" pitchFamily="18" charset="0"/>
                </a:rPr>
                <a:t>③洲浜周辺の藤棚設置</a:t>
              </a:r>
              <a:endParaRPr lang="ja-JP" altLang="ja-JP" sz="1100" b="1"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40" name="グループ化 39">
            <a:extLst>
              <a:ext uri="{FF2B5EF4-FFF2-40B4-BE49-F238E27FC236}">
                <a16:creationId xmlns:a16="http://schemas.microsoft.com/office/drawing/2014/main" id="{36C3D7D2-00F2-4A3A-BE35-59B924AD4E45}"/>
              </a:ext>
            </a:extLst>
          </p:cNvPr>
          <p:cNvGrpSpPr>
            <a:grpSpLocks noChangeAspect="1"/>
          </p:cNvGrpSpPr>
          <p:nvPr/>
        </p:nvGrpSpPr>
        <p:grpSpPr>
          <a:xfrm>
            <a:off x="12467751" y="8696948"/>
            <a:ext cx="2564077" cy="1695821"/>
            <a:chOff x="11581878" y="8385430"/>
            <a:chExt cx="2969207" cy="2226906"/>
          </a:xfrm>
        </p:grpSpPr>
        <p:pic>
          <p:nvPicPr>
            <p:cNvPr id="41" name="図 40" descr="草の上に置かれたベンチ&#10;&#10;低い精度で自動的に生成された説明">
              <a:extLst>
                <a:ext uri="{FF2B5EF4-FFF2-40B4-BE49-F238E27FC236}">
                  <a16:creationId xmlns:a16="http://schemas.microsoft.com/office/drawing/2014/main" id="{D292B636-F92F-428A-843A-AE0FB0417A1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581878" y="8385430"/>
              <a:ext cx="2969207" cy="2226906"/>
            </a:xfrm>
            <a:prstGeom prst="rect">
              <a:avLst/>
            </a:prstGeom>
          </p:spPr>
        </p:pic>
        <p:sp>
          <p:nvSpPr>
            <p:cNvPr id="42" name="テキスト ボックス 41">
              <a:extLst>
                <a:ext uri="{FF2B5EF4-FFF2-40B4-BE49-F238E27FC236}">
                  <a16:creationId xmlns:a16="http://schemas.microsoft.com/office/drawing/2014/main" id="{B3CE45A0-1AE2-48C2-83DA-E0FF51E555B8}"/>
                </a:ext>
              </a:extLst>
            </p:cNvPr>
            <p:cNvSpPr txBox="1"/>
            <p:nvPr/>
          </p:nvSpPr>
          <p:spPr>
            <a:xfrm>
              <a:off x="11873910" y="10185722"/>
              <a:ext cx="1727075" cy="343539"/>
            </a:xfrm>
            <a:prstGeom prst="rect">
              <a:avLst/>
            </a:prstGeom>
            <a:noFill/>
          </p:spPr>
          <p:txBody>
            <a:bodyPr wrap="square">
              <a:spAutoFit/>
            </a:bodyPr>
            <a:lstStyle/>
            <a:p>
              <a:pPr algn="ctr"/>
              <a:r>
                <a:rPr lang="ja-JP" altLang="en-US" sz="1100" b="1" kern="100" dirty="0">
                  <a:solidFill>
                    <a:schemeClr val="bg1"/>
                  </a:solidFill>
                  <a:effectLst/>
                  <a:latin typeface="Century" panose="02040604050505020304" pitchFamily="18" charset="0"/>
                  <a:ea typeface="BIZ UDPゴシック" panose="020B0400000000000000" pitchFamily="50" charset="-128"/>
                  <a:cs typeface="Times New Roman" panose="02020603050405020304" pitchFamily="18" charset="0"/>
                </a:rPr>
                <a:t>⑦八景解説板の設置</a:t>
              </a:r>
              <a:endParaRPr lang="ja-JP" altLang="ja-JP" sz="1100" b="1"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43" name="テキスト ボックス 603">
            <a:extLst>
              <a:ext uri="{FF2B5EF4-FFF2-40B4-BE49-F238E27FC236}">
                <a16:creationId xmlns:a16="http://schemas.microsoft.com/office/drawing/2014/main" id="{1A05AB3F-34A6-45C7-9D62-61025686A7FF}"/>
              </a:ext>
            </a:extLst>
          </p:cNvPr>
          <p:cNvSpPr txBox="1"/>
          <p:nvPr/>
        </p:nvSpPr>
        <p:spPr>
          <a:xfrm>
            <a:off x="10207446" y="10087200"/>
            <a:ext cx="2099053" cy="3481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latin typeface="游明朝" panose="02020400000000000000" pitchFamily="18" charset="-128"/>
                <a:ea typeface="BIZ UDPゴシック" panose="020B0400000000000000" pitchFamily="50" charset="-128"/>
                <a:cs typeface="Times New Roman" panose="02020603050405020304" pitchFamily="18" charset="0"/>
              </a:rPr>
              <a:t>⑤ツツジ丘休憩所の設置</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正方形/長方形 4"/>
          <p:cNvSpPr/>
          <p:nvPr/>
        </p:nvSpPr>
        <p:spPr>
          <a:xfrm>
            <a:off x="13680000" y="24887"/>
            <a:ext cx="1369561" cy="36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a:t>
            </a:r>
            <a:r>
              <a:rPr kumimoji="1" lang="ja-JP" altLang="en-US" sz="1400" dirty="0" smtClean="0"/>
              <a:t>４</a:t>
            </a:r>
            <a:endParaRPr kumimoji="1" lang="ja-JP" altLang="en-US" sz="1400" dirty="0"/>
          </a:p>
        </p:txBody>
      </p:sp>
    </p:spTree>
    <p:extLst>
      <p:ext uri="{BB962C8B-B14F-4D97-AF65-F5344CB8AC3E}">
        <p14:creationId xmlns:p14="http://schemas.microsoft.com/office/powerpoint/2010/main" val="113310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13">
            <a:extLst>
              <a:ext uri="{FF2B5EF4-FFF2-40B4-BE49-F238E27FC236}">
                <a16:creationId xmlns:a16="http://schemas.microsoft.com/office/drawing/2014/main" id="{8A463917-16F6-4973-AD0D-767FA494E981}"/>
              </a:ext>
            </a:extLst>
          </p:cNvPr>
          <p:cNvSpPr txBox="1"/>
          <p:nvPr/>
        </p:nvSpPr>
        <p:spPr>
          <a:xfrm>
            <a:off x="144022" y="3672272"/>
            <a:ext cx="7457330" cy="6859838"/>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HG荳ｸ・ｺ・橸ｽｼ・ｯ・ｸM-PRO"/>
              </a:rPr>
              <a:t>（１</a:t>
            </a:r>
            <a:r>
              <a:rPr kumimoji="0" lang="ja-JP" altLang="en-US" sz="1200" b="1" i="0" u="none" strike="noStrike" kern="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HG荳ｸ・ｺ・橸ｽｼ・ｯ・ｸM-PRO"/>
              </a:rPr>
              <a:t>）本質的価値を構成する要素</a:t>
            </a:r>
            <a:endParaRPr kumimoji="0" lang="en-US" altLang="ja-JP" sz="1200" b="1" i="0" u="none" strike="noStrike" kern="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0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 name="テキスト ボックス 13">
            <a:extLst>
              <a:ext uri="{FF2B5EF4-FFF2-40B4-BE49-F238E27FC236}">
                <a16:creationId xmlns:a16="http://schemas.microsoft.com/office/drawing/2014/main" id="{DAA5D49E-C22D-E63F-EC74-02BFA51C7FAF}"/>
              </a:ext>
            </a:extLst>
          </p:cNvPr>
          <p:cNvSpPr txBox="1"/>
          <p:nvPr/>
        </p:nvSpPr>
        <p:spPr>
          <a:xfrm>
            <a:off x="335574" y="504340"/>
            <a:ext cx="7128253" cy="595774"/>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a:t>
            </a:r>
            <a:endParaRPr kumimoji="0" lang="en-US" altLang="ja-JP" sz="16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kern="0" dirty="0">
                <a:latin typeface="ＭＳ ゴシック" panose="020B0609070205080204" pitchFamily="49" charset="-128"/>
                <a:ea typeface="ＭＳ ゴシック" panose="020B0609070205080204" pitchFamily="49" charset="-128"/>
                <a:cs typeface="HG荳ｸ・ｺ・橸ｽｼ・ｯ・ｸM-PRO"/>
              </a:rPr>
              <a:t>４－１．万博日本庭園の本質的価値に関わる事項の抽出　</a:t>
            </a:r>
            <a:endParaRPr kumimoji="0" lang="ja-JP" altLang="en-US" sz="14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endParaRPr>
          </a:p>
        </p:txBody>
      </p:sp>
      <p:sp>
        <p:nvSpPr>
          <p:cNvPr id="5" name="テキスト ボックス 13">
            <a:extLst>
              <a:ext uri="{FF2B5EF4-FFF2-40B4-BE49-F238E27FC236}">
                <a16:creationId xmlns:a16="http://schemas.microsoft.com/office/drawing/2014/main" id="{2DECBB9E-F8A7-BF1A-A65A-B56D850699F3}"/>
              </a:ext>
            </a:extLst>
          </p:cNvPr>
          <p:cNvSpPr txBox="1"/>
          <p:nvPr/>
        </p:nvSpPr>
        <p:spPr>
          <a:xfrm>
            <a:off x="599215" y="1554762"/>
            <a:ext cx="14376113" cy="1628469"/>
          </a:xfrm>
          <a:prstGeom prst="rect">
            <a:avLst/>
          </a:prstGeom>
          <a:noFill/>
          <a:ln w="19050">
            <a:solidFill>
              <a:schemeClr val="accent6">
                <a:lumMod val="60000"/>
                <a:lumOff val="4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600" b="1" i="0" u="none" strike="noStrike" kern="100" cap="none" spc="0" normalizeH="0" baseline="0" noProof="0" dirty="0">
                <a:ln>
                  <a:noFill/>
                </a:ln>
                <a:solidFill>
                  <a:srgbClr val="70AD47">
                    <a:lumMod val="75000"/>
                  </a:srgbClr>
                </a:solidFill>
                <a:effectLst/>
                <a:uLnTx/>
                <a:uFillTx/>
                <a:latin typeface="游明朝" panose="02020400000000000000" pitchFamily="18" charset="-128"/>
                <a:ea typeface="Meiryo UI" panose="020B0604030504040204" pitchFamily="50"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『日本万国博覧会（</a:t>
            </a:r>
            <a:r>
              <a:rPr kumimoji="0" lang="en-US"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EXPO</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en-US"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70</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遺産としての歴史文化的価値</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・計画当初より「現代の代表的な造園」として永久に残すことが意識され、万国博の開催後５０年以上にわたり良好に残され、利用に供されていること</a:t>
            </a:r>
            <a:endParaRPr kumimoji="0" lang="en-US" altLang="ja-JP"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・自然の地形を利用した水の流れに「人類の進歩」と「時の流れ」を象徴させることによって、万国博のテーマ「人類の進歩と調和」を表現した</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庭園意匠</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・世界中から訪れる多くの万国博入場者にいこいの場を提供するため、日本庭園として画期的な広さを確保したこと</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180000" marR="0" lvl="0" indent="-457200" algn="just" defTabSz="457200" rtl="0" eaLnBrk="1" fontAlgn="auto" latinLnBrk="0" hangingPunct="1">
              <a:lnSpc>
                <a:spcPct val="100000"/>
              </a:lnSpc>
              <a:spcBef>
                <a:spcPts val="30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伝統的ならびに</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当時</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最新</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の日本の造園技術を結集した</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昭和の代表的</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庭園としての価値』</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平安時代の寝殿造庭園や中世の茶庭や石庭、江戸時代の回遊式庭園など、日本庭園がたどって来た各時代の特徴的な造園技法を取り入れるとともに、全体として調和のとれた新しい時代の庭園としてまとめられている点</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・万国博のテーマ「人類の進歩と調和」にふさわしいわが国の伝統的ならびに当時最新の造園技術の粋を集め最高水準を示すことを目指した点</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76649011-D02B-829C-757B-273673DB43B1}"/>
              </a:ext>
            </a:extLst>
          </p:cNvPr>
          <p:cNvSpPr txBox="1"/>
          <p:nvPr/>
        </p:nvSpPr>
        <p:spPr>
          <a:xfrm>
            <a:off x="319815" y="3303958"/>
            <a:ext cx="7236597" cy="350975"/>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４－３．万博日本庭園の価値を構成する要素</a:t>
            </a:r>
            <a:endParaRPr kumimoji="0" lang="ja-JP" altLang="en-US" sz="14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5B3CA3F3-C514-4942-56AC-CA2812221AF4}"/>
              </a:ext>
            </a:extLst>
          </p:cNvPr>
          <p:cNvSpPr txBox="1"/>
          <p:nvPr/>
        </p:nvSpPr>
        <p:spPr>
          <a:xfrm>
            <a:off x="677314" y="1032679"/>
            <a:ext cx="13632948" cy="27699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日本庭園</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基本設計</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書</a:t>
            </a:r>
            <a:r>
              <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(S43.4)</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」及び</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「日本政府出展</a:t>
            </a:r>
            <a:r>
              <a:rPr kumimoji="0" lang="en-US"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日本庭園</a:t>
            </a:r>
            <a:r>
              <a:rPr kumimoji="0" lang="en-US"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から、</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万博日本庭園の本質的価値に係わる事項を</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抽出</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し、それを基に本質的価値を整理</a:t>
            </a:r>
            <a:endPar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2" name="テキスト ボックス 13">
            <a:extLst>
              <a:ext uri="{FF2B5EF4-FFF2-40B4-BE49-F238E27FC236}">
                <a16:creationId xmlns:a16="http://schemas.microsoft.com/office/drawing/2014/main" id="{CECFAFA7-562F-66AB-168D-01EAF46B985A}"/>
              </a:ext>
            </a:extLst>
          </p:cNvPr>
          <p:cNvSpPr txBox="1"/>
          <p:nvPr/>
        </p:nvSpPr>
        <p:spPr>
          <a:xfrm>
            <a:off x="0" y="0"/>
            <a:ext cx="15120000" cy="432000"/>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万博日本庭園の本質的価値と構成要素</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2" name="表 1">
            <a:extLst>
              <a:ext uri="{FF2B5EF4-FFF2-40B4-BE49-F238E27FC236}">
                <a16:creationId xmlns:a16="http://schemas.microsoft.com/office/drawing/2014/main" id="{1AF21336-DED7-E89B-C0FB-2194F2E7B98D}"/>
              </a:ext>
            </a:extLst>
          </p:cNvPr>
          <p:cNvGraphicFramePr>
            <a:graphicFrameLocks noGrp="1"/>
          </p:cNvGraphicFramePr>
          <p:nvPr>
            <p:extLst>
              <p:ext uri="{D42A27DB-BD31-4B8C-83A1-F6EECF244321}">
                <p14:modId xmlns:p14="http://schemas.microsoft.com/office/powerpoint/2010/main" val="2286030781"/>
              </p:ext>
            </p:extLst>
          </p:nvPr>
        </p:nvGraphicFramePr>
        <p:xfrm>
          <a:off x="483032" y="4463438"/>
          <a:ext cx="7010756" cy="3786531"/>
        </p:xfrm>
        <a:graphic>
          <a:graphicData uri="http://schemas.openxmlformats.org/drawingml/2006/table">
            <a:tbl>
              <a:tblPr firstRow="1" firstCol="1" bandRow="1"/>
              <a:tblGrid>
                <a:gridCol w="934076">
                  <a:extLst>
                    <a:ext uri="{9D8B030D-6E8A-4147-A177-3AD203B41FA5}">
                      <a16:colId xmlns:a16="http://schemas.microsoft.com/office/drawing/2014/main" val="2627971414"/>
                    </a:ext>
                  </a:extLst>
                </a:gridCol>
                <a:gridCol w="1366791">
                  <a:extLst>
                    <a:ext uri="{9D8B030D-6E8A-4147-A177-3AD203B41FA5}">
                      <a16:colId xmlns:a16="http://schemas.microsoft.com/office/drawing/2014/main" val="855593416"/>
                    </a:ext>
                  </a:extLst>
                </a:gridCol>
                <a:gridCol w="1506464">
                  <a:extLst>
                    <a:ext uri="{9D8B030D-6E8A-4147-A177-3AD203B41FA5}">
                      <a16:colId xmlns:a16="http://schemas.microsoft.com/office/drawing/2014/main" val="4178988026"/>
                    </a:ext>
                  </a:extLst>
                </a:gridCol>
                <a:gridCol w="1636157">
                  <a:extLst>
                    <a:ext uri="{9D8B030D-6E8A-4147-A177-3AD203B41FA5}">
                      <a16:colId xmlns:a16="http://schemas.microsoft.com/office/drawing/2014/main" val="1734653512"/>
                    </a:ext>
                  </a:extLst>
                </a:gridCol>
                <a:gridCol w="1567268">
                  <a:extLst>
                    <a:ext uri="{9D8B030D-6E8A-4147-A177-3AD203B41FA5}">
                      <a16:colId xmlns:a16="http://schemas.microsoft.com/office/drawing/2014/main" val="740754315"/>
                    </a:ext>
                  </a:extLst>
                </a:gridCol>
              </a:tblGrid>
              <a:tr h="352157">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地区区分</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１．上流（西端区）</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上代</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２．中流（山谷区）</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中世</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３．下流（山麓区）</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近世</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４．最下流（東端区）</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現代</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546626"/>
                  </a:ext>
                </a:extLst>
              </a:tr>
              <a:tr h="502122">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地形・地割</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・北側山地</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・広場</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・緩やかな山</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・遮蔽植樹帯（石積、盛土含む）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・芝山</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・芝山（第二山区）</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241152"/>
                  </a:ext>
                </a:extLst>
              </a:tr>
              <a:tr h="676447">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Times New Roman" panose="02020603050405020304" pitchFamily="18" charset="0"/>
                        </a:rPr>
                        <a:t>水景</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・泉（岩組含む）</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・滝（岩組含む）</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・渓流（岩組含む）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・洲浜（３つの島、石庭含む）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・小流（石組含む）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・心字池（石組、滝、池畔、中島含む）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・鯉池（切石組、滝、護岸含む）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・蓮池</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・菖蒲田</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870833"/>
                  </a:ext>
                </a:extLst>
              </a:tr>
              <a:tr h="300468">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石組・景石</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l">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・石造りの擁壁</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en-US" sz="80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・斜面花壇</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8415"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・小端積</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670152"/>
                  </a:ext>
                </a:extLst>
              </a:tr>
              <a:tr h="153470">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点景物</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en-US" sz="800" kern="10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・雪見灯篭</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075851"/>
                  </a:ext>
                </a:extLst>
              </a:tr>
              <a:tr h="583059">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園路</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・砂利敷き（全域）</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・広幅員（４～６ｍ）</a:t>
                      </a:r>
                      <a:r>
                        <a:rPr lang="ja-JP" sz="800" kern="100" dirty="0">
                          <a:solidFill>
                            <a:srgbClr val="000000"/>
                          </a:solidFill>
                          <a:effectLst/>
                          <a:latin typeface="Century" panose="02040604050505020304" pitchFamily="18" charset="0"/>
                          <a:ea typeface="BIZ UDP明朝 Medium" panose="02020500000000000000" pitchFamily="18" charset="-128"/>
                          <a:cs typeface="Times New Roman" panose="02020603050405020304" pitchFamily="18" charset="0"/>
                        </a:rPr>
                        <a:t>の園路</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Times New Roman" panose="02020603050405020304" pitchFamily="18" charset="0"/>
                        </a:rPr>
                        <a:t>（全域）</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・飛石</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・八つ橋（木造橋）</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・石橋（</a:t>
                      </a:r>
                      <a:r>
                        <a:rPr lang="ja-JP" sz="800" kern="100" dirty="0" smtClean="0">
                          <a:effectLst/>
                          <a:latin typeface="Century" panose="02040604050505020304" pitchFamily="18" charset="0"/>
                          <a:ea typeface="BIZ UDP明朝 Medium" panose="02020500000000000000" pitchFamily="18" charset="-128"/>
                          <a:cs typeface="Times New Roman" panose="02020603050405020304" pitchFamily="18" charset="0"/>
                        </a:rPr>
                        <a:t>２</a:t>
                      </a:r>
                      <a:r>
                        <a:rPr lang="ja-JP" altLang="en-US" sz="800" kern="100" dirty="0" smtClean="0">
                          <a:effectLst/>
                          <a:latin typeface="Century" panose="02040604050505020304" pitchFamily="18" charset="0"/>
                          <a:ea typeface="BIZ UDP明朝 Medium" panose="02020500000000000000" pitchFamily="18" charset="-128"/>
                          <a:cs typeface="Times New Roman" panose="02020603050405020304" pitchFamily="18" charset="0"/>
                        </a:rPr>
                        <a:t>箇所</a:t>
                      </a:r>
                      <a:r>
                        <a:rPr lang="ja-JP" sz="800" kern="100" dirty="0" smtClean="0">
                          <a:effectLst/>
                          <a:latin typeface="Century" panose="02040604050505020304" pitchFamily="18" charset="0"/>
                          <a:ea typeface="BIZ UDP明朝 Medium" panose="02020500000000000000" pitchFamily="18" charset="-128"/>
                          <a:cs typeface="Times New Roman" panose="02020603050405020304" pitchFamily="18" charset="0"/>
                        </a:rPr>
                        <a:t>）</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・蓮池橋</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・階段</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343148"/>
                  </a:ext>
                </a:extLst>
              </a:tr>
              <a:tr h="881903">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建物・</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建物関連</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・迎賓館</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8270" indent="-12827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・茶室（汎庵、万里庵）（茶庭、石階段含）</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marL="128270" indent="-12827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・１号棟（休憩所）</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marL="127000" indent="-12700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・２号棟（千里庵：茶庭、石積み、階段、石張舗装</a:t>
                      </a:r>
                      <a:r>
                        <a:rPr lang="ja-JP" sz="800" kern="100" dirty="0">
                          <a:effectLst/>
                          <a:latin typeface="Century" panose="02040604050505020304" pitchFamily="18" charset="0"/>
                          <a:ea typeface="BIZ UDP明朝 Medium" panose="02020500000000000000" pitchFamily="18" charset="-128"/>
                          <a:cs typeface="Arial" panose="020B0604020202020204" pitchFamily="34" charset="0"/>
                        </a:rPr>
                        <a:t>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・３号棟（中央休憩所）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・４号棟（中央門）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・５号棟（休憩所）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・６号棟（休憩所）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・７号棟（展望台含む）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500488"/>
                  </a:ext>
                </a:extLst>
              </a:tr>
              <a:tr h="284214">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植栽</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Ｐゴシック" panose="020B0600070205080204" pitchFamily="50" charset="-128"/>
                          <a:cs typeface="Arial" panose="020B0604020202020204" pitchFamily="34" charset="0"/>
                        </a:rPr>
                        <a:t> </a:t>
                      </a:r>
                      <a:r>
                        <a:rPr lang="ja-JP" alt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・ヤマモミジ（銘木）</a:t>
                      </a:r>
                      <a:endParaRPr lang="ja-JP" alt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8270" indent="-128270" algn="just">
                        <a:lnSpc>
                          <a:spcPts val="1200"/>
                        </a:lnSpc>
                      </a:pPr>
                      <a:r>
                        <a:rPr lang="ja-JP" sz="800" kern="100" dirty="0">
                          <a:effectLst/>
                          <a:latin typeface="Century" panose="02040604050505020304" pitchFamily="18" charset="0"/>
                          <a:ea typeface="BIZ UDP明朝 Medium" panose="02020500000000000000" pitchFamily="18" charset="-128"/>
                          <a:cs typeface="ＭＳ Ｐゴシック" panose="020B0600070205080204" pitchFamily="50" charset="-128"/>
                        </a:rPr>
                        <a:t>・クロマツ（銘木）</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・モミジ類（銘木）</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670440"/>
                  </a:ext>
                </a:extLst>
              </a:tr>
            </a:tbl>
          </a:graphicData>
        </a:graphic>
      </p:graphicFrame>
      <p:sp>
        <p:nvSpPr>
          <p:cNvPr id="8" name="テキスト ボックス 13">
            <a:extLst>
              <a:ext uri="{FF2B5EF4-FFF2-40B4-BE49-F238E27FC236}">
                <a16:creationId xmlns:a16="http://schemas.microsoft.com/office/drawing/2014/main" id="{8111B22E-B81A-242A-32EF-D1D2974B2EDE}"/>
              </a:ext>
            </a:extLst>
          </p:cNvPr>
          <p:cNvSpPr txBox="1"/>
          <p:nvPr/>
        </p:nvSpPr>
        <p:spPr>
          <a:xfrm>
            <a:off x="328436" y="1289597"/>
            <a:ext cx="7128253" cy="350974"/>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４－２．万博日本庭園の本質的価値</a:t>
            </a:r>
            <a:endParaRPr kumimoji="0" lang="ja-JP" altLang="en-US" sz="14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1B902A65-0B20-A9A3-3982-DF1355F87399}"/>
              </a:ext>
            </a:extLst>
          </p:cNvPr>
          <p:cNvSpPr txBox="1"/>
          <p:nvPr/>
        </p:nvSpPr>
        <p:spPr>
          <a:xfrm>
            <a:off x="220093" y="3936319"/>
            <a:ext cx="7236596" cy="492443"/>
          </a:xfrm>
          <a:prstGeom prst="rect">
            <a:avLst/>
          </a:prstGeom>
          <a:noFill/>
        </p:spPr>
        <p:txBody>
          <a:bodyPr wrap="square">
            <a:spAutoFit/>
          </a:bodyPr>
          <a:lstStyle/>
          <a:p>
            <a:pPr marL="180000" marR="0" lvl="0" indent="-180000" algn="just"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・万博日本庭園の４つ区域ごとに、本質的価値を構成する要素を整理</a:t>
            </a:r>
            <a:endParaRPr kumimoji="0" lang="en-US"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80000" marR="0" lvl="0" indent="-180000" algn="just"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・地形・地割、水景、石組・景石、点景物、園路、建物・建物関連、植栽の各区分の</a:t>
            </a:r>
            <a:r>
              <a:rPr kumimoji="0" lang="ja-JP" altLang="en-US"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合計</a:t>
            </a:r>
            <a:r>
              <a:rPr kumimoji="0" lang="en-US" altLang="ja-JP"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38</a:t>
            </a:r>
            <a:r>
              <a:rPr kumimoji="0" lang="ja-JP" altLang="en-US"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項目の構成要素を抽出。</a:t>
            </a:r>
            <a:endParaRPr kumimoji="0" lang="ja-JP" altLang="ja-JP"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32" name="図 31" descr="マップ&#10;&#10;自動的に生成された説明">
            <a:extLst>
              <a:ext uri="{FF2B5EF4-FFF2-40B4-BE49-F238E27FC236}">
                <a16:creationId xmlns:a16="http://schemas.microsoft.com/office/drawing/2014/main" id="{463E59D3-B0C6-44B4-A1DF-624D7F442A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7243" y="8282436"/>
            <a:ext cx="5124300" cy="2221590"/>
          </a:xfrm>
          <a:prstGeom prst="rect">
            <a:avLst/>
          </a:prstGeom>
        </p:spPr>
      </p:pic>
      <p:sp>
        <p:nvSpPr>
          <p:cNvPr id="33" name="テキスト ボックス 32">
            <a:extLst>
              <a:ext uri="{FF2B5EF4-FFF2-40B4-BE49-F238E27FC236}">
                <a16:creationId xmlns:a16="http://schemas.microsoft.com/office/drawing/2014/main" id="{525E2021-76E4-4239-B1F1-43826E827A89}"/>
              </a:ext>
            </a:extLst>
          </p:cNvPr>
          <p:cNvSpPr txBox="1"/>
          <p:nvPr/>
        </p:nvSpPr>
        <p:spPr>
          <a:xfrm>
            <a:off x="5631543" y="9791870"/>
            <a:ext cx="1825146" cy="553998"/>
          </a:xfrm>
          <a:prstGeom prst="rect">
            <a:avLst/>
          </a:prstGeom>
          <a:solidFill>
            <a:schemeClr val="accent5">
              <a:lumMod val="20000"/>
              <a:lumOff val="80000"/>
            </a:schemeClr>
          </a:solidFill>
        </p:spPr>
        <p:txBody>
          <a:bodyPr wrap="square" rtlCol="0">
            <a:spAutoFit/>
          </a:bodyPr>
          <a:lstStyle/>
          <a:p>
            <a:r>
              <a:rPr kumimoji="1" lang="ja-JP" altLang="en-US" sz="1000" dirty="0">
                <a:latin typeface="ＭＳ ゴシック" panose="020B0609070205080204" pitchFamily="49" charset="-128"/>
                <a:ea typeface="ＭＳ ゴシック" panose="020B0609070205080204" pitchFamily="49" charset="-128"/>
              </a:rPr>
              <a:t>本質的価値を構成する要素位置図記載例</a:t>
            </a:r>
            <a:endParaRPr kumimoji="1" lang="en-US" altLang="ja-JP" sz="1000" dirty="0">
              <a:latin typeface="ＭＳ ゴシック" panose="020B0609070205080204" pitchFamily="49" charset="-128"/>
              <a:ea typeface="ＭＳ ゴシック" panose="020B0609070205080204" pitchFamily="49" charset="-128"/>
            </a:endParaRPr>
          </a:p>
          <a:p>
            <a:r>
              <a:rPr kumimoji="1" lang="ja-JP" altLang="en-US" sz="1000" dirty="0">
                <a:latin typeface="ＭＳ ゴシック" panose="020B0609070205080204" pitchFamily="49" charset="-128"/>
                <a:ea typeface="ＭＳ ゴシック" panose="020B0609070205080204" pitchFamily="49" charset="-128"/>
              </a:rPr>
              <a:t>（地形・地割、水景）</a:t>
            </a:r>
          </a:p>
        </p:txBody>
      </p:sp>
      <p:sp>
        <p:nvSpPr>
          <p:cNvPr id="34" name="テキスト ボックス 13">
            <a:extLst>
              <a:ext uri="{FF2B5EF4-FFF2-40B4-BE49-F238E27FC236}">
                <a16:creationId xmlns:a16="http://schemas.microsoft.com/office/drawing/2014/main" id="{01B907CD-2D50-4D9B-A69A-CA3D210EE534}"/>
              </a:ext>
            </a:extLst>
          </p:cNvPr>
          <p:cNvSpPr txBox="1"/>
          <p:nvPr/>
        </p:nvSpPr>
        <p:spPr>
          <a:xfrm>
            <a:off x="7922747" y="3672271"/>
            <a:ext cx="7052581" cy="6859838"/>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HG荳ｸ・ｺ・橸ｽｼ・ｯ・ｸM-PRO"/>
              </a:rPr>
              <a:t>（２</a:t>
            </a:r>
            <a:r>
              <a:rPr kumimoji="0" lang="ja-JP" altLang="en-US" sz="1200" b="1" i="0" u="none" strike="noStrike" kern="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HG荳ｸ・ｺ・橸ｽｼ・ｯ・ｸM-PRO"/>
              </a:rPr>
              <a:t>）本質的価値を補完する要素</a:t>
            </a:r>
            <a:endParaRPr kumimoji="0" lang="en-US" altLang="ja-JP" sz="1200" b="1" i="0" u="none" strike="noStrike" kern="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ja-JP" altLang="en-US" sz="105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本質的価値を補完する要素を抽出。</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5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・本質的価値を補完する要素としての施設は、全域の園路。休憩施設、便益施設に区分。</a:t>
            </a:r>
            <a:endParaRPr kumimoji="0" lang="en-US" altLang="ja-JP" sz="105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0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35" name="表 34">
            <a:extLst>
              <a:ext uri="{FF2B5EF4-FFF2-40B4-BE49-F238E27FC236}">
                <a16:creationId xmlns:a16="http://schemas.microsoft.com/office/drawing/2014/main" id="{2A9A0198-ADF5-404B-ACC3-B9996639150D}"/>
              </a:ext>
            </a:extLst>
          </p:cNvPr>
          <p:cNvGraphicFramePr>
            <a:graphicFrameLocks noGrp="1"/>
          </p:cNvGraphicFramePr>
          <p:nvPr>
            <p:extLst>
              <p:ext uri="{D42A27DB-BD31-4B8C-83A1-F6EECF244321}">
                <p14:modId xmlns:p14="http://schemas.microsoft.com/office/powerpoint/2010/main" val="2710268642"/>
              </p:ext>
            </p:extLst>
          </p:nvPr>
        </p:nvGraphicFramePr>
        <p:xfrm>
          <a:off x="8068924" y="4458685"/>
          <a:ext cx="6760226" cy="4109643"/>
        </p:xfrm>
        <a:graphic>
          <a:graphicData uri="http://schemas.openxmlformats.org/drawingml/2006/table">
            <a:tbl>
              <a:tblPr firstRow="1" firstCol="1" bandRow="1"/>
              <a:tblGrid>
                <a:gridCol w="793767">
                  <a:extLst>
                    <a:ext uri="{9D8B030D-6E8A-4147-A177-3AD203B41FA5}">
                      <a16:colId xmlns:a16="http://schemas.microsoft.com/office/drawing/2014/main" val="2758805507"/>
                    </a:ext>
                  </a:extLst>
                </a:gridCol>
                <a:gridCol w="927348">
                  <a:extLst>
                    <a:ext uri="{9D8B030D-6E8A-4147-A177-3AD203B41FA5}">
                      <a16:colId xmlns:a16="http://schemas.microsoft.com/office/drawing/2014/main" val="152660592"/>
                    </a:ext>
                  </a:extLst>
                </a:gridCol>
                <a:gridCol w="817632">
                  <a:extLst>
                    <a:ext uri="{9D8B030D-6E8A-4147-A177-3AD203B41FA5}">
                      <a16:colId xmlns:a16="http://schemas.microsoft.com/office/drawing/2014/main" val="3691587510"/>
                    </a:ext>
                  </a:extLst>
                </a:gridCol>
                <a:gridCol w="4221479">
                  <a:extLst>
                    <a:ext uri="{9D8B030D-6E8A-4147-A177-3AD203B41FA5}">
                      <a16:colId xmlns:a16="http://schemas.microsoft.com/office/drawing/2014/main" val="3391207616"/>
                    </a:ext>
                  </a:extLst>
                </a:gridCol>
              </a:tblGrid>
              <a:tr h="328468">
                <a:tc>
                  <a:txBody>
                    <a:bodyPr/>
                    <a:lstStyle/>
                    <a:p>
                      <a:pPr algn="ct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区分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エリア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分類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本質的価値を補完する要素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006899"/>
                  </a:ext>
                </a:extLst>
              </a:tr>
              <a:tr h="132433">
                <a:tc rowSpan="12">
                  <a:txBody>
                    <a:bodyPr/>
                    <a:lstStyle/>
                    <a:p>
                      <a:pPr algn="ctr">
                        <a:lnSpc>
                          <a:spcPts val="1200"/>
                        </a:lnSpc>
                      </a:pPr>
                      <a:r>
                        <a:rPr lang="en-US"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200"/>
                        </a:lnSpc>
                      </a:pPr>
                      <a:r>
                        <a:rPr lang="en-US"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200"/>
                        </a:lnSpc>
                      </a:pPr>
                      <a:r>
                        <a:rPr lang="en-US"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200"/>
                        </a:lnSpc>
                      </a:pPr>
                      <a:r>
                        <a:rPr lang="en-US"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当</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初</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設</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計</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組</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み</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込</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れ</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施</a:t>
                      </a:r>
                    </a:p>
                    <a:p>
                      <a:pPr algn="ctr">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全域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園路広場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広幅員園路以外の園路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750558"/>
                  </a:ext>
                </a:extLst>
              </a:tr>
              <a:tr h="185928">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上代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休憩施設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ベンチ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462560"/>
                  </a:ext>
                </a:extLst>
              </a:tr>
              <a:tr h="132433">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中世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便益施設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C</a:t>
                      </a: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号棟（トイレ）</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２</a:t>
                      </a: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箇所</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643683"/>
                  </a:ext>
                </a:extLst>
              </a:tr>
              <a:tr h="132433">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中世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休憩施設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石ベンチ・石スツール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490139"/>
                  </a:ext>
                </a:extLst>
              </a:tr>
              <a:tr h="132433">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近世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休憩施設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主庭池園路側休憩所（</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２</a:t>
                      </a: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箇所</a:t>
                      </a:r>
                      <a:r>
                        <a:rPr 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886207"/>
                  </a:ext>
                </a:extLst>
              </a:tr>
              <a:tr h="132433">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現代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休憩施設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藤棚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209440"/>
                  </a:ext>
                </a:extLst>
              </a:tr>
              <a:tr h="250513">
                <a:tc vMerge="1">
                  <a:txBody>
                    <a:bodyPr/>
                    <a:lstStyle/>
                    <a:p>
                      <a:endParaRPr kumimoji="1" lang="ja-JP" altLang="en-US"/>
                    </a:p>
                  </a:txBody>
                  <a:tcPr/>
                </a:tc>
                <a:tc rowSpan="2">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上代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植栽</a:t>
                      </a:r>
                      <a:endParaRPr lang="en-US" alt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（銘木）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ヤマモミジ、サルスベリ、キンモクセイ、モチノキ、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093719"/>
                  </a:ext>
                </a:extLst>
              </a:tr>
              <a:tr h="238416">
                <a:tc vMerge="1">
                  <a:txBody>
                    <a:bodyPr/>
                    <a:lstStyle/>
                    <a:p>
                      <a:endParaRPr kumimoji="1" lang="ja-JP" altLang="en-US"/>
                    </a:p>
                  </a:txBody>
                  <a:tcPr/>
                </a:tc>
                <a:tc vMerge="1">
                  <a:txBody>
                    <a:bodyPr/>
                    <a:lstStyle/>
                    <a:p>
                      <a:endParaRPr kumimoji="1" lang="ja-JP" altLang="en-US"/>
                    </a:p>
                  </a:txBody>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モミ林、イヌマキ林</a:t>
                      </a:r>
                      <a:r>
                        <a:rPr lang="ja-JP" altLang="en-US"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、泉および滝の背後の樹林地</a:t>
                      </a:r>
                      <a:endParaRPr lang="ja-JP"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57524"/>
                  </a:ext>
                </a:extLst>
              </a:tr>
              <a:tr h="865514">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中世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クロマツ疎林、ツツジ類、サクラ類、モミジ類、竹の庭、</a:t>
                      </a:r>
                    </a:p>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針葉樹林、ケヤキの疎林、ミヤギノハギの群落、サクラの丘</a:t>
                      </a:r>
                      <a:endParaRPr lang="en-US" alt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lnSpc>
                          <a:spcPts val="1200"/>
                        </a:lnSpc>
                      </a:pPr>
                      <a:r>
                        <a:rPr lang="ja-JP" altLang="en-US"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銘木・大木：サルスベリ、クロマツ、ケヤキ</a:t>
                      </a:r>
                      <a:endParaRPr lang="ja-JP"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茶庭：シシカシラ、サルスベリ、ヤマモミジ、カクレミノ、ワビスケ（銘木・大木）</a:t>
                      </a:r>
                    </a:p>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２号棟（千里庵）：ヒイラギモクセイ、サンシュユ、ワビスケ、キャラ</a:t>
                      </a:r>
                      <a:endParaRPr lang="en-US" alt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lnSpc>
                          <a:spcPts val="1200"/>
                        </a:lnSpc>
                      </a:pPr>
                      <a:r>
                        <a:rPr lang="ja-JP" alt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洲浜；ネムノキ</a:t>
                      </a:r>
                      <a:endParaRPr lang="en-US" alt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804094"/>
                  </a:ext>
                </a:extLst>
              </a:tr>
              <a:tr h="608799">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近世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ラカンマキ、</a:t>
                      </a:r>
                      <a:r>
                        <a:rPr lang="ja-JP"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サルスベリ</a:t>
                      </a:r>
                      <a:r>
                        <a:rPr lang="ja-JP" altLang="en-US"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、コブシ</a:t>
                      </a:r>
                      <a:endParaRPr lang="ja-JP"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lnSpc>
                          <a:spcPts val="1200"/>
                        </a:lnSpc>
                      </a:pPr>
                      <a:r>
                        <a:rPr lang="ja-JP"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銘木：モチノキ、クスノキ</a:t>
                      </a:r>
                      <a:r>
                        <a:rPr lang="ja-JP" altLang="en-US"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rPr>
                        <a:t>、サルスベリ</a:t>
                      </a:r>
                      <a:endParaRPr lang="en-US" altLang="ja-JP" sz="800" kern="100" dirty="0">
                        <a:solidFill>
                          <a:schemeClr val="tx1"/>
                        </a:solidFill>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lnSpc>
                          <a:spcPts val="1200"/>
                        </a:lnSpc>
                      </a:pPr>
                      <a:r>
                        <a:rPr lang="ja-JP" alt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芝山および芝山（第二山区）周辺の常緑樹、小滝周辺の常緑樹、北側山地の遮蔽植栽</a:t>
                      </a: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a:t>
                      </a:r>
                      <a:endParaRPr lang="en-US" altLang="ja-JP"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p>
                      <a:pPr algn="just">
                        <a:lnSpc>
                          <a:spcPts val="1200"/>
                        </a:lnSpc>
                      </a:pPr>
                      <a:r>
                        <a:rPr lang="ja-JP" altLang="en-US" sz="800" kern="100" dirty="0" smtClean="0">
                          <a:effectLst/>
                          <a:latin typeface="BIZ UDP明朝 Medium" panose="02020500000000000000" pitchFamily="18" charset="-128"/>
                          <a:ea typeface="BIZ UDP明朝 Medium" panose="02020500000000000000" pitchFamily="18" charset="-128"/>
                          <a:cs typeface="Times New Roman" panose="02020603050405020304" pitchFamily="18" charset="0"/>
                        </a:rPr>
                        <a:t>入口</a:t>
                      </a:r>
                      <a:r>
                        <a:rPr lang="ja-JP" alt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正面のケヤキ、芝山周辺のツツジ・マテバシイ</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745158"/>
                  </a:ext>
                </a:extLst>
              </a:tr>
              <a:tr h="132433">
                <a:tc vMerge="1">
                  <a:txBody>
                    <a:bodyPr/>
                    <a:lstStyle/>
                    <a:p>
                      <a:endParaRPr kumimoji="1" lang="ja-JP" altLang="en-US"/>
                    </a:p>
                  </a:txBody>
                  <a:tcPr/>
                </a:tc>
                <a:tc rowSpan="2">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現代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クヌギの疎林、ウツギの群植</a:t>
                      </a:r>
                      <a:r>
                        <a:rPr lang="ja-JP" alt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、鯉池背後の樹林</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675697"/>
                  </a:ext>
                </a:extLst>
              </a:tr>
              <a:tr h="132433">
                <a:tc vMerge="1">
                  <a:txBody>
                    <a:bodyPr/>
                    <a:lstStyle/>
                    <a:p>
                      <a:pPr algn="ctr">
                        <a:lnSpc>
                          <a:spcPts val="1200"/>
                        </a:lnSpc>
                      </a:pP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alt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園路広場</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鯉池前広場の舗装、５号棟前広場の舗装</a:t>
                      </a:r>
                      <a:endPar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634581"/>
                  </a:ext>
                </a:extLst>
              </a:tr>
              <a:tr h="210718">
                <a:tc rowSpan="3">
                  <a:txBody>
                    <a:bodyPr/>
                    <a:lstStyle/>
                    <a:p>
                      <a:pPr algn="just">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後年整備</a:t>
                      </a:r>
                    </a:p>
                    <a:p>
                      <a:pPr algn="just">
                        <a:lnSpc>
                          <a:spcPts val="1200"/>
                        </a:lnSpc>
                      </a:pPr>
                      <a:r>
                        <a:rPr 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全域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便益施設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サイン、説明板</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535607"/>
                  </a:ext>
                </a:extLst>
              </a:tr>
              <a:tr h="138696">
                <a:tc vMerge="1">
                  <a:txBody>
                    <a:bodyPr/>
                    <a:lstStyle/>
                    <a:p>
                      <a:endParaRPr kumimoji="1" lang="ja-JP" altLang="en-US"/>
                    </a:p>
                  </a:txBody>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中世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便益施設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園芸植物展示場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4677060"/>
                  </a:ext>
                </a:extLst>
              </a:tr>
              <a:tr h="138696">
                <a:tc vMerge="1">
                  <a:txBody>
                    <a:bodyPr/>
                    <a:lstStyle/>
                    <a:p>
                      <a:endParaRPr kumimoji="1" lang="ja-JP" altLang="en-US"/>
                    </a:p>
                  </a:txBody>
                  <a:tcPr/>
                </a:tc>
                <a:tc>
                  <a:txBody>
                    <a:bodyPr/>
                    <a:lstStyle/>
                    <a:p>
                      <a:pPr algn="just"/>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近世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800" kern="100">
                          <a:effectLst/>
                          <a:latin typeface="BIZ UDP明朝 Medium" panose="02020500000000000000" pitchFamily="18" charset="-128"/>
                          <a:ea typeface="BIZ UDP明朝 Medium" panose="02020500000000000000" pitchFamily="18" charset="-128"/>
                          <a:cs typeface="Times New Roman" panose="02020603050405020304" pitchFamily="18" charset="0"/>
                        </a:rPr>
                        <a:t>便益施設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rPr>
                        <a:t>日本庭園模型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817770"/>
                  </a:ext>
                </a:extLst>
              </a:tr>
            </a:tbl>
          </a:graphicData>
        </a:graphic>
      </p:graphicFrame>
      <p:pic>
        <p:nvPicPr>
          <p:cNvPr id="44" name="図 22" descr="囲いの中の家&#10;&#10;中程度の精度で自動的に生成された説明">
            <a:extLst>
              <a:ext uri="{FF2B5EF4-FFF2-40B4-BE49-F238E27FC236}">
                <a16:creationId xmlns:a16="http://schemas.microsoft.com/office/drawing/2014/main" id="{19CB2908-F46D-4A98-97B2-4EA4B67A8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1289" y="8866538"/>
            <a:ext cx="2096247" cy="1445387"/>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グループ化 44">
            <a:extLst>
              <a:ext uri="{FF2B5EF4-FFF2-40B4-BE49-F238E27FC236}">
                <a16:creationId xmlns:a16="http://schemas.microsoft.com/office/drawing/2014/main" id="{6856ED19-5C50-4C2B-9B51-8288956EE8B6}"/>
              </a:ext>
            </a:extLst>
          </p:cNvPr>
          <p:cNvGrpSpPr/>
          <p:nvPr/>
        </p:nvGrpSpPr>
        <p:grpSpPr>
          <a:xfrm>
            <a:off x="10310058" y="8852714"/>
            <a:ext cx="2228045" cy="1527977"/>
            <a:chOff x="294144" y="7956909"/>
            <a:chExt cx="2562588" cy="1926999"/>
          </a:xfrm>
        </p:grpSpPr>
        <p:pic>
          <p:nvPicPr>
            <p:cNvPr id="46" name="図 19" descr="草, 屋外, 建物, 小さい が含まれている画像&#10;&#10;自動的に生成された説明">
              <a:extLst>
                <a:ext uri="{FF2B5EF4-FFF2-40B4-BE49-F238E27FC236}">
                  <a16:creationId xmlns:a16="http://schemas.microsoft.com/office/drawing/2014/main" id="{C0110F5F-C92D-48E2-9C84-9714C9B4C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96" y="7956909"/>
              <a:ext cx="2539036" cy="1902857"/>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872D99D9-A1A2-4B45-BAD1-189BF42A83E6}"/>
                </a:ext>
              </a:extLst>
            </p:cNvPr>
            <p:cNvSpPr txBox="1"/>
            <p:nvPr/>
          </p:nvSpPr>
          <p:spPr>
            <a:xfrm>
              <a:off x="294144" y="9553980"/>
              <a:ext cx="2270762" cy="329928"/>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中世のＣ号棟（トイレ）</a:t>
              </a:r>
            </a:p>
          </p:txBody>
        </p:sp>
      </p:grpSp>
      <p:grpSp>
        <p:nvGrpSpPr>
          <p:cNvPr id="48" name="グループ化 47">
            <a:extLst>
              <a:ext uri="{FF2B5EF4-FFF2-40B4-BE49-F238E27FC236}">
                <a16:creationId xmlns:a16="http://schemas.microsoft.com/office/drawing/2014/main" id="{2F373A7D-8AC6-4514-B6BE-66C2ACAAA4C0}"/>
              </a:ext>
            </a:extLst>
          </p:cNvPr>
          <p:cNvGrpSpPr/>
          <p:nvPr/>
        </p:nvGrpSpPr>
        <p:grpSpPr>
          <a:xfrm>
            <a:off x="7953722" y="8866540"/>
            <a:ext cx="6570072" cy="1506471"/>
            <a:chOff x="-2258128" y="7373804"/>
            <a:chExt cx="8223646" cy="2079623"/>
          </a:xfrm>
        </p:grpSpPr>
        <p:pic>
          <p:nvPicPr>
            <p:cNvPr id="49" name="図 30" descr="森の中の木&#10;&#10;自動的に生成された説明">
              <a:extLst>
                <a:ext uri="{FF2B5EF4-FFF2-40B4-BE49-F238E27FC236}">
                  <a16:creationId xmlns:a16="http://schemas.microsoft.com/office/drawing/2014/main" id="{53159451-18BA-4D8E-9863-01CCBCD60D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624"/>
            <a:stretch/>
          </p:blipFill>
          <p:spPr bwMode="auto">
            <a:xfrm>
              <a:off x="-2239827" y="7373804"/>
              <a:ext cx="2763174" cy="2063806"/>
            </a:xfrm>
            <a:prstGeom prst="rect">
              <a:avLst/>
            </a:prstGeom>
            <a:noFill/>
            <a:extLst>
              <a:ext uri="{909E8E84-426E-40DD-AFC4-6F175D3DCCD1}">
                <a14:hiddenFill xmlns:a14="http://schemas.microsoft.com/office/drawing/2010/main">
                  <a:solidFill>
                    <a:srgbClr val="FFFFFF"/>
                  </a:solidFill>
                </a14:hiddenFill>
              </a:ext>
            </a:extLst>
          </p:spPr>
        </p:pic>
        <p:sp>
          <p:nvSpPr>
            <p:cNvPr id="50" name="テキスト ボックス 49">
              <a:extLst>
                <a:ext uri="{FF2B5EF4-FFF2-40B4-BE49-F238E27FC236}">
                  <a16:creationId xmlns:a16="http://schemas.microsoft.com/office/drawing/2014/main" id="{10B833CE-9E8D-4614-9167-0E19B8750DED}"/>
                </a:ext>
              </a:extLst>
            </p:cNvPr>
            <p:cNvSpPr txBox="1"/>
            <p:nvPr/>
          </p:nvSpPr>
          <p:spPr>
            <a:xfrm>
              <a:off x="-2258128" y="9092285"/>
              <a:ext cx="2270762" cy="361142"/>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近世のラカンマキ林</a:t>
              </a:r>
            </a:p>
          </p:txBody>
        </p:sp>
        <p:sp>
          <p:nvSpPr>
            <p:cNvPr id="51" name="テキスト ボックス 50">
              <a:extLst>
                <a:ext uri="{FF2B5EF4-FFF2-40B4-BE49-F238E27FC236}">
                  <a16:creationId xmlns:a16="http://schemas.microsoft.com/office/drawing/2014/main" id="{16AFEE2D-A512-4F99-8736-8D2B9D6C0E63}"/>
                </a:ext>
              </a:extLst>
            </p:cNvPr>
            <p:cNvSpPr txBox="1"/>
            <p:nvPr/>
          </p:nvSpPr>
          <p:spPr>
            <a:xfrm>
              <a:off x="3694756" y="9006644"/>
              <a:ext cx="2270762" cy="361142"/>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現代の藤棚</a:t>
              </a:r>
            </a:p>
          </p:txBody>
        </p:sp>
      </p:grpSp>
      <p:sp>
        <p:nvSpPr>
          <p:cNvPr id="26" name="正方形/長方形 25"/>
          <p:cNvSpPr/>
          <p:nvPr/>
        </p:nvSpPr>
        <p:spPr>
          <a:xfrm>
            <a:off x="13680000" y="24887"/>
            <a:ext cx="1369561" cy="36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a:t>
            </a:r>
            <a:r>
              <a:rPr kumimoji="1" lang="ja-JP" altLang="en-US" sz="1400" dirty="0" smtClean="0"/>
              <a:t>４</a:t>
            </a:r>
            <a:endParaRPr kumimoji="1" lang="ja-JP" altLang="en-US" sz="1400" dirty="0"/>
          </a:p>
        </p:txBody>
      </p:sp>
      <p:sp>
        <p:nvSpPr>
          <p:cNvPr id="25"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noProof="0" dirty="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２</a:t>
            </a:r>
            <a:r>
              <a:rPr kumimoji="0" lang="en-US" altLang="ja-JP"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307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0" y="0"/>
            <a:ext cx="15119350" cy="432000"/>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第５章　万博日本庭園の現状と課題（１）</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 name="テキスト ボックス 13">
            <a:extLst>
              <a:ext uri="{FF2B5EF4-FFF2-40B4-BE49-F238E27FC236}">
                <a16:creationId xmlns:a16="http://schemas.microsoft.com/office/drawing/2014/main" id="{12B16D23-062A-15A9-B66C-6E0604299E43}"/>
              </a:ext>
            </a:extLst>
          </p:cNvPr>
          <p:cNvSpPr txBox="1"/>
          <p:nvPr/>
        </p:nvSpPr>
        <p:spPr>
          <a:xfrm>
            <a:off x="365335" y="505978"/>
            <a:ext cx="13938900" cy="438237"/>
          </a:xfrm>
          <a:prstGeom prst="rect">
            <a:avLst/>
          </a:prstGeom>
          <a:noFill/>
          <a:ln w="12700">
            <a:no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５－１．万博日本庭園の</a:t>
            </a:r>
            <a:r>
              <a:rPr kumimoji="0" lang="ja-JP" altLang="en-US" b="1" i="0" u="none" strike="noStrike" kern="100" cap="none" spc="0" normalizeH="0" baseline="0" noProof="0" dirty="0" smtClean="0">
                <a:ln>
                  <a:noFill/>
                </a:ln>
                <a:solidFill>
                  <a:srgbClr val="4472C4"/>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現状と課題</a:t>
            </a:r>
            <a:endParaRPr kumimoji="0" lang="en-US" altLang="ja-JP"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207CF1D4-592E-EFA3-B716-68081754AD48}"/>
              </a:ext>
            </a:extLst>
          </p:cNvPr>
          <p:cNvSpPr txBox="1">
            <a:spLocks noChangeArrowheads="1"/>
          </p:cNvSpPr>
          <p:nvPr/>
        </p:nvSpPr>
        <p:spPr bwMode="auto">
          <a:xfrm>
            <a:off x="14456635" y="1030491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5-</a:t>
            </a:r>
            <a:endParaRPr kumimoji="0" lang="ja-JP" altLang="en-US" sz="120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2" name="図 11">
            <a:extLst>
              <a:ext uri="{FF2B5EF4-FFF2-40B4-BE49-F238E27FC236}">
                <a16:creationId xmlns:a16="http://schemas.microsoft.com/office/drawing/2014/main" id="{41EBF0B9-E848-FCAF-B0DC-11FE98723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81" y="1932930"/>
            <a:ext cx="4430049" cy="3495984"/>
          </a:xfrm>
          <a:prstGeom prst="rect">
            <a:avLst/>
          </a:prstGeom>
        </p:spPr>
      </p:pic>
      <p:grpSp>
        <p:nvGrpSpPr>
          <p:cNvPr id="14" name="グループ化 13">
            <a:extLst>
              <a:ext uri="{FF2B5EF4-FFF2-40B4-BE49-F238E27FC236}">
                <a16:creationId xmlns:a16="http://schemas.microsoft.com/office/drawing/2014/main" id="{0F0C92E4-DCA2-014D-8F91-B83B8A486F1F}"/>
              </a:ext>
            </a:extLst>
          </p:cNvPr>
          <p:cNvGrpSpPr>
            <a:grpSpLocks noChangeAspect="1"/>
          </p:cNvGrpSpPr>
          <p:nvPr/>
        </p:nvGrpSpPr>
        <p:grpSpPr>
          <a:xfrm>
            <a:off x="4597069" y="1640235"/>
            <a:ext cx="2531905" cy="2130143"/>
            <a:chOff x="0" y="1"/>
            <a:chExt cx="3078634" cy="2586265"/>
          </a:xfrm>
        </p:grpSpPr>
        <p:pic>
          <p:nvPicPr>
            <p:cNvPr id="15" name="図 14">
              <a:extLst>
                <a:ext uri="{FF2B5EF4-FFF2-40B4-BE49-F238E27FC236}">
                  <a16:creationId xmlns:a16="http://schemas.microsoft.com/office/drawing/2014/main" id="{9D6EDA4F-E034-0F84-2BBA-CA567B3D0F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3078634" cy="2308974"/>
            </a:xfrm>
            <a:prstGeom prst="rect">
              <a:avLst/>
            </a:prstGeom>
            <a:noFill/>
            <a:ln>
              <a:noFill/>
            </a:ln>
          </p:spPr>
        </p:pic>
        <p:sp>
          <p:nvSpPr>
            <p:cNvPr id="17" name="テキスト ボックス 9">
              <a:extLst>
                <a:ext uri="{FF2B5EF4-FFF2-40B4-BE49-F238E27FC236}">
                  <a16:creationId xmlns:a16="http://schemas.microsoft.com/office/drawing/2014/main" id="{4CE4BCFE-1DFC-75AC-19C3-CABBF133D100}"/>
                </a:ext>
              </a:extLst>
            </p:cNvPr>
            <p:cNvSpPr txBox="1"/>
            <p:nvPr/>
          </p:nvSpPr>
          <p:spPr>
            <a:xfrm>
              <a:off x="0" y="2264959"/>
              <a:ext cx="3021974" cy="3213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上代の「泉」</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A9B60F3E-2A75-96F7-D1FD-23F29CC41A06}"/>
              </a:ext>
            </a:extLst>
          </p:cNvPr>
          <p:cNvGrpSpPr/>
          <p:nvPr/>
        </p:nvGrpSpPr>
        <p:grpSpPr>
          <a:xfrm>
            <a:off x="0" y="3813761"/>
            <a:ext cx="7273721" cy="1892792"/>
            <a:chOff x="-17128353" y="-3149934"/>
            <a:chExt cx="8340473" cy="2519392"/>
          </a:xfrm>
        </p:grpSpPr>
        <p:sp>
          <p:nvSpPr>
            <p:cNvPr id="19" name="テキスト ボックス 604">
              <a:extLst>
                <a:ext uri="{FF2B5EF4-FFF2-40B4-BE49-F238E27FC236}">
                  <a16:creationId xmlns:a16="http://schemas.microsoft.com/office/drawing/2014/main" id="{485A51D5-CF19-0932-655B-00B492ED24BB}"/>
                </a:ext>
              </a:extLst>
            </p:cNvPr>
            <p:cNvSpPr txBox="1"/>
            <p:nvPr/>
          </p:nvSpPr>
          <p:spPr>
            <a:xfrm>
              <a:off x="-11660705" y="-945877"/>
              <a:ext cx="2872825" cy="2770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上代の「モミ林」</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0" name="図 19" descr="緑の木々&#10;&#10;自動的に生成された説明">
              <a:extLst>
                <a:ext uri="{FF2B5EF4-FFF2-40B4-BE49-F238E27FC236}">
                  <a16:creationId xmlns:a16="http://schemas.microsoft.com/office/drawing/2014/main" id="{C2D0C032-4139-3A15-8392-AF60AF77D5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7085" y="-3149934"/>
              <a:ext cx="2911260" cy="2183118"/>
            </a:xfrm>
            <a:prstGeom prst="rect">
              <a:avLst/>
            </a:prstGeom>
            <a:noFill/>
            <a:ln>
              <a:noFill/>
            </a:ln>
          </p:spPr>
        </p:pic>
        <p:sp>
          <p:nvSpPr>
            <p:cNvPr id="21" name="テキスト ボックス 604">
              <a:extLst>
                <a:ext uri="{FF2B5EF4-FFF2-40B4-BE49-F238E27FC236}">
                  <a16:creationId xmlns:a16="http://schemas.microsoft.com/office/drawing/2014/main" id="{658B3233-8720-4A22-1D46-14473772D9E4}"/>
                </a:ext>
              </a:extLst>
            </p:cNvPr>
            <p:cNvSpPr txBox="1"/>
            <p:nvPr/>
          </p:nvSpPr>
          <p:spPr>
            <a:xfrm>
              <a:off x="-17128353" y="-963735"/>
              <a:ext cx="5429429" cy="3331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本質的価値を構成する要素</a:t>
              </a:r>
              <a:r>
                <a:rPr lang="ja-JP" altLang="en-US" sz="1100" kern="100" dirty="0" smtClean="0">
                  <a:effectLst/>
                  <a:latin typeface="游明朝" panose="02020400000000000000" pitchFamily="18" charset="-128"/>
                  <a:ea typeface="BIZ UDPゴシック" panose="020B0400000000000000" pitchFamily="50" charset="-128"/>
                  <a:cs typeface="Times New Roman" panose="02020603050405020304" pitchFamily="18" charset="0"/>
                </a:rPr>
                <a:t>及び補完する</a:t>
              </a:r>
              <a:r>
                <a:rPr lang="ja-JP" altLang="en-US"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要素の位置図の例（上代）</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2" name="テキスト ボックス 13">
            <a:extLst>
              <a:ext uri="{FF2B5EF4-FFF2-40B4-BE49-F238E27FC236}">
                <a16:creationId xmlns:a16="http://schemas.microsoft.com/office/drawing/2014/main" id="{11D9F48F-9E2C-72C4-2C19-772DF32E55B6}"/>
              </a:ext>
            </a:extLst>
          </p:cNvPr>
          <p:cNvSpPr txBox="1"/>
          <p:nvPr/>
        </p:nvSpPr>
        <p:spPr>
          <a:xfrm>
            <a:off x="63679" y="841643"/>
            <a:ext cx="7213543" cy="995184"/>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a:t>
            </a:r>
            <a:r>
              <a:rPr kumimoji="0" lang="ja-JP" altLang="ja-JP" sz="1200" b="1"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200" b="1"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地区</a:t>
            </a: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ごとの現状</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上代、中世、近世、現代各地区の現状は、本質的価値を構成する要素（地形・地割、水景、石組</a:t>
            </a:r>
            <a:r>
              <a:rPr kumimoji="0" lang="ja-JP" altLang="en-US"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景</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石、点景物、園路、建物・建物関連、植栽</a:t>
            </a:r>
            <a:r>
              <a:rPr kumimoji="0" lang="ja-JP" altLang="en-US"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）ならび</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に本質的価値を補完する要素（休憩施設</a:t>
            </a:r>
            <a:r>
              <a:rPr kumimoji="0" lang="ja-JP" altLang="en-US"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、便益</a:t>
            </a:r>
            <a:endParaRPr kumimoji="0" lang="en-US" altLang="ja-JP"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200" b="0"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施設</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、植栽）に区分したうえで、下記のように位置図と現況写真で示す。</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3" name="テキスト ボックス 13">
            <a:extLst>
              <a:ext uri="{FF2B5EF4-FFF2-40B4-BE49-F238E27FC236}">
                <a16:creationId xmlns:a16="http://schemas.microsoft.com/office/drawing/2014/main" id="{F0714D20-77F2-4043-A7A2-BB395AD06877}"/>
              </a:ext>
            </a:extLst>
          </p:cNvPr>
          <p:cNvSpPr txBox="1"/>
          <p:nvPr/>
        </p:nvSpPr>
        <p:spPr>
          <a:xfrm>
            <a:off x="53791" y="5852695"/>
            <a:ext cx="7219930" cy="1608274"/>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（２）日本庭園全体を貫く要素の現状</a:t>
            </a:r>
            <a:endParaRPr kumimoji="0" lang="ja-JP"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8ACAFBA0-743E-4537-A9EE-69FD59376E73}"/>
              </a:ext>
            </a:extLst>
          </p:cNvPr>
          <p:cNvSpPr txBox="1"/>
          <p:nvPr/>
        </p:nvSpPr>
        <p:spPr>
          <a:xfrm>
            <a:off x="109781" y="6088903"/>
            <a:ext cx="7207648" cy="1569660"/>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①園路</a:t>
            </a:r>
          </a:p>
          <a:p>
            <a:r>
              <a:rPr lang="ja-JP" altLang="en-US" sz="1200" dirty="0">
                <a:latin typeface="ＭＳ ゴシック" panose="020B0609070205080204" pitchFamily="49" charset="-128"/>
                <a:ea typeface="ＭＳ ゴシック" panose="020B0609070205080204" pitchFamily="49" charset="-128"/>
              </a:rPr>
              <a:t>　・幅員４～６ｍの園路が本質的価値を構成する要素。大半は勾配が</a:t>
            </a:r>
            <a:r>
              <a:rPr lang="en-US" altLang="ja-JP" sz="1200" dirty="0">
                <a:latin typeface="ＭＳ ゴシック" panose="020B0609070205080204" pitchFamily="49" charset="-128"/>
                <a:ea typeface="ＭＳ ゴシック" panose="020B0609070205080204" pitchFamily="49" charset="-128"/>
              </a:rPr>
              <a:t>4</a:t>
            </a:r>
            <a:r>
              <a:rPr lang="ja-JP" altLang="en-US" sz="1200" dirty="0">
                <a:latin typeface="ＭＳ ゴシック" panose="020B0609070205080204" pitchFamily="49" charset="-128"/>
                <a:ea typeface="ＭＳ ゴシック" panose="020B0609070205080204" pitchFamily="49" charset="-128"/>
              </a:rPr>
              <a:t>％以下</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車椅子でも通行可能</a:t>
            </a:r>
            <a:r>
              <a:rPr lang="en-US" altLang="ja-JP" sz="1200" dirty="0">
                <a:latin typeface="ＭＳ ゴシック" panose="020B0609070205080204" pitchFamily="49" charset="-128"/>
                <a:ea typeface="ＭＳ ゴシック" panose="020B0609070205080204" pitchFamily="49" charset="-128"/>
              </a:rPr>
              <a:t>)</a:t>
            </a:r>
          </a:p>
          <a:p>
            <a:r>
              <a:rPr lang="ja-JP" altLang="en-US" sz="1200" dirty="0">
                <a:latin typeface="ＭＳ ゴシック" panose="020B0609070205080204" pitchFamily="49" charset="-128"/>
                <a:ea typeface="ＭＳ ゴシック" panose="020B0609070205080204" pitchFamily="49" charset="-128"/>
              </a:rPr>
              <a:t>　・園路舗装はアスファルトもしくは洗い出し舗装</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・管理用車両の通行も可能</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②水系</a:t>
            </a:r>
            <a:endParaRPr lang="en-US" altLang="ja-JP" sz="1200" b="1"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・上代でポンプアップされた地下水を水源とした一系統からなり、上代の滝および泉→中世の南北</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二本の流れ・洲浜→近世の心字池→現代の鯉池・蓮池・菖蒲田と自然流下により流れる。</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endParaRPr lang="ja-JP" altLang="en-US" dirty="0">
              <a:latin typeface="ＭＳ ゴシック" panose="020B0609070205080204" pitchFamily="49" charset="-128"/>
              <a:ea typeface="ＭＳ ゴシック" panose="020B0609070205080204" pitchFamily="49" charset="-128"/>
            </a:endParaRPr>
          </a:p>
        </p:txBody>
      </p:sp>
      <p:pic>
        <p:nvPicPr>
          <p:cNvPr id="25" name="図 24" descr="ダイアグラム, 設計図&#10;&#10;自動的に生成された説明">
            <a:extLst>
              <a:ext uri="{FF2B5EF4-FFF2-40B4-BE49-F238E27FC236}">
                <a16:creationId xmlns:a16="http://schemas.microsoft.com/office/drawing/2014/main" id="{2ABCC9E4-E1C8-4A39-A08B-67BC6A20A1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39" t="7057" r="3418" b="17487"/>
          <a:stretch/>
        </p:blipFill>
        <p:spPr bwMode="auto">
          <a:xfrm>
            <a:off x="154791" y="7541847"/>
            <a:ext cx="4540644" cy="2732437"/>
          </a:xfrm>
          <a:prstGeom prst="rect">
            <a:avLst/>
          </a:prstGeom>
          <a:noFill/>
          <a:ln>
            <a:noFill/>
          </a:ln>
          <a:extLst>
            <a:ext uri="{53640926-AAD7-44D8-BBD7-CCE9431645EC}">
              <a14:shadowObscured xmlns:a14="http://schemas.microsoft.com/office/drawing/2010/main"/>
            </a:ext>
          </a:extLst>
        </p:spPr>
      </p:pic>
      <p:sp>
        <p:nvSpPr>
          <p:cNvPr id="26" name="テキスト ボックス 604">
            <a:extLst>
              <a:ext uri="{FF2B5EF4-FFF2-40B4-BE49-F238E27FC236}">
                <a16:creationId xmlns:a16="http://schemas.microsoft.com/office/drawing/2014/main" id="{81592238-0238-42CC-B209-7352B9D247F6}"/>
              </a:ext>
            </a:extLst>
          </p:cNvPr>
          <p:cNvSpPr txBox="1"/>
          <p:nvPr/>
        </p:nvSpPr>
        <p:spPr>
          <a:xfrm>
            <a:off x="-1443374" y="10304913"/>
            <a:ext cx="7352395" cy="17769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勾配別主要園路の位置</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7" name="図 26" descr="屋外, 草, 道路, 小さい が含まれている画像&#10;&#10;自動的に生成された説明">
            <a:extLst>
              <a:ext uri="{FF2B5EF4-FFF2-40B4-BE49-F238E27FC236}">
                <a16:creationId xmlns:a16="http://schemas.microsoft.com/office/drawing/2014/main" id="{F0E241EF-34DF-41F1-8ADD-4458E9FF779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4929" y="7652144"/>
            <a:ext cx="2144045" cy="1608109"/>
          </a:xfrm>
          <a:prstGeom prst="rect">
            <a:avLst/>
          </a:prstGeom>
          <a:noFill/>
          <a:ln>
            <a:noFill/>
          </a:ln>
        </p:spPr>
      </p:pic>
      <p:pic>
        <p:nvPicPr>
          <p:cNvPr id="28" name="図 27" descr="ダイアグラム, 設計図&#10;&#10;自動的に生成された説明">
            <a:extLst>
              <a:ext uri="{FF2B5EF4-FFF2-40B4-BE49-F238E27FC236}">
                <a16:creationId xmlns:a16="http://schemas.microsoft.com/office/drawing/2014/main" id="{8F9F873A-F1D3-400C-82AD-AFF7A13BD6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985" t="82942" r="5247" b="6112"/>
          <a:stretch/>
        </p:blipFill>
        <p:spPr bwMode="auto">
          <a:xfrm>
            <a:off x="4539830" y="9619575"/>
            <a:ext cx="1288805" cy="1021031"/>
          </a:xfrm>
          <a:prstGeom prst="rect">
            <a:avLst/>
          </a:prstGeom>
          <a:noFill/>
          <a:ln>
            <a:noFill/>
          </a:ln>
          <a:extLst>
            <a:ext uri="{53640926-AAD7-44D8-BBD7-CCE9431645EC}">
              <a14:shadowObscured xmlns:a14="http://schemas.microsoft.com/office/drawing/2010/main"/>
            </a:ext>
          </a:extLst>
        </p:spPr>
      </p:pic>
      <p:sp>
        <p:nvSpPr>
          <p:cNvPr id="29" name="テキスト ボックス 28">
            <a:extLst>
              <a:ext uri="{FF2B5EF4-FFF2-40B4-BE49-F238E27FC236}">
                <a16:creationId xmlns:a16="http://schemas.microsoft.com/office/drawing/2014/main" id="{476A1845-4734-4E75-B252-D268140A358C}"/>
              </a:ext>
            </a:extLst>
          </p:cNvPr>
          <p:cNvSpPr txBox="1"/>
          <p:nvPr/>
        </p:nvSpPr>
        <p:spPr>
          <a:xfrm>
            <a:off x="7425511" y="491286"/>
            <a:ext cx="7546091" cy="10433625"/>
          </a:xfrm>
          <a:prstGeom prst="rect">
            <a:avLst/>
          </a:prstGeom>
          <a:solidFill>
            <a:schemeClr val="accent5">
              <a:lumMod val="20000"/>
              <a:lumOff val="80000"/>
            </a:schemeClr>
          </a:solidFill>
        </p:spPr>
        <p:txBody>
          <a:bodyPr wrap="square">
            <a:spAutoFit/>
          </a:bodyPr>
          <a:lstStyle/>
          <a:p>
            <a:pPr algn="just"/>
            <a:r>
              <a:rPr lang="ja-JP" altLang="en-US"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（３）日本庭園全体の課題</a:t>
            </a:r>
            <a:endParaRPr lang="en-US"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①</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造庭時の意匠等</a:t>
            </a:r>
            <a:r>
              <a:rPr lang="ja-JP" altLang="ja-JP" sz="1200" b="1"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に</a:t>
            </a: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関わる</a:t>
            </a:r>
            <a:r>
              <a:rPr lang="ja-JP" altLang="en-US" sz="1200" b="1"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課題</a:t>
            </a:r>
            <a:endPar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造庭</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後</a:t>
            </a:r>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年を経て、当時の設計資料や図面</a:t>
            </a:r>
            <a:r>
              <a:rPr lang="ja-JP" altLang="en-US" sz="1200" kern="100" smtClean="0">
                <a:effectLst/>
                <a:latin typeface="ＭＳ ゴシック" panose="020B0609070205080204" pitchFamily="49" charset="-128"/>
                <a:ea typeface="ＭＳ ゴシック" panose="020B0609070205080204" pitchFamily="49" charset="-128"/>
                <a:cs typeface="Times New Roman" panose="02020603050405020304" pitchFamily="18" charset="0"/>
              </a:rPr>
              <a:t>等の把握困難</a:t>
            </a:r>
            <a:endPar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rPr>
              <a:t>造庭時の関係者</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への</a:t>
            </a:r>
            <a:r>
              <a:rPr lang="ja-JP"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rPr>
              <a:t>ヒアリングなど</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ja-JP"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困難</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造庭当時の銘木等がつくりだす庭園景観</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把握</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困難</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②</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水景</a:t>
            </a:r>
            <a:r>
              <a:rPr lang="ja-JP" altLang="en-US"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に関わる課題</a:t>
            </a:r>
            <a:endPar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心字池、鯉池、蓮池、菖蒲田の水が同一の水系で散水設備も同一の水系のため、夏季の散水</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用水</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不足</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水の淀みによる落ち葉の腐敗や冨栄養化によると考えられる藻類の発生による水景の悪化</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水系設備の老朽化による漏水、埋設管位置情報の不足による対処の遅れ</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③</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園路に関わる課題</a:t>
            </a:r>
          </a:p>
          <a:p>
            <a:pPr marL="193040" indent="-9588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年が経過して、園路や広場のアスファルト舗装や本石舗装の一部</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不陸や陥没、亀裂等</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みられる</a:t>
            </a: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④</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建物・工作物等に関わる課題　</a:t>
            </a:r>
          </a:p>
          <a:p>
            <a:pPr marL="132080" indent="-4254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耐震</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補強の必要な</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建築物が</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ある</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建築物の内部意匠の記録保存</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が十分で</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ない</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柵や橋など、</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老朽化により対処が必要な工作物が</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ある</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⑤</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植栽に関わる課題</a:t>
            </a:r>
            <a:endParaRPr lang="en-US"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樹木の本数が多く、樹林が混み過ぎており、一部の樹木同士が競合して</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いる</a:t>
            </a: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植栽により、視線の通りが阻害されている箇所が</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みられる</a:t>
            </a: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低木の生長により、地割の形状、石組み、縁が隠れている箇所が</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ある</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万博日本庭園は粘土質の土壌であるが、抜本的な土壌改良が進んで</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いない</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樹勢が衰退している樹木が</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みられる</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剪定や切り戻しなどの結果、庭園の意匠として重要である特徴ある樹形が損なわれている樹木も</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みられ</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err="1" smtClean="0">
                <a:effectLst/>
                <a:latin typeface="ＭＳ ゴシック" panose="020B0609070205080204" pitchFamily="49" charset="-128"/>
                <a:ea typeface="ＭＳ ゴシック" panose="020B0609070205080204" pitchFamily="49" charset="-128"/>
                <a:cs typeface="Times New Roman" panose="02020603050405020304" pitchFamily="18" charset="0"/>
              </a:rPr>
              <a:t>る</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⑥</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景観の変容に関わる課題</a:t>
            </a:r>
          </a:p>
          <a:p>
            <a:pPr marL="180340" indent="-8953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樹木の生長により、設計意図と乖離した景観が</a:t>
            </a:r>
            <a:r>
              <a:rPr lang="ja-JP" altLang="en-US"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みられる</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庭園の背景となる外周林の樹木の高さを超えて、周辺の高層建築物等が確認</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される</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枯死などによる危険木</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の伐採や倒木を未然に防ぐため</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切り下げ剪定を実施した結果、日本庭園の景観</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が</a:t>
            </a:r>
            <a:endParaRPr lang="en-US"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変化</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して</a:t>
            </a:r>
            <a:r>
              <a:rPr lang="ja-JP" altLang="ja-JP" sz="1200" kern="100" dirty="0" smtClean="0">
                <a:effectLst/>
                <a:latin typeface="ＭＳ ゴシック" panose="020B0609070205080204" pitchFamily="49" charset="-128"/>
                <a:ea typeface="ＭＳ ゴシック" panose="020B0609070205080204" pitchFamily="49" charset="-128"/>
                <a:cs typeface="Times New Roman" panose="02020603050405020304" pitchFamily="18" charset="0"/>
              </a:rPr>
              <a:t>いる</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30" name="グループ化 29">
            <a:extLst>
              <a:ext uri="{FF2B5EF4-FFF2-40B4-BE49-F238E27FC236}">
                <a16:creationId xmlns:a16="http://schemas.microsoft.com/office/drawing/2014/main" id="{E5B010E1-FF7B-4D07-87E4-17D5BE1BE63D}"/>
              </a:ext>
            </a:extLst>
          </p:cNvPr>
          <p:cNvGrpSpPr>
            <a:grpSpLocks noChangeAspect="1"/>
          </p:cNvGrpSpPr>
          <p:nvPr/>
        </p:nvGrpSpPr>
        <p:grpSpPr>
          <a:xfrm>
            <a:off x="11731099" y="5860841"/>
            <a:ext cx="2664208" cy="2434620"/>
            <a:chOff x="346630" y="3125337"/>
            <a:chExt cx="2144046" cy="1959283"/>
          </a:xfrm>
        </p:grpSpPr>
        <p:pic>
          <p:nvPicPr>
            <p:cNvPr id="31" name="図 30" descr="屋外, 道路, 草, ストリート が含まれている画像&#10;&#10;自動的に生成された説明">
              <a:extLst>
                <a:ext uri="{FF2B5EF4-FFF2-40B4-BE49-F238E27FC236}">
                  <a16:creationId xmlns:a16="http://schemas.microsoft.com/office/drawing/2014/main" id="{13BFFEFB-F0E9-4A3D-8384-0E422DE61CF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630" y="3125337"/>
              <a:ext cx="2144046" cy="1607525"/>
            </a:xfrm>
            <a:prstGeom prst="rect">
              <a:avLst/>
            </a:prstGeom>
            <a:noFill/>
            <a:ln>
              <a:noFill/>
            </a:ln>
          </p:spPr>
        </p:pic>
        <p:sp>
          <p:nvSpPr>
            <p:cNvPr id="32" name="テキスト ボックス 603">
              <a:extLst>
                <a:ext uri="{FF2B5EF4-FFF2-40B4-BE49-F238E27FC236}">
                  <a16:creationId xmlns:a16="http://schemas.microsoft.com/office/drawing/2014/main" id="{8EEF6B76-9B2F-4201-B2AB-CDA5101EEC9D}"/>
                </a:ext>
              </a:extLst>
            </p:cNvPr>
            <p:cNvSpPr txBox="1"/>
            <p:nvPr/>
          </p:nvSpPr>
          <p:spPr>
            <a:xfrm>
              <a:off x="534302" y="4727594"/>
              <a:ext cx="1768701" cy="3570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③</a:t>
              </a:r>
              <a:r>
                <a:rPr lang="ja-JP"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園路の舗装劣化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33" name="図 32" descr="屋外, 草, 小さい, 電車 が含まれている画像&#10;&#10;自動的に生成された説明">
            <a:extLst>
              <a:ext uri="{FF2B5EF4-FFF2-40B4-BE49-F238E27FC236}">
                <a16:creationId xmlns:a16="http://schemas.microsoft.com/office/drawing/2014/main" id="{B579A2F5-20E6-4CD1-87F1-80F3B987A7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1961" y="5884315"/>
            <a:ext cx="2567963" cy="2015807"/>
          </a:xfrm>
          <a:prstGeom prst="rect">
            <a:avLst/>
          </a:prstGeom>
        </p:spPr>
      </p:pic>
      <p:sp>
        <p:nvSpPr>
          <p:cNvPr id="34" name="テキスト ボックス 603">
            <a:extLst>
              <a:ext uri="{FF2B5EF4-FFF2-40B4-BE49-F238E27FC236}">
                <a16:creationId xmlns:a16="http://schemas.microsoft.com/office/drawing/2014/main" id="{ED1F777D-B912-4797-BA39-12894B6876AD}"/>
              </a:ext>
            </a:extLst>
          </p:cNvPr>
          <p:cNvSpPr txBox="1"/>
          <p:nvPr/>
        </p:nvSpPr>
        <p:spPr>
          <a:xfrm>
            <a:off x="8379340" y="7883473"/>
            <a:ext cx="1817561"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②水系設備の漏水</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6" name="図 35" descr="草の上に置かれた道路&#10;&#10;低い精度で自動的に生成された説明">
            <a:extLst>
              <a:ext uri="{FF2B5EF4-FFF2-40B4-BE49-F238E27FC236}">
                <a16:creationId xmlns:a16="http://schemas.microsoft.com/office/drawing/2014/main" id="{BDF5B663-6EDA-4093-9867-FC4DFBD1F77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032581" y="8173300"/>
            <a:ext cx="2646058" cy="1984542"/>
          </a:xfrm>
          <a:prstGeom prst="rect">
            <a:avLst/>
          </a:prstGeom>
        </p:spPr>
      </p:pic>
      <p:pic>
        <p:nvPicPr>
          <p:cNvPr id="41" name="図 40" descr="屋外, 草, 自然, 放牧 が含まれている画像&#10;&#10;自動的に生成された説明">
            <a:extLst>
              <a:ext uri="{FF2B5EF4-FFF2-40B4-BE49-F238E27FC236}">
                <a16:creationId xmlns:a16="http://schemas.microsoft.com/office/drawing/2014/main" id="{53A2C20E-EE78-45AE-8FD1-1F939C310C26}"/>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5397" r="63003" b="36745"/>
          <a:stretch/>
        </p:blipFill>
        <p:spPr>
          <a:xfrm>
            <a:off x="11572683" y="8202791"/>
            <a:ext cx="3106401" cy="1754326"/>
          </a:xfrm>
          <a:prstGeom prst="rect">
            <a:avLst/>
          </a:prstGeom>
        </p:spPr>
      </p:pic>
      <p:sp>
        <p:nvSpPr>
          <p:cNvPr id="42" name="テキスト ボックス 603">
            <a:extLst>
              <a:ext uri="{FF2B5EF4-FFF2-40B4-BE49-F238E27FC236}">
                <a16:creationId xmlns:a16="http://schemas.microsoft.com/office/drawing/2014/main" id="{4C8CE1F9-5AF3-44D3-B233-5B9A15CA5C4D}"/>
              </a:ext>
            </a:extLst>
          </p:cNvPr>
          <p:cNvSpPr txBox="1"/>
          <p:nvPr/>
        </p:nvSpPr>
        <p:spPr>
          <a:xfrm>
            <a:off x="8243624" y="10136582"/>
            <a:ext cx="1817561"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kern="100" dirty="0">
                <a:effectLst/>
                <a:latin typeface="游明朝" panose="02020400000000000000" pitchFamily="18" charset="-128"/>
                <a:ea typeface="BIZ UDPゴシック" panose="020B0400000000000000" pitchFamily="50" charset="-128"/>
                <a:cs typeface="Times New Roman" panose="02020603050405020304" pitchFamily="18" charset="0"/>
              </a:rPr>
              <a:t>⑤樹勢の悪化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3" name="テキスト ボックス 603">
            <a:extLst>
              <a:ext uri="{FF2B5EF4-FFF2-40B4-BE49-F238E27FC236}">
                <a16:creationId xmlns:a16="http://schemas.microsoft.com/office/drawing/2014/main" id="{C2C18885-B88D-4AEC-A8FC-85FF903944AD}"/>
              </a:ext>
            </a:extLst>
          </p:cNvPr>
          <p:cNvSpPr txBox="1"/>
          <p:nvPr/>
        </p:nvSpPr>
        <p:spPr>
          <a:xfrm>
            <a:off x="11897225" y="10032955"/>
            <a:ext cx="2464719" cy="3223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⑥樹林から見える高層建築物</a:t>
            </a:r>
            <a:endParaRPr lang="ja-JP"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endParaRPr lang="ja-JP" sz="12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5" name="正方形/長方形 34"/>
          <p:cNvSpPr/>
          <p:nvPr/>
        </p:nvSpPr>
        <p:spPr>
          <a:xfrm>
            <a:off x="13680000" y="24887"/>
            <a:ext cx="1369561" cy="36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a:t>
            </a:r>
            <a:r>
              <a:rPr kumimoji="1" lang="ja-JP" altLang="en-US" sz="1400" dirty="0" smtClean="0"/>
              <a:t>４</a:t>
            </a:r>
            <a:endParaRPr kumimoji="1" lang="ja-JP" altLang="en-US" sz="1400" dirty="0"/>
          </a:p>
        </p:txBody>
      </p:sp>
      <p:sp>
        <p:nvSpPr>
          <p:cNvPr id="37"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smtClean="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３</a:t>
            </a:r>
            <a:r>
              <a:rPr kumimoji="0" lang="en-US" altLang="ja-JP"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6782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13">
            <a:extLst>
              <a:ext uri="{FF2B5EF4-FFF2-40B4-BE49-F238E27FC236}">
                <a16:creationId xmlns:a16="http://schemas.microsoft.com/office/drawing/2014/main" id="{D92074B2-8610-FB1C-9D22-63F6E2331D67}"/>
              </a:ext>
            </a:extLst>
          </p:cNvPr>
          <p:cNvSpPr txBox="1"/>
          <p:nvPr/>
        </p:nvSpPr>
        <p:spPr>
          <a:xfrm>
            <a:off x="7997189" y="6037277"/>
            <a:ext cx="7001432" cy="4267636"/>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現代の</a:t>
            </a: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8" name="テキスト ボックス 13">
            <a:extLst>
              <a:ext uri="{FF2B5EF4-FFF2-40B4-BE49-F238E27FC236}">
                <a16:creationId xmlns:a16="http://schemas.microsoft.com/office/drawing/2014/main" id="{B39DCBC4-816F-510F-3EF9-88AC6E162635}"/>
              </a:ext>
            </a:extLst>
          </p:cNvPr>
          <p:cNvSpPr txBox="1"/>
          <p:nvPr/>
        </p:nvSpPr>
        <p:spPr>
          <a:xfrm>
            <a:off x="7945139" y="957113"/>
            <a:ext cx="7001432" cy="4570636"/>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近世の保存に関する課題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3" name="テキスト ボックス 13">
            <a:extLst>
              <a:ext uri="{FF2B5EF4-FFF2-40B4-BE49-F238E27FC236}">
                <a16:creationId xmlns:a16="http://schemas.microsoft.com/office/drawing/2014/main" id="{2A273319-5F4B-7C31-9C1B-D09450143C21}"/>
              </a:ext>
            </a:extLst>
          </p:cNvPr>
          <p:cNvSpPr txBox="1"/>
          <p:nvPr/>
        </p:nvSpPr>
        <p:spPr>
          <a:xfrm>
            <a:off x="222217" y="942807"/>
            <a:ext cx="7627649" cy="4570636"/>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上代の保存に関する課題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テキスト ボックス 13">
            <a:extLst>
              <a:ext uri="{FF2B5EF4-FFF2-40B4-BE49-F238E27FC236}">
                <a16:creationId xmlns:a16="http://schemas.microsoft.com/office/drawing/2014/main" id="{C05FC86F-6702-FC78-70CA-980C81322CD2}"/>
              </a:ext>
            </a:extLst>
          </p:cNvPr>
          <p:cNvSpPr txBox="1"/>
          <p:nvPr/>
        </p:nvSpPr>
        <p:spPr>
          <a:xfrm>
            <a:off x="0" y="0"/>
            <a:ext cx="15119350" cy="432000"/>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第５章　万博日本庭園の現状と課題（２）</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3" name="テキスト ボックス 13">
            <a:extLst>
              <a:ext uri="{FF2B5EF4-FFF2-40B4-BE49-F238E27FC236}">
                <a16:creationId xmlns:a16="http://schemas.microsoft.com/office/drawing/2014/main" id="{C0A7AA16-51D7-7ADB-A905-C2DDD0948DFD}"/>
              </a:ext>
            </a:extLst>
          </p:cNvPr>
          <p:cNvSpPr txBox="1"/>
          <p:nvPr/>
        </p:nvSpPr>
        <p:spPr>
          <a:xfrm>
            <a:off x="0" y="438379"/>
            <a:ext cx="15119350" cy="382854"/>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（４）</a:t>
            </a: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地区ごとの保存に関する課題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3762A281-757E-B0CB-A011-B372B5711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70" y="1611774"/>
            <a:ext cx="4719728" cy="3741709"/>
          </a:xfrm>
          <a:prstGeom prst="rect">
            <a:avLst/>
          </a:prstGeom>
        </p:spPr>
      </p:pic>
      <p:pic>
        <p:nvPicPr>
          <p:cNvPr id="12" name="図 11">
            <a:extLst>
              <a:ext uri="{FF2B5EF4-FFF2-40B4-BE49-F238E27FC236}">
                <a16:creationId xmlns:a16="http://schemas.microsoft.com/office/drawing/2014/main" id="{9DE9CECB-9139-256E-239B-4D09E0514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6332" y="2118557"/>
            <a:ext cx="4285912" cy="3221201"/>
          </a:xfrm>
          <a:prstGeom prst="rect">
            <a:avLst/>
          </a:prstGeom>
        </p:spPr>
      </p:pic>
      <p:pic>
        <p:nvPicPr>
          <p:cNvPr id="17" name="図 16" descr="ダイアグラム, 設計図&#10;&#10;自動的に生成された説明">
            <a:extLst>
              <a:ext uri="{FF2B5EF4-FFF2-40B4-BE49-F238E27FC236}">
                <a16:creationId xmlns:a16="http://schemas.microsoft.com/office/drawing/2014/main" id="{B0386803-9819-2334-B06F-B4EA1499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510" y="6761440"/>
            <a:ext cx="4357446" cy="2437291"/>
          </a:xfrm>
          <a:prstGeom prst="rect">
            <a:avLst/>
          </a:prstGeom>
        </p:spPr>
      </p:pic>
      <p:grpSp>
        <p:nvGrpSpPr>
          <p:cNvPr id="31" name="グループ化 30">
            <a:extLst>
              <a:ext uri="{FF2B5EF4-FFF2-40B4-BE49-F238E27FC236}">
                <a16:creationId xmlns:a16="http://schemas.microsoft.com/office/drawing/2014/main" id="{26A28232-145F-DEEB-500A-6C5D2599E826}"/>
              </a:ext>
            </a:extLst>
          </p:cNvPr>
          <p:cNvGrpSpPr/>
          <p:nvPr/>
        </p:nvGrpSpPr>
        <p:grpSpPr>
          <a:xfrm>
            <a:off x="4957823" y="3290231"/>
            <a:ext cx="2768727" cy="2055675"/>
            <a:chOff x="4975698" y="925267"/>
            <a:chExt cx="2768727" cy="2055675"/>
          </a:xfrm>
        </p:grpSpPr>
        <p:pic>
          <p:nvPicPr>
            <p:cNvPr id="25" name="図 24">
              <a:extLst>
                <a:ext uri="{FF2B5EF4-FFF2-40B4-BE49-F238E27FC236}">
                  <a16:creationId xmlns:a16="http://schemas.microsoft.com/office/drawing/2014/main" id="{30C16EF0-27DD-FEBD-59B3-5BF1E0C8EA68}"/>
                </a:ext>
              </a:extLst>
            </p:cNvPr>
            <p:cNvPicPr>
              <a:picLocks noChangeAspect="1"/>
            </p:cNvPicPr>
            <p:nvPr/>
          </p:nvPicPr>
          <p:blipFill>
            <a:blip r:embed="rId5"/>
            <a:stretch>
              <a:fillRect/>
            </a:stretch>
          </p:blipFill>
          <p:spPr>
            <a:xfrm>
              <a:off x="5074146" y="925267"/>
              <a:ext cx="2670279" cy="1999661"/>
            </a:xfrm>
            <a:prstGeom prst="rect">
              <a:avLst/>
            </a:prstGeom>
          </p:spPr>
        </p:pic>
        <p:sp>
          <p:nvSpPr>
            <p:cNvPr id="28" name="テキスト ボックス 603">
              <a:extLst>
                <a:ext uri="{FF2B5EF4-FFF2-40B4-BE49-F238E27FC236}">
                  <a16:creationId xmlns:a16="http://schemas.microsoft.com/office/drawing/2014/main" id="{03CF3491-2E7A-B8E9-EBE4-31FC8979B484}"/>
                </a:ext>
              </a:extLst>
            </p:cNvPr>
            <p:cNvSpPr txBox="1"/>
            <p:nvPr/>
          </p:nvSpPr>
          <p:spPr>
            <a:xfrm>
              <a:off x="4975698" y="2621483"/>
              <a:ext cx="2041345"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泉背後の樹林の過大成長</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0" name="グループ化 29">
            <a:extLst>
              <a:ext uri="{FF2B5EF4-FFF2-40B4-BE49-F238E27FC236}">
                <a16:creationId xmlns:a16="http://schemas.microsoft.com/office/drawing/2014/main" id="{0CECBDAA-1E55-1CCA-AB3A-E38D1658E01C}"/>
              </a:ext>
            </a:extLst>
          </p:cNvPr>
          <p:cNvGrpSpPr/>
          <p:nvPr/>
        </p:nvGrpSpPr>
        <p:grpSpPr>
          <a:xfrm>
            <a:off x="5015258" y="1152404"/>
            <a:ext cx="2674620" cy="2019516"/>
            <a:chOff x="5028750" y="3036957"/>
            <a:chExt cx="2674620" cy="2019516"/>
          </a:xfrm>
        </p:grpSpPr>
        <p:pic>
          <p:nvPicPr>
            <p:cNvPr id="26" name="図 25">
              <a:extLst>
                <a:ext uri="{FF2B5EF4-FFF2-40B4-BE49-F238E27FC236}">
                  <a16:creationId xmlns:a16="http://schemas.microsoft.com/office/drawing/2014/main" id="{DEDCEDD5-DE2C-292E-1807-6DBA271E9E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162" t="-1773" r="24648" b="1773"/>
            <a:stretch/>
          </p:blipFill>
          <p:spPr bwMode="auto">
            <a:xfrm rot="16200000">
              <a:off x="5399907" y="2665800"/>
              <a:ext cx="1932305" cy="2674620"/>
            </a:xfrm>
            <a:prstGeom prst="rect">
              <a:avLst/>
            </a:prstGeom>
            <a:noFill/>
            <a:ln>
              <a:noFill/>
            </a:ln>
            <a:extLst>
              <a:ext uri="{53640926-AAD7-44D8-BBD7-CCE9431645EC}">
                <a14:shadowObscured xmlns:a14="http://schemas.microsoft.com/office/drawing/2010/main"/>
              </a:ext>
            </a:extLst>
          </p:spPr>
        </p:pic>
        <p:sp>
          <p:nvSpPr>
            <p:cNvPr id="29" name="テキスト ボックス 603">
              <a:extLst>
                <a:ext uri="{FF2B5EF4-FFF2-40B4-BE49-F238E27FC236}">
                  <a16:creationId xmlns:a16="http://schemas.microsoft.com/office/drawing/2014/main" id="{763EB2DE-88C6-5128-3AAC-A2704B315943}"/>
                </a:ext>
              </a:extLst>
            </p:cNvPr>
            <p:cNvSpPr txBox="1"/>
            <p:nvPr/>
          </p:nvSpPr>
          <p:spPr>
            <a:xfrm>
              <a:off x="5088544" y="4682616"/>
              <a:ext cx="1928499" cy="3738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銘木ヤマモミジ伐採</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32" name="テキスト ボックス 13">
            <a:extLst>
              <a:ext uri="{FF2B5EF4-FFF2-40B4-BE49-F238E27FC236}">
                <a16:creationId xmlns:a16="http://schemas.microsoft.com/office/drawing/2014/main" id="{C2732ED0-F56B-1A00-AF54-96B1AC624A4B}"/>
              </a:ext>
            </a:extLst>
          </p:cNvPr>
          <p:cNvSpPr txBox="1"/>
          <p:nvPr/>
        </p:nvSpPr>
        <p:spPr>
          <a:xfrm>
            <a:off x="279884" y="6024180"/>
            <a:ext cx="7627649" cy="4280733"/>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中世の保存に関する課題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33" name="図 32">
            <a:extLst>
              <a:ext uri="{FF2B5EF4-FFF2-40B4-BE49-F238E27FC236}">
                <a16:creationId xmlns:a16="http://schemas.microsoft.com/office/drawing/2014/main" id="{595315CB-7BA4-237B-0659-F00210746B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0" b="13512"/>
          <a:stretch/>
        </p:blipFill>
        <p:spPr bwMode="auto">
          <a:xfrm>
            <a:off x="5224641" y="8094563"/>
            <a:ext cx="2604770" cy="1885950"/>
          </a:xfrm>
          <a:prstGeom prst="rect">
            <a:avLst/>
          </a:prstGeom>
          <a:noFill/>
          <a:ln>
            <a:noFill/>
          </a:ln>
          <a:extLst>
            <a:ext uri="{53640926-AAD7-44D8-BBD7-CCE9431645EC}">
              <a14:shadowObscured xmlns:a14="http://schemas.microsoft.com/office/drawing/2010/main"/>
            </a:ext>
          </a:extLst>
        </p:spPr>
      </p:pic>
      <p:sp>
        <p:nvSpPr>
          <p:cNvPr id="34" name="テキスト ボックス 603">
            <a:extLst>
              <a:ext uri="{FF2B5EF4-FFF2-40B4-BE49-F238E27FC236}">
                <a16:creationId xmlns:a16="http://schemas.microsoft.com/office/drawing/2014/main" id="{A6293CE7-5E01-86F7-8220-854157CDAF2E}"/>
              </a:ext>
            </a:extLst>
          </p:cNvPr>
          <p:cNvSpPr txBox="1"/>
          <p:nvPr/>
        </p:nvSpPr>
        <p:spPr>
          <a:xfrm>
            <a:off x="5192331" y="9621054"/>
            <a:ext cx="2367344"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遮蔽植栽帯の樹林景観の乱れ</a:t>
            </a:r>
            <a:endParaRPr lang="ja-JP" sz="11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7" name="図 6" descr="ダイアグラム&#10;&#10;自動的に生成された説明">
            <a:extLst>
              <a:ext uri="{FF2B5EF4-FFF2-40B4-BE49-F238E27FC236}">
                <a16:creationId xmlns:a16="http://schemas.microsoft.com/office/drawing/2014/main" id="{04CAEF6C-4057-1C39-62D9-B29E59D80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11" y="6493436"/>
            <a:ext cx="4774164" cy="3621270"/>
          </a:xfrm>
          <a:prstGeom prst="rect">
            <a:avLst/>
          </a:prstGeom>
        </p:spPr>
      </p:pic>
      <p:pic>
        <p:nvPicPr>
          <p:cNvPr id="36" name="図 35">
            <a:extLst>
              <a:ext uri="{FF2B5EF4-FFF2-40B4-BE49-F238E27FC236}">
                <a16:creationId xmlns:a16="http://schemas.microsoft.com/office/drawing/2014/main" id="{43D8B337-FA0B-B902-F629-6563A41F9D7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4641" y="6222252"/>
            <a:ext cx="2625225" cy="1750756"/>
          </a:xfrm>
          <a:prstGeom prst="rect">
            <a:avLst/>
          </a:prstGeom>
          <a:noFill/>
          <a:ln>
            <a:noFill/>
          </a:ln>
        </p:spPr>
      </p:pic>
      <p:sp>
        <p:nvSpPr>
          <p:cNvPr id="37" name="テキスト ボックス 603">
            <a:extLst>
              <a:ext uri="{FF2B5EF4-FFF2-40B4-BE49-F238E27FC236}">
                <a16:creationId xmlns:a16="http://schemas.microsoft.com/office/drawing/2014/main" id="{3EEB1181-2239-14C5-0EF9-6EEDA0EBC052}"/>
              </a:ext>
            </a:extLst>
          </p:cNvPr>
          <p:cNvSpPr txBox="1"/>
          <p:nvPr/>
        </p:nvSpPr>
        <p:spPr>
          <a:xfrm>
            <a:off x="5224640" y="6222252"/>
            <a:ext cx="2103701"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茶室門の屋根の劣化</a:t>
            </a:r>
            <a:endParaRPr lang="ja-JP" sz="11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0" name="図 39">
            <a:extLst>
              <a:ext uri="{FF2B5EF4-FFF2-40B4-BE49-F238E27FC236}">
                <a16:creationId xmlns:a16="http://schemas.microsoft.com/office/drawing/2014/main" id="{DF4CD5F6-CC76-6308-0717-50EF549D18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82952" y="1276212"/>
            <a:ext cx="2495128" cy="1870525"/>
          </a:xfrm>
          <a:prstGeom prst="rect">
            <a:avLst/>
          </a:prstGeom>
          <a:noFill/>
          <a:ln>
            <a:noFill/>
          </a:ln>
        </p:spPr>
      </p:pic>
      <p:sp>
        <p:nvSpPr>
          <p:cNvPr id="43" name="テキスト ボックス 603">
            <a:extLst>
              <a:ext uri="{FF2B5EF4-FFF2-40B4-BE49-F238E27FC236}">
                <a16:creationId xmlns:a16="http://schemas.microsoft.com/office/drawing/2014/main" id="{AD1AAB5E-EBC1-C476-C7B8-E5EE9CD3513F}"/>
              </a:ext>
            </a:extLst>
          </p:cNvPr>
          <p:cNvSpPr txBox="1"/>
          <p:nvPr/>
        </p:nvSpPr>
        <p:spPr>
          <a:xfrm>
            <a:off x="12382952" y="1377950"/>
            <a:ext cx="1783615" cy="3738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３号棟の経年劣化</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4" name="図 43">
            <a:extLst>
              <a:ext uri="{FF2B5EF4-FFF2-40B4-BE49-F238E27FC236}">
                <a16:creationId xmlns:a16="http://schemas.microsoft.com/office/drawing/2014/main" id="{E0102912-C50C-F5F4-E47E-DE9EA32248F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382952" y="3675410"/>
            <a:ext cx="2495128" cy="1664348"/>
          </a:xfrm>
          <a:prstGeom prst="rect">
            <a:avLst/>
          </a:prstGeom>
          <a:noFill/>
          <a:ln>
            <a:noFill/>
          </a:ln>
        </p:spPr>
      </p:pic>
      <p:sp>
        <p:nvSpPr>
          <p:cNvPr id="27" name="テキスト ボックス 603">
            <a:extLst>
              <a:ext uri="{FF2B5EF4-FFF2-40B4-BE49-F238E27FC236}">
                <a16:creationId xmlns:a16="http://schemas.microsoft.com/office/drawing/2014/main" id="{631ED151-3914-582E-7B65-4183062AE274}"/>
              </a:ext>
            </a:extLst>
          </p:cNvPr>
          <p:cNvSpPr txBox="1"/>
          <p:nvPr/>
        </p:nvSpPr>
        <p:spPr>
          <a:xfrm>
            <a:off x="13274759" y="5039134"/>
            <a:ext cx="1937646"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模型の経年劣化</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6" name="図 45">
            <a:extLst>
              <a:ext uri="{FF2B5EF4-FFF2-40B4-BE49-F238E27FC236}">
                <a16:creationId xmlns:a16="http://schemas.microsoft.com/office/drawing/2014/main" id="{EE188E0E-AB9C-CF41-8C76-7BFFE1B546C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619" t="15976" r="28853" b="40951"/>
          <a:stretch/>
        </p:blipFill>
        <p:spPr bwMode="auto">
          <a:xfrm>
            <a:off x="12537266" y="6335633"/>
            <a:ext cx="2367627" cy="1816825"/>
          </a:xfrm>
          <a:prstGeom prst="rect">
            <a:avLst/>
          </a:prstGeom>
          <a:noFill/>
          <a:ln>
            <a:noFill/>
          </a:ln>
          <a:extLst>
            <a:ext uri="{53640926-AAD7-44D8-BBD7-CCE9431645EC}">
              <a14:shadowObscured xmlns:a14="http://schemas.microsoft.com/office/drawing/2010/main"/>
            </a:ext>
          </a:extLst>
        </p:spPr>
      </p:pic>
      <p:sp>
        <p:nvSpPr>
          <p:cNvPr id="47" name="テキスト ボックス 603">
            <a:extLst>
              <a:ext uri="{FF2B5EF4-FFF2-40B4-BE49-F238E27FC236}">
                <a16:creationId xmlns:a16="http://schemas.microsoft.com/office/drawing/2014/main" id="{819154F8-5C41-41A4-C0AB-74163664F595}"/>
              </a:ext>
            </a:extLst>
          </p:cNvPr>
          <p:cNvSpPr txBox="1"/>
          <p:nvPr/>
        </p:nvSpPr>
        <p:spPr>
          <a:xfrm>
            <a:off x="12909192" y="7886837"/>
            <a:ext cx="1623773"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latin typeface="游明朝" panose="02020400000000000000" pitchFamily="18" charset="-128"/>
                <a:ea typeface="BIZ UDPゴシック" panose="020B0400000000000000" pitchFamily="50" charset="-128"/>
                <a:cs typeface="Times New Roman" panose="02020603050405020304" pitchFamily="18" charset="0"/>
              </a:rPr>
              <a:t>６号棟の塗装劣化</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8" name="図 47" descr="川と橋&#10;&#10;中程度の精度で自動的に生成された説明">
            <a:extLst>
              <a:ext uri="{FF2B5EF4-FFF2-40B4-BE49-F238E27FC236}">
                <a16:creationId xmlns:a16="http://schemas.microsoft.com/office/drawing/2014/main" id="{255DCA90-09EF-9224-4A41-5229FDDA58F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486522" y="8367871"/>
            <a:ext cx="2349625" cy="1761692"/>
          </a:xfrm>
          <a:prstGeom prst="rect">
            <a:avLst/>
          </a:prstGeom>
          <a:noFill/>
          <a:ln>
            <a:noFill/>
          </a:ln>
        </p:spPr>
      </p:pic>
      <p:sp>
        <p:nvSpPr>
          <p:cNvPr id="49" name="テキスト ボックス 603">
            <a:extLst>
              <a:ext uri="{FF2B5EF4-FFF2-40B4-BE49-F238E27FC236}">
                <a16:creationId xmlns:a16="http://schemas.microsoft.com/office/drawing/2014/main" id="{5507B4F8-949B-65D3-303A-2B3BDC95B18F}"/>
              </a:ext>
            </a:extLst>
          </p:cNvPr>
          <p:cNvSpPr txBox="1"/>
          <p:nvPr/>
        </p:nvSpPr>
        <p:spPr>
          <a:xfrm>
            <a:off x="12437787" y="9923015"/>
            <a:ext cx="2216911"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latin typeface="游明朝" panose="02020400000000000000" pitchFamily="18" charset="-128"/>
                <a:ea typeface="BIZ UDPゴシック" panose="020B0400000000000000" pitchFamily="50" charset="-128"/>
                <a:cs typeface="Times New Roman" panose="02020603050405020304" pitchFamily="18" charset="0"/>
              </a:rPr>
              <a:t>鯉池背後の樹林の過大成長</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正方形/長方形 34"/>
          <p:cNvSpPr/>
          <p:nvPr/>
        </p:nvSpPr>
        <p:spPr>
          <a:xfrm>
            <a:off x="13680000" y="25200"/>
            <a:ext cx="1369561" cy="36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a:t>
            </a:r>
            <a:r>
              <a:rPr kumimoji="1" lang="ja-JP" altLang="en-US" sz="1400" dirty="0" smtClean="0"/>
              <a:t>４</a:t>
            </a:r>
            <a:endParaRPr kumimoji="1" lang="ja-JP" altLang="en-US" sz="1400" dirty="0"/>
          </a:p>
        </p:txBody>
      </p:sp>
      <p:sp>
        <p:nvSpPr>
          <p:cNvPr id="39"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４</a:t>
            </a:r>
            <a:r>
              <a:rPr kumimoji="0" lang="en-US" altLang="ja-JP"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77196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13">
            <a:extLst>
              <a:ext uri="{FF2B5EF4-FFF2-40B4-BE49-F238E27FC236}">
                <a16:creationId xmlns:a16="http://schemas.microsoft.com/office/drawing/2014/main" id="{86C12C6D-CCAF-A35A-0D0B-15B1BD3ADEB1}"/>
              </a:ext>
            </a:extLst>
          </p:cNvPr>
          <p:cNvSpPr txBox="1"/>
          <p:nvPr/>
        </p:nvSpPr>
        <p:spPr>
          <a:xfrm>
            <a:off x="7850785" y="616518"/>
            <a:ext cx="7019909" cy="8375081"/>
          </a:xfrm>
          <a:prstGeom prst="rect">
            <a:avLst/>
          </a:prstGeom>
          <a:solidFill>
            <a:schemeClr val="accent5">
              <a:lumMod val="20000"/>
              <a:lumOff val="80000"/>
            </a:schemeClr>
          </a:solidFill>
          <a:ln w="12700">
            <a:solidFill>
              <a:schemeClr val="accent5">
                <a:lumMod val="20000"/>
                <a:lumOff val="8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（６）</a:t>
            </a: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整備の現状と課題</a:t>
            </a:r>
            <a:endParaRPr kumimoji="0" lang="en-US"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１</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休憩施設・便益施設等の現状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ベンチや石のスツール、主庭池の園路沿いの休憩所</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便所等、休憩機能、便益機能を満たす施設が立地</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２</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サイン等の現状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・サインは日本語のみの案内板と英語・中国語・韓国語</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が併記された案内板が設置。</a:t>
            </a: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・中央休憩所前に全体案内解説板と４つの時代の特性</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を</a:t>
            </a:r>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解説した解説板が設置</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・中央休憩所前</a:t>
            </a:r>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に立体模型が設置。</a:t>
            </a: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３</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施設改修等の現状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・平成</a:t>
            </a:r>
            <a:r>
              <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29</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年度からの主な改修内容は以下のとおり</a:t>
            </a:r>
            <a:r>
              <a:rPr lang="ja-JP" altLang="en-US"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a:t>
            </a:r>
            <a:endParaRPr lang="en-US" altLang="ja-JP"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indent="-133350" algn="just"/>
            <a:endParaRPr lang="en-US" altLang="ja-JP" sz="11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defRPr/>
            </a:pP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４）整備の課題</a:t>
            </a:r>
            <a:endParaRPr lang="en-US" altLang="ja-JP" sz="12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4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１）開園時からの施設の老朽化等への対応　　　　　　　　３）サイン等の不十分さ</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・老朽化施設への対応（園路の亀裂、門・柵の劣化）　　　・多言語化・触知対応の整備の遅れ</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・鯉池の護岸ならびに池の底面のクラック等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４）防災・防犯機能の向上</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２）施設の利便性の改善　　　　　　　　　　　　　　　　</a:t>
            </a: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・放送設備、防犯カメラ、照明等</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・トイレ数不足、飲食機能の不足等　　　　　　　　　　　　の未整備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13">
            <a:extLst>
              <a:ext uri="{FF2B5EF4-FFF2-40B4-BE49-F238E27FC236}">
                <a16:creationId xmlns:a16="http://schemas.microsoft.com/office/drawing/2014/main" id="{7ACE8F07-CFAF-7A36-9767-A499C7E0B21D}"/>
              </a:ext>
            </a:extLst>
          </p:cNvPr>
          <p:cNvSpPr txBox="1"/>
          <p:nvPr/>
        </p:nvSpPr>
        <p:spPr>
          <a:xfrm>
            <a:off x="225442" y="616518"/>
            <a:ext cx="7019909" cy="9775257"/>
          </a:xfrm>
          <a:prstGeom prst="rect">
            <a:avLst/>
          </a:prstGeom>
          <a:solidFill>
            <a:schemeClr val="accent5">
              <a:lumMod val="20000"/>
              <a:lumOff val="80000"/>
            </a:schemeClr>
          </a:solidFill>
          <a:ln w="12700">
            <a:solidFill>
              <a:schemeClr val="accent5">
                <a:lumMod val="20000"/>
                <a:lumOff val="8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（５）</a:t>
            </a: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活用の現状と課題</a:t>
            </a:r>
            <a:endParaRPr kumimoji="0" lang="en-US"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１）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情報発信の現状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HP</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ならびに主要鉄道駅等に配布している「万博公園だより」で情報発信</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２）イベント等の現状　</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・近年の日本庭園におけるイベント等の開催状況を整理</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lvl="0" algn="just">
              <a:defRPr/>
            </a:pPr>
            <a:r>
              <a:rPr lang="ja-JP" altLang="en-US" sz="1100" b="1" kern="100" dirty="0">
                <a:solidFill>
                  <a:srgbClr val="4472C4"/>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３）活用の課題</a:t>
            </a:r>
            <a:endPar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①多様な階層の利用者への配慮　　　　　　　　　　　　④魅力の発信力の弱さ</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・砂利敷の園路や広場への車椅子等での　　　　　　　⑤</a:t>
            </a:r>
            <a:r>
              <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IT</a:t>
            </a: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化による情報提供の遅れ</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アクセスが難しい　　　　　　　　　　　　　　　　⑥イベント等による活用不足</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②園内施設の未活用　　　　　　　　　　　　　　　　　⑦施設活用のための課題解決手法検討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③利用環境の拡充（アクセス性向上：森のトレインの立寄）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endParaRPr lang="en-US" altLang="ja-JP" sz="11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テキスト ボックス 13">
            <a:extLst>
              <a:ext uri="{FF2B5EF4-FFF2-40B4-BE49-F238E27FC236}">
                <a16:creationId xmlns:a16="http://schemas.microsoft.com/office/drawing/2014/main" id="{C05FC86F-6702-FC78-70CA-980C81322CD2}"/>
              </a:ext>
            </a:extLst>
          </p:cNvPr>
          <p:cNvSpPr txBox="1"/>
          <p:nvPr/>
        </p:nvSpPr>
        <p:spPr>
          <a:xfrm>
            <a:off x="0" y="0"/>
            <a:ext cx="15119350" cy="432000"/>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b="1" kern="0" dirty="0">
                <a:solidFill>
                  <a:schemeClr val="bg1"/>
                </a:solidFill>
                <a:effectLst/>
                <a:latin typeface="ＭＳ ゴシック" panose="020B0609070205080204" pitchFamily="49" charset="-128"/>
                <a:ea typeface="ＭＳ ゴシック" panose="020B0609070205080204" pitchFamily="49" charset="-128"/>
                <a:cs typeface="HG荳ｸ・ｺ・橸ｽｼ・ｯ・ｸM-PRO"/>
              </a:rPr>
              <a:t>第５章　万博日本庭園の現状と課題（３）</a:t>
            </a:r>
            <a:endParaRPr lang="ja-JP" altLang="ja-JP" b="1" kern="100" dirty="0">
              <a:solidFill>
                <a:schemeClr val="bg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6" name="二等辺三角形 15">
            <a:extLst>
              <a:ext uri="{FF2B5EF4-FFF2-40B4-BE49-F238E27FC236}">
                <a16:creationId xmlns:a16="http://schemas.microsoft.com/office/drawing/2014/main" id="{E993B430-0DF3-4ED2-A236-C1DCE230C2F4}"/>
              </a:ext>
            </a:extLst>
          </p:cNvPr>
          <p:cNvSpPr/>
          <p:nvPr/>
        </p:nvSpPr>
        <p:spPr>
          <a:xfrm rot="10800000">
            <a:off x="10142565" y="4474319"/>
            <a:ext cx="2438400" cy="221722"/>
          </a:xfrm>
          <a:prstGeom prst="triangle">
            <a:avLst>
              <a:gd name="adj" fmla="val 50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表 3">
            <a:extLst>
              <a:ext uri="{FF2B5EF4-FFF2-40B4-BE49-F238E27FC236}">
                <a16:creationId xmlns:a16="http://schemas.microsoft.com/office/drawing/2014/main" id="{001D9490-5305-1F9C-AA5C-49127B5B1F2F}"/>
              </a:ext>
            </a:extLst>
          </p:cNvPr>
          <p:cNvGraphicFramePr>
            <a:graphicFrameLocks noGrp="1"/>
          </p:cNvGraphicFramePr>
          <p:nvPr>
            <p:extLst>
              <p:ext uri="{D42A27DB-BD31-4B8C-83A1-F6EECF244321}">
                <p14:modId xmlns:p14="http://schemas.microsoft.com/office/powerpoint/2010/main" val="596456290"/>
              </p:ext>
            </p:extLst>
          </p:nvPr>
        </p:nvGraphicFramePr>
        <p:xfrm>
          <a:off x="688023" y="1638663"/>
          <a:ext cx="6322377" cy="2560320"/>
        </p:xfrm>
        <a:graphic>
          <a:graphicData uri="http://schemas.openxmlformats.org/drawingml/2006/table">
            <a:tbl>
              <a:tblPr firstRow="1" firstCol="1" bandRow="1"/>
              <a:tblGrid>
                <a:gridCol w="1004722">
                  <a:extLst>
                    <a:ext uri="{9D8B030D-6E8A-4147-A177-3AD203B41FA5}">
                      <a16:colId xmlns:a16="http://schemas.microsoft.com/office/drawing/2014/main" val="128155849"/>
                    </a:ext>
                  </a:extLst>
                </a:gridCol>
                <a:gridCol w="5317655">
                  <a:extLst>
                    <a:ext uri="{9D8B030D-6E8A-4147-A177-3AD203B41FA5}">
                      <a16:colId xmlns:a16="http://schemas.microsoft.com/office/drawing/2014/main" val="2327136870"/>
                    </a:ext>
                  </a:extLst>
                </a:gridCol>
              </a:tblGrid>
              <a:tr h="0">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年度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主なイベント（新型コロナウイルス感染症の影響により中止のものも含む）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695126"/>
                  </a:ext>
                </a:extLst>
              </a:tr>
              <a:tr h="0">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令和元年度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sz="1050" kern="100" dirty="0" smtClean="0">
                          <a:effectLst/>
                          <a:latin typeface="BIZ UDP明朝 Medium" panose="02020500000000000000" pitchFamily="18" charset="-128"/>
                          <a:ea typeface="游明朝" panose="02020400000000000000" pitchFamily="18" charset="-128"/>
                          <a:cs typeface="Times New Roman" panose="02020603050405020304" pitchFamily="18" charset="0"/>
                        </a:rPr>
                        <a:t>(2019)</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・春の山野草展（園芸植物展示場）　・茶室「千里庵」呈茶　・螢の夕べ（西地区流れ）</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・早朝観蓮会＆象鼻杯（蓮池）　　　　・秋の山野草展（園芸植物展示場）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・「ハスおよび象鼻杯の写真コンテスト」入賞作品展（中央休憩所）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・新春の日本庭園を歩こう（日本庭園全体）</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・「万博記念公園に咲く花の写真コンテスト」入賞作品展示（中央休憩所）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305360"/>
                  </a:ext>
                </a:extLst>
              </a:tr>
              <a:tr h="0">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令和２年度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sz="1050" kern="100" dirty="0" smtClean="0">
                          <a:effectLst/>
                          <a:latin typeface="BIZ UDP明朝 Medium" panose="02020500000000000000" pitchFamily="18" charset="-128"/>
                          <a:ea typeface="游明朝" panose="02020400000000000000" pitchFamily="18" charset="-128"/>
                          <a:cs typeface="Times New Roman" panose="02020603050405020304" pitchFamily="18" charset="0"/>
                        </a:rPr>
                        <a:t>(2020)</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・紅葉まつり（日本庭園全体でルート設定）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・「万博記念公園に咲く花の写真コンテスト」入賞作品展示（中央休憩所）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・長浜盆梅展（千里庵）　　　　　　　　　・茶室「千里庵」呈茶</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・梅花女子大学書道部による書道パフォーマンス（中央休憩所）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525377"/>
                  </a:ext>
                </a:extLst>
              </a:tr>
              <a:tr h="0">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令和３年度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sz="1050" kern="100" dirty="0" smtClean="0">
                          <a:effectLst/>
                          <a:latin typeface="BIZ UDP明朝 Medium" panose="02020500000000000000" pitchFamily="18" charset="-128"/>
                          <a:ea typeface="游明朝" panose="02020400000000000000" pitchFamily="18" charset="-128"/>
                          <a:cs typeface="Times New Roman" panose="02020603050405020304" pitchFamily="18" charset="0"/>
                        </a:rPr>
                        <a:t>(2021)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・春の山野草展（園芸植物展示場）、・日本の春咲えびね展（園芸植物展示場）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・伝統芸能 ～林家笑丸の松づくし～（中央休憩所）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・日本庭園夜間ライトアップ　　　　　　・日本庭園茶室「汎庵・万里庵」特別公開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・幻想的な伝統芸能のナイトステージ　庭園コンサート（中央休憩所）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・「万博記念公園に咲く花の写真コンテスト」入賞作品展示（中央休憩所）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・伝統芸能笑福亭笑利の招福落語会（中央休憩所）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5066920"/>
                  </a:ext>
                </a:extLst>
              </a:tr>
            </a:tbl>
          </a:graphicData>
        </a:graphic>
      </p:graphicFrame>
      <p:pic>
        <p:nvPicPr>
          <p:cNvPr id="5" name="図 4" descr="森のトレイン">
            <a:extLst>
              <a:ext uri="{FF2B5EF4-FFF2-40B4-BE49-F238E27FC236}">
                <a16:creationId xmlns:a16="http://schemas.microsoft.com/office/drawing/2014/main" id="{5BA2981D-13B9-641D-DB39-6B7460A4FF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139" y="6378135"/>
            <a:ext cx="3708903" cy="1518956"/>
          </a:xfrm>
          <a:prstGeom prst="rect">
            <a:avLst/>
          </a:prstGeom>
          <a:noFill/>
          <a:ln>
            <a:noFill/>
          </a:ln>
        </p:spPr>
      </p:pic>
      <p:graphicFrame>
        <p:nvGraphicFramePr>
          <p:cNvPr id="11" name="表 10">
            <a:extLst>
              <a:ext uri="{FF2B5EF4-FFF2-40B4-BE49-F238E27FC236}">
                <a16:creationId xmlns:a16="http://schemas.microsoft.com/office/drawing/2014/main" id="{CA790374-2383-21F4-87E1-65790D46376F}"/>
              </a:ext>
            </a:extLst>
          </p:cNvPr>
          <p:cNvGraphicFramePr>
            <a:graphicFrameLocks noGrp="1"/>
          </p:cNvGraphicFramePr>
          <p:nvPr>
            <p:extLst>
              <p:ext uri="{D42A27DB-BD31-4B8C-83A1-F6EECF244321}">
                <p14:modId xmlns:p14="http://schemas.microsoft.com/office/powerpoint/2010/main" val="134738267"/>
              </p:ext>
            </p:extLst>
          </p:nvPr>
        </p:nvGraphicFramePr>
        <p:xfrm>
          <a:off x="8398193" y="2956062"/>
          <a:ext cx="5485765" cy="1120140"/>
        </p:xfrm>
        <a:graphic>
          <a:graphicData uri="http://schemas.openxmlformats.org/drawingml/2006/table">
            <a:tbl>
              <a:tblPr firstRow="1" firstCol="1" bandRow="1"/>
              <a:tblGrid>
                <a:gridCol w="899795">
                  <a:extLst>
                    <a:ext uri="{9D8B030D-6E8A-4147-A177-3AD203B41FA5}">
                      <a16:colId xmlns:a16="http://schemas.microsoft.com/office/drawing/2014/main" val="2985142975"/>
                    </a:ext>
                  </a:extLst>
                </a:gridCol>
                <a:gridCol w="4585970">
                  <a:extLst>
                    <a:ext uri="{9D8B030D-6E8A-4147-A177-3AD203B41FA5}">
                      <a16:colId xmlns:a16="http://schemas.microsoft.com/office/drawing/2014/main" val="3797228506"/>
                    </a:ext>
                  </a:extLst>
                </a:gridCol>
              </a:tblGrid>
              <a:tr h="0">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年度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a:effectLst/>
                          <a:latin typeface="游明朝" panose="02020400000000000000" pitchFamily="18" charset="-128"/>
                          <a:ea typeface="BIZ UDPゴシック" panose="020B0400000000000000" pitchFamily="50" charset="-128"/>
                          <a:cs typeface="Times New Roman" panose="02020603050405020304" pitchFamily="18" charset="0"/>
                        </a:rPr>
                        <a:t>主な改修内容</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4692755"/>
                  </a:ext>
                </a:extLst>
              </a:tr>
              <a:tr h="0">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平成</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29</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年度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2017</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菖蒲田周辺：園路縁石改修、八つ橋改修、ベンチ改修（座板取り換え、塗装）</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砂利舗装改修、流れ床改修、池護岸改修、水路丸太柵改修等、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485627"/>
                  </a:ext>
                </a:extLst>
              </a:tr>
              <a:tr h="0">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令和元年度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2019</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サイン改修：総合案内板（中央休憩所ならびに中央門）、地区サイン（４地区）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991473"/>
                  </a:ext>
                </a:extLst>
              </a:tr>
              <a:tr h="0">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令和３年度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2021</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松の洲浜改修：洲浜砂利改修、八つ橋改修、パーゴラ設置、舗装改修、</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2860"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ベンチ撤去（４基）、排水施設改修、フジ植栽</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814773"/>
                  </a:ext>
                </a:extLst>
              </a:tr>
            </a:tbl>
          </a:graphicData>
        </a:graphic>
      </p:graphicFrame>
      <p:sp>
        <p:nvSpPr>
          <p:cNvPr id="13" name="テキスト ボックス 603">
            <a:extLst>
              <a:ext uri="{FF2B5EF4-FFF2-40B4-BE49-F238E27FC236}">
                <a16:creationId xmlns:a16="http://schemas.microsoft.com/office/drawing/2014/main" id="{414F5CFF-0326-6817-B208-AD696C9648E4}"/>
              </a:ext>
            </a:extLst>
          </p:cNvPr>
          <p:cNvSpPr txBox="1"/>
          <p:nvPr/>
        </p:nvSpPr>
        <p:spPr>
          <a:xfrm>
            <a:off x="12389982" y="2428536"/>
            <a:ext cx="2041344" cy="3594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solidFill>
                  <a:schemeClr val="bg1"/>
                </a:solidFill>
                <a:latin typeface="游明朝" panose="02020400000000000000" pitchFamily="18" charset="-128"/>
                <a:ea typeface="BIZ UDPゴシック" panose="020B0400000000000000" pitchFamily="50" charset="-128"/>
                <a:cs typeface="Times New Roman" panose="02020603050405020304" pitchFamily="18" charset="0"/>
              </a:rPr>
              <a:t>園芸植物展示場の柱の劣化</a:t>
            </a:r>
            <a:endParaRPr lang="ja-JP" sz="12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7" name="図 16" descr="公園にあるベンチ&#10;&#10;中程度の精度で自動的に生成された説明">
            <a:extLst>
              <a:ext uri="{FF2B5EF4-FFF2-40B4-BE49-F238E27FC236}">
                <a16:creationId xmlns:a16="http://schemas.microsoft.com/office/drawing/2014/main" id="{A636A9BE-39D6-A291-B925-A6BF720913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088750" y="755110"/>
            <a:ext cx="2669192" cy="2001894"/>
          </a:xfrm>
          <a:prstGeom prst="rect">
            <a:avLst/>
          </a:prstGeom>
        </p:spPr>
      </p:pic>
      <p:sp>
        <p:nvSpPr>
          <p:cNvPr id="18" name="テキスト ボックス 603">
            <a:extLst>
              <a:ext uri="{FF2B5EF4-FFF2-40B4-BE49-F238E27FC236}">
                <a16:creationId xmlns:a16="http://schemas.microsoft.com/office/drawing/2014/main" id="{8605FAC3-EF76-698B-6240-AB6BF97DF986}"/>
              </a:ext>
            </a:extLst>
          </p:cNvPr>
          <p:cNvSpPr txBox="1"/>
          <p:nvPr/>
        </p:nvSpPr>
        <p:spPr>
          <a:xfrm>
            <a:off x="13165984" y="2503092"/>
            <a:ext cx="1783219" cy="20271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サインの整備状況</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3" name="グループ化 22">
            <a:extLst>
              <a:ext uri="{FF2B5EF4-FFF2-40B4-BE49-F238E27FC236}">
                <a16:creationId xmlns:a16="http://schemas.microsoft.com/office/drawing/2014/main" id="{D79259A6-DC22-77D5-EA3A-82534EFF7ADC}"/>
              </a:ext>
            </a:extLst>
          </p:cNvPr>
          <p:cNvGrpSpPr/>
          <p:nvPr/>
        </p:nvGrpSpPr>
        <p:grpSpPr>
          <a:xfrm>
            <a:off x="10255249" y="6622298"/>
            <a:ext cx="2210983" cy="1747856"/>
            <a:chOff x="12127407" y="4614489"/>
            <a:chExt cx="2041345" cy="1631061"/>
          </a:xfrm>
        </p:grpSpPr>
        <p:pic>
          <p:nvPicPr>
            <p:cNvPr id="12" name="図 11">
              <a:extLst>
                <a:ext uri="{FF2B5EF4-FFF2-40B4-BE49-F238E27FC236}">
                  <a16:creationId xmlns:a16="http://schemas.microsoft.com/office/drawing/2014/main" id="{9203CC03-EB3C-228A-981F-0FB73F485C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95"/>
            <a:stretch/>
          </p:blipFill>
          <p:spPr bwMode="auto">
            <a:xfrm>
              <a:off x="12166277" y="4614489"/>
              <a:ext cx="1897018" cy="1531322"/>
            </a:xfrm>
            <a:prstGeom prst="rect">
              <a:avLst/>
            </a:prstGeom>
            <a:noFill/>
            <a:ln>
              <a:noFill/>
            </a:ln>
            <a:extLst>
              <a:ext uri="{53640926-AAD7-44D8-BBD7-CCE9431645EC}">
                <a14:shadowObscured xmlns:a14="http://schemas.microsoft.com/office/drawing/2010/main"/>
              </a:ext>
            </a:extLst>
          </p:spPr>
        </p:pic>
        <p:sp>
          <p:nvSpPr>
            <p:cNvPr id="19" name="テキスト ボックス 603">
              <a:extLst>
                <a:ext uri="{FF2B5EF4-FFF2-40B4-BE49-F238E27FC236}">
                  <a16:creationId xmlns:a16="http://schemas.microsoft.com/office/drawing/2014/main" id="{94E92C45-8E07-9C82-F6F5-D4C02ACF9271}"/>
                </a:ext>
              </a:extLst>
            </p:cNvPr>
            <p:cNvSpPr txBox="1"/>
            <p:nvPr/>
          </p:nvSpPr>
          <p:spPr>
            <a:xfrm>
              <a:off x="12127407" y="5886091"/>
              <a:ext cx="2041345"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園芸植物展示場の柱</a:t>
              </a:r>
              <a:r>
                <a:rPr lang="ja-JP" altLang="en-US" sz="1100" b="1" kern="100" dirty="0" smtClean="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劣化</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algn="ctr"/>
              <a:endParaRPr lang="ja-JP" sz="12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0" name="二等辺三角形 19">
            <a:extLst>
              <a:ext uri="{FF2B5EF4-FFF2-40B4-BE49-F238E27FC236}">
                <a16:creationId xmlns:a16="http://schemas.microsoft.com/office/drawing/2014/main" id="{53B77FB7-98B1-F5F6-24C0-BC234F339546}"/>
              </a:ext>
            </a:extLst>
          </p:cNvPr>
          <p:cNvSpPr/>
          <p:nvPr/>
        </p:nvSpPr>
        <p:spPr>
          <a:xfrm rot="10800000">
            <a:off x="2422646" y="4591339"/>
            <a:ext cx="2438400" cy="221722"/>
          </a:xfrm>
          <a:prstGeom prst="triangle">
            <a:avLst>
              <a:gd name="adj" fmla="val 50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ライトアップ">
            <a:extLst>
              <a:ext uri="{FF2B5EF4-FFF2-40B4-BE49-F238E27FC236}">
                <a16:creationId xmlns:a16="http://schemas.microsoft.com/office/drawing/2014/main" id="{E594B6BB-F597-1190-43A6-416DE32B99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14534" y="8106336"/>
            <a:ext cx="2231580" cy="167231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603">
            <a:extLst>
              <a:ext uri="{FF2B5EF4-FFF2-40B4-BE49-F238E27FC236}">
                <a16:creationId xmlns:a16="http://schemas.microsoft.com/office/drawing/2014/main" id="{239EFB3C-EB5E-3E4D-F472-E4C9578D406F}"/>
              </a:ext>
            </a:extLst>
          </p:cNvPr>
          <p:cNvSpPr txBox="1"/>
          <p:nvPr/>
        </p:nvSpPr>
        <p:spPr>
          <a:xfrm>
            <a:off x="634605" y="9371741"/>
            <a:ext cx="2191437"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日本庭園の代表的な</a:t>
            </a:r>
            <a:r>
              <a:rPr lang="ja-JP" altLang="en-US" sz="1100" b="1" kern="100" dirty="0" smtClean="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イベント</a:t>
            </a:r>
            <a:endParaRPr lang="en-US" altLang="ja-JP" sz="1100" b="1" kern="100" dirty="0" smtClean="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endParaRPr>
          </a:p>
          <a:p>
            <a:pPr algn="ctr"/>
            <a:r>
              <a:rPr lang="ja-JP" altLang="en-US" sz="1100" b="1" kern="100" dirty="0" smtClean="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紅葉</a:t>
            </a: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まつりのライトアップ</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603">
            <a:extLst>
              <a:ext uri="{FF2B5EF4-FFF2-40B4-BE49-F238E27FC236}">
                <a16:creationId xmlns:a16="http://schemas.microsoft.com/office/drawing/2014/main" id="{498B4A72-8661-BA31-B435-AAF292D6A2E3}"/>
              </a:ext>
            </a:extLst>
          </p:cNvPr>
          <p:cNvSpPr txBox="1"/>
          <p:nvPr/>
        </p:nvSpPr>
        <p:spPr>
          <a:xfrm>
            <a:off x="1105077" y="7651882"/>
            <a:ext cx="2960999"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b="1" kern="100" dirty="0">
                <a:solidFill>
                  <a:schemeClr val="bg1"/>
                </a:solidFill>
                <a:effectLst/>
                <a:latin typeface="游明朝" panose="02020400000000000000" pitchFamily="18" charset="-128"/>
                <a:ea typeface="BIZ UDPゴシック" panose="020B0400000000000000" pitchFamily="50" charset="-128"/>
                <a:cs typeface="Times New Roman" panose="02020603050405020304" pitchFamily="18" charset="0"/>
              </a:rPr>
              <a:t>万博公園内を移動する森のトレイン</a:t>
            </a:r>
            <a:endParaRPr lang="ja-JP" sz="11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8" name="図 27" descr="屋外, 草, 座る, テーブル が含まれている画像&#10;&#10;自動的に生成された説明">
            <a:extLst>
              <a:ext uri="{FF2B5EF4-FFF2-40B4-BE49-F238E27FC236}">
                <a16:creationId xmlns:a16="http://schemas.microsoft.com/office/drawing/2014/main" id="{89878344-D9E2-19FE-2AEA-744885369E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1916" y="6616772"/>
            <a:ext cx="2223228" cy="1627205"/>
          </a:xfrm>
          <a:prstGeom prst="rect">
            <a:avLst/>
          </a:prstGeom>
          <a:noFill/>
          <a:ln>
            <a:noFill/>
          </a:ln>
        </p:spPr>
      </p:pic>
      <p:sp>
        <p:nvSpPr>
          <p:cNvPr id="29" name="テキスト ボックス 28">
            <a:extLst>
              <a:ext uri="{FF2B5EF4-FFF2-40B4-BE49-F238E27FC236}">
                <a16:creationId xmlns:a16="http://schemas.microsoft.com/office/drawing/2014/main" id="{B0C76664-7D28-E5BC-B4CD-D88A6EA4FB3B}"/>
              </a:ext>
            </a:extLst>
          </p:cNvPr>
          <p:cNvSpPr txBox="1"/>
          <p:nvPr/>
        </p:nvSpPr>
        <p:spPr>
          <a:xfrm>
            <a:off x="8023482" y="7969430"/>
            <a:ext cx="2223227" cy="261610"/>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使用されていない水飲み</a:t>
            </a:r>
          </a:p>
        </p:txBody>
      </p:sp>
      <p:pic>
        <p:nvPicPr>
          <p:cNvPr id="24" name="図 23">
            <a:extLst>
              <a:ext uri="{FF2B5EF4-FFF2-40B4-BE49-F238E27FC236}">
                <a16:creationId xmlns:a16="http://schemas.microsoft.com/office/drawing/2014/main" id="{DF986DEB-5CFE-ACAE-25C0-3A9166335E30}"/>
              </a:ext>
            </a:extLst>
          </p:cNvPr>
          <p:cNvPicPr>
            <a:picLocks noChangeAspect="1"/>
          </p:cNvPicPr>
          <p:nvPr/>
        </p:nvPicPr>
        <p:blipFill>
          <a:blip r:embed="rId7"/>
          <a:stretch>
            <a:fillRect/>
          </a:stretch>
        </p:blipFill>
        <p:spPr>
          <a:xfrm>
            <a:off x="12483311" y="6628509"/>
            <a:ext cx="2340318" cy="1560212"/>
          </a:xfrm>
          <a:prstGeom prst="rect">
            <a:avLst/>
          </a:prstGeom>
        </p:spPr>
      </p:pic>
      <p:sp>
        <p:nvSpPr>
          <p:cNvPr id="26" name="テキスト ボックス 25">
            <a:extLst>
              <a:ext uri="{FF2B5EF4-FFF2-40B4-BE49-F238E27FC236}">
                <a16:creationId xmlns:a16="http://schemas.microsoft.com/office/drawing/2014/main" id="{17440DA8-97FA-3BA3-0D25-8BA8F4C1AED8}"/>
              </a:ext>
            </a:extLst>
          </p:cNvPr>
          <p:cNvSpPr txBox="1"/>
          <p:nvPr/>
        </p:nvSpPr>
        <p:spPr>
          <a:xfrm>
            <a:off x="12547108" y="7944930"/>
            <a:ext cx="1615401" cy="261610"/>
          </a:xfrm>
          <a:prstGeom prst="rect">
            <a:avLst/>
          </a:prstGeom>
          <a:noFill/>
        </p:spPr>
        <p:txBody>
          <a:bodyPr wrap="squar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地下トイレの閉鎖</a:t>
            </a:r>
          </a:p>
        </p:txBody>
      </p:sp>
      <p:pic>
        <p:nvPicPr>
          <p:cNvPr id="34" name="図 33" descr="グラフィカル ユーザー インターフェイス, アプリケーション, Word&#10;&#10;自動的に生成された説明">
            <a:extLst>
              <a:ext uri="{FF2B5EF4-FFF2-40B4-BE49-F238E27FC236}">
                <a16:creationId xmlns:a16="http://schemas.microsoft.com/office/drawing/2014/main" id="{A2B42091-0483-4F24-A2F8-7235F49F00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6308" y="6370248"/>
            <a:ext cx="2858323" cy="3238227"/>
          </a:xfrm>
          <a:prstGeom prst="rect">
            <a:avLst/>
          </a:prstGeom>
        </p:spPr>
      </p:pic>
      <p:sp>
        <p:nvSpPr>
          <p:cNvPr id="67" name="テキスト ボックス 603">
            <a:extLst>
              <a:ext uri="{FF2B5EF4-FFF2-40B4-BE49-F238E27FC236}">
                <a16:creationId xmlns:a16="http://schemas.microsoft.com/office/drawing/2014/main" id="{2E252B14-D870-4FF1-93F1-C49D125FCD85}"/>
              </a:ext>
            </a:extLst>
          </p:cNvPr>
          <p:cNvSpPr txBox="1"/>
          <p:nvPr/>
        </p:nvSpPr>
        <p:spPr>
          <a:xfrm>
            <a:off x="4104496" y="9778651"/>
            <a:ext cx="1817561"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100" kern="100" dirty="0">
                <a:latin typeface="游明朝" panose="02020400000000000000" pitchFamily="18" charset="-128"/>
                <a:ea typeface="BIZ UDPゴシック" panose="020B0400000000000000" pitchFamily="50" charset="-128"/>
                <a:cs typeface="Times New Roman" panose="02020603050405020304" pitchFamily="18" charset="0"/>
              </a:rPr>
              <a:t>公園</a:t>
            </a:r>
            <a:r>
              <a:rPr lang="en-US" altLang="ja-JP" sz="1100" kern="100" dirty="0">
                <a:latin typeface="游明朝" panose="02020400000000000000" pitchFamily="18" charset="-128"/>
                <a:ea typeface="BIZ UDPゴシック" panose="020B0400000000000000" pitchFamily="50" charset="-128"/>
                <a:cs typeface="Times New Roman" panose="02020603050405020304" pitchFamily="18" charset="0"/>
              </a:rPr>
              <a:t>HP</a:t>
            </a:r>
            <a:r>
              <a:rPr lang="ja-JP" altLang="en-US" sz="1100" kern="100" dirty="0">
                <a:latin typeface="游明朝" panose="02020400000000000000" pitchFamily="18" charset="-128"/>
                <a:ea typeface="BIZ UDPゴシック" panose="020B0400000000000000" pitchFamily="50" charset="-128"/>
                <a:cs typeface="Times New Roman" panose="02020603050405020304" pitchFamily="18" charset="0"/>
              </a:rPr>
              <a:t>（日本庭園）</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正方形/長方形 29"/>
          <p:cNvSpPr/>
          <p:nvPr/>
        </p:nvSpPr>
        <p:spPr>
          <a:xfrm>
            <a:off x="13680000" y="25200"/>
            <a:ext cx="1369561" cy="36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a:t>資料</a:t>
            </a:r>
            <a:r>
              <a:rPr kumimoji="1" lang="ja-JP" altLang="en-US" sz="1400" smtClean="0"/>
              <a:t>４</a:t>
            </a:r>
            <a:endParaRPr kumimoji="1" lang="ja-JP" altLang="en-US" sz="1400" dirty="0"/>
          </a:p>
        </p:txBody>
      </p:sp>
      <p:sp>
        <p:nvSpPr>
          <p:cNvPr id="27"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smtClean="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５</a:t>
            </a:r>
            <a:r>
              <a:rPr kumimoji="0" lang="en-US" altLang="ja-JP" sz="1200" b="1" i="0" u="none" strike="noStrike" kern="100" cap="none" spc="0" normalizeH="0" baseline="0" noProof="0" dirty="0" smtClean="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1363142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3169</TotalTime>
  <Words>4303</Words>
  <Application>Microsoft Office PowerPoint</Application>
  <PresentationFormat>ユーザー設定</PresentationFormat>
  <Paragraphs>505</Paragraphs>
  <Slides>5</Slides>
  <Notes>0</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5</vt:i4>
      </vt:variant>
    </vt:vector>
  </HeadingPairs>
  <TitlesOfParts>
    <vt:vector size="26" baseType="lpstr">
      <vt:lpstr>BIZ UDPゴシック</vt:lpstr>
      <vt:lpstr>BIZ UDP明朝 Medium</vt:lpstr>
      <vt:lpstr>BIZ UDゴシック</vt:lpstr>
      <vt:lpstr>Calibri-Bold</vt:lpstr>
      <vt:lpstr>HG丸ｺﾞｼｯｸM-PRO</vt:lpstr>
      <vt:lpstr>HG明朝B</vt:lpstr>
      <vt:lpstr>HG荳ｸ・ｺ・橸ｽｼ・ｯ・ｸM-PRO</vt:lpstr>
      <vt:lpstr>Meiryo UI</vt:lpstr>
      <vt:lpstr>ＭＳ Ｐゴシック</vt:lpstr>
      <vt:lpstr>ＭＳ ゴシック</vt:lpstr>
      <vt:lpstr>ＭＳ 明朝</vt:lpstr>
      <vt:lpstr>游ゴシック</vt:lpstr>
      <vt:lpstr>游ゴシック Light</vt:lpstr>
      <vt:lpstr>游明朝</vt:lpstr>
      <vt:lpstr>Arial</vt:lpstr>
      <vt:lpstr>Calibri</vt:lpstr>
      <vt:lpstr>Calibri Light</vt:lpstr>
      <vt:lpstr>Century</vt:lpstr>
      <vt:lpstr>Courier New</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安場 浩一郎</dc:creator>
  <cp:lastModifiedBy>松村　和子</cp:lastModifiedBy>
  <cp:revision>109</cp:revision>
  <cp:lastPrinted>2023-02-17T01:51:57Z</cp:lastPrinted>
  <dcterms:created xsi:type="dcterms:W3CDTF">2022-08-18T06:55:25Z</dcterms:created>
  <dcterms:modified xsi:type="dcterms:W3CDTF">2023-02-20T07:48:50Z</dcterms:modified>
</cp:coreProperties>
</file>